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19"/>
  </p:notesMasterIdLst>
  <p:sldIdLst>
    <p:sldId id="306" r:id="rId5"/>
    <p:sldId id="307" r:id="rId6"/>
    <p:sldId id="308" r:id="rId7"/>
    <p:sldId id="309" r:id="rId8"/>
    <p:sldId id="314" r:id="rId9"/>
    <p:sldId id="315" r:id="rId10"/>
    <p:sldId id="316" r:id="rId11"/>
    <p:sldId id="317" r:id="rId12"/>
    <p:sldId id="318" r:id="rId13"/>
    <p:sldId id="319" r:id="rId14"/>
    <p:sldId id="320" r:id="rId15"/>
    <p:sldId id="304" r:id="rId16"/>
    <p:sldId id="311" r:id="rId17"/>
    <p:sldId id="31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5" autoAdjust="0"/>
    <p:restoredTop sz="84967" autoAdjust="0"/>
  </p:normalViewPr>
  <p:slideViewPr>
    <p:cSldViewPr snapToGrid="0">
      <p:cViewPr>
        <p:scale>
          <a:sx n="63" d="100"/>
          <a:sy n="63" d="100"/>
        </p:scale>
        <p:origin x="804" y="56"/>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70D1E8-C295-41E1-88C0-753612A7050F}" type="doc">
      <dgm:prSet loTypeId="urn:microsoft.com/office/officeart/2005/8/layout/cycle1" loCatId="cycle" qsTypeId="urn:microsoft.com/office/officeart/2005/8/quickstyle/simple1" qsCatId="simple" csTypeId="urn:microsoft.com/office/officeart/2005/8/colors/accent1_2" csCatId="accent1"/>
      <dgm:spPr/>
    </dgm:pt>
    <dgm:pt modelId="{250A1FCF-5C4A-4F01-8124-10015B3BAF22}">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a:t>
          </a:r>
          <a:endParaRPr kumimoji="0" lang="en-US"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ANALISIS LINGKUNGAN</a:t>
          </a:r>
          <a:endParaRPr kumimoji="0" lang="en-US"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ANALISIS LINGKUNGAN</a:t>
          </a:r>
          <a:endParaRPr kumimoji="0" lang="en-US" altLang="en-US"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dgm:t>
    </dgm:pt>
    <dgm:pt modelId="{DD0832EF-9ADD-4FC5-8BC1-4E330193DF61}" type="parTrans" cxnId="{4F49C740-B8DC-42C3-A02A-1019515191E8}">
      <dgm:prSet/>
      <dgm:spPr/>
    </dgm:pt>
    <dgm:pt modelId="{973D3E6A-CC97-4EE9-8B05-C33583478832}" type="sibTrans" cxnId="{4F49C740-B8DC-42C3-A02A-1019515191E8}">
      <dgm:prSet/>
      <dgm:spPr/>
    </dgm:pt>
    <dgm:pt modelId="{4F7ECCCE-5704-4586-A551-E9A7DC941F23}">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II</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FORMULASI STRATEGI</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FORMULASI</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STRATEGI</a:t>
          </a:r>
          <a:endParaRPr kumimoji="0" lang="sv-SE" altLang="en-US" b="0" i="0" u="none" strike="noStrike" cap="none" normalizeH="0" baseline="0">
            <a:ln>
              <a:noFill/>
            </a:ln>
            <a:solidFill>
              <a:schemeClr val="tx1"/>
            </a:solidFill>
            <a:effectLst/>
            <a:latin typeface="Arial" panose="020B0604020202020204" pitchFamily="34" charset="0"/>
          </a:endParaRPr>
        </a:p>
      </dgm:t>
    </dgm:pt>
    <dgm:pt modelId="{E40578A5-22A8-4B41-B15E-ABACD85D8A38}" type="parTrans" cxnId="{7A1C9FAB-66FE-40BA-9AA4-F5C0A3216EEB}">
      <dgm:prSet/>
      <dgm:spPr/>
    </dgm:pt>
    <dgm:pt modelId="{78F2415B-F4E8-45F5-B7FD-6FE2383A5CCA}" type="sibTrans" cxnId="{7A1C9FAB-66FE-40BA-9AA4-F5C0A3216EEB}">
      <dgm:prSet/>
      <dgm:spPr/>
    </dgm:pt>
    <dgm:pt modelId="{C2B0BF03-AB20-4E79-AD94-AEA55F4CD6F4}">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III</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IMPLEMENTASI STRATEGI</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IMPLEMENTASI </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STRATEGI</a:t>
          </a:r>
          <a:endParaRPr kumimoji="0" lang="sv-SE" altLang="en-US" b="0" i="0" u="none" strike="noStrike" cap="none" normalizeH="0" baseline="0">
            <a:ln>
              <a:noFill/>
            </a:ln>
            <a:solidFill>
              <a:schemeClr val="tx1"/>
            </a:solidFill>
            <a:effectLst/>
            <a:latin typeface="Arial" panose="020B0604020202020204" pitchFamily="34" charset="0"/>
          </a:endParaRPr>
        </a:p>
      </dgm:t>
    </dgm:pt>
    <dgm:pt modelId="{872A9A0D-796B-4E18-A121-988A7A12296B}" type="parTrans" cxnId="{92BC5AF2-0549-4C9C-B66B-6BC5D4E91D59}">
      <dgm:prSet/>
      <dgm:spPr/>
    </dgm:pt>
    <dgm:pt modelId="{BBE0088F-6360-47A1-AEA3-ED65DC115A3A}" type="sibTrans" cxnId="{92BC5AF2-0549-4C9C-B66B-6BC5D4E91D59}">
      <dgm:prSet/>
      <dgm:spPr/>
    </dgm:pt>
    <dgm:pt modelId="{C8774E8E-1370-448B-902E-0102742DBDD6}">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IV</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EVALUASI DAN PENGAWASAN</a:t>
          </a:r>
          <a:endParaRPr kumimoji="0" lang="sv-SE" altLang="en-US"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EVALUASI &amp; PENGAWASAN</a:t>
          </a:r>
          <a:endParaRPr kumimoji="0" lang="sv-SE" altLang="en-US" b="0" i="0" u="none" strike="noStrike" cap="none" normalizeH="0" baseline="0">
            <a:ln>
              <a:noFill/>
            </a:ln>
            <a:solidFill>
              <a:schemeClr val="tx1"/>
            </a:solidFill>
            <a:effectLst/>
            <a:latin typeface="Arial" panose="020B0604020202020204" pitchFamily="34" charset="0"/>
          </a:endParaRPr>
        </a:p>
      </dgm:t>
    </dgm:pt>
    <dgm:pt modelId="{6E89F71B-3FC3-4D0A-BEA6-20F95E9CE92D}" type="parTrans" cxnId="{FE538974-36A9-4C05-88D3-5A92CE906BA2}">
      <dgm:prSet/>
      <dgm:spPr/>
    </dgm:pt>
    <dgm:pt modelId="{CCAD938E-8C05-4647-81D6-90CB2A6DB289}" type="sibTrans" cxnId="{FE538974-36A9-4C05-88D3-5A92CE906BA2}">
      <dgm:prSet/>
      <dgm:spPr/>
    </dgm:pt>
    <dgm:pt modelId="{651F8B89-8AD3-42F5-BC21-6E051B6EA27B}" type="pres">
      <dgm:prSet presAssocID="{7D70D1E8-C295-41E1-88C0-753612A7050F}" presName="cycle" presStyleCnt="0">
        <dgm:presLayoutVars>
          <dgm:dir/>
          <dgm:resizeHandles val="exact"/>
        </dgm:presLayoutVars>
      </dgm:prSet>
      <dgm:spPr/>
    </dgm:pt>
    <dgm:pt modelId="{368CF412-984C-430C-97D1-556E8CC33C4C}" type="pres">
      <dgm:prSet presAssocID="{250A1FCF-5C4A-4F01-8124-10015B3BAF22}" presName="dummy" presStyleCnt="0"/>
      <dgm:spPr/>
    </dgm:pt>
    <dgm:pt modelId="{A4262C10-760C-4DC9-B473-58CE42FF69F2}" type="pres">
      <dgm:prSet presAssocID="{250A1FCF-5C4A-4F01-8124-10015B3BAF22}" presName="node" presStyleLbl="revTx" presStyleIdx="0" presStyleCnt="4">
        <dgm:presLayoutVars>
          <dgm:bulletEnabled val="1"/>
        </dgm:presLayoutVars>
      </dgm:prSet>
      <dgm:spPr/>
    </dgm:pt>
    <dgm:pt modelId="{AD0EB3CA-051F-4296-9C58-8D5911A4104E}" type="pres">
      <dgm:prSet presAssocID="{973D3E6A-CC97-4EE9-8B05-C33583478832}" presName="sibTrans" presStyleLbl="node1" presStyleIdx="0" presStyleCnt="4"/>
      <dgm:spPr/>
    </dgm:pt>
    <dgm:pt modelId="{C2F7F413-7294-4B79-BCA8-C4BB3C5B054F}" type="pres">
      <dgm:prSet presAssocID="{4F7ECCCE-5704-4586-A551-E9A7DC941F23}" presName="dummy" presStyleCnt="0"/>
      <dgm:spPr/>
    </dgm:pt>
    <dgm:pt modelId="{A6D89300-2F2A-44B3-8B1D-ADB348801D04}" type="pres">
      <dgm:prSet presAssocID="{4F7ECCCE-5704-4586-A551-E9A7DC941F23}" presName="node" presStyleLbl="revTx" presStyleIdx="1" presStyleCnt="4">
        <dgm:presLayoutVars>
          <dgm:bulletEnabled val="1"/>
        </dgm:presLayoutVars>
      </dgm:prSet>
      <dgm:spPr/>
    </dgm:pt>
    <dgm:pt modelId="{30C21AE8-07CE-4F81-817D-64D7E0F4C3B2}" type="pres">
      <dgm:prSet presAssocID="{78F2415B-F4E8-45F5-B7FD-6FE2383A5CCA}" presName="sibTrans" presStyleLbl="node1" presStyleIdx="1" presStyleCnt="4"/>
      <dgm:spPr/>
    </dgm:pt>
    <dgm:pt modelId="{F5904771-8935-4A07-9792-2AA96AC9CFEB}" type="pres">
      <dgm:prSet presAssocID="{C2B0BF03-AB20-4E79-AD94-AEA55F4CD6F4}" presName="dummy" presStyleCnt="0"/>
      <dgm:spPr/>
    </dgm:pt>
    <dgm:pt modelId="{5963F3D4-6E22-4E4C-AACA-070C8FF3C7B8}" type="pres">
      <dgm:prSet presAssocID="{C2B0BF03-AB20-4E79-AD94-AEA55F4CD6F4}" presName="node" presStyleLbl="revTx" presStyleIdx="2" presStyleCnt="4">
        <dgm:presLayoutVars>
          <dgm:bulletEnabled val="1"/>
        </dgm:presLayoutVars>
      </dgm:prSet>
      <dgm:spPr/>
    </dgm:pt>
    <dgm:pt modelId="{C88BE4A3-A9B4-4844-B02F-3B83B6660829}" type="pres">
      <dgm:prSet presAssocID="{BBE0088F-6360-47A1-AEA3-ED65DC115A3A}" presName="sibTrans" presStyleLbl="node1" presStyleIdx="2" presStyleCnt="4"/>
      <dgm:spPr/>
    </dgm:pt>
    <dgm:pt modelId="{CBDCB5B7-855B-4FC9-B2C3-D48634D437BC}" type="pres">
      <dgm:prSet presAssocID="{C8774E8E-1370-448B-902E-0102742DBDD6}" presName="dummy" presStyleCnt="0"/>
      <dgm:spPr/>
    </dgm:pt>
    <dgm:pt modelId="{A4F1E93F-AB6B-4AEB-982B-204DB028D342}" type="pres">
      <dgm:prSet presAssocID="{C8774E8E-1370-448B-902E-0102742DBDD6}" presName="node" presStyleLbl="revTx" presStyleIdx="3" presStyleCnt="4">
        <dgm:presLayoutVars>
          <dgm:bulletEnabled val="1"/>
        </dgm:presLayoutVars>
      </dgm:prSet>
      <dgm:spPr/>
    </dgm:pt>
    <dgm:pt modelId="{9C05002C-452A-487D-8B6E-32946C820112}" type="pres">
      <dgm:prSet presAssocID="{CCAD938E-8C05-4647-81D6-90CB2A6DB289}" presName="sibTrans" presStyleLbl="node1" presStyleIdx="3" presStyleCnt="4"/>
      <dgm:spPr/>
    </dgm:pt>
  </dgm:ptLst>
  <dgm:cxnLst>
    <dgm:cxn modelId="{678D2703-4CEE-4F52-9E54-5A444C924A6A}" type="presOf" srcId="{4F7ECCCE-5704-4586-A551-E9A7DC941F23}" destId="{A6D89300-2F2A-44B3-8B1D-ADB348801D04}" srcOrd="0" destOrd="0" presId="urn:microsoft.com/office/officeart/2005/8/layout/cycle1"/>
    <dgm:cxn modelId="{17B24D0E-4891-4E82-AD62-870101868BAA}" type="presOf" srcId="{250A1FCF-5C4A-4F01-8124-10015B3BAF22}" destId="{A4262C10-760C-4DC9-B473-58CE42FF69F2}" srcOrd="0" destOrd="0" presId="urn:microsoft.com/office/officeart/2005/8/layout/cycle1"/>
    <dgm:cxn modelId="{2F716A1C-1F76-443F-9D0C-80920332F57A}" type="presOf" srcId="{CCAD938E-8C05-4647-81D6-90CB2A6DB289}" destId="{9C05002C-452A-487D-8B6E-32946C820112}" srcOrd="0" destOrd="0" presId="urn:microsoft.com/office/officeart/2005/8/layout/cycle1"/>
    <dgm:cxn modelId="{8901842C-42CA-4DD0-A17F-EB653EAE0F0C}" type="presOf" srcId="{78F2415B-F4E8-45F5-B7FD-6FE2383A5CCA}" destId="{30C21AE8-07CE-4F81-817D-64D7E0F4C3B2}" srcOrd="0" destOrd="0" presId="urn:microsoft.com/office/officeart/2005/8/layout/cycle1"/>
    <dgm:cxn modelId="{D4DD9F35-4C1E-4B6E-AC1C-42AFF975A28D}" type="presOf" srcId="{C2B0BF03-AB20-4E79-AD94-AEA55F4CD6F4}" destId="{5963F3D4-6E22-4E4C-AACA-070C8FF3C7B8}" srcOrd="0" destOrd="0" presId="urn:microsoft.com/office/officeart/2005/8/layout/cycle1"/>
    <dgm:cxn modelId="{4F49C740-B8DC-42C3-A02A-1019515191E8}" srcId="{7D70D1E8-C295-41E1-88C0-753612A7050F}" destId="{250A1FCF-5C4A-4F01-8124-10015B3BAF22}" srcOrd="0" destOrd="0" parTransId="{DD0832EF-9ADD-4FC5-8BC1-4E330193DF61}" sibTransId="{973D3E6A-CC97-4EE9-8B05-C33583478832}"/>
    <dgm:cxn modelId="{7CA6BD4C-E04F-4432-99B3-059292D1945C}" type="presOf" srcId="{BBE0088F-6360-47A1-AEA3-ED65DC115A3A}" destId="{C88BE4A3-A9B4-4844-B02F-3B83B6660829}" srcOrd="0" destOrd="0" presId="urn:microsoft.com/office/officeart/2005/8/layout/cycle1"/>
    <dgm:cxn modelId="{FE538974-36A9-4C05-88D3-5A92CE906BA2}" srcId="{7D70D1E8-C295-41E1-88C0-753612A7050F}" destId="{C8774E8E-1370-448B-902E-0102742DBDD6}" srcOrd="3" destOrd="0" parTransId="{6E89F71B-3FC3-4D0A-BEA6-20F95E9CE92D}" sibTransId="{CCAD938E-8C05-4647-81D6-90CB2A6DB289}"/>
    <dgm:cxn modelId="{7A1C9FAB-66FE-40BA-9AA4-F5C0A3216EEB}" srcId="{7D70D1E8-C295-41E1-88C0-753612A7050F}" destId="{4F7ECCCE-5704-4586-A551-E9A7DC941F23}" srcOrd="1" destOrd="0" parTransId="{E40578A5-22A8-4B41-B15E-ABACD85D8A38}" sibTransId="{78F2415B-F4E8-45F5-B7FD-6FE2383A5CCA}"/>
    <dgm:cxn modelId="{C99827D0-CEB7-42E0-8639-ACDFD906A205}" type="presOf" srcId="{7D70D1E8-C295-41E1-88C0-753612A7050F}" destId="{651F8B89-8AD3-42F5-BC21-6E051B6EA27B}" srcOrd="0" destOrd="0" presId="urn:microsoft.com/office/officeart/2005/8/layout/cycle1"/>
    <dgm:cxn modelId="{4CC60AE4-1582-4D8C-8770-2E89737AF3E3}" type="presOf" srcId="{C8774E8E-1370-448B-902E-0102742DBDD6}" destId="{A4F1E93F-AB6B-4AEB-982B-204DB028D342}" srcOrd="0" destOrd="0" presId="urn:microsoft.com/office/officeart/2005/8/layout/cycle1"/>
    <dgm:cxn modelId="{3100B7E4-B689-4628-811F-94353F86A07A}" type="presOf" srcId="{973D3E6A-CC97-4EE9-8B05-C33583478832}" destId="{AD0EB3CA-051F-4296-9C58-8D5911A4104E}" srcOrd="0" destOrd="0" presId="urn:microsoft.com/office/officeart/2005/8/layout/cycle1"/>
    <dgm:cxn modelId="{92BC5AF2-0549-4C9C-B66B-6BC5D4E91D59}" srcId="{7D70D1E8-C295-41E1-88C0-753612A7050F}" destId="{C2B0BF03-AB20-4E79-AD94-AEA55F4CD6F4}" srcOrd="2" destOrd="0" parTransId="{872A9A0D-796B-4E18-A121-988A7A12296B}" sibTransId="{BBE0088F-6360-47A1-AEA3-ED65DC115A3A}"/>
    <dgm:cxn modelId="{37A25291-B7F7-462E-88CE-0BF595E66E38}" type="presParOf" srcId="{651F8B89-8AD3-42F5-BC21-6E051B6EA27B}" destId="{368CF412-984C-430C-97D1-556E8CC33C4C}" srcOrd="0" destOrd="0" presId="urn:microsoft.com/office/officeart/2005/8/layout/cycle1"/>
    <dgm:cxn modelId="{3E47F902-5BAD-4522-8118-DBC90580EE72}" type="presParOf" srcId="{651F8B89-8AD3-42F5-BC21-6E051B6EA27B}" destId="{A4262C10-760C-4DC9-B473-58CE42FF69F2}" srcOrd="1" destOrd="0" presId="urn:microsoft.com/office/officeart/2005/8/layout/cycle1"/>
    <dgm:cxn modelId="{FAFD94EE-E558-4882-9C4C-A0AC47EFDC4C}" type="presParOf" srcId="{651F8B89-8AD3-42F5-BC21-6E051B6EA27B}" destId="{AD0EB3CA-051F-4296-9C58-8D5911A4104E}" srcOrd="2" destOrd="0" presId="urn:microsoft.com/office/officeart/2005/8/layout/cycle1"/>
    <dgm:cxn modelId="{434C4C77-B266-4DCE-9BE8-D988F7F1ECF7}" type="presParOf" srcId="{651F8B89-8AD3-42F5-BC21-6E051B6EA27B}" destId="{C2F7F413-7294-4B79-BCA8-C4BB3C5B054F}" srcOrd="3" destOrd="0" presId="urn:microsoft.com/office/officeart/2005/8/layout/cycle1"/>
    <dgm:cxn modelId="{F46C6AE9-F88A-4140-984D-195BD5478D2F}" type="presParOf" srcId="{651F8B89-8AD3-42F5-BC21-6E051B6EA27B}" destId="{A6D89300-2F2A-44B3-8B1D-ADB348801D04}" srcOrd="4" destOrd="0" presId="urn:microsoft.com/office/officeart/2005/8/layout/cycle1"/>
    <dgm:cxn modelId="{F91CB1A3-2233-4678-9787-9C10807AEBBE}" type="presParOf" srcId="{651F8B89-8AD3-42F5-BC21-6E051B6EA27B}" destId="{30C21AE8-07CE-4F81-817D-64D7E0F4C3B2}" srcOrd="5" destOrd="0" presId="urn:microsoft.com/office/officeart/2005/8/layout/cycle1"/>
    <dgm:cxn modelId="{F742897C-CD6D-4F37-9F7C-267EC508E46D}" type="presParOf" srcId="{651F8B89-8AD3-42F5-BC21-6E051B6EA27B}" destId="{F5904771-8935-4A07-9792-2AA96AC9CFEB}" srcOrd="6" destOrd="0" presId="urn:microsoft.com/office/officeart/2005/8/layout/cycle1"/>
    <dgm:cxn modelId="{BFFCD557-3BBB-4B36-A29F-2C31C91838DF}" type="presParOf" srcId="{651F8B89-8AD3-42F5-BC21-6E051B6EA27B}" destId="{5963F3D4-6E22-4E4C-AACA-070C8FF3C7B8}" srcOrd="7" destOrd="0" presId="urn:microsoft.com/office/officeart/2005/8/layout/cycle1"/>
    <dgm:cxn modelId="{C835E79D-C765-4243-896D-310895C60BA0}" type="presParOf" srcId="{651F8B89-8AD3-42F5-BC21-6E051B6EA27B}" destId="{C88BE4A3-A9B4-4844-B02F-3B83B6660829}" srcOrd="8" destOrd="0" presId="urn:microsoft.com/office/officeart/2005/8/layout/cycle1"/>
    <dgm:cxn modelId="{68212ED9-786C-4897-87AE-754FBB4356C0}" type="presParOf" srcId="{651F8B89-8AD3-42F5-BC21-6E051B6EA27B}" destId="{CBDCB5B7-855B-4FC9-B2C3-D48634D437BC}" srcOrd="9" destOrd="0" presId="urn:microsoft.com/office/officeart/2005/8/layout/cycle1"/>
    <dgm:cxn modelId="{852D0371-6F3C-42E5-B440-4B2C3DFA8A19}" type="presParOf" srcId="{651F8B89-8AD3-42F5-BC21-6E051B6EA27B}" destId="{A4F1E93F-AB6B-4AEB-982B-204DB028D342}" srcOrd="10" destOrd="0" presId="urn:microsoft.com/office/officeart/2005/8/layout/cycle1"/>
    <dgm:cxn modelId="{3E590EC7-51ED-49ED-9522-A8C3D54215D9}" type="presParOf" srcId="{651F8B89-8AD3-42F5-BC21-6E051B6EA27B}" destId="{9C05002C-452A-487D-8B6E-32946C820112}"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62C10-760C-4DC9-B473-58CE42FF69F2}">
      <dsp:nvSpPr>
        <dsp:cNvPr id="0" name=""/>
        <dsp:cNvSpPr/>
      </dsp:nvSpPr>
      <dsp:spPr>
        <a:xfrm>
          <a:off x="3422032" y="122160"/>
          <a:ext cx="1942207" cy="19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a:t>
          </a:r>
          <a:endParaRPr kumimoji="0" lang="en-US"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ANALISIS LINGKUNGAN</a:t>
          </a:r>
          <a:endParaRPr kumimoji="0" lang="en-US"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ANALISIS LINGKUNGAN</a:t>
          </a:r>
          <a:endParaRPr kumimoji="0" lang="en-US" altLang="en-US" sz="1900" b="0" i="0" u="none" strike="noStrike" kern="1200"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900" b="0" i="0" u="none" strike="noStrike" kern="1200" cap="none" normalizeH="0" baseline="0">
            <a:ln>
              <a:noFill/>
            </a:ln>
            <a:solidFill>
              <a:schemeClr val="tx1"/>
            </a:solidFill>
            <a:effectLst/>
            <a:latin typeface="Arial" panose="020B0604020202020204" pitchFamily="34" charset="0"/>
          </a:endParaRPr>
        </a:p>
      </dsp:txBody>
      <dsp:txXfrm>
        <a:off x="3422032" y="122160"/>
        <a:ext cx="1942207" cy="1942207"/>
      </dsp:txXfrm>
    </dsp:sp>
    <dsp:sp modelId="{AD0EB3CA-051F-4296-9C58-8D5911A4104E}">
      <dsp:nvSpPr>
        <dsp:cNvPr id="0" name=""/>
        <dsp:cNvSpPr/>
      </dsp:nvSpPr>
      <dsp:spPr>
        <a:xfrm>
          <a:off x="-453" y="-453"/>
          <a:ext cx="5487307" cy="5487307"/>
        </a:xfrm>
        <a:prstGeom prst="circularArrow">
          <a:avLst>
            <a:gd name="adj1" fmla="val 6902"/>
            <a:gd name="adj2" fmla="val 465342"/>
            <a:gd name="adj3" fmla="val 549458"/>
            <a:gd name="adj4" fmla="val 20585200"/>
            <a:gd name="adj5" fmla="val 805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D89300-2F2A-44B3-8B1D-ADB348801D04}">
      <dsp:nvSpPr>
        <dsp:cNvPr id="0" name=""/>
        <dsp:cNvSpPr/>
      </dsp:nvSpPr>
      <dsp:spPr>
        <a:xfrm>
          <a:off x="3422032" y="3422032"/>
          <a:ext cx="1942207" cy="19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II</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FORMULASI STRATEGI</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FORMULASI</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STRATEGI</a:t>
          </a:r>
          <a:endParaRPr kumimoji="0" lang="sv-SE" altLang="en-US" sz="1900" b="0" i="0" u="none" strike="noStrike" kern="1200" cap="none" normalizeH="0" baseline="0">
            <a:ln>
              <a:noFill/>
            </a:ln>
            <a:solidFill>
              <a:schemeClr val="tx1"/>
            </a:solidFill>
            <a:effectLst/>
            <a:latin typeface="Arial" panose="020B0604020202020204" pitchFamily="34" charset="0"/>
          </a:endParaRPr>
        </a:p>
      </dsp:txBody>
      <dsp:txXfrm>
        <a:off x="3422032" y="3422032"/>
        <a:ext cx="1942207" cy="1942207"/>
      </dsp:txXfrm>
    </dsp:sp>
    <dsp:sp modelId="{30C21AE8-07CE-4F81-817D-64D7E0F4C3B2}">
      <dsp:nvSpPr>
        <dsp:cNvPr id="0" name=""/>
        <dsp:cNvSpPr/>
      </dsp:nvSpPr>
      <dsp:spPr>
        <a:xfrm>
          <a:off x="-453" y="-453"/>
          <a:ext cx="5487307" cy="5487307"/>
        </a:xfrm>
        <a:prstGeom prst="circularArrow">
          <a:avLst>
            <a:gd name="adj1" fmla="val 6902"/>
            <a:gd name="adj2" fmla="val 465342"/>
            <a:gd name="adj3" fmla="val 5949458"/>
            <a:gd name="adj4" fmla="val 4385200"/>
            <a:gd name="adj5" fmla="val 805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63F3D4-6E22-4E4C-AACA-070C8FF3C7B8}">
      <dsp:nvSpPr>
        <dsp:cNvPr id="0" name=""/>
        <dsp:cNvSpPr/>
      </dsp:nvSpPr>
      <dsp:spPr>
        <a:xfrm>
          <a:off x="122160" y="3422032"/>
          <a:ext cx="1942207" cy="19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III</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IMPLEMENTASI STRATEGI</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IMPLEMENTASI </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STRATEGI</a:t>
          </a:r>
          <a:endParaRPr kumimoji="0" lang="sv-SE" altLang="en-US" sz="1900" b="0" i="0" u="none" strike="noStrike" kern="1200" cap="none" normalizeH="0" baseline="0">
            <a:ln>
              <a:noFill/>
            </a:ln>
            <a:solidFill>
              <a:schemeClr val="tx1"/>
            </a:solidFill>
            <a:effectLst/>
            <a:latin typeface="Arial" panose="020B0604020202020204" pitchFamily="34" charset="0"/>
          </a:endParaRPr>
        </a:p>
      </dsp:txBody>
      <dsp:txXfrm>
        <a:off x="122160" y="3422032"/>
        <a:ext cx="1942207" cy="1942207"/>
      </dsp:txXfrm>
    </dsp:sp>
    <dsp:sp modelId="{C88BE4A3-A9B4-4844-B02F-3B83B6660829}">
      <dsp:nvSpPr>
        <dsp:cNvPr id="0" name=""/>
        <dsp:cNvSpPr/>
      </dsp:nvSpPr>
      <dsp:spPr>
        <a:xfrm>
          <a:off x="-453" y="-453"/>
          <a:ext cx="5487307" cy="5487307"/>
        </a:xfrm>
        <a:prstGeom prst="circularArrow">
          <a:avLst>
            <a:gd name="adj1" fmla="val 6902"/>
            <a:gd name="adj2" fmla="val 465342"/>
            <a:gd name="adj3" fmla="val 11349458"/>
            <a:gd name="adj4" fmla="val 9785200"/>
            <a:gd name="adj5" fmla="val 805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F1E93F-AB6B-4AEB-982B-204DB028D342}">
      <dsp:nvSpPr>
        <dsp:cNvPr id="0" name=""/>
        <dsp:cNvSpPr/>
      </dsp:nvSpPr>
      <dsp:spPr>
        <a:xfrm>
          <a:off x="122160" y="122160"/>
          <a:ext cx="1942207" cy="19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FASE  IV</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EVALUASI DAN PENGAWASAN</a:t>
          </a:r>
          <a:endParaRPr kumimoji="0" lang="sv-SE" altLang="en-US" sz="1900" b="0" i="0" u="none" strike="noStrike" kern="1200"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900" b="1" i="0" u="none" strike="noStrike" kern="1200"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EVALUASI &amp; PENGAWASAN</a:t>
          </a:r>
          <a:endParaRPr kumimoji="0" lang="sv-SE" altLang="en-US" sz="1900" b="0" i="0" u="none" strike="noStrike" kern="1200" cap="none" normalizeH="0" baseline="0">
            <a:ln>
              <a:noFill/>
            </a:ln>
            <a:solidFill>
              <a:schemeClr val="tx1"/>
            </a:solidFill>
            <a:effectLst/>
            <a:latin typeface="Arial" panose="020B0604020202020204" pitchFamily="34" charset="0"/>
          </a:endParaRPr>
        </a:p>
      </dsp:txBody>
      <dsp:txXfrm>
        <a:off x="122160" y="122160"/>
        <a:ext cx="1942207" cy="1942207"/>
      </dsp:txXfrm>
    </dsp:sp>
    <dsp:sp modelId="{9C05002C-452A-487D-8B6E-32946C820112}">
      <dsp:nvSpPr>
        <dsp:cNvPr id="0" name=""/>
        <dsp:cNvSpPr/>
      </dsp:nvSpPr>
      <dsp:spPr>
        <a:xfrm>
          <a:off x="-453" y="-453"/>
          <a:ext cx="5487307" cy="5487307"/>
        </a:xfrm>
        <a:prstGeom prst="circularArrow">
          <a:avLst>
            <a:gd name="adj1" fmla="val 6902"/>
            <a:gd name="adj2" fmla="val 465342"/>
            <a:gd name="adj3" fmla="val 16749458"/>
            <a:gd name="adj4" fmla="val 15185200"/>
            <a:gd name="adj5" fmla="val 805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8/30/2023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a:xfrm>
            <a:off x="658368" y="6356350"/>
            <a:ext cx="2743200" cy="365125"/>
          </a:xfrm>
        </p:spPr>
        <p:txBody>
          <a:bodyPr/>
          <a:lstStyle>
            <a:lvl1pPr>
              <a:defRPr>
                <a:solidFill>
                  <a:schemeClr val="bg1"/>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p:txBody>
          <a:bodyPr/>
          <a:lstStyle/>
          <a:p>
            <a:r>
              <a:rPr lang="en-US" sz="5400" spc="400" dirty="0">
                <a:solidFill>
                  <a:schemeClr val="bg1"/>
                </a:solidFill>
              </a:rPr>
              <a:t>MANAJEMEN STRATEGI</a:t>
            </a:r>
            <a:endParaRPr lang="en-US" dirty="0"/>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a:xfrm>
            <a:off x="3930316" y="4700016"/>
            <a:ext cx="6804740" cy="1197864"/>
          </a:xfrm>
        </p:spPr>
        <p:txBody>
          <a:bodyPr>
            <a:normAutofit fontScale="85000" lnSpcReduction="20000"/>
          </a:bodyPr>
          <a:lstStyle/>
          <a:p>
            <a:r>
              <a:rPr lang="en-US" sz="2000" dirty="0">
                <a:solidFill>
                  <a:schemeClr val="bg1"/>
                </a:solidFill>
              </a:rPr>
              <a:t>Kamis, 31 </a:t>
            </a:r>
            <a:r>
              <a:rPr lang="en-US" sz="2000" dirty="0" err="1">
                <a:solidFill>
                  <a:schemeClr val="bg1"/>
                </a:solidFill>
              </a:rPr>
              <a:t>Agustus</a:t>
            </a:r>
            <a:r>
              <a:rPr lang="en-US" sz="2000" dirty="0">
                <a:solidFill>
                  <a:schemeClr val="bg1"/>
                </a:solidFill>
              </a:rPr>
              <a:t> 2023</a:t>
            </a:r>
          </a:p>
          <a:p>
            <a:r>
              <a:rPr lang="en-US" dirty="0" err="1"/>
              <a:t>Administrasi</a:t>
            </a:r>
            <a:r>
              <a:rPr lang="en-US" dirty="0"/>
              <a:t> Negara Universitas Lampung</a:t>
            </a:r>
          </a:p>
          <a:p>
            <a:endParaRPr lang="en-US" dirty="0"/>
          </a:p>
          <a:p>
            <a:r>
              <a:rPr lang="en-US" sz="2000" dirty="0">
                <a:solidFill>
                  <a:schemeClr val="bg1"/>
                </a:solidFill>
              </a:rPr>
              <a:t>INTAN FITRI MEUTIA, </a:t>
            </a:r>
            <a:r>
              <a:rPr lang="en-US" sz="2000" dirty="0" err="1">
                <a:solidFill>
                  <a:schemeClr val="bg1"/>
                </a:solidFill>
              </a:rPr>
              <a:t>Ph.D</a:t>
            </a:r>
            <a:endParaRPr lang="en-US" sz="2000" dirty="0">
              <a:solidFill>
                <a:schemeClr val="bg1"/>
              </a:solidFill>
            </a:endParaRPr>
          </a:p>
          <a:p>
            <a:endParaRPr lang="en-US" dirty="0"/>
          </a:p>
        </p:txBody>
      </p:sp>
    </p:spTree>
    <p:extLst>
      <p:ext uri="{BB962C8B-B14F-4D97-AF65-F5344CB8AC3E}">
        <p14:creationId xmlns:p14="http://schemas.microsoft.com/office/powerpoint/2010/main" val="114769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8829B-4411-5D2D-798D-B3A8F88A2553}"/>
              </a:ext>
            </a:extLst>
          </p:cNvPr>
          <p:cNvSpPr>
            <a:spLocks noGrp="1"/>
          </p:cNvSpPr>
          <p:nvPr>
            <p:ph type="ctrTitle"/>
          </p:nvPr>
        </p:nvSpPr>
        <p:spPr>
          <a:xfrm>
            <a:off x="1524000" y="1463040"/>
            <a:ext cx="9144000" cy="467360"/>
          </a:xfrm>
        </p:spPr>
        <p:txBody>
          <a:bodyPr>
            <a:normAutofit fontScale="90000"/>
          </a:bodyPr>
          <a:lstStyle/>
          <a:p>
            <a:r>
              <a:rPr lang="en-US" dirty="0"/>
              <a:t>URGENSI STRATEGI</a:t>
            </a:r>
            <a:endParaRPr lang="en-ID" dirty="0"/>
          </a:p>
        </p:txBody>
      </p:sp>
      <p:sp>
        <p:nvSpPr>
          <p:cNvPr id="3" name="Subtitle 2">
            <a:extLst>
              <a:ext uri="{FF2B5EF4-FFF2-40B4-BE49-F238E27FC236}">
                <a16:creationId xmlns:a16="http://schemas.microsoft.com/office/drawing/2014/main" id="{21F6147A-2E0F-5CB6-99ED-625A6355D998}"/>
              </a:ext>
            </a:extLst>
          </p:cNvPr>
          <p:cNvSpPr>
            <a:spLocks noGrp="1"/>
          </p:cNvSpPr>
          <p:nvPr>
            <p:ph type="subTitle" idx="1"/>
          </p:nvPr>
        </p:nvSpPr>
        <p:spPr>
          <a:xfrm>
            <a:off x="1527048" y="2651760"/>
            <a:ext cx="9144000" cy="3362960"/>
          </a:xfrm>
        </p:spPr>
        <p:txBody>
          <a:bodyPr>
            <a:normAutofit/>
          </a:bodyPr>
          <a:lstStyle/>
          <a:p>
            <a:pPr marL="342900" lvl="0" indent="-342900" algn="just">
              <a:lnSpc>
                <a:spcPct val="150000"/>
              </a:lnSpc>
              <a:spcAft>
                <a:spcPts val="1000"/>
              </a:spcAft>
              <a:buFont typeface="+mj-lt"/>
              <a:buAutoNum type="arabicPeriod"/>
            </a:pP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Sumber</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daya</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yang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dimiliki</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terbatas</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fi-FI" sz="1800" dirty="0">
                <a:effectLst/>
                <a:latin typeface="Arial Narrow" panose="020B0606020202030204" pitchFamily="34" charset="0"/>
                <a:ea typeface="Times New Roman" panose="02020603050405020304" pitchFamily="18" charset="0"/>
                <a:cs typeface="Times New Roman" panose="02020603050405020304" pitchFamily="18" charset="0"/>
              </a:rPr>
              <a:t>Ada ketidakpastian (</a:t>
            </a:r>
            <a:r>
              <a:rPr lang="fi-FI" sz="1800" i="1" dirty="0">
                <a:effectLst/>
                <a:latin typeface="Arial Narrow" panose="020B0606020202030204" pitchFamily="34" charset="0"/>
                <a:ea typeface="Times New Roman" panose="02020603050405020304" pitchFamily="18" charset="0"/>
                <a:cs typeface="Times New Roman" panose="02020603050405020304" pitchFamily="18" charset="0"/>
              </a:rPr>
              <a:t>uncertainity</a:t>
            </a:r>
            <a:r>
              <a:rPr lang="fi-FI" sz="1800" dirty="0">
                <a:effectLst/>
                <a:latin typeface="Arial Narrow" panose="020B0606020202030204" pitchFamily="34" charset="0"/>
                <a:ea typeface="Times New Roman" panose="02020603050405020304" pitchFamily="18" charset="0"/>
                <a:cs typeface="Times New Roman" panose="02020603050405020304" pitchFamily="18" charset="0"/>
              </a:rPr>
              <a:t>) mengenai kekuatan daya saing organisasi.</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Komitmen</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i="1" dirty="0">
                <a:effectLst/>
                <a:latin typeface="Arial Narrow" panose="020B0606020202030204" pitchFamily="34" charset="0"/>
                <a:ea typeface="Times New Roman" panose="02020603050405020304" pitchFamily="18" charset="0"/>
                <a:cs typeface="Times New Roman" panose="02020603050405020304" pitchFamily="18" charset="0"/>
              </a:rPr>
              <a:t>commitment</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terhadap</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sumberdaya</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tidak</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dapat</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diubah</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800" dirty="0" err="1">
                <a:effectLst/>
                <a:latin typeface="Arial Narrow" panose="020B0606020202030204" pitchFamily="34" charset="0"/>
                <a:ea typeface="Times New Roman" panose="02020603050405020304" pitchFamily="18" charset="0"/>
                <a:cs typeface="Times New Roman" panose="02020603050405020304" pitchFamily="18" charset="0"/>
              </a:rPr>
              <a:t>lagi</a:t>
            </a:r>
            <a:r>
              <a:rPr lang="en-ID" sz="1800" dirty="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fi-FI" sz="1800" dirty="0">
                <a:effectLst/>
                <a:latin typeface="Arial Narrow" panose="020B0606020202030204" pitchFamily="34" charset="0"/>
                <a:ea typeface="Times New Roman" panose="02020603050405020304" pitchFamily="18" charset="0"/>
                <a:cs typeface="Times New Roman" panose="02020603050405020304" pitchFamily="18" charset="0"/>
              </a:rPr>
              <a:t>Keputusan-keputusan (</a:t>
            </a:r>
            <a:r>
              <a:rPr lang="fi-FI" sz="1800" i="1" dirty="0">
                <a:effectLst/>
                <a:latin typeface="Arial Narrow" panose="020B0606020202030204" pitchFamily="34" charset="0"/>
                <a:ea typeface="Times New Roman" panose="02020603050405020304" pitchFamily="18" charset="0"/>
                <a:cs typeface="Times New Roman" panose="02020603050405020304" pitchFamily="18" charset="0"/>
              </a:rPr>
              <a:t>decisions</a:t>
            </a:r>
            <a:r>
              <a:rPr lang="fi-FI" sz="1800" dirty="0">
                <a:effectLst/>
                <a:latin typeface="Arial Narrow" panose="020B0606020202030204" pitchFamily="34" charset="0"/>
                <a:ea typeface="Times New Roman" panose="02020603050405020304" pitchFamily="18" charset="0"/>
                <a:cs typeface="Times New Roman" panose="02020603050405020304" pitchFamily="18" charset="0"/>
              </a:rPr>
              <a:t>) harus dikoordinasikan antar bagian sepanjang waktu.</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Ada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ketidakpastian</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mengenai</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pengendalian</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inisiatif</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D" dirty="0"/>
          </a:p>
        </p:txBody>
      </p:sp>
      <p:sp>
        <p:nvSpPr>
          <p:cNvPr id="5" name="TextBox 4">
            <a:extLst>
              <a:ext uri="{FF2B5EF4-FFF2-40B4-BE49-F238E27FC236}">
                <a16:creationId xmlns:a16="http://schemas.microsoft.com/office/drawing/2014/main" id="{F1A4498D-7212-DA92-6DAB-ACA82EF15436}"/>
              </a:ext>
            </a:extLst>
          </p:cNvPr>
          <p:cNvSpPr txBox="1"/>
          <p:nvPr/>
        </p:nvSpPr>
        <p:spPr>
          <a:xfrm>
            <a:off x="2936240" y="1930400"/>
            <a:ext cx="6096000" cy="646331"/>
          </a:xfrm>
          <a:prstGeom prst="rect">
            <a:avLst/>
          </a:prstGeom>
          <a:noFill/>
        </p:spPr>
        <p:txBody>
          <a:bodyPr wrap="square">
            <a:spAutoFit/>
          </a:bodyPr>
          <a:lstStyle/>
          <a:p>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the reason why firms succeed or fail is perhaps the central question in strategy</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Porter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dalam</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Wheelen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dan Hunger (1995:1) </a:t>
            </a:r>
            <a:endParaRPr lang="en-ID" dirty="0"/>
          </a:p>
        </p:txBody>
      </p:sp>
    </p:spTree>
    <p:extLst>
      <p:ext uri="{BB962C8B-B14F-4D97-AF65-F5344CB8AC3E}">
        <p14:creationId xmlns:p14="http://schemas.microsoft.com/office/powerpoint/2010/main" val="1960332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0C6C7-24B2-FEA6-739C-682D18836B09}"/>
              </a:ext>
            </a:extLst>
          </p:cNvPr>
          <p:cNvSpPr>
            <a:spLocks noGrp="1"/>
          </p:cNvSpPr>
          <p:nvPr>
            <p:ph type="ctrTitle"/>
          </p:nvPr>
        </p:nvSpPr>
        <p:spPr>
          <a:xfrm>
            <a:off x="1524000" y="1463040"/>
            <a:ext cx="9144000" cy="3464560"/>
          </a:xfrm>
        </p:spPr>
        <p:txBody>
          <a:bodyPr>
            <a:normAutofit fontScale="90000"/>
          </a:bodyPr>
          <a:lstStyle/>
          <a:p>
            <a:r>
              <a:rPr lang="en-ID" sz="1800" dirty="0">
                <a:effectLst/>
                <a:latin typeface="Arial Narrow" panose="020B0606020202030204" pitchFamily="34" charset="0"/>
                <a:ea typeface="Calibri" panose="020F0502020204030204" pitchFamily="34" charset="0"/>
                <a:cs typeface="Times New Roman" panose="02020603050405020304" pitchFamily="18" charset="0"/>
              </a:rPr>
              <a:t>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perlu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dibedakan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taktik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a:effectLst/>
                <a:latin typeface="Arial Narrow" panose="020B0606020202030204" pitchFamily="34" charset="0"/>
                <a:ea typeface="Calibri" panose="020F0502020204030204" pitchFamily="34" charset="0"/>
                <a:cs typeface="Times New Roman" panose="02020603050405020304" pitchFamily="18" charset="0"/>
              </a:rPr>
              <a:t>Dari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pengertian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paling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sederhana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dapat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dibedakan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bahwa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strategy</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adalah</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saat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dimana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memutuskan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apa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harus</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dikerjakan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sedangkan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taktik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tactics</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adalah</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saat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dimana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memutuskan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bagaimana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mengerjakan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a:effectLst/>
                <a:latin typeface="Arial Narrow" panose="020B0606020202030204" pitchFamily="34" charset="0"/>
                <a:ea typeface="Calibri" panose="020F0502020204030204" pitchFamily="34" charset="0"/>
                <a:cs typeface="Times New Roman" panose="02020603050405020304" pitchFamily="18" charset="0"/>
              </a:rPr>
              <a:t>Ada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beberapa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pendapat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pakar</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membedakan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taktik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Brucker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berpendapat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bahwa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adalah</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mengerjakan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benar</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doing the right things</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br>
              <a:rPr lang="en-ID" sz="1800" dirty="0">
                <a:effectLst/>
                <a:latin typeface="Arial Narrow" panose="020B0606020202030204" pitchFamily="34" charset="0"/>
                <a:ea typeface="Calibri" panose="020F0502020204030204" pitchFamily="34" charset="0"/>
                <a:cs typeface="Times New Roman" panose="02020603050405020304" pitchFamily="18" charset="0"/>
              </a:rPr>
            </a:br>
            <a:r>
              <a:rPr lang="en-ID" sz="1800" dirty="0">
                <a:effectLst/>
                <a:latin typeface="Arial Narrow" panose="020B0606020202030204" pitchFamily="34" charset="0"/>
                <a:ea typeface="Calibri" panose="020F0502020204030204" pitchFamily="34" charset="0"/>
                <a:cs typeface="Times New Roman" panose="02020603050405020304" pitchFamily="18" charset="0"/>
              </a:rPr>
              <a:t>dan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taktik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adalah</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mengerjakan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benar</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doing the things right</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endParaRPr lang="en-ID" dirty="0"/>
          </a:p>
        </p:txBody>
      </p:sp>
    </p:spTree>
    <p:extLst>
      <p:ext uri="{BB962C8B-B14F-4D97-AF65-F5344CB8AC3E}">
        <p14:creationId xmlns:p14="http://schemas.microsoft.com/office/powerpoint/2010/main" val="3223179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CDA59-55A0-4EA5-B3E4-646D1D3B4CEB}"/>
              </a:ext>
            </a:extLst>
          </p:cNvPr>
          <p:cNvSpPr>
            <a:spLocks noGrp="1"/>
          </p:cNvSpPr>
          <p:nvPr>
            <p:ph type="title"/>
          </p:nvPr>
        </p:nvSpPr>
        <p:spPr/>
        <p:txBody>
          <a:bodyPr>
            <a:normAutofit/>
          </a:bodyPr>
          <a:lstStyle/>
          <a:p>
            <a:r>
              <a:rPr lang="en-US" sz="5400" dirty="0" err="1"/>
              <a:t>Manfaat</a:t>
            </a:r>
            <a:r>
              <a:rPr lang="en-US" sz="5400" dirty="0"/>
              <a:t> </a:t>
            </a:r>
            <a:r>
              <a:rPr lang="en-US" sz="5400" dirty="0" err="1"/>
              <a:t>Manajemen</a:t>
            </a:r>
            <a:r>
              <a:rPr lang="en-US" sz="5400" dirty="0"/>
              <a:t> Strategi</a:t>
            </a:r>
          </a:p>
        </p:txBody>
      </p:sp>
      <p:sp>
        <p:nvSpPr>
          <p:cNvPr id="3" name="Text Placeholder 2">
            <a:extLst>
              <a:ext uri="{FF2B5EF4-FFF2-40B4-BE49-F238E27FC236}">
                <a16:creationId xmlns:a16="http://schemas.microsoft.com/office/drawing/2014/main" id="{D14ABC42-7E22-4F59-A0B6-AD98B5CAE0C5}"/>
              </a:ext>
            </a:extLst>
          </p:cNvPr>
          <p:cNvSpPr>
            <a:spLocks noGrp="1"/>
          </p:cNvSpPr>
          <p:nvPr>
            <p:ph type="body" idx="1"/>
          </p:nvPr>
        </p:nvSpPr>
        <p:spPr>
          <a:xfrm>
            <a:off x="1447800" y="1681163"/>
            <a:ext cx="4549775" cy="823912"/>
          </a:xfrm>
        </p:spPr>
        <p:txBody>
          <a:bodyPr>
            <a:normAutofit fontScale="85000" lnSpcReduction="10000"/>
          </a:bodyPr>
          <a:lstStyle/>
          <a:p>
            <a:pPr marL="342900" lvl="0" indent="-342900" algn="just">
              <a:lnSpc>
                <a:spcPct val="150000"/>
              </a:lnSpc>
              <a:spcAft>
                <a:spcPts val="1000"/>
              </a:spcAft>
              <a:buFont typeface="+mj-lt"/>
              <a:buAutoNum type="arabicPeriod"/>
            </a:pPr>
            <a:r>
              <a:rPr lang="nl-NL" sz="1800" b="1" dirty="0">
                <a:effectLst/>
                <a:latin typeface="Arial Narrow" panose="020B0606020202030204" pitchFamily="34" charset="0"/>
                <a:ea typeface="Calibri" panose="020F0502020204030204" pitchFamily="34" charset="0"/>
                <a:cs typeface="Times New Roman" panose="02020603050405020304" pitchFamily="18" charset="0"/>
              </a:rPr>
              <a:t>Manfaat Finansial</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1FE9CB6C-6FF8-4B8C-9B41-2DDD39B25DE3}"/>
              </a:ext>
            </a:extLst>
          </p:cNvPr>
          <p:cNvSpPr>
            <a:spLocks noGrp="1"/>
          </p:cNvSpPr>
          <p:nvPr>
            <p:ph sz="half" idx="2"/>
          </p:nvPr>
        </p:nvSpPr>
        <p:spPr>
          <a:xfrm>
            <a:off x="1447801" y="2505075"/>
            <a:ext cx="2504440" cy="3684588"/>
          </a:xfrm>
        </p:spPr>
        <p:txBody>
          <a:bodyPr>
            <a:normAutofit fontScale="85000" lnSpcReduction="10000"/>
          </a:bodyPr>
          <a:lstStyle/>
          <a:p>
            <a:pPr marL="457200" algn="just">
              <a:lnSpc>
                <a:spcPct val="150000"/>
              </a:lnSpc>
              <a:spcAft>
                <a:spcPts val="1000"/>
              </a:spcAft>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Manfaat paling utama adalah tendensi untuk menaikkan tingkat keuntungan perusahaan meskipun kenaikan keuntungan tidak secara otomatis dengan menerapkan manajemen strategis.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2347FB98-C049-45C5-86B4-4CF44B247B2C}"/>
              </a:ext>
            </a:extLst>
          </p:cNvPr>
          <p:cNvSpPr>
            <a:spLocks noGrp="1"/>
          </p:cNvSpPr>
          <p:nvPr>
            <p:ph type="body" sz="quarter" idx="3"/>
          </p:nvPr>
        </p:nvSpPr>
        <p:spPr>
          <a:xfrm>
            <a:off x="6783206" y="1681163"/>
            <a:ext cx="4572182" cy="391477"/>
          </a:xfrm>
        </p:spPr>
        <p:txBody>
          <a:bodyPr>
            <a:normAutofit fontScale="85000" lnSpcReduction="10000"/>
          </a:bodyPr>
          <a:lstStyle/>
          <a:p>
            <a:pPr lvl="0" algn="just">
              <a:lnSpc>
                <a:spcPct val="150000"/>
              </a:lnSpc>
              <a:spcAft>
                <a:spcPts val="1000"/>
              </a:spcAft>
            </a:pPr>
            <a:r>
              <a:rPr lang="en-US" sz="1800" b="1" dirty="0">
                <a:effectLst/>
                <a:latin typeface="Arial Narrow" panose="020B0606020202030204" pitchFamily="34" charset="0"/>
                <a:ea typeface="Calibri" panose="020F0502020204030204" pitchFamily="34" charset="0"/>
                <a:cs typeface="Times New Roman" panose="02020603050405020304" pitchFamily="18" charset="0"/>
              </a:rPr>
              <a:t>2. </a:t>
            </a:r>
            <a:r>
              <a:rPr lang="en-US" sz="1800" b="1" dirty="0" err="1">
                <a:effectLst/>
                <a:latin typeface="Arial Narrow" panose="020B0606020202030204" pitchFamily="34" charset="0"/>
                <a:ea typeface="Calibri" panose="020F0502020204030204" pitchFamily="34" charset="0"/>
                <a:cs typeface="Times New Roman" panose="02020603050405020304" pitchFamily="18" charset="0"/>
              </a:rPr>
              <a:t>Manfaat</a:t>
            </a:r>
            <a:r>
              <a:rPr lang="en-US" sz="1800" b="1"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b="1" dirty="0" err="1">
                <a:effectLst/>
                <a:latin typeface="Arial Narrow" panose="020B0606020202030204" pitchFamily="34" charset="0"/>
                <a:ea typeface="Calibri" panose="020F0502020204030204" pitchFamily="34" charset="0"/>
                <a:cs typeface="Times New Roman" panose="02020603050405020304" pitchFamily="18" charset="0"/>
              </a:rPr>
              <a:t>Nonfinansial</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5A74CB9D-E60B-4C8A-B4E7-23BC1D9FA66E}"/>
              </a:ext>
            </a:extLst>
          </p:cNvPr>
          <p:cNvSpPr>
            <a:spLocks noGrp="1"/>
          </p:cNvSpPr>
          <p:nvPr>
            <p:ph sz="quarter" idx="4"/>
          </p:nvPr>
        </p:nvSpPr>
        <p:spPr>
          <a:xfrm>
            <a:off x="5222240" y="1986914"/>
            <a:ext cx="6654800" cy="4871086"/>
          </a:xfrm>
        </p:spPr>
        <p:txBody>
          <a:bodyPr>
            <a:normAutofit fontScale="85000" lnSpcReduction="10000"/>
          </a:bodyPr>
          <a:lstStyle/>
          <a:p>
            <a:pPr marL="0" lvl="0" indent="-360000" algn="just">
              <a:lnSpc>
                <a:spcPct val="120000"/>
              </a:lnSpc>
              <a:spcBef>
                <a:spcPts val="0"/>
              </a:spcBef>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Memungkinkan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identifikasi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penentuan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prioritas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dan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eksploitasi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peluang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Memberikan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pandangan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objektif</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atas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manajemen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Merepresentasikan kerangka kerja untuk aktivitas control dan koordinasi yang lebih baik.</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Meminimalkan efek dari kondisi dan perubahan yang jelek.</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Memungkinkan agar keputusan besar dapat mendukung lebih baik tujuan yang telah ditetapkan.</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Memungkinkan alokasi waktu dan sumber daya yang lebih efektif untuk peluang yang telah teridentifikasi.</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Memungkinkan alokasi sumber daya dan waktu yang lebih sedikit untuk mengoreksi keputusan yang salah atau tidak terencana.</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Menciptakan kerangka kerja untuk komunikasi internal diantara staf.</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Membantu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mengintegrasikan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perilaku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individu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kedalam</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usaha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bersama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Memberikan dasar untuk mengklarifikasi tanggung jawab individu.</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Mendorong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pemikiran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masa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depan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Menyediakan pendekatan kooperatif, terintegrasi, dan antusias untuk menghadapi masalah dan peluang.</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Mendorong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terciptanya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sikap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positif</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terhadap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perubahan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360000" algn="just">
              <a:lnSpc>
                <a:spcPct val="120000"/>
              </a:lnSpc>
              <a:spcBef>
                <a:spcPts val="0"/>
              </a:spcBef>
              <a:spcAft>
                <a:spcPts val="1000"/>
              </a:spcAft>
              <a:buFont typeface="+mj-lt"/>
              <a:buAutoNum type="arabicPeriod"/>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Memberikan tingkat kedisiplinan dan formalitas kepada manajemen suatu bisnis.</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4766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B28F-C9D7-439B-B863-44B4E851A0B0}"/>
              </a:ext>
            </a:extLst>
          </p:cNvPr>
          <p:cNvSpPr>
            <a:spLocks noGrp="1"/>
          </p:cNvSpPr>
          <p:nvPr>
            <p:ph type="ctrTitle"/>
          </p:nvPr>
        </p:nvSpPr>
        <p:spPr/>
        <p:txBody>
          <a:bodyPr>
            <a:normAutofit fontScale="90000"/>
          </a:bodyPr>
          <a:lstStyle/>
          <a:p>
            <a:r>
              <a:rPr lang="en-US" dirty="0" err="1"/>
              <a:t>Kendala</a:t>
            </a:r>
            <a:r>
              <a:rPr lang="en-US" dirty="0"/>
              <a:t> </a:t>
            </a:r>
            <a:r>
              <a:rPr lang="en-US" dirty="0" err="1"/>
              <a:t>dalam</a:t>
            </a:r>
            <a:r>
              <a:rPr lang="en-US" dirty="0"/>
              <a:t> </a:t>
            </a:r>
            <a:r>
              <a:rPr lang="en-US" dirty="0" err="1"/>
              <a:t>Perencanaan</a:t>
            </a:r>
            <a:r>
              <a:rPr lang="en-US" dirty="0"/>
              <a:t> </a:t>
            </a:r>
            <a:r>
              <a:rPr lang="en-US" dirty="0" err="1"/>
              <a:t>Strategis</a:t>
            </a:r>
            <a:endParaRPr lang="en-US" dirty="0"/>
          </a:p>
        </p:txBody>
      </p:sp>
      <p:sp>
        <p:nvSpPr>
          <p:cNvPr id="8" name="Subtitle 7">
            <a:extLst>
              <a:ext uri="{FF2B5EF4-FFF2-40B4-BE49-F238E27FC236}">
                <a16:creationId xmlns:a16="http://schemas.microsoft.com/office/drawing/2014/main" id="{50061247-EA4F-4DFA-AFCE-648487762CF7}"/>
              </a:ext>
            </a:extLst>
          </p:cNvPr>
          <p:cNvSpPr>
            <a:spLocks noGrp="1"/>
          </p:cNvSpPr>
          <p:nvPr>
            <p:ph type="subTitle" idx="1"/>
          </p:nvPr>
        </p:nvSpPr>
        <p:spPr/>
        <p:txBody>
          <a:bodyPr>
            <a:normAutofit fontScale="62500" lnSpcReduction="20000"/>
          </a:bodyPr>
          <a:lstStyle/>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Struktur</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penghargaan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remunerasi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buruk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Sibuk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menyelesaikan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lain.</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Membuang-buang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waktu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Terlalu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mahal.</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Kemalasan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Puas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kesuksesan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Takut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gagal</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Terlalu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percaya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diri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Pengalaman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buruk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di masa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lalu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Kepentingan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pribadi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Ketakutan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atas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sesuatu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tidak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diketahui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Perbedaan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pendapat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jujur</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Kecurigaan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22" name="Picture Placeholder 21" descr="mountains under near dusk sky">
            <a:extLst>
              <a:ext uri="{FF2B5EF4-FFF2-40B4-BE49-F238E27FC236}">
                <a16:creationId xmlns:a16="http://schemas.microsoft.com/office/drawing/2014/main" id="{D8AC51EB-1C22-4303-8354-FC97950C7DE6}"/>
              </a:ext>
            </a:extLst>
          </p:cNvPr>
          <p:cNvPicPr>
            <a:picLocks noGrp="1" noChangeAspect="1"/>
          </p:cNvPicPr>
          <p:nvPr>
            <p:ph type="pic" sz="quarter" idx="13"/>
          </p:nvPr>
        </p:nvPicPr>
        <p:blipFill rotWithShape="1">
          <a:blip r:embed="rId2"/>
          <a:srcRect t="63" b="63"/>
          <a:stretch/>
        </p:blipFill>
        <p:spPr/>
      </p:pic>
      <p:pic>
        <p:nvPicPr>
          <p:cNvPr id="18" name="Picture Placeholder 17" descr="mountains at sunset">
            <a:extLst>
              <a:ext uri="{FF2B5EF4-FFF2-40B4-BE49-F238E27FC236}">
                <a16:creationId xmlns:a16="http://schemas.microsoft.com/office/drawing/2014/main" id="{B503D699-E643-4969-9463-5C6331D0C869}"/>
              </a:ext>
            </a:extLst>
          </p:cNvPr>
          <p:cNvPicPr>
            <a:picLocks noGrp="1" noChangeAspect="1"/>
          </p:cNvPicPr>
          <p:nvPr>
            <p:ph type="pic" sz="quarter" idx="14"/>
          </p:nvPr>
        </p:nvPicPr>
        <p:blipFill rotWithShape="1">
          <a:blip r:embed="rId3"/>
          <a:srcRect t="177" b="177"/>
          <a:stretch/>
        </p:blipFill>
        <p:spPr/>
      </p:pic>
      <p:pic>
        <p:nvPicPr>
          <p:cNvPr id="20" name="Picture Placeholder 19" descr="mountains at sunset">
            <a:extLst>
              <a:ext uri="{FF2B5EF4-FFF2-40B4-BE49-F238E27FC236}">
                <a16:creationId xmlns:a16="http://schemas.microsoft.com/office/drawing/2014/main" id="{B8714555-7486-4DD7-A96C-52C276483584}"/>
              </a:ext>
            </a:extLst>
          </p:cNvPr>
          <p:cNvPicPr>
            <a:picLocks noGrp="1" noChangeAspect="1"/>
          </p:cNvPicPr>
          <p:nvPr>
            <p:ph type="pic" sz="quarter" idx="15"/>
          </p:nvPr>
        </p:nvPicPr>
        <p:blipFill rotWithShape="1">
          <a:blip r:embed="rId4"/>
          <a:srcRect t="209" b="209"/>
          <a:stretch/>
        </p:blipFill>
        <p:spPr/>
      </p:pic>
      <p:sp>
        <p:nvSpPr>
          <p:cNvPr id="23" name="Footer Placeholder 22">
            <a:extLst>
              <a:ext uri="{FF2B5EF4-FFF2-40B4-BE49-F238E27FC236}">
                <a16:creationId xmlns:a16="http://schemas.microsoft.com/office/drawing/2014/main" id="{249ACE4E-0038-4BA2-8883-8C3F73B79C44}"/>
              </a:ext>
            </a:extLst>
          </p:cNvPr>
          <p:cNvSpPr>
            <a:spLocks noGrp="1"/>
          </p:cNvSpPr>
          <p:nvPr>
            <p:ph type="ftr" sz="quarter" idx="11"/>
          </p:nvPr>
        </p:nvSpPr>
        <p:spPr/>
        <p:txBody>
          <a:bodyPr/>
          <a:lstStyle/>
          <a:p>
            <a:r>
              <a:rPr lang="en-US" dirty="0"/>
              <a:t>Presentation Title</a:t>
            </a:r>
          </a:p>
        </p:txBody>
      </p:sp>
      <p:sp>
        <p:nvSpPr>
          <p:cNvPr id="24" name="Slide Number Placeholder 23">
            <a:extLst>
              <a:ext uri="{FF2B5EF4-FFF2-40B4-BE49-F238E27FC236}">
                <a16:creationId xmlns:a16="http://schemas.microsoft.com/office/drawing/2014/main" id="{9A686A52-7630-4675-B383-8C2AD252EC1F}"/>
              </a:ext>
            </a:extLst>
          </p:cNvPr>
          <p:cNvSpPr>
            <a:spLocks noGrp="1"/>
          </p:cNvSpPr>
          <p:nvPr>
            <p:ph type="sldNum" sz="quarter" idx="12"/>
          </p:nvPr>
        </p:nvSpPr>
        <p:spPr/>
        <p:txBody>
          <a:bodyPr/>
          <a:lstStyle/>
          <a:p>
            <a:fld id="{D8DA9DAA-006C-4F4B-980E-E3DF019B24E2}" type="slidenum">
              <a:rPr lang="en-US" smtClean="0"/>
              <a:pPr/>
              <a:t>13</a:t>
            </a:fld>
            <a:endParaRPr lang="en-US" dirty="0"/>
          </a:p>
        </p:txBody>
      </p:sp>
    </p:spTree>
    <p:extLst>
      <p:ext uri="{BB962C8B-B14F-4D97-AF65-F5344CB8AC3E}">
        <p14:creationId xmlns:p14="http://schemas.microsoft.com/office/powerpoint/2010/main" val="3584772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ate Placeholder 21">
            <a:extLst>
              <a:ext uri="{FF2B5EF4-FFF2-40B4-BE49-F238E27FC236}">
                <a16:creationId xmlns:a16="http://schemas.microsoft.com/office/drawing/2014/main" id="{692474E6-3035-46B8-9C05-9B4204E8ED39}"/>
              </a:ext>
            </a:extLst>
          </p:cNvPr>
          <p:cNvSpPr>
            <a:spLocks noGrp="1"/>
          </p:cNvSpPr>
          <p:nvPr>
            <p:ph type="dt" sz="half" idx="10"/>
          </p:nvPr>
        </p:nvSpPr>
        <p:spPr/>
        <p:txBody>
          <a:bodyPr/>
          <a:lstStyle/>
          <a:p>
            <a:r>
              <a:rPr lang="en-US" dirty="0"/>
              <a:t>9/3/20XX</a:t>
            </a:r>
          </a:p>
        </p:txBody>
      </p:sp>
      <p:sp>
        <p:nvSpPr>
          <p:cNvPr id="24" name="Slide Number Placeholder 23">
            <a:extLst>
              <a:ext uri="{FF2B5EF4-FFF2-40B4-BE49-F238E27FC236}">
                <a16:creationId xmlns:a16="http://schemas.microsoft.com/office/drawing/2014/main" id="{5D838446-B95D-4AB7-B8CA-D5804BB79A11}"/>
              </a:ext>
            </a:extLst>
          </p:cNvPr>
          <p:cNvSpPr>
            <a:spLocks noGrp="1"/>
          </p:cNvSpPr>
          <p:nvPr>
            <p:ph type="sldNum" sz="quarter" idx="12"/>
          </p:nvPr>
        </p:nvSpPr>
        <p:spPr/>
        <p:txBody>
          <a:bodyPr/>
          <a:lstStyle/>
          <a:p>
            <a:fld id="{D8DA9DAA-006C-4F4B-980E-E3DF019B24E2}" type="slidenum">
              <a:rPr lang="en-US" smtClean="0"/>
              <a:pPr/>
              <a:t>14</a:t>
            </a:fld>
            <a:endParaRPr lang="en-US" dirty="0"/>
          </a:p>
        </p:txBody>
      </p:sp>
      <p:sp>
        <p:nvSpPr>
          <p:cNvPr id="23" name="Footer Placeholder 22">
            <a:extLst>
              <a:ext uri="{FF2B5EF4-FFF2-40B4-BE49-F238E27FC236}">
                <a16:creationId xmlns:a16="http://schemas.microsoft.com/office/drawing/2014/main" id="{DE8D546E-0F46-4CC0-B2B1-8B2430D00C0C}"/>
              </a:ext>
            </a:extLst>
          </p:cNvPr>
          <p:cNvSpPr>
            <a:spLocks noGrp="1"/>
          </p:cNvSpPr>
          <p:nvPr>
            <p:ph type="ftr" sz="quarter" idx="11"/>
          </p:nvPr>
        </p:nvSpPr>
        <p:spPr/>
        <p:txBody>
          <a:bodyPr/>
          <a:lstStyle/>
          <a:p>
            <a:r>
              <a:rPr lang="en-US" dirty="0"/>
              <a:t>Presentation Title</a:t>
            </a:r>
          </a:p>
        </p:txBody>
      </p:sp>
      <p:pic>
        <p:nvPicPr>
          <p:cNvPr id="9" name="Picture Placeholder 8" descr="mountains at sunset">
            <a:extLst>
              <a:ext uri="{FF2B5EF4-FFF2-40B4-BE49-F238E27FC236}">
                <a16:creationId xmlns:a16="http://schemas.microsoft.com/office/drawing/2014/main" id="{C82DA925-978C-48A9-98AD-0653B7A3D2D9}"/>
              </a:ext>
            </a:extLst>
          </p:cNvPr>
          <p:cNvPicPr>
            <a:picLocks noGrp="1" noChangeAspect="1"/>
          </p:cNvPicPr>
          <p:nvPr>
            <p:ph type="pic" sz="quarter" idx="14"/>
          </p:nvPr>
        </p:nvPicPr>
        <p:blipFill rotWithShape="1">
          <a:blip r:embed="rId2"/>
          <a:srcRect t="41" b="41"/>
          <a:stretch/>
        </p:blipFill>
        <p:spPr/>
      </p:pic>
      <p:pic>
        <p:nvPicPr>
          <p:cNvPr id="11" name="Picture Placeholder 10" descr="mountains at sunset">
            <a:extLst>
              <a:ext uri="{FF2B5EF4-FFF2-40B4-BE49-F238E27FC236}">
                <a16:creationId xmlns:a16="http://schemas.microsoft.com/office/drawing/2014/main" id="{E63B7C3F-04A4-43F6-881D-FA11061CBAFA}"/>
              </a:ext>
            </a:extLst>
          </p:cNvPr>
          <p:cNvPicPr>
            <a:picLocks noGrp="1" noChangeAspect="1"/>
          </p:cNvPicPr>
          <p:nvPr>
            <p:ph type="pic" sz="quarter" idx="15"/>
          </p:nvPr>
        </p:nvPicPr>
        <p:blipFill rotWithShape="1">
          <a:blip r:embed="rId3"/>
          <a:srcRect t="347" b="347"/>
          <a:stretch/>
        </p:blipFill>
        <p:spPr/>
      </p:pic>
      <p:sp>
        <p:nvSpPr>
          <p:cNvPr id="6" name="Title 5">
            <a:extLst>
              <a:ext uri="{FF2B5EF4-FFF2-40B4-BE49-F238E27FC236}">
                <a16:creationId xmlns:a16="http://schemas.microsoft.com/office/drawing/2014/main" id="{FF777B66-94CB-491C-AC6B-BDAC98E21D57}"/>
              </a:ext>
            </a:extLst>
          </p:cNvPr>
          <p:cNvSpPr>
            <a:spLocks noGrp="1"/>
          </p:cNvSpPr>
          <p:nvPr>
            <p:ph type="title"/>
          </p:nvPr>
        </p:nvSpPr>
        <p:spPr/>
        <p:txBody>
          <a:bodyPr/>
          <a:lstStyle/>
          <a:p>
            <a:r>
              <a:rPr lang="en-US" dirty="0"/>
              <a:t>Thank you</a:t>
            </a:r>
          </a:p>
        </p:txBody>
      </p:sp>
      <p:sp>
        <p:nvSpPr>
          <p:cNvPr id="7" name="Text Placeholder 6">
            <a:extLst>
              <a:ext uri="{FF2B5EF4-FFF2-40B4-BE49-F238E27FC236}">
                <a16:creationId xmlns:a16="http://schemas.microsoft.com/office/drawing/2014/main" id="{42AF1107-8D35-4E35-93C7-D3640946F742}"/>
              </a:ext>
            </a:extLst>
          </p:cNvPr>
          <p:cNvSpPr>
            <a:spLocks noGrp="1"/>
          </p:cNvSpPr>
          <p:nvPr>
            <p:ph type="body" sz="quarter" idx="13"/>
          </p:nvPr>
        </p:nvSpPr>
        <p:spPr/>
        <p:txBody>
          <a:bodyPr/>
          <a:lstStyle/>
          <a:p>
            <a:r>
              <a:rPr lang="en-US" dirty="0"/>
              <a:t>Intan Fitri Meutia, Ph.D.</a:t>
            </a:r>
          </a:p>
          <a:p>
            <a:r>
              <a:rPr lang="en-US" dirty="0"/>
              <a:t>intan.fitri@fisip.unila.ac.id</a:t>
            </a:r>
          </a:p>
          <a:p>
            <a:endParaRPr lang="en-US" dirty="0"/>
          </a:p>
        </p:txBody>
      </p:sp>
      <p:pic>
        <p:nvPicPr>
          <p:cNvPr id="15" name="Picture Placeholder 14" descr="mountains under near dusk sky">
            <a:extLst>
              <a:ext uri="{FF2B5EF4-FFF2-40B4-BE49-F238E27FC236}">
                <a16:creationId xmlns:a16="http://schemas.microsoft.com/office/drawing/2014/main" id="{3D15FDC1-74B5-4FD8-BD17-0E2502C411A6}"/>
              </a:ext>
            </a:extLst>
          </p:cNvPr>
          <p:cNvPicPr>
            <a:picLocks noGrp="1" noChangeAspect="1"/>
          </p:cNvPicPr>
          <p:nvPr>
            <p:ph type="pic" sz="quarter" idx="17"/>
          </p:nvPr>
        </p:nvPicPr>
        <p:blipFill rotWithShape="1">
          <a:blip r:embed="rId4"/>
          <a:srcRect l="16" r="16"/>
          <a:stretch/>
        </p:blipFill>
        <p:spPr/>
      </p:pic>
      <p:pic>
        <p:nvPicPr>
          <p:cNvPr id="13" name="Picture Placeholder 12" descr="mountains under the night sky just before dawn">
            <a:extLst>
              <a:ext uri="{FF2B5EF4-FFF2-40B4-BE49-F238E27FC236}">
                <a16:creationId xmlns:a16="http://schemas.microsoft.com/office/drawing/2014/main" id="{E02C4914-F076-4415-9C5D-A9BDB6CC6110}"/>
              </a:ext>
            </a:extLst>
          </p:cNvPr>
          <p:cNvPicPr>
            <a:picLocks noGrp="1" noChangeAspect="1"/>
          </p:cNvPicPr>
          <p:nvPr>
            <p:ph type="pic" sz="quarter" idx="16"/>
          </p:nvPr>
        </p:nvPicPr>
        <p:blipFill rotWithShape="1">
          <a:blip r:embed="rId5"/>
          <a:srcRect t="108" b="108"/>
          <a:stretch/>
        </p:blipFill>
        <p:spPr/>
      </p:pic>
    </p:spTree>
    <p:extLst>
      <p:ext uri="{BB962C8B-B14F-4D97-AF65-F5344CB8AC3E}">
        <p14:creationId xmlns:p14="http://schemas.microsoft.com/office/powerpoint/2010/main" val="92731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p:txBody>
          <a:bodyPr>
            <a:normAutofit fontScale="90000"/>
          </a:bodyPr>
          <a:lstStyle/>
          <a:p>
            <a:r>
              <a:rPr lang="en-US" b="1" cap="all" spc="400" dirty="0">
                <a:solidFill>
                  <a:schemeClr val="bg1"/>
                </a:solidFill>
                <a:latin typeface="+mn-lt"/>
              </a:rPr>
              <a:t>KONSEP DAN MODEL MANAJEMEN STRATEGIS</a:t>
            </a:r>
            <a:endParaRPr lang="en-US" dirty="0"/>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p:txBody>
          <a:bodyPr/>
          <a:lstStyle/>
          <a:p>
            <a:pPr algn="r"/>
            <a:r>
              <a:rPr lang="en-US" sz="1800" dirty="0" err="1">
                <a:solidFill>
                  <a:schemeClr val="bg1"/>
                </a:solidFill>
              </a:rPr>
              <a:t>Definisi</a:t>
            </a:r>
            <a:r>
              <a:rPr lang="en-US" sz="1800" dirty="0">
                <a:solidFill>
                  <a:schemeClr val="bg1"/>
                </a:solidFill>
              </a:rPr>
              <a:t> </a:t>
            </a:r>
            <a:r>
              <a:rPr lang="en-US" sz="1800" dirty="0" err="1">
                <a:solidFill>
                  <a:schemeClr val="bg1"/>
                </a:solidFill>
              </a:rPr>
              <a:t>Manajemen</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r>
              <a:rPr lang="en-US" sz="1800" dirty="0" err="1">
                <a:solidFill>
                  <a:schemeClr val="bg1"/>
                </a:solidFill>
              </a:rPr>
              <a:t>Pengertian</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r>
              <a:rPr lang="en-US" sz="1800" dirty="0" err="1">
                <a:solidFill>
                  <a:schemeClr val="bg1"/>
                </a:solidFill>
              </a:rPr>
              <a:t>Berpikir</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r>
              <a:rPr lang="en-US" sz="1800" dirty="0" err="1">
                <a:solidFill>
                  <a:schemeClr val="bg1"/>
                </a:solidFill>
              </a:rPr>
              <a:t>Elemen</a:t>
            </a:r>
            <a:r>
              <a:rPr lang="en-US" sz="1800" dirty="0">
                <a:solidFill>
                  <a:schemeClr val="bg1"/>
                </a:solidFill>
              </a:rPr>
              <a:t> </a:t>
            </a:r>
            <a:r>
              <a:rPr lang="en-US" sz="1800" dirty="0" err="1">
                <a:solidFill>
                  <a:schemeClr val="bg1"/>
                </a:solidFill>
              </a:rPr>
              <a:t>Manajemen</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r>
              <a:rPr lang="en-US" sz="1800" dirty="0" err="1">
                <a:solidFill>
                  <a:schemeClr val="bg1"/>
                </a:solidFill>
              </a:rPr>
              <a:t>Konsep</a:t>
            </a:r>
            <a:r>
              <a:rPr lang="en-US" sz="1800" dirty="0">
                <a:solidFill>
                  <a:schemeClr val="bg1"/>
                </a:solidFill>
              </a:rPr>
              <a:t> Dasar Proses </a:t>
            </a:r>
            <a:r>
              <a:rPr lang="en-US" sz="1800" dirty="0" err="1">
                <a:solidFill>
                  <a:schemeClr val="bg1"/>
                </a:solidFill>
              </a:rPr>
              <a:t>Manajemen</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r>
              <a:rPr lang="en-US" sz="1800" dirty="0" err="1">
                <a:solidFill>
                  <a:schemeClr val="bg1"/>
                </a:solidFill>
              </a:rPr>
              <a:t>Urgensi</a:t>
            </a:r>
            <a:r>
              <a:rPr lang="en-US" sz="1800" dirty="0">
                <a:solidFill>
                  <a:schemeClr val="bg1"/>
                </a:solidFill>
              </a:rPr>
              <a:t> Strategi</a:t>
            </a:r>
          </a:p>
          <a:p>
            <a:pPr algn="r"/>
            <a:r>
              <a:rPr lang="en-US" dirty="0" err="1"/>
              <a:t>Manfaat</a:t>
            </a:r>
            <a:r>
              <a:rPr lang="en-US" dirty="0"/>
              <a:t> </a:t>
            </a:r>
            <a:r>
              <a:rPr lang="en-US" dirty="0" err="1"/>
              <a:t>Manajemen</a:t>
            </a:r>
            <a:r>
              <a:rPr lang="en-US" dirty="0"/>
              <a:t> Strategi</a:t>
            </a:r>
          </a:p>
          <a:p>
            <a:pPr algn="r"/>
            <a:r>
              <a:rPr lang="en-US" sz="1800" dirty="0" err="1">
                <a:solidFill>
                  <a:schemeClr val="bg1"/>
                </a:solidFill>
              </a:rPr>
              <a:t>Kendala</a:t>
            </a:r>
            <a:r>
              <a:rPr lang="en-US" sz="1800" dirty="0">
                <a:solidFill>
                  <a:schemeClr val="bg1"/>
                </a:solidFill>
              </a:rPr>
              <a:t> </a:t>
            </a:r>
            <a:r>
              <a:rPr lang="en-US" sz="1800" dirty="0" err="1">
                <a:solidFill>
                  <a:schemeClr val="bg1"/>
                </a:solidFill>
              </a:rPr>
              <a:t>dalam</a:t>
            </a:r>
            <a:r>
              <a:rPr lang="en-US" sz="1800" dirty="0">
                <a:solidFill>
                  <a:schemeClr val="bg1"/>
                </a:solidFill>
              </a:rPr>
              <a:t> </a:t>
            </a:r>
            <a:r>
              <a:rPr lang="en-US" sz="1800" dirty="0" err="1">
                <a:solidFill>
                  <a:schemeClr val="bg1"/>
                </a:solidFill>
              </a:rPr>
              <a:t>Perencanaan</a:t>
            </a:r>
            <a:r>
              <a:rPr lang="en-US" sz="1800" dirty="0">
                <a:solidFill>
                  <a:schemeClr val="bg1"/>
                </a:solidFill>
              </a:rPr>
              <a:t> </a:t>
            </a:r>
            <a:r>
              <a:rPr lang="en-US" sz="1800" dirty="0" err="1">
                <a:solidFill>
                  <a:schemeClr val="bg1"/>
                </a:solidFill>
              </a:rPr>
              <a:t>Strategis</a:t>
            </a:r>
            <a:endParaRPr lang="en-US" sz="1800" dirty="0">
              <a:solidFill>
                <a:schemeClr val="bg1"/>
              </a:solidFill>
            </a:endParaRPr>
          </a:p>
          <a:p>
            <a:pPr algn="r"/>
            <a:endParaRPr lang="en-US" sz="1800" dirty="0">
              <a:solidFill>
                <a:schemeClr val="bg1"/>
              </a:solidFill>
            </a:endParaRPr>
          </a:p>
        </p:txBody>
      </p:sp>
      <p:pic>
        <p:nvPicPr>
          <p:cNvPr id="6" name="Picture Placeholder 5" descr="mountains at sunset">
            <a:extLst>
              <a:ext uri="{FF2B5EF4-FFF2-40B4-BE49-F238E27FC236}">
                <a16:creationId xmlns:a16="http://schemas.microsoft.com/office/drawing/2014/main" id="{4642631A-6ABE-41EA-A308-9CF1230F1421}"/>
              </a:ext>
            </a:extLst>
          </p:cNvPr>
          <p:cNvPicPr>
            <a:picLocks noGrp="1" noChangeAspect="1"/>
          </p:cNvPicPr>
          <p:nvPr>
            <p:ph type="pic" sz="quarter" idx="14"/>
          </p:nvPr>
        </p:nvPicPr>
        <p:blipFill rotWithShape="1">
          <a:blip r:embed="rId2"/>
          <a:srcRect/>
          <a:stretch/>
        </p:blipFill>
        <p:spPr/>
      </p:pic>
      <p:sp>
        <p:nvSpPr>
          <p:cNvPr id="7" name="Date Placeholder 6">
            <a:extLst>
              <a:ext uri="{FF2B5EF4-FFF2-40B4-BE49-F238E27FC236}">
                <a16:creationId xmlns:a16="http://schemas.microsoft.com/office/drawing/2014/main" id="{05C25F72-F9A7-42F9-9720-0801ED77D4D1}"/>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AEEDFC2F-FF0A-4EC9-A0BB-0AA2B1E6BA4A}"/>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p:txBody>
          <a:bodyPr/>
          <a:lstStyle/>
          <a:p>
            <a:fld id="{D8DA9DAA-006C-4F4B-980E-E3DF019B24E2}" type="slidenum">
              <a:rPr lang="en-US" smtClean="0"/>
              <a:pPr/>
              <a:t>2</a:t>
            </a:fld>
            <a:endParaRPr lang="en-US" dirty="0"/>
          </a:p>
        </p:txBody>
      </p:sp>
    </p:spTree>
    <p:extLst>
      <p:ext uri="{BB962C8B-B14F-4D97-AF65-F5344CB8AC3E}">
        <p14:creationId xmlns:p14="http://schemas.microsoft.com/office/powerpoint/2010/main" val="1613598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15FF41-AFA4-4D25-AB42-AB034F4B4FEC}"/>
              </a:ext>
            </a:extLst>
          </p:cNvPr>
          <p:cNvSpPr>
            <a:spLocks noGrp="1"/>
          </p:cNvSpPr>
          <p:nvPr>
            <p:ph type="title"/>
          </p:nvPr>
        </p:nvSpPr>
        <p:spPr/>
        <p:txBody>
          <a:bodyPr>
            <a:normAutofit fontScale="90000"/>
          </a:bodyPr>
          <a:lstStyle/>
          <a:p>
            <a:r>
              <a:rPr lang="en-US" sz="5400" dirty="0"/>
              <a:t>Strategic Management</a:t>
            </a:r>
            <a:endParaRPr lang="en-US" dirty="0"/>
          </a:p>
        </p:txBody>
      </p:sp>
      <p:sp>
        <p:nvSpPr>
          <p:cNvPr id="4" name="Content Placeholder 3">
            <a:extLst>
              <a:ext uri="{FF2B5EF4-FFF2-40B4-BE49-F238E27FC236}">
                <a16:creationId xmlns:a16="http://schemas.microsoft.com/office/drawing/2014/main" id="{B0881FA9-F3B0-4912-B0E1-352094195C30}"/>
              </a:ext>
            </a:extLst>
          </p:cNvPr>
          <p:cNvSpPr>
            <a:spLocks noGrp="1"/>
          </p:cNvSpPr>
          <p:nvPr>
            <p:ph idx="1"/>
          </p:nvPr>
        </p:nvSpPr>
        <p:spPr/>
        <p:txBody>
          <a:bodyPr>
            <a:normAutofit/>
          </a:bodyPr>
          <a:lstStyle/>
          <a:p>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r>
              <a:rPr lang="en-US" sz="1800" b="1" i="1" dirty="0">
                <a:effectLst/>
                <a:latin typeface="Arial Narrow" panose="020B0606020202030204" pitchFamily="34" charset="0"/>
                <a:ea typeface="Calibri" panose="020F0502020204030204" pitchFamily="34" charset="0"/>
                <a:cs typeface="Times New Roman" panose="02020603050405020304" pitchFamily="18" charset="0"/>
              </a:rPr>
              <a:t>is the set of managerial decisions and actions that determines the long-run performance of a corporation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p>
          <a:p>
            <a:endParaRPr lang="en-US" sz="1800" dirty="0">
              <a:latin typeface="Arial Narrow" panose="020B0606020202030204" pitchFamily="34" charset="0"/>
              <a:ea typeface="Calibri" panose="020F0502020204030204" pitchFamily="34" charset="0"/>
              <a:cs typeface="Times New Roman" panose="02020603050405020304" pitchFamily="18" charset="0"/>
            </a:endParaRPr>
          </a:p>
          <a:p>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Wheelen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dan Hunger (1995:7) </a:t>
            </a:r>
            <a:endParaRPr lang="en-US" dirty="0"/>
          </a:p>
        </p:txBody>
      </p:sp>
      <p:pic>
        <p:nvPicPr>
          <p:cNvPr id="8" name="Picture Placeholder 7" descr="mountains under the night sky just before dawn">
            <a:extLst>
              <a:ext uri="{FF2B5EF4-FFF2-40B4-BE49-F238E27FC236}">
                <a16:creationId xmlns:a16="http://schemas.microsoft.com/office/drawing/2014/main" id="{B53D1AAB-32B2-4F04-828F-AB1C758AF004}"/>
              </a:ext>
            </a:extLst>
          </p:cNvPr>
          <p:cNvPicPr>
            <a:picLocks noGrp="1" noChangeAspect="1"/>
          </p:cNvPicPr>
          <p:nvPr>
            <p:ph type="pic" sz="quarter" idx="13"/>
          </p:nvPr>
        </p:nvPicPr>
        <p:blipFill rotWithShape="1">
          <a:blip r:embed="rId2"/>
          <a:srcRect l="71" r="71"/>
          <a:stretch/>
        </p:blipFill>
        <p:spPr/>
      </p:pic>
      <p:sp>
        <p:nvSpPr>
          <p:cNvPr id="9" name="Date Placeholder 8">
            <a:extLst>
              <a:ext uri="{FF2B5EF4-FFF2-40B4-BE49-F238E27FC236}">
                <a16:creationId xmlns:a16="http://schemas.microsoft.com/office/drawing/2014/main" id="{D45C472E-4078-40A0-83A2-652E8356EDCB}"/>
              </a:ext>
            </a:extLst>
          </p:cNvPr>
          <p:cNvSpPr>
            <a:spLocks noGrp="1"/>
          </p:cNvSpPr>
          <p:nvPr>
            <p:ph type="dt" sz="half" idx="10"/>
          </p:nvPr>
        </p:nvSpPr>
        <p:spPr/>
        <p:txBody>
          <a:bodyPr/>
          <a:lstStyle/>
          <a:p>
            <a:r>
              <a:rPr lang="en-US" dirty="0"/>
              <a:t>9/3/20XX</a:t>
            </a:r>
          </a:p>
        </p:txBody>
      </p:sp>
      <p:sp>
        <p:nvSpPr>
          <p:cNvPr id="10" name="Footer Placeholder 9">
            <a:extLst>
              <a:ext uri="{FF2B5EF4-FFF2-40B4-BE49-F238E27FC236}">
                <a16:creationId xmlns:a16="http://schemas.microsoft.com/office/drawing/2014/main" id="{A8C7C3A0-5E78-49C8-B8D4-F3DF62B2BC93}"/>
              </a:ext>
            </a:extLst>
          </p:cNvPr>
          <p:cNvSpPr>
            <a:spLocks noGrp="1"/>
          </p:cNvSpPr>
          <p:nvPr>
            <p:ph type="ftr" sz="quarter" idx="11"/>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56AE2454-CE9A-4A6B-AB5A-349E0D967654}"/>
              </a:ext>
            </a:extLst>
          </p:cNvPr>
          <p:cNvSpPr>
            <a:spLocks noGrp="1"/>
          </p:cNvSpPr>
          <p:nvPr>
            <p:ph type="sldNum" sz="quarter" idx="12"/>
          </p:nvPr>
        </p:nvSpPr>
        <p:spPr/>
        <p:txBody>
          <a:bodyPr/>
          <a:lstStyle/>
          <a:p>
            <a:fld id="{D8DA9DAA-006C-4F4B-980E-E3DF019B24E2}" type="slidenum">
              <a:rPr lang="en-US" smtClean="0"/>
              <a:pPr/>
              <a:t>3</a:t>
            </a:fld>
            <a:endParaRPr lang="en-US" dirty="0"/>
          </a:p>
        </p:txBody>
      </p:sp>
    </p:spTree>
    <p:extLst>
      <p:ext uri="{BB962C8B-B14F-4D97-AF65-F5344CB8AC3E}">
        <p14:creationId xmlns:p14="http://schemas.microsoft.com/office/powerpoint/2010/main" val="36533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2FB0B-15EC-453B-BC9B-69AD35DDCEA3}"/>
              </a:ext>
            </a:extLst>
          </p:cNvPr>
          <p:cNvSpPr>
            <a:spLocks noGrp="1"/>
          </p:cNvSpPr>
          <p:nvPr>
            <p:ph type="ctrTitle"/>
          </p:nvPr>
        </p:nvSpPr>
        <p:spPr/>
        <p:txBody>
          <a:bodyPr/>
          <a:lstStyle/>
          <a:p>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strategy as the skillful employment and coordination of tactics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and “as artful planning and management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endParaRPr lang="en-US" dirty="0"/>
          </a:p>
        </p:txBody>
      </p:sp>
      <p:sp>
        <p:nvSpPr>
          <p:cNvPr id="3" name="Subtitle 2">
            <a:extLst>
              <a:ext uri="{FF2B5EF4-FFF2-40B4-BE49-F238E27FC236}">
                <a16:creationId xmlns:a16="http://schemas.microsoft.com/office/drawing/2014/main" id="{05408798-0DB3-46BF-880E-7BB904D700F6}"/>
              </a:ext>
            </a:extLst>
          </p:cNvPr>
          <p:cNvSpPr>
            <a:spLocks noGrp="1"/>
          </p:cNvSpPr>
          <p:nvPr>
            <p:ph type="subTitle" idx="1"/>
          </p:nvPr>
        </p:nvSpPr>
        <p:spPr/>
        <p:txBody>
          <a:bodyPr/>
          <a:lstStyle/>
          <a:p>
            <a:r>
              <a:rPr lang="en-US" dirty="0" err="1"/>
              <a:t>Definis</a:t>
            </a:r>
            <a:r>
              <a:rPr lang="en-US" dirty="0"/>
              <a:t> Strategi </a:t>
            </a:r>
            <a:r>
              <a:rPr lang="en-US" dirty="0" err="1"/>
              <a:t>menurut</a:t>
            </a:r>
            <a:r>
              <a:rPr lang="en-US" dirty="0"/>
              <a:t> terminology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berasal</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dari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kata Yunani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yaitu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err="1">
                <a:effectLst/>
                <a:latin typeface="Arial Narrow" panose="020B0606020202030204" pitchFamily="34" charset="0"/>
                <a:ea typeface="Calibri" panose="020F0502020204030204" pitchFamily="34" charset="0"/>
                <a:cs typeface="Times New Roman" panose="02020603050405020304" pitchFamily="18" charset="0"/>
              </a:rPr>
              <a:t>strategeia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artinya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seni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atau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ilmu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menjadi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seorang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jenderal</a:t>
            </a:r>
            <a:endParaRPr lang="en-US" dirty="0"/>
          </a:p>
        </p:txBody>
      </p:sp>
    </p:spTree>
    <p:extLst>
      <p:ext uri="{BB962C8B-B14F-4D97-AF65-F5344CB8AC3E}">
        <p14:creationId xmlns:p14="http://schemas.microsoft.com/office/powerpoint/2010/main" val="222788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EA811-FEC7-49F0-708B-673157F39689}"/>
              </a:ext>
            </a:extLst>
          </p:cNvPr>
          <p:cNvSpPr>
            <a:spLocks noGrp="1"/>
          </p:cNvSpPr>
          <p:nvPr>
            <p:ph type="ctrTitle"/>
          </p:nvPr>
        </p:nvSpPr>
        <p:spPr/>
        <p:txBody>
          <a:bodyPr>
            <a:normAutofit fontScale="90000"/>
          </a:bodyPr>
          <a:lstStyle/>
          <a:p>
            <a:r>
              <a:rPr lang="en-US" dirty="0"/>
              <a:t>1. </a:t>
            </a:r>
            <a:r>
              <a:rPr lang="en-US" dirty="0" err="1"/>
              <a:t>Militer</a:t>
            </a:r>
            <a:br>
              <a:rPr lang="en-US" dirty="0"/>
            </a:br>
            <a:r>
              <a:rPr lang="en-US" dirty="0"/>
              <a:t>2. </a:t>
            </a:r>
            <a:r>
              <a:rPr lang="en-US" dirty="0" err="1"/>
              <a:t>Bisnis</a:t>
            </a:r>
            <a:br>
              <a:rPr lang="en-US" dirty="0"/>
            </a:br>
            <a:r>
              <a:rPr lang="en-US" dirty="0"/>
              <a:t>3. </a:t>
            </a:r>
            <a:r>
              <a:rPr lang="en-US" dirty="0" err="1"/>
              <a:t>publik</a:t>
            </a:r>
            <a:endParaRPr lang="en-ID" dirty="0"/>
          </a:p>
        </p:txBody>
      </p:sp>
      <p:sp>
        <p:nvSpPr>
          <p:cNvPr id="3" name="Subtitle 2">
            <a:extLst>
              <a:ext uri="{FF2B5EF4-FFF2-40B4-BE49-F238E27FC236}">
                <a16:creationId xmlns:a16="http://schemas.microsoft.com/office/drawing/2014/main" id="{FCB3EA7F-86A8-7859-3F60-7615335BA34B}"/>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4065519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0AE94-B207-0BCD-6EC8-4B37D21AA136}"/>
              </a:ext>
            </a:extLst>
          </p:cNvPr>
          <p:cNvSpPr>
            <a:spLocks noGrp="1"/>
          </p:cNvSpPr>
          <p:nvPr>
            <p:ph type="ctrTitle"/>
          </p:nvPr>
        </p:nvSpPr>
        <p:spPr/>
        <p:txBody>
          <a:bodyPr/>
          <a:lstStyle/>
          <a:p>
            <a:r>
              <a:rPr lang="en-ID" sz="1800" dirty="0">
                <a:effectLst/>
                <a:latin typeface="Arial Narrow" panose="020B0606020202030204" pitchFamily="34" charset="0"/>
                <a:ea typeface="Calibri" panose="020F0502020204030204" pitchFamily="34" charset="0"/>
                <a:cs typeface="Times New Roman" panose="02020603050405020304" pitchFamily="18" charset="0"/>
              </a:rPr>
              <a:t>Stoner dan Freeman (1992)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mendefinisikan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konsep</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berdasarkan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dua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perspektif</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berbeda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yakni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lang="en-ID" dirty="0"/>
          </a:p>
        </p:txBody>
      </p:sp>
      <p:sp>
        <p:nvSpPr>
          <p:cNvPr id="3" name="Subtitle 2">
            <a:extLst>
              <a:ext uri="{FF2B5EF4-FFF2-40B4-BE49-F238E27FC236}">
                <a16:creationId xmlns:a16="http://schemas.microsoft.com/office/drawing/2014/main" id="{57E25A94-6A54-0E6F-CD41-CAD7E15BDD59}"/>
              </a:ext>
            </a:extLst>
          </p:cNvPr>
          <p:cNvSpPr>
            <a:spLocks noGrp="1"/>
          </p:cNvSpPr>
          <p:nvPr>
            <p:ph type="subTitle" idx="1"/>
          </p:nvPr>
        </p:nvSpPr>
        <p:spPr/>
        <p:txBody>
          <a:bodyPr>
            <a:normAutofit fontScale="92500" lnSpcReduction="20000"/>
          </a:bodyPr>
          <a:lstStyle/>
          <a:p>
            <a:pPr marL="342900" indent="-342900">
              <a:buAutoNum type="arabicPeriod"/>
            </a:pPr>
            <a:r>
              <a:rPr lang="en-ID" sz="1800" dirty="0">
                <a:effectLst/>
                <a:latin typeface="Arial Narrow" panose="020B0606020202030204" pitchFamily="34" charset="0"/>
                <a:ea typeface="Calibri" panose="020F0502020204030204" pitchFamily="34" charset="0"/>
                <a:cs typeface="Times New Roman" panose="02020603050405020304" pitchFamily="18" charset="0"/>
              </a:rPr>
              <a:t>Dari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perspektif</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apa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ingin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dilakukan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oleh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organisasi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intends to do</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didefinisikan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sebagai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program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menentukan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dan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mencapai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tujuan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organisasi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dan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mengimplementasikan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misinya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Manajer</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aktif</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lingkungan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berubah</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p>
          <a:p>
            <a:pPr marL="457200" indent="-457200">
              <a:buAutoNum type="arabicPeriod"/>
            </a:pPr>
            <a:r>
              <a:rPr lang="en-ID" sz="1800" dirty="0">
                <a:effectLst/>
                <a:latin typeface="Arial Narrow" panose="020B0606020202030204" pitchFamily="34" charset="0"/>
                <a:ea typeface="Calibri" panose="020F0502020204030204" pitchFamily="34" charset="0"/>
                <a:cs typeface="Times New Roman" panose="02020603050405020304" pitchFamily="18" charset="0"/>
              </a:rPr>
              <a:t>Dari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perspektif</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apa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akhirnya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dilakukan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i="1" dirty="0">
                <a:effectLst/>
                <a:latin typeface="Arial Narrow" panose="020B0606020202030204" pitchFamily="34" charset="0"/>
                <a:ea typeface="Calibri" panose="020F0502020204030204" pitchFamily="34" charset="0"/>
                <a:cs typeface="Times New Roman" panose="02020603050405020304" pitchFamily="18" charset="0"/>
              </a:rPr>
              <a:t>eventually does</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oleh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perusahaan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Strategi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dalam</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pandangan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ini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didefinisikan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sebagai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suatu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pola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respon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organisasi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terhadap</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lingkungannya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sepanjang</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waktu</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Manajer</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reaktif</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hanya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menanggapi</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dan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menyesuaikan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lingkungan</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secara</a:t>
            </a:r>
            <a:r>
              <a:rPr lang="en-ID"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dirty="0" err="1">
                <a:effectLst/>
                <a:latin typeface="Arial Narrow" panose="020B0606020202030204" pitchFamily="34" charset="0"/>
                <a:ea typeface="Calibri" panose="020F0502020204030204" pitchFamily="34" charset="0"/>
                <a:cs typeface="Times New Roman" panose="02020603050405020304" pitchFamily="18" charset="0"/>
              </a:rPr>
              <a:t>pasif</a:t>
            </a:r>
            <a:r>
              <a:rPr lang="en-ID" sz="1800" dirty="0">
                <a:latin typeface="Arial Narrow" panose="020B0606020202030204" pitchFamily="34" charset="0"/>
                <a:ea typeface="Calibri" panose="020F0502020204030204" pitchFamily="34" charset="0"/>
                <a:cs typeface="Times New Roman" panose="02020603050405020304" pitchFamily="18" charset="0"/>
              </a:rPr>
              <a:t>)</a:t>
            </a:r>
            <a:endParaRPr lang="en-ID" dirty="0"/>
          </a:p>
        </p:txBody>
      </p:sp>
    </p:spTree>
    <p:extLst>
      <p:ext uri="{BB962C8B-B14F-4D97-AF65-F5344CB8AC3E}">
        <p14:creationId xmlns:p14="http://schemas.microsoft.com/office/powerpoint/2010/main" val="1935662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88B68-350F-DA9C-679F-56222ED7FF15}"/>
              </a:ext>
            </a:extLst>
          </p:cNvPr>
          <p:cNvSpPr>
            <a:spLocks noGrp="1"/>
          </p:cNvSpPr>
          <p:nvPr>
            <p:ph type="ctrTitle"/>
          </p:nvPr>
        </p:nvSpPr>
        <p:spPr>
          <a:xfrm>
            <a:off x="1524000" y="1463040"/>
            <a:ext cx="9144000" cy="210312"/>
          </a:xfrm>
        </p:spPr>
        <p:txBody>
          <a:bodyPr>
            <a:normAutofit fontScale="90000"/>
          </a:bodyPr>
          <a:lstStyle/>
          <a:p>
            <a:r>
              <a:rPr lang="en-ID" sz="1800" b="1" dirty="0" err="1">
                <a:effectLst/>
                <a:latin typeface="Arial Narrow" panose="020B0606020202030204" pitchFamily="34" charset="0"/>
                <a:ea typeface="Calibri" panose="020F0502020204030204" pitchFamily="34" charset="0"/>
                <a:cs typeface="Times New Roman" panose="02020603050405020304" pitchFamily="18" charset="0"/>
              </a:rPr>
              <a:t>Berpikir</a:t>
            </a:r>
            <a:r>
              <a:rPr lang="en-ID" sz="1800" b="1" dirty="0">
                <a:effectLst/>
                <a:latin typeface="Arial Narrow" panose="020B0606020202030204" pitchFamily="34" charset="0"/>
                <a:ea typeface="Calibri" panose="020F0502020204030204" pitchFamily="34" charset="0"/>
                <a:cs typeface="Times New Roman" panose="02020603050405020304" pitchFamily="18" charset="0"/>
              </a:rPr>
              <a:t> </a:t>
            </a:r>
            <a:r>
              <a:rPr lang="en-ID" sz="1800" b="1" dirty="0" err="1">
                <a:effectLst/>
                <a:latin typeface="Arial Narrow" panose="020B0606020202030204" pitchFamily="34" charset="0"/>
                <a:ea typeface="Calibri" panose="020F0502020204030204" pitchFamily="34" charset="0"/>
                <a:cs typeface="Times New Roman" panose="02020603050405020304" pitchFamily="18" charset="0"/>
              </a:rPr>
              <a:t>Strategis</a:t>
            </a:r>
            <a:endParaRPr lang="en-ID" dirty="0"/>
          </a:p>
        </p:txBody>
      </p:sp>
      <p:sp>
        <p:nvSpPr>
          <p:cNvPr id="3" name="Subtitle 2">
            <a:extLst>
              <a:ext uri="{FF2B5EF4-FFF2-40B4-BE49-F238E27FC236}">
                <a16:creationId xmlns:a16="http://schemas.microsoft.com/office/drawing/2014/main" id="{C682AA86-DB45-8041-5152-5067B1BFDF8D}"/>
              </a:ext>
            </a:extLst>
          </p:cNvPr>
          <p:cNvSpPr>
            <a:spLocks noGrp="1"/>
          </p:cNvSpPr>
          <p:nvPr>
            <p:ph type="subTitle" idx="1"/>
          </p:nvPr>
        </p:nvSpPr>
        <p:spPr>
          <a:xfrm>
            <a:off x="382772" y="1860698"/>
            <a:ext cx="11270512" cy="4997302"/>
          </a:xfrm>
        </p:spPr>
        <p:txBody>
          <a:bodyPr>
            <a:normAutofit fontScale="92500" lnSpcReduction="10000"/>
          </a:bodyPr>
          <a:lstStyle/>
          <a:p>
            <a:pPr marL="342900" lvl="0" indent="-342900" algn="just">
              <a:lnSpc>
                <a:spcPct val="150000"/>
              </a:lnSpc>
              <a:spcAft>
                <a:spcPts val="1000"/>
              </a:spcAft>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Identifikasi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Problems Identification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Pada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tahap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awal</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ini,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kita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diharapkan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dapat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mengidentifikasikan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cara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melihat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gejala-gejala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ada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Pengelompokan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Problems Classification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r>
              <a:rPr lang="en-ID"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Pada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tahap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ini,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kita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diharapkan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bisa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mengelompokan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sesuai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sifatnya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agar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kemudahan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pemecahannya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a:effectLst/>
                <a:latin typeface="Arial Narrow" panose="020B0606020202030204" pitchFamily="34" charset="0"/>
                <a:ea typeface="Calibri" panose="020F0502020204030204" pitchFamily="34" charset="0"/>
                <a:cs typeface="Times New Roman" panose="02020603050405020304" pitchFamily="18" charset="0"/>
              </a:rPr>
              <a:t>Proses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Abstraksi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Abstraction Process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Pada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tahap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ini,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kita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diharapkan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mampu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menganalisis</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dengan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mencari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faktor-faktor</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penyebabnya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Oleh Karen aitu,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kemudian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fi-FI" sz="1800" dirty="0">
                <a:effectLst/>
                <a:latin typeface="Arial Narrow" panose="020B0606020202030204" pitchFamily="34" charset="0"/>
                <a:ea typeface="Calibri" panose="020F0502020204030204" pitchFamily="34" charset="0"/>
                <a:cs typeface="Times New Roman" panose="02020603050405020304" pitchFamily="18" charset="0"/>
              </a:rPr>
              <a:t>kita dituntut lebih teliti untuk dapat menyusun metode pemecahannya.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Penentuan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Metode</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Method Determination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Pada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tahap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ini,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kita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diharapkan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mampu</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menentukan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metode</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paling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tepat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penyelesaian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masalah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Perencanaan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Implementasi</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i="1" dirty="0">
                <a:effectLst/>
                <a:latin typeface="Arial Narrow" panose="020B0606020202030204" pitchFamily="34" charset="0"/>
                <a:ea typeface="Calibri" panose="020F0502020204030204" pitchFamily="34" charset="0"/>
                <a:cs typeface="Times New Roman" panose="02020603050405020304" pitchFamily="18" charset="0"/>
              </a:rPr>
              <a:t>Implementation Planning</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Pada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tahap</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akhir</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ini,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kita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dituntut</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untuk</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bisa</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menerapkan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metode</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yang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telah</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dirty="0" err="1">
                <a:effectLst/>
                <a:latin typeface="Arial Narrow" panose="020B0606020202030204" pitchFamily="34" charset="0"/>
                <a:ea typeface="Calibri" panose="020F0502020204030204" pitchFamily="34" charset="0"/>
                <a:cs typeface="Times New Roman" panose="02020603050405020304" pitchFamily="18" charset="0"/>
              </a:rPr>
              <a:t>ditetapkan</a:t>
            </a:r>
            <a:r>
              <a:rPr lang="en-US" sz="1800" dirty="0">
                <a:effectLst/>
                <a:latin typeface="Arial Narrow" panose="020B0606020202030204" pitchFamily="34" charset="0"/>
                <a:ea typeface="Calibri" panose="020F0502020204030204" pitchFamily="34" charset="0"/>
                <a:cs typeface="Times New Roman" panose="02020603050405020304" pitchFamily="18" charset="0"/>
              </a:rPr>
              <a:t>.</a:t>
            </a:r>
            <a:endParaRPr lang="en-ID"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D" dirty="0"/>
          </a:p>
        </p:txBody>
      </p:sp>
    </p:spTree>
    <p:extLst>
      <p:ext uri="{BB962C8B-B14F-4D97-AF65-F5344CB8AC3E}">
        <p14:creationId xmlns:p14="http://schemas.microsoft.com/office/powerpoint/2010/main" val="1158091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DD84-D0F8-5DB3-B5EB-E111BDB41CAA}"/>
              </a:ext>
            </a:extLst>
          </p:cNvPr>
          <p:cNvSpPr>
            <a:spLocks noGrp="1"/>
          </p:cNvSpPr>
          <p:nvPr>
            <p:ph type="ctrTitle"/>
          </p:nvPr>
        </p:nvSpPr>
        <p:spPr>
          <a:xfrm>
            <a:off x="6391656" y="841248"/>
            <a:ext cx="4434840" cy="3236976"/>
          </a:xfrm>
        </p:spPr>
        <p:txBody>
          <a:bodyPr anchor="b">
            <a:normAutofit/>
          </a:bodyPr>
          <a:lstStyle/>
          <a:p>
            <a:r>
              <a:rPr lang="en-ID" b="1" dirty="0" err="1">
                <a:effectLst/>
              </a:rPr>
              <a:t>Elemen</a:t>
            </a:r>
            <a:r>
              <a:rPr lang="en-ID" b="1" dirty="0">
                <a:effectLst/>
              </a:rPr>
              <a:t> </a:t>
            </a:r>
            <a:r>
              <a:rPr lang="en-ID" b="1" dirty="0" err="1">
                <a:effectLst/>
              </a:rPr>
              <a:t>Manajemen</a:t>
            </a:r>
            <a:r>
              <a:rPr lang="en-ID" b="1" dirty="0">
                <a:effectLst/>
              </a:rPr>
              <a:t> </a:t>
            </a:r>
            <a:r>
              <a:rPr lang="en-ID" b="1" dirty="0" err="1">
                <a:effectLst/>
              </a:rPr>
              <a:t>Strategis</a:t>
            </a:r>
            <a:endParaRPr lang="en-ID" dirty="0"/>
          </a:p>
        </p:txBody>
      </p:sp>
      <p:sp>
        <p:nvSpPr>
          <p:cNvPr id="1031" name="Subtitle 2">
            <a:extLst>
              <a:ext uri="{FF2B5EF4-FFF2-40B4-BE49-F238E27FC236}">
                <a16:creationId xmlns:a16="http://schemas.microsoft.com/office/drawing/2014/main" id="{D8DE6136-91D7-0E4A-D79D-CFB548A16C9F}"/>
              </a:ext>
            </a:extLst>
          </p:cNvPr>
          <p:cNvSpPr>
            <a:spLocks noGrp="1"/>
          </p:cNvSpPr>
          <p:nvPr>
            <p:ph type="subTitle" idx="1"/>
          </p:nvPr>
        </p:nvSpPr>
        <p:spPr>
          <a:xfrm>
            <a:off x="6391655" y="4498848"/>
            <a:ext cx="4434835" cy="510474"/>
          </a:xfrm>
        </p:spPr>
        <p:txBody>
          <a:bodyPr/>
          <a:lstStyle/>
          <a:p>
            <a:endParaRPr lang="en-US" dirty="0"/>
          </a:p>
        </p:txBody>
      </p:sp>
      <p:sp>
        <p:nvSpPr>
          <p:cNvPr id="1033" name="Footer Placeholder 3">
            <a:extLst>
              <a:ext uri="{FF2B5EF4-FFF2-40B4-BE49-F238E27FC236}">
                <a16:creationId xmlns:a16="http://schemas.microsoft.com/office/drawing/2014/main" id="{F95C71CF-E756-5F1C-A3FD-8F3C577E890C}"/>
              </a:ext>
            </a:extLst>
          </p:cNvPr>
          <p:cNvSpPr>
            <a:spLocks noGrp="1"/>
          </p:cNvSpPr>
          <p:nvPr>
            <p:ph type="ftr" sz="quarter" idx="11"/>
          </p:nvPr>
        </p:nvSpPr>
        <p:spPr>
          <a:xfrm rot="16200000">
            <a:off x="9811512" y="1591056"/>
            <a:ext cx="3547872" cy="365125"/>
          </a:xfrm>
        </p:spPr>
        <p:txBody>
          <a:bodyPr/>
          <a:lstStyle/>
          <a:p>
            <a:pPr>
              <a:spcAft>
                <a:spcPts val="600"/>
              </a:spcAft>
            </a:pPr>
            <a:r>
              <a:rPr lang="en-US"/>
              <a:t>Presentation Title</a:t>
            </a:r>
          </a:p>
        </p:txBody>
      </p:sp>
      <p:sp>
        <p:nvSpPr>
          <p:cNvPr id="1035" name="Slide Number Placeholder 4">
            <a:extLst>
              <a:ext uri="{FF2B5EF4-FFF2-40B4-BE49-F238E27FC236}">
                <a16:creationId xmlns:a16="http://schemas.microsoft.com/office/drawing/2014/main" id="{6771C0E6-9338-28B1-F055-503A2DA90167}"/>
              </a:ext>
            </a:extLst>
          </p:cNvPr>
          <p:cNvSpPr>
            <a:spLocks noGrp="1"/>
          </p:cNvSpPr>
          <p:nvPr>
            <p:ph type="sldNum" sz="quarter" idx="12"/>
          </p:nvPr>
        </p:nvSpPr>
        <p:spPr>
          <a:xfrm>
            <a:off x="8610600" y="6356350"/>
            <a:ext cx="2743200" cy="365125"/>
          </a:xfrm>
        </p:spPr>
        <p:txBody>
          <a:bodyPr/>
          <a:lstStyle/>
          <a:p>
            <a:pPr>
              <a:spcAft>
                <a:spcPts val="600"/>
              </a:spcAft>
            </a:pPr>
            <a:fld id="{D8DA9DAA-006C-4F4B-980E-E3DF019B24E2}" type="slidenum">
              <a:rPr lang="en-US" smtClean="0"/>
              <a:pPr>
                <a:spcAft>
                  <a:spcPts val="600"/>
                </a:spcAft>
              </a:pPr>
              <a:t>8</a:t>
            </a:fld>
            <a:endParaRPr lang="en-US"/>
          </a:p>
        </p:txBody>
      </p:sp>
      <p:pic>
        <p:nvPicPr>
          <p:cNvPr id="1026" name="Picture 2" descr="C:\Documents and Settings\F4DL1\My Documents\E-Books\10.png">
            <a:extLst>
              <a:ext uri="{FF2B5EF4-FFF2-40B4-BE49-F238E27FC236}">
                <a16:creationId xmlns:a16="http://schemas.microsoft.com/office/drawing/2014/main" id="{28B25D7A-6448-B4D9-A91F-4FBF415A2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35" t="29385" r="9740" b="10635"/>
          <a:stretch>
            <a:fillRect/>
          </a:stretch>
        </p:blipFill>
        <p:spPr bwMode="auto">
          <a:xfrm>
            <a:off x="283464" y="322309"/>
            <a:ext cx="5221224" cy="6222526"/>
          </a:xfrm>
          <a:prstGeom prst="rect">
            <a:avLst/>
          </a:prstGeom>
          <a:solidFill>
            <a:srgbClr val="FFFFFF"/>
          </a:solid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14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FAEB-C2F8-743B-3868-07175D7F2A67}"/>
              </a:ext>
            </a:extLst>
          </p:cNvPr>
          <p:cNvSpPr>
            <a:spLocks noGrp="1"/>
          </p:cNvSpPr>
          <p:nvPr>
            <p:ph type="ctrTitle"/>
          </p:nvPr>
        </p:nvSpPr>
        <p:spPr>
          <a:xfrm>
            <a:off x="1524000" y="447041"/>
            <a:ext cx="9144000" cy="680719"/>
          </a:xfrm>
        </p:spPr>
        <p:txBody>
          <a:bodyPr/>
          <a:lstStyle/>
          <a:p>
            <a:r>
              <a:rPr lang="en-US" sz="1800" b="1" dirty="0" err="1">
                <a:effectLst/>
                <a:latin typeface="Arial Narrow" panose="020B0606020202030204" pitchFamily="34" charset="0"/>
                <a:ea typeface="Calibri" panose="020F0502020204030204" pitchFamily="34" charset="0"/>
                <a:cs typeface="Times New Roman" panose="02020603050405020304" pitchFamily="18" charset="0"/>
              </a:rPr>
              <a:t>Konsep</a:t>
            </a:r>
            <a:r>
              <a:rPr lang="en-US" sz="1800" b="1" dirty="0">
                <a:effectLst/>
                <a:latin typeface="Arial Narrow" panose="020B0606020202030204" pitchFamily="34" charset="0"/>
                <a:ea typeface="Calibri" panose="020F0502020204030204" pitchFamily="34" charset="0"/>
                <a:cs typeface="Times New Roman" panose="02020603050405020304" pitchFamily="18" charset="0"/>
              </a:rPr>
              <a:t> Dasar Proses </a:t>
            </a:r>
            <a:r>
              <a:rPr lang="en-US" sz="1800" b="1" dirty="0" err="1">
                <a:effectLst/>
                <a:latin typeface="Arial Narrow" panose="020B0606020202030204" pitchFamily="34" charset="0"/>
                <a:ea typeface="Calibri" panose="020F0502020204030204" pitchFamily="34" charset="0"/>
                <a:cs typeface="Times New Roman" panose="02020603050405020304" pitchFamily="18" charset="0"/>
              </a:rPr>
              <a:t>Manajemen</a:t>
            </a:r>
            <a:r>
              <a:rPr lang="en-US" sz="1800" b="1" dirty="0">
                <a:effectLst/>
                <a:latin typeface="Arial Narrow" panose="020B0606020202030204" pitchFamily="34" charset="0"/>
                <a:ea typeface="Calibri" panose="020F0502020204030204" pitchFamily="34" charset="0"/>
                <a:cs typeface="Times New Roman" panose="02020603050405020304" pitchFamily="18" charset="0"/>
              </a:rPr>
              <a:t> </a:t>
            </a:r>
            <a:r>
              <a:rPr lang="en-US" sz="1800" b="1" dirty="0" err="1">
                <a:effectLst/>
                <a:latin typeface="Arial Narrow" panose="020B0606020202030204" pitchFamily="34" charset="0"/>
                <a:ea typeface="Calibri" panose="020F0502020204030204" pitchFamily="34" charset="0"/>
                <a:cs typeface="Times New Roman" panose="02020603050405020304" pitchFamily="18" charset="0"/>
              </a:rPr>
              <a:t>Strategis</a:t>
            </a:r>
            <a:endParaRPr lang="en-ID" dirty="0"/>
          </a:p>
        </p:txBody>
      </p:sp>
      <p:sp>
        <p:nvSpPr>
          <p:cNvPr id="3" name="Subtitle 2">
            <a:extLst>
              <a:ext uri="{FF2B5EF4-FFF2-40B4-BE49-F238E27FC236}">
                <a16:creationId xmlns:a16="http://schemas.microsoft.com/office/drawing/2014/main" id="{6FB10E3C-EEFE-DE37-DBEE-0192C8E98B83}"/>
              </a:ext>
            </a:extLst>
          </p:cNvPr>
          <p:cNvSpPr>
            <a:spLocks noGrp="1"/>
          </p:cNvSpPr>
          <p:nvPr>
            <p:ph type="subTitle" idx="1"/>
          </p:nvPr>
        </p:nvSpPr>
        <p:spPr>
          <a:xfrm>
            <a:off x="4107688" y="6973316"/>
            <a:ext cx="9144000" cy="1325880"/>
          </a:xfrm>
        </p:spPr>
        <p:txBody>
          <a:bodyPr/>
          <a:lstStyle/>
          <a:p>
            <a:endParaRPr lang="en-ID" dirty="0"/>
          </a:p>
        </p:txBody>
      </p:sp>
      <p:sp>
        <p:nvSpPr>
          <p:cNvPr id="5" name="Rectangle 17">
            <a:extLst>
              <a:ext uri="{FF2B5EF4-FFF2-40B4-BE49-F238E27FC236}">
                <a16:creationId xmlns:a16="http://schemas.microsoft.com/office/drawing/2014/main" id="{D2FDAD22-66A6-DB3E-8D94-89DF2CD6A820}"/>
              </a:ext>
            </a:extLst>
          </p:cNvPr>
          <p:cNvSpPr>
            <a:spLocks noChangeArrowheads="1"/>
          </p:cNvSpPr>
          <p:nvPr/>
        </p:nvSpPr>
        <p:spPr bwMode="auto">
          <a:xfrm>
            <a:off x="2580640" y="31145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D"/>
          </a:p>
        </p:txBody>
      </p:sp>
      <p:grpSp>
        <p:nvGrpSpPr>
          <p:cNvPr id="7" name="Diagram 3">
            <a:extLst>
              <a:ext uri="{FF2B5EF4-FFF2-40B4-BE49-F238E27FC236}">
                <a16:creationId xmlns:a16="http://schemas.microsoft.com/office/drawing/2014/main" id="{90C1B63B-2044-8C3C-1DD5-6A88FA4004DE}"/>
              </a:ext>
            </a:extLst>
          </p:cNvPr>
          <p:cNvGrpSpPr>
            <a:grpSpLocks noChangeAspect="1"/>
          </p:cNvGrpSpPr>
          <p:nvPr/>
        </p:nvGrpSpPr>
        <p:grpSpPr bwMode="auto">
          <a:xfrm>
            <a:off x="3352800" y="1486916"/>
            <a:ext cx="5486400" cy="5486400"/>
            <a:chOff x="837" y="-813"/>
            <a:chExt cx="8640" cy="8640"/>
          </a:xfrm>
        </p:grpSpPr>
        <p:graphicFrame>
          <p:nvGraphicFramePr>
            <p:cNvPr id="12" name="Diagram 11">
              <a:extLst>
                <a:ext uri="{FF2B5EF4-FFF2-40B4-BE49-F238E27FC236}">
                  <a16:creationId xmlns:a16="http://schemas.microsoft.com/office/drawing/2014/main" id="{5EE9C797-DBF9-6B74-F6F7-680E38C80A8E}"/>
                </a:ext>
              </a:extLst>
            </p:cNvPr>
            <p:cNvGraphicFramePr/>
            <p:nvPr/>
          </p:nvGraphicFramePr>
          <p:xfrm>
            <a:off x="837" y="-813"/>
            <a:ext cx="8640" cy="8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WordArt 7">
              <a:extLst>
                <a:ext uri="{FF2B5EF4-FFF2-40B4-BE49-F238E27FC236}">
                  <a16:creationId xmlns:a16="http://schemas.microsoft.com/office/drawing/2014/main" id="{1D54325A-7B4B-FB37-2297-69D498C47DCC}"/>
                </a:ext>
              </a:extLst>
            </p:cNvPr>
            <p:cNvSpPr>
              <a:spLocks noChangeArrowheads="1" noChangeShapeType="1" noTextEdit="1"/>
            </p:cNvSpPr>
            <p:nvPr/>
          </p:nvSpPr>
          <p:spPr bwMode="auto">
            <a:xfrm>
              <a:off x="5517" y="-93"/>
              <a:ext cx="360" cy="72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ID" sz="3600" kern="10" spc="0">
                  <a:ln w="9525">
                    <a:solidFill>
                      <a:srgbClr val="000000"/>
                    </a:solidFill>
                    <a:round/>
                    <a:headEnd/>
                    <a:tailEnd/>
                  </a:ln>
                  <a:solidFill>
                    <a:srgbClr val="FFFFFF"/>
                  </a:solidFill>
                  <a:effectLst/>
                  <a:latin typeface="Arial Black" panose="020B0A04020102020204" pitchFamily="34" charset="0"/>
                </a:rPr>
                <a:t>1</a:t>
              </a:r>
            </a:p>
          </p:txBody>
        </p:sp>
        <p:sp>
          <p:nvSpPr>
            <p:cNvPr id="9" name="WordArt 6">
              <a:extLst>
                <a:ext uri="{FF2B5EF4-FFF2-40B4-BE49-F238E27FC236}">
                  <a16:creationId xmlns:a16="http://schemas.microsoft.com/office/drawing/2014/main" id="{F46F1B96-D20E-231B-A228-432403315559}"/>
                </a:ext>
              </a:extLst>
            </p:cNvPr>
            <p:cNvSpPr>
              <a:spLocks noChangeArrowheads="1" noChangeShapeType="1" noTextEdit="1"/>
            </p:cNvSpPr>
            <p:nvPr/>
          </p:nvSpPr>
          <p:spPr bwMode="auto">
            <a:xfrm>
              <a:off x="8125" y="3807"/>
              <a:ext cx="360" cy="72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ID" sz="3600" kern="10" spc="0">
                  <a:ln w="9525">
                    <a:solidFill>
                      <a:srgbClr val="000000"/>
                    </a:solidFill>
                    <a:round/>
                    <a:headEnd/>
                    <a:tailEnd/>
                  </a:ln>
                  <a:solidFill>
                    <a:srgbClr val="FFFFFF"/>
                  </a:solidFill>
                  <a:effectLst/>
                  <a:latin typeface="Arial Black" panose="020B0A04020102020204" pitchFamily="34" charset="0"/>
                </a:rPr>
                <a:t>2</a:t>
              </a:r>
            </a:p>
          </p:txBody>
        </p:sp>
        <p:sp>
          <p:nvSpPr>
            <p:cNvPr id="10" name="WordArt 5">
              <a:extLst>
                <a:ext uri="{FF2B5EF4-FFF2-40B4-BE49-F238E27FC236}">
                  <a16:creationId xmlns:a16="http://schemas.microsoft.com/office/drawing/2014/main" id="{EFC15270-B7E8-5F00-42C7-2F15B93ACE4E}"/>
                </a:ext>
              </a:extLst>
            </p:cNvPr>
            <p:cNvSpPr>
              <a:spLocks noChangeArrowheads="1" noChangeShapeType="1" noTextEdit="1"/>
            </p:cNvSpPr>
            <p:nvPr/>
          </p:nvSpPr>
          <p:spPr bwMode="auto">
            <a:xfrm>
              <a:off x="4257" y="6347"/>
              <a:ext cx="360" cy="72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ID" sz="3600" kern="10" spc="0">
                  <a:ln w="9525">
                    <a:solidFill>
                      <a:srgbClr val="000000"/>
                    </a:solidFill>
                    <a:round/>
                    <a:headEnd/>
                    <a:tailEnd/>
                  </a:ln>
                  <a:solidFill>
                    <a:srgbClr val="FFFFFF"/>
                  </a:solidFill>
                  <a:effectLst/>
                  <a:latin typeface="Arial Black" panose="020B0A04020102020204" pitchFamily="34" charset="0"/>
                </a:rPr>
                <a:t>3</a:t>
              </a:r>
            </a:p>
          </p:txBody>
        </p:sp>
        <p:sp>
          <p:nvSpPr>
            <p:cNvPr id="11" name="WordArt 4">
              <a:extLst>
                <a:ext uri="{FF2B5EF4-FFF2-40B4-BE49-F238E27FC236}">
                  <a16:creationId xmlns:a16="http://schemas.microsoft.com/office/drawing/2014/main" id="{992B60BF-F2B9-9B36-65C0-C0DC597BA86E}"/>
                </a:ext>
              </a:extLst>
            </p:cNvPr>
            <p:cNvSpPr>
              <a:spLocks noChangeArrowheads="1" noChangeShapeType="1" noTextEdit="1"/>
            </p:cNvSpPr>
            <p:nvPr/>
          </p:nvSpPr>
          <p:spPr bwMode="auto">
            <a:xfrm>
              <a:off x="1777" y="2427"/>
              <a:ext cx="360" cy="72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ID" sz="3600" kern="10" spc="0">
                  <a:ln w="9525">
                    <a:solidFill>
                      <a:srgbClr val="000000"/>
                    </a:solidFill>
                    <a:round/>
                    <a:headEnd/>
                    <a:tailEnd/>
                  </a:ln>
                  <a:solidFill>
                    <a:srgbClr val="FFFFFF"/>
                  </a:solidFill>
                  <a:effectLst/>
                  <a:latin typeface="Arial Black" panose="020B0A04020102020204" pitchFamily="34" charset="0"/>
                </a:rPr>
                <a:t>4</a:t>
              </a:r>
            </a:p>
          </p:txBody>
        </p:sp>
      </p:grpSp>
    </p:spTree>
    <p:extLst>
      <p:ext uri="{BB962C8B-B14F-4D97-AF65-F5344CB8AC3E}">
        <p14:creationId xmlns:p14="http://schemas.microsoft.com/office/powerpoint/2010/main" val="1608993466"/>
      </p:ext>
    </p:extLst>
  </p:cSld>
  <p:clrMapOvr>
    <a:masterClrMapping/>
  </p:clrMapOvr>
</p:sld>
</file>

<file path=ppt/theme/theme1.xml><?xml version="1.0" encoding="utf-8"?>
<a:theme xmlns:a="http://schemas.openxmlformats.org/drawingml/2006/main" name="Custom">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Univers" id="{D909BD3F-B240-4348-8BE3-67FDD68BA7A7}"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919F73-B6C2-4A43-95E2-833EC48925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3.xml><?xml version="1.0" encoding="utf-8"?>
<ds:datastoreItem xmlns:ds="http://schemas.openxmlformats.org/officeDocument/2006/customXml" ds:itemID="{D4A67D12-FAB5-406C-9279-3EAA5A20A6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{E831DE94-34FE-4516-9F82-98FC630449A1}tf89338750_win32</Template>
  <TotalTime>49</TotalTime>
  <Words>819</Words>
  <Application>Microsoft Office PowerPoint</Application>
  <PresentationFormat>Widescreen</PresentationFormat>
  <Paragraphs>106</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Black</vt:lpstr>
      <vt:lpstr>Arial Narrow</vt:lpstr>
      <vt:lpstr>Calibri</vt:lpstr>
      <vt:lpstr>Times New Roman</vt:lpstr>
      <vt:lpstr>Univers</vt:lpstr>
      <vt:lpstr>Custom</vt:lpstr>
      <vt:lpstr>MANAJEMEN STRATEGI</vt:lpstr>
      <vt:lpstr>KONSEP DAN MODEL MANAJEMEN STRATEGIS</vt:lpstr>
      <vt:lpstr>Strategic Management</vt:lpstr>
      <vt:lpstr>“strategy as the skillful employment and coordination of tactics” and “as artful planning and management”. </vt:lpstr>
      <vt:lpstr>1. Militer 2. Bisnis 3. publik</vt:lpstr>
      <vt:lpstr>Stoner dan Freeman (1992) mendefinisikan konsep strategi berdasarkan dua perspektif yang berbeda, yakni: </vt:lpstr>
      <vt:lpstr>Berpikir Strategis</vt:lpstr>
      <vt:lpstr>Elemen Manajemen Strategis</vt:lpstr>
      <vt:lpstr>Konsep Dasar Proses Manajemen Strategis</vt:lpstr>
      <vt:lpstr>URGENSI STRATEGI</vt:lpstr>
      <vt:lpstr>strategi perlu dibedakan dengan taktik.   Dari pengertian yang paling sederhana dapat dibedakan bahwa strategi (strategy)  adalah saat dimana memutuskan apa yang harus dikerjakan,   sedangkan taktik (tactics) adalah saat dimana memutuskan bagaimana mengerjakan sesuatu.   Ada beberapa pendapat pakar untuk membedakan strategi dengan taktik. Brucker berpendapat bahwa strategi adalah mengerjakan sesuatu yang benar (doing the right things)   dan taktik adalah mengerjakan sesuatu dengan benar (doing the things right). </vt:lpstr>
      <vt:lpstr>Manfaat Manajemen Strategi</vt:lpstr>
      <vt:lpstr>Kendala dalam Perencanaan Strategis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STRATEGI</dc:title>
  <dc:creator>Intan Fitri Meutia</dc:creator>
  <cp:lastModifiedBy>Intan Fitri Meutia</cp:lastModifiedBy>
  <cp:revision>3</cp:revision>
  <dcterms:created xsi:type="dcterms:W3CDTF">2023-08-30T14:40:06Z</dcterms:created>
  <dcterms:modified xsi:type="dcterms:W3CDTF">2023-08-30T15:29:44Z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