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52C19-11E4-4E71-B932-9CB9B49FD1B4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A12C4-686A-4797-B9D3-88B87554F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905000"/>
            <a:ext cx="6781800" cy="1622425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Gill Sans Ultra Bold" pitchFamily="34" charset="0"/>
              </a:rPr>
              <a:t>Present Perfect and perfect </a:t>
            </a:r>
            <a:r>
              <a:rPr lang="en-US" sz="3600" b="1" dirty="0" err="1" smtClean="0">
                <a:latin typeface="Gill Sans Ultra Bold" pitchFamily="34" charset="0"/>
              </a:rPr>
              <a:t>continous</a:t>
            </a:r>
            <a:r>
              <a:rPr lang="en-US" sz="3600" b="1" dirty="0" smtClean="0">
                <a:latin typeface="Gill Sans Ultra Bold" pitchFamily="34" charset="0"/>
              </a:rPr>
              <a:t> tense</a:t>
            </a:r>
            <a:endParaRPr lang="en-US" sz="3600" b="1" dirty="0">
              <a:latin typeface="Gill Sans Ultra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505200"/>
            <a:ext cx="4038600" cy="1447800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urlz MT" pitchFamily="82" charset="0"/>
              </a:rPr>
              <a:t>By </a:t>
            </a:r>
          </a:p>
          <a:p>
            <a:r>
              <a:rPr lang="en-US" sz="4400" dirty="0" err="1" smtClean="0">
                <a:solidFill>
                  <a:schemeClr val="tx1"/>
                </a:solidFill>
                <a:latin typeface="Curlz MT" pitchFamily="82" charset="0"/>
              </a:rPr>
              <a:t>Lilis</a:t>
            </a:r>
            <a:r>
              <a:rPr lang="en-US" sz="4400" dirty="0" smtClean="0">
                <a:solidFill>
                  <a:schemeClr val="tx1"/>
                </a:solidFill>
                <a:latin typeface="Curlz MT" pitchFamily="8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urlz MT" pitchFamily="82" charset="0"/>
              </a:rPr>
              <a:t>Sholihah</a:t>
            </a:r>
            <a:endParaRPr lang="en-US" sz="4400" dirty="0">
              <a:solidFill>
                <a:schemeClr val="tx1"/>
              </a:solidFill>
              <a:latin typeface="Curlz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We use it to ask or say how long something has been happening. This time the action or </a:t>
            </a:r>
            <a:r>
              <a:rPr lang="en-US" dirty="0" err="1" smtClean="0"/>
              <a:t>or</a:t>
            </a:r>
            <a:r>
              <a:rPr lang="en-US" dirty="0" smtClean="0"/>
              <a:t> situation began in the past and is still happening or has just stopped. </a:t>
            </a:r>
          </a:p>
          <a:p>
            <a:pPr>
              <a:buNone/>
            </a:pPr>
            <a:r>
              <a:rPr lang="en-US" dirty="0" smtClean="0"/>
              <a:t>	Examples:</a:t>
            </a:r>
          </a:p>
          <a:p>
            <a:pPr>
              <a:buNone/>
            </a:pPr>
            <a:r>
              <a:rPr lang="en-US" dirty="0" smtClean="0"/>
              <a:t>	It is raining now. It began to rain two hours ago and it is still raining.</a:t>
            </a:r>
          </a:p>
          <a:p>
            <a:pPr>
              <a:buNone/>
            </a:pPr>
            <a:r>
              <a:rPr lang="en-US" dirty="0" smtClean="0"/>
              <a:t>	-----It has been raining for two hours.</a:t>
            </a:r>
          </a:p>
          <a:p>
            <a:pPr>
              <a:buNone/>
            </a:pPr>
            <a:r>
              <a:rPr lang="en-US" dirty="0" smtClean="0"/>
              <a:t>	(how long, since, for)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Cont….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How long have you been learning English?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They’ve been waiting here for over one hour.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I’ve been watching </a:t>
            </a:r>
            <a:r>
              <a:rPr lang="en-US" dirty="0" err="1" smtClean="0"/>
              <a:t>tv</a:t>
            </a:r>
            <a:r>
              <a:rPr lang="en-US" dirty="0" smtClean="0"/>
              <a:t> since 2 o’clock.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Have you been working hard today?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She has been playing tennis since she was eight.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How long have you been smoking?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ILLUSTRATION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dirty="0"/>
              <a:t>Marketing Manager	: Are you ready for the presentation?</a:t>
            </a:r>
          </a:p>
          <a:p>
            <a:pPr>
              <a:buNone/>
            </a:pPr>
            <a:r>
              <a:rPr lang="en-US" sz="8000" dirty="0"/>
              <a:t>Salesman		: Yes, of course.</a:t>
            </a:r>
          </a:p>
          <a:p>
            <a:pPr>
              <a:buNone/>
            </a:pPr>
            <a:r>
              <a:rPr lang="en-US" sz="8000" dirty="0"/>
              <a:t>Marketing manager	: Ok. Time is yours.</a:t>
            </a:r>
          </a:p>
          <a:p>
            <a:pPr>
              <a:buNone/>
            </a:pPr>
            <a:r>
              <a:rPr lang="en-US" sz="8000" dirty="0"/>
              <a:t>Salesman		: Thank you very much, Sir.</a:t>
            </a:r>
          </a:p>
          <a:p>
            <a:pPr>
              <a:buNone/>
            </a:pPr>
            <a:r>
              <a:rPr lang="en-US" sz="8000" dirty="0" smtClean="0"/>
              <a:t>				Today </a:t>
            </a:r>
            <a:r>
              <a:rPr lang="en-US" sz="8000" dirty="0"/>
              <a:t>I would like to introduce a new revolution in </a:t>
            </a:r>
            <a:r>
              <a:rPr lang="en-US" sz="8000" dirty="0" smtClean="0"/>
              <a:t>			cosmetics </a:t>
            </a:r>
            <a:r>
              <a:rPr lang="en-US" sz="8000" dirty="0"/>
              <a:t>world “TOPAZ </a:t>
            </a:r>
            <a:r>
              <a:rPr lang="en-US" sz="8000" dirty="0" smtClean="0"/>
              <a:t>WHITENING </a:t>
            </a:r>
            <a:r>
              <a:rPr lang="en-US" sz="8000" dirty="0"/>
              <a:t>CREAM</a:t>
            </a:r>
            <a:r>
              <a:rPr lang="en-US" sz="8000" dirty="0" smtClean="0"/>
              <a:t>”. This 			cream </a:t>
            </a:r>
            <a:r>
              <a:rPr lang="en-US" sz="8000" u="sng" dirty="0"/>
              <a:t>has passed</a:t>
            </a:r>
            <a:r>
              <a:rPr lang="en-US" sz="8000" dirty="0"/>
              <a:t> the dermatology test </a:t>
            </a:r>
            <a:r>
              <a:rPr lang="en-US" sz="8000" dirty="0" smtClean="0"/>
              <a:t> It </a:t>
            </a:r>
            <a:r>
              <a:rPr lang="en-US" sz="8000" dirty="0"/>
              <a:t>has </a:t>
            </a:r>
            <a:r>
              <a:rPr lang="en-US" sz="8000" dirty="0" smtClean="0"/>
              <a:t>			</a:t>
            </a:r>
            <a:r>
              <a:rPr lang="en-US" sz="8000" u="sng" dirty="0" smtClean="0"/>
              <a:t>proved</a:t>
            </a:r>
            <a:r>
              <a:rPr lang="en-US" sz="8000" dirty="0" smtClean="0"/>
              <a:t> as </a:t>
            </a:r>
            <a:r>
              <a:rPr lang="en-US" sz="8000" dirty="0"/>
              <a:t>the best whitening cream </a:t>
            </a:r>
            <a:r>
              <a:rPr lang="en-US" sz="8000" dirty="0" smtClean="0"/>
              <a:t>ever. This 			cream </a:t>
            </a:r>
            <a:r>
              <a:rPr lang="en-US" sz="8000" u="sng" dirty="0"/>
              <a:t>has shown</a:t>
            </a:r>
            <a:r>
              <a:rPr lang="en-US" sz="8000" dirty="0"/>
              <a:t> us the best and </a:t>
            </a:r>
            <a:r>
              <a:rPr lang="en-US" sz="8000" dirty="0" smtClean="0"/>
              <a:t>the most </a:t>
            </a:r>
            <a:r>
              <a:rPr lang="en-US" sz="8000" dirty="0"/>
              <a:t>healthy </a:t>
            </a:r>
            <a:r>
              <a:rPr lang="en-US" sz="8000" dirty="0" smtClean="0"/>
              <a:t>			way </a:t>
            </a:r>
            <a:r>
              <a:rPr lang="en-US" sz="8000" dirty="0"/>
              <a:t>to make your face as white as snow, as fresh as </a:t>
            </a:r>
            <a:r>
              <a:rPr lang="en-US" sz="8000" dirty="0" smtClean="0"/>
              <a:t>			water </a:t>
            </a:r>
            <a:r>
              <a:rPr lang="en-US" sz="8000" dirty="0"/>
              <a:t>from </a:t>
            </a:r>
            <a:r>
              <a:rPr lang="en-US" sz="8000" dirty="0" smtClean="0"/>
              <a:t>the </a:t>
            </a:r>
            <a:r>
              <a:rPr lang="en-US" sz="8000" dirty="0"/>
              <a:t>cold mountain, and as healthy as </a:t>
            </a:r>
            <a:r>
              <a:rPr lang="en-US" sz="8000" dirty="0" smtClean="0"/>
              <a:t>			the milk. Many </a:t>
            </a:r>
            <a:r>
              <a:rPr lang="en-US" sz="8000" dirty="0"/>
              <a:t>experts have </a:t>
            </a:r>
            <a:r>
              <a:rPr lang="en-US" sz="8000" u="sng" dirty="0"/>
              <a:t>recommended</a:t>
            </a:r>
            <a:r>
              <a:rPr lang="en-US" sz="8000" dirty="0"/>
              <a:t> this </a:t>
            </a:r>
            <a:r>
              <a:rPr lang="en-US" sz="8000" dirty="0" smtClean="0"/>
              <a:t>			cream </a:t>
            </a:r>
            <a:r>
              <a:rPr lang="en-US" sz="8000" dirty="0"/>
              <a:t>for all the women in the world </a:t>
            </a:r>
            <a:r>
              <a:rPr lang="en-US" sz="8000" dirty="0" smtClean="0"/>
              <a:t>who </a:t>
            </a:r>
            <a:r>
              <a:rPr lang="en-US" sz="8000" dirty="0"/>
              <a:t>care </a:t>
            </a:r>
            <a:r>
              <a:rPr lang="en-US" sz="8000" dirty="0" smtClean="0"/>
              <a:t>			about </a:t>
            </a:r>
            <a:r>
              <a:rPr lang="en-US" sz="8000" dirty="0"/>
              <a:t>their </a:t>
            </a:r>
            <a:r>
              <a:rPr lang="en-US" sz="8000" dirty="0" smtClean="0"/>
              <a:t>beauty. And </a:t>
            </a:r>
            <a:r>
              <a:rPr lang="en-US" sz="8000" dirty="0"/>
              <a:t>one thing that you should </a:t>
            </a:r>
            <a:r>
              <a:rPr lang="en-US" sz="8000" dirty="0" smtClean="0"/>
              <a:t>			remember </a:t>
            </a:r>
            <a:r>
              <a:rPr lang="en-US" sz="8000" dirty="0"/>
              <a:t>that this cream has no bad effects </a:t>
            </a:r>
            <a:r>
              <a:rPr lang="en-US" sz="8000" dirty="0" smtClean="0"/>
              <a:t>			except </a:t>
            </a:r>
            <a:r>
              <a:rPr lang="en-US" sz="8000" dirty="0"/>
              <a:t>the beauty </a:t>
            </a:r>
            <a:r>
              <a:rPr lang="en-US" sz="8000" dirty="0" smtClean="0"/>
              <a:t>itself. So </a:t>
            </a:r>
            <a:r>
              <a:rPr lang="en-US" sz="8000" dirty="0"/>
              <a:t>…. Make beauty as </a:t>
            </a:r>
            <a:r>
              <a:rPr lang="en-US" sz="8000" dirty="0" smtClean="0"/>
              <a:t>			simple </a:t>
            </a:r>
            <a:r>
              <a:rPr lang="en-US" sz="8000" dirty="0"/>
              <a:t>as it can be.</a:t>
            </a:r>
          </a:p>
          <a:p>
            <a:pPr>
              <a:buNone/>
            </a:pPr>
            <a:r>
              <a:rPr lang="en-US" sz="8000" dirty="0"/>
              <a:t>Marketing Manager	</a:t>
            </a:r>
            <a:r>
              <a:rPr lang="en-US" sz="8000" dirty="0" smtClean="0"/>
              <a:t>: Wow </a:t>
            </a:r>
            <a:r>
              <a:rPr lang="en-US" sz="8000" dirty="0"/>
              <a:t>… very interesting presentation!</a:t>
            </a:r>
          </a:p>
          <a:p>
            <a:pPr>
              <a:buNone/>
            </a:pPr>
            <a:r>
              <a:rPr lang="en-US" sz="8000" dirty="0" smtClean="0"/>
              <a:t>				No </a:t>
            </a:r>
            <a:r>
              <a:rPr lang="en-US" sz="8000" dirty="0"/>
              <a:t>doubt you are the greatest salesman.</a:t>
            </a:r>
          </a:p>
          <a:p>
            <a:pPr>
              <a:buNone/>
            </a:pPr>
            <a:r>
              <a:rPr lang="en-US" sz="8000" dirty="0" smtClean="0"/>
              <a:t>Salesman	</a:t>
            </a:r>
            <a:r>
              <a:rPr lang="en-US" sz="8000" dirty="0"/>
              <a:t>	</a:t>
            </a:r>
            <a:r>
              <a:rPr lang="en-US" sz="8000" dirty="0" smtClean="0"/>
              <a:t>: Thank </a:t>
            </a:r>
            <a:r>
              <a:rPr lang="en-US" sz="8000" dirty="0"/>
              <a:t>you very much, Sir.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latin typeface="Showcard Gothic" pitchFamily="82" charset="0"/>
              </a:rPr>
              <a:t>FORMULATION</a:t>
            </a:r>
            <a:endParaRPr lang="en-US" dirty="0">
              <a:latin typeface="Showcard Gothi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( + 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b="1" dirty="0" smtClean="0"/>
              <a:t>SUBJECT </a:t>
            </a:r>
            <a:r>
              <a:rPr lang="en-US" b="1" dirty="0"/>
              <a:t>+ HAVE/HAS + VERB III ...</a:t>
            </a:r>
            <a:endParaRPr lang="en-US" dirty="0"/>
          </a:p>
          <a:p>
            <a:r>
              <a:rPr lang="en-US" b="1" dirty="0"/>
              <a:t>( - 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b="1" dirty="0" smtClean="0"/>
              <a:t>SUBJECT </a:t>
            </a:r>
            <a:r>
              <a:rPr lang="en-US" b="1" dirty="0"/>
              <a:t>+ HAVE/HAS + NOT + VERB III ...</a:t>
            </a:r>
            <a:endParaRPr lang="en-US" dirty="0"/>
          </a:p>
          <a:p>
            <a:r>
              <a:rPr lang="en-US" b="1" dirty="0"/>
              <a:t>( ? </a:t>
            </a:r>
            <a:r>
              <a:rPr lang="en-US" b="1" dirty="0" smtClean="0"/>
              <a:t>)HAVE/HAS </a:t>
            </a:r>
            <a:r>
              <a:rPr lang="en-US" b="1" dirty="0"/>
              <a:t>+ SUBJECT + VERB III ...</a:t>
            </a:r>
            <a:endParaRPr lang="en-US" dirty="0"/>
          </a:p>
          <a:p>
            <a:pPr>
              <a:buNone/>
            </a:pPr>
            <a:r>
              <a:rPr lang="en-US" dirty="0"/>
              <a:t>Examples :</a:t>
            </a:r>
          </a:p>
          <a:p>
            <a:pPr>
              <a:buNone/>
            </a:pPr>
            <a:r>
              <a:rPr lang="en-US" dirty="0" smtClean="0"/>
              <a:t>( </a:t>
            </a:r>
            <a:r>
              <a:rPr lang="en-US" dirty="0"/>
              <a:t>+ )	You have passed the test of Elementary One.</a:t>
            </a:r>
          </a:p>
          <a:p>
            <a:pPr>
              <a:buNone/>
            </a:pPr>
            <a:r>
              <a:rPr lang="en-US" dirty="0" smtClean="0"/>
              <a:t>( </a:t>
            </a:r>
            <a:r>
              <a:rPr lang="en-US" dirty="0"/>
              <a:t>- )	You have not passed the test of Elementary </a:t>
            </a:r>
            <a:r>
              <a:rPr lang="en-US" dirty="0" smtClean="0"/>
              <a:t>	One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( </a:t>
            </a:r>
            <a:r>
              <a:rPr lang="en-US" dirty="0"/>
              <a:t>? )	Have you passed the test of Elementary One?</a:t>
            </a:r>
          </a:p>
          <a:p>
            <a:pPr>
              <a:buNone/>
            </a:pPr>
            <a:r>
              <a:rPr lang="en-US" dirty="0" smtClean="0"/>
              <a:t>		Yes</a:t>
            </a:r>
            <a:r>
              <a:rPr lang="en-US" dirty="0"/>
              <a:t>, they have/No, they haven't.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latin typeface="Ravie" pitchFamily="82" charset="0"/>
              </a:rPr>
              <a:t>THE USE</a:t>
            </a:r>
            <a:endParaRPr lang="en-US" b="1" dirty="0">
              <a:latin typeface="Ravie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It is used to express the activities or situation that occurred (or didn't occur) "before now," at some unspecified time in the past.</a:t>
            </a:r>
          </a:p>
          <a:p>
            <a:pPr>
              <a:buNone/>
            </a:pPr>
            <a:r>
              <a:rPr lang="en-US" dirty="0" smtClean="0"/>
              <a:t>		Examples :	</a:t>
            </a:r>
          </a:p>
          <a:p>
            <a:pPr>
              <a:buNone/>
            </a:pPr>
            <a:r>
              <a:rPr lang="en-US" dirty="0" smtClean="0"/>
              <a:t>		- I have already had my lunch.</a:t>
            </a:r>
          </a:p>
          <a:p>
            <a:pPr>
              <a:buNone/>
            </a:pPr>
            <a:r>
              <a:rPr lang="en-US" dirty="0" smtClean="0"/>
              <a:t>		- I have never eaten in </a:t>
            </a:r>
            <a:r>
              <a:rPr lang="en-US" dirty="0" err="1" smtClean="0"/>
              <a:t>Begadang</a:t>
            </a:r>
            <a:r>
              <a:rPr lang="en-US" dirty="0" smtClean="0"/>
              <a:t> 			restaurant</a:t>
            </a:r>
          </a:p>
          <a:p>
            <a:pPr>
              <a:buNone/>
            </a:pPr>
            <a:r>
              <a:rPr lang="en-US" dirty="0" smtClean="0"/>
              <a:t>		- He has taken a bath.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09600"/>
            <a:ext cx="7620000" cy="5516563"/>
          </a:xfrm>
        </p:spPr>
        <p:txBody>
          <a:bodyPr/>
          <a:lstStyle/>
          <a:p>
            <a:pPr lvl="0">
              <a:buNone/>
            </a:pPr>
            <a:r>
              <a:rPr lang="en-US" dirty="0" smtClean="0">
                <a:solidFill>
                  <a:srgbClr val="FFFF00"/>
                </a:solidFill>
              </a:rPr>
              <a:t>2. It expresses activities that were repeated several times in the past. The exact time are unspecified.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Examples :	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- We have visited </a:t>
            </a:r>
            <a:r>
              <a:rPr lang="en-US" dirty="0" err="1" smtClean="0">
                <a:solidFill>
                  <a:srgbClr val="FFFF00"/>
                </a:solidFill>
              </a:rPr>
              <a:t>Tanjung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Selaki</a:t>
            </a:r>
            <a:r>
              <a:rPr lang="en-US" dirty="0" smtClean="0">
                <a:solidFill>
                  <a:srgbClr val="FFFF00"/>
                </a:solidFill>
              </a:rPr>
              <a:t> Beach many times.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- I have seen the films at Empire six or seven times.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- They have had four tests for this month.  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3. It expresses situation that began in the past and continue to the present.	</a:t>
            </a:r>
          </a:p>
          <a:p>
            <a:pPr>
              <a:buNone/>
            </a:pPr>
            <a:r>
              <a:rPr lang="en-US" dirty="0" smtClean="0"/>
              <a:t>	( "when", "since" or "for" are used)</a:t>
            </a:r>
          </a:p>
          <a:p>
            <a:pPr>
              <a:buNone/>
            </a:pPr>
            <a:r>
              <a:rPr lang="en-US" dirty="0" smtClean="0"/>
              <a:t>	Examples :	</a:t>
            </a:r>
          </a:p>
          <a:p>
            <a:pPr>
              <a:buNone/>
            </a:pPr>
            <a:r>
              <a:rPr lang="en-US" dirty="0" smtClean="0"/>
              <a:t>	- Julia has lived in </a:t>
            </a:r>
            <a:r>
              <a:rPr lang="en-US" dirty="0" err="1" smtClean="0"/>
              <a:t>Tanjung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since 1993</a:t>
            </a:r>
          </a:p>
          <a:p>
            <a:pPr>
              <a:buNone/>
            </a:pPr>
            <a:r>
              <a:rPr lang="en-US" dirty="0" smtClean="0"/>
              <a:t>	- I have known Mr. Mathew for 5 years.</a:t>
            </a:r>
          </a:p>
          <a:p>
            <a:pPr>
              <a:buNone/>
            </a:pPr>
            <a:r>
              <a:rPr lang="en-US" dirty="0" smtClean="0"/>
              <a:t>	- We have been in this class for twenty minutes.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4. The use of "for" and "since“</a:t>
            </a:r>
          </a:p>
          <a:p>
            <a:pPr>
              <a:buNone/>
            </a:pPr>
            <a:r>
              <a:rPr lang="en-US" dirty="0" smtClean="0"/>
              <a:t>			for 3 hours</a:t>
            </a:r>
          </a:p>
          <a:p>
            <a:pPr>
              <a:buNone/>
            </a:pPr>
            <a:r>
              <a:rPr lang="en-US" dirty="0" smtClean="0"/>
              <a:t>		8a.m		9a.m		10a.m</a:t>
            </a:r>
          </a:p>
          <a:p>
            <a:pPr>
              <a:buNone/>
            </a:pPr>
            <a:r>
              <a:rPr lang="en-US" dirty="0" smtClean="0"/>
              <a:t>			since</a:t>
            </a:r>
          </a:p>
          <a:p>
            <a:pPr>
              <a:buNone/>
            </a:pPr>
            <a:r>
              <a:rPr lang="en-US" dirty="0" smtClean="0"/>
              <a:t>		since 8 o’clock</a:t>
            </a:r>
          </a:p>
          <a:p>
            <a:pPr>
              <a:buNone/>
            </a:pPr>
            <a:r>
              <a:rPr lang="en-US" dirty="0" smtClean="0"/>
              <a:t>5. It expresses activities that have been finished in the past but have relation to the present.</a:t>
            </a:r>
          </a:p>
          <a:p>
            <a:r>
              <a:rPr lang="en-US" dirty="0" smtClean="0"/>
              <a:t>Examples :	</a:t>
            </a:r>
          </a:p>
          <a:p>
            <a:pPr>
              <a:buNone/>
            </a:pPr>
            <a:r>
              <a:rPr lang="en-US" dirty="0" smtClean="0"/>
              <a:t>	- She has returned my book. (Here it is)</a:t>
            </a:r>
          </a:p>
          <a:p>
            <a:pPr>
              <a:buNone/>
            </a:pPr>
            <a:r>
              <a:rPr lang="en-US" dirty="0" smtClean="0"/>
              <a:t>	- I have had my lunch. (I am not hungry now)</a:t>
            </a:r>
          </a:p>
          <a:p>
            <a:pPr>
              <a:buNone/>
            </a:pPr>
            <a:r>
              <a:rPr lang="en-US" dirty="0" smtClean="0"/>
              <a:t>	- He has cleaned the floor. (The </a:t>
            </a:r>
            <a:r>
              <a:rPr lang="en-US" dirty="0" smtClean="0"/>
              <a:t>floor </a:t>
            </a:r>
            <a:r>
              <a:rPr lang="en-US" dirty="0" smtClean="0"/>
              <a:t>is clean)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8288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2590800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14478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485900" y="24765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 PERFECT CONTINOUS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		: Is it raining?</a:t>
            </a:r>
          </a:p>
          <a:p>
            <a:pPr>
              <a:buNone/>
            </a:pPr>
            <a:r>
              <a:rPr lang="en-US" dirty="0" smtClean="0"/>
              <a:t>B		: No, it isn’t but the ground is wet.</a:t>
            </a:r>
          </a:p>
          <a:p>
            <a:pPr>
              <a:buNone/>
            </a:pPr>
            <a:r>
              <a:rPr lang="en-US" dirty="0" smtClean="0"/>
              <a:t>A		: </a:t>
            </a:r>
            <a:r>
              <a:rPr lang="en-US" b="1" dirty="0" smtClean="0"/>
              <a:t>It has been raining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(+) S + have/has + been + V1 + ING</a:t>
            </a:r>
          </a:p>
          <a:p>
            <a:pPr>
              <a:buNone/>
            </a:pPr>
            <a:r>
              <a:rPr lang="en-US" dirty="0" smtClean="0"/>
              <a:t>(-) S + have/has + not + been + V1 +ING</a:t>
            </a:r>
          </a:p>
          <a:p>
            <a:pPr>
              <a:buNone/>
            </a:pPr>
            <a:r>
              <a:rPr lang="en-US" dirty="0" smtClean="0"/>
              <a:t>(?) Have/ has + S + been + V1 +ING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THE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It is used to talk about an action (quite a long action) which began in the past and has recently stopped or just stopped.</a:t>
            </a:r>
          </a:p>
          <a:p>
            <a:pPr marL="514350" indent="-514350">
              <a:buNone/>
            </a:pPr>
            <a:r>
              <a:rPr lang="en-US" dirty="0" smtClean="0"/>
              <a:t>	Examples:</a:t>
            </a:r>
          </a:p>
          <a:p>
            <a:pPr marL="514350" indent="-514350"/>
            <a:r>
              <a:rPr lang="en-US" dirty="0" smtClean="0"/>
              <a:t>You’re out of breath. Have you been running?</a:t>
            </a:r>
          </a:p>
          <a:p>
            <a:pPr marL="514350" indent="-514350"/>
            <a:r>
              <a:rPr lang="en-US" dirty="0" smtClean="0"/>
              <a:t>That man over there is bright red. I think he’s been sunbathing.</a:t>
            </a:r>
          </a:p>
          <a:p>
            <a:pPr marL="514350" indent="-514350"/>
            <a:r>
              <a:rPr lang="en-US" dirty="0" smtClean="0"/>
              <a:t>Why are your clothes so dirty? What have you been doing?</a:t>
            </a:r>
          </a:p>
          <a:p>
            <a:pPr marL="514350" indent="-514350"/>
            <a:r>
              <a:rPr lang="en-US" dirty="0" smtClean="0"/>
              <a:t>I have been talking to Tom about your problems.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248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Present Perfect and perfect continous tense</vt:lpstr>
      <vt:lpstr>ILLUSTRATION</vt:lpstr>
      <vt:lpstr>FORMULATION</vt:lpstr>
      <vt:lpstr>THE USE</vt:lpstr>
      <vt:lpstr>Slide 5</vt:lpstr>
      <vt:lpstr>Slide 6</vt:lpstr>
      <vt:lpstr>Slide 7</vt:lpstr>
      <vt:lpstr>PRESENT PERFECT CONTINOUS</vt:lpstr>
      <vt:lpstr>THE USE</vt:lpstr>
      <vt:lpstr>Slide 10</vt:lpstr>
      <vt:lpstr>Slide 11</vt:lpstr>
    </vt:vector>
  </TitlesOfParts>
  <Company>Pentium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tense</dc:title>
  <dc:creator>lilies</dc:creator>
  <cp:lastModifiedBy>lilies</cp:lastModifiedBy>
  <cp:revision>27</cp:revision>
  <dcterms:created xsi:type="dcterms:W3CDTF">2011-12-25T08:54:45Z</dcterms:created>
  <dcterms:modified xsi:type="dcterms:W3CDTF">2011-12-27T02:35:11Z</dcterms:modified>
</cp:coreProperties>
</file>