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1" r:id="rId4"/>
    <p:sldId id="272" r:id="rId5"/>
    <p:sldId id="279" r:id="rId6"/>
    <p:sldId id="273" r:id="rId7"/>
    <p:sldId id="266" r:id="rId8"/>
    <p:sldId id="263" r:id="rId9"/>
    <p:sldId id="264" r:id="rId10"/>
    <p:sldId id="265" r:id="rId11"/>
    <p:sldId id="275" r:id="rId12"/>
    <p:sldId id="276" r:id="rId13"/>
    <p:sldId id="278" r:id="rId14"/>
    <p:sldId id="261" r:id="rId15"/>
    <p:sldId id="262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C3896-BA72-42B0-AA2A-6FD8526C93EC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A2712-894A-402D-A8B5-B511FE37DA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E80031-E1F4-4AF0-900C-6D1EBB8854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3A322-E742-4728-9562-B64BEE00A6D4}" type="datetimeFigureOut">
              <a:rPr lang="en-US" smtClean="0"/>
              <a:pPr/>
              <a:t>5/25/2023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C51EC-DC2C-4A4D-B74D-B9BAF904D8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0"/>
            <a:ext cx="8001000" cy="2076451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HIBRIDISASI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id-ID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BIOLOGI TERAPAN</a:t>
            </a:r>
            <a:endParaRPr lang="id-ID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d-ID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Universitas Lampung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Lanjutan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6388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Eksperimen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larutan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denaturan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didenaturasi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buffer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denaturasi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didapat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pita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tunggal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DNA,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inkubasi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60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memasukkan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kantung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cairan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probe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DNA probe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urutan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nulkeotida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komplemen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cuci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divisualisasi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sinar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-X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film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hibrid 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74688" y="1630363"/>
            <a:ext cx="7793037" cy="3140075"/>
          </a:xfrm>
          <a:noFill/>
          <a:ln/>
        </p:spPr>
      </p:pic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609600" y="1524000"/>
            <a:ext cx="8077200" cy="3581400"/>
          </a:xfrm>
          <a:prstGeom prst="rect">
            <a:avLst/>
          </a:prstGeom>
          <a:noFill/>
          <a:ln w="101600" cmpd="thickThin" algn="ctr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ibrid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6325" y="1457325"/>
            <a:ext cx="6991350" cy="3484563"/>
          </a:xfrm>
          <a:noFill/>
          <a:ln/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990600" y="1371600"/>
            <a:ext cx="7162800" cy="365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990600" y="1371600"/>
            <a:ext cx="7162800" cy="3657600"/>
          </a:xfrm>
          <a:prstGeom prst="rect">
            <a:avLst/>
          </a:prstGeom>
          <a:noFill/>
          <a:ln w="101600" cmpd="thinThick" algn="ctr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Hibridisasi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/>
              <a:t>Ekspresi gen pemantauan (</a:t>
            </a:r>
            <a:r>
              <a:rPr lang="en-US" dirty="0"/>
              <a:t>sequencing)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Skrining </a:t>
            </a:r>
            <a:r>
              <a:rPr lang="en-US" dirty="0" err="1"/>
              <a:t>suatu</a:t>
            </a:r>
            <a:r>
              <a:rPr lang="id-ID" dirty="0"/>
              <a:t> penyakit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Penilaian perawatan medis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</a:t>
            </a:r>
            <a:r>
              <a:rPr lang="id-ID" dirty="0"/>
              <a:t>nvestigasi lingkungan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Deteksi agen senjata biologis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429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Fluorescence in situ hybridization (FISH)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chromogenic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situ hybridization (CISH)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ISH (</a:t>
            </a:r>
            <a:r>
              <a:rPr lang="en-US" dirty="0"/>
              <a:t>in situ hybridization)</a:t>
            </a:r>
            <a:r>
              <a:rPr lang="en-US" i="1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mutasi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gen HER2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kanker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payudara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57200"/>
            <a:ext cx="721265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3200400"/>
          </a:xfr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Tahapan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CISH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diawali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denaturasi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DNA target.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Denaturasi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membuka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sekuens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DNA target,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perlekatan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DNA probe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sekuens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DNA target yang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komplementer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886200"/>
            <a:ext cx="8305800" cy="28194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Umumnya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probe DNA 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terlabel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digoxigenin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Deteksi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probe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antibodi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digoxigenin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(anti-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digoxigenin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terlabel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flouescence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Flourescence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sering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label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fluorescein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isothiocyanate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(FITC).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526" y="198028"/>
            <a:ext cx="8630874" cy="6278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1646" y="285140"/>
            <a:ext cx="8052754" cy="634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905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mekanisme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uji-uji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diagnostik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probe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nukleat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Fatchiyah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et 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2011).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733800"/>
            <a:ext cx="8229600" cy="2667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gen-gen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RFLP (Restriction Fragment Length Polymorphism)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restriksi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enzim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diidentifikasi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fragmen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gen target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spesifik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label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radioaktif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(32P, 33P, 3H);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radioaktif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v-SE" sz="2400" dirty="0">
                <a:latin typeface="Times New Roman" pitchFamily="18" charset="0"/>
                <a:cs typeface="Times New Roman" pitchFamily="18" charset="0"/>
              </a:rPr>
              <a:t>digoxigenin, biotin, ECL, dan alkalin fosfatase (AlkPhos)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Khairul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anam,2009)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048000"/>
            <a:ext cx="8229600" cy="2971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DNA – DNA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 Southern )</a:t>
            </a:r>
          </a:p>
          <a:p>
            <a:pPr algn="ctr">
              <a:buFontTx/>
              <a:buNone/>
            </a:pP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DNA – RNA</a:t>
            </a:r>
          </a:p>
          <a:p>
            <a:pPr algn="ctr">
              <a:buFontTx/>
              <a:buNone/>
            </a:pP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RNA – RNA</a:t>
            </a: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 Northern )</a:t>
            </a:r>
          </a:p>
          <a:p>
            <a:pPr algn="ctr">
              <a:buFontTx/>
              <a:buNone/>
            </a:pP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Clr>
                <a:schemeClr val="tx1"/>
              </a:buClr>
              <a:buFontTx/>
              <a:buBlip>
                <a:blip r:embed="rId2"/>
              </a:buBlip>
            </a:pP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Pembentukan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duplek</a:t>
            </a:r>
            <a:r>
              <a:rPr lang="en-US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antara</a:t>
            </a:r>
            <a:endParaRPr lang="en-US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FontTx/>
              <a:buNone/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PROTEIN  -  ANTIBODI ( Western )</a:t>
            </a:r>
          </a:p>
        </p:txBody>
      </p:sp>
      <p:sp>
        <p:nvSpPr>
          <p:cNvPr id="58373" name="WordArt 5"/>
          <p:cNvSpPr>
            <a:spLocks noChangeArrowheads="1" noChangeShapeType="1" noTextEdit="1"/>
          </p:cNvSpPr>
          <p:nvPr/>
        </p:nvSpPr>
        <p:spPr bwMode="auto">
          <a:xfrm>
            <a:off x="533400" y="533400"/>
            <a:ext cx="32861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9050">
                  <a:solidFill>
                    <a:srgbClr val="333333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Hibridisasi</a:t>
            </a:r>
            <a:endParaRPr lang="en-US" sz="3600" kern="10" dirty="0">
              <a:ln w="19050">
                <a:solidFill>
                  <a:srgbClr val="333333"/>
                </a:solidFill>
                <a:round/>
                <a:headEnd/>
                <a:tailEnd/>
              </a:ln>
              <a:solidFill>
                <a:srgbClr val="FFC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1066800" y="1600200"/>
            <a:ext cx="701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1800" b="0"/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762000" y="1600200"/>
            <a:ext cx="7620000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55000"/>
              </a:lnSpc>
              <a:buFontTx/>
              <a:buBlip>
                <a:blip r:embed="rId2"/>
              </a:buBlip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Pembentukan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duplek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antara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dua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untai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>
              <a:lnSpc>
                <a:spcPct val="55000"/>
              </a:lnSpc>
            </a:pP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>
              <a:lnSpc>
                <a:spcPct val="55000"/>
              </a:lnSpc>
            </a:pP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asam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nukleat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yang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komplemen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Untitled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95400"/>
            <a:ext cx="7616885" cy="2667000"/>
          </a:xfrm>
          <a:prstGeom prst="rect">
            <a:avLst/>
          </a:prstGeom>
          <a:noFill/>
        </p:spPr>
      </p:pic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838200" y="1981200"/>
            <a:ext cx="7010400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990600" y="1185863"/>
            <a:ext cx="7315200" cy="2743200"/>
          </a:xfrm>
          <a:prstGeom prst="rect">
            <a:avLst/>
          </a:prstGeom>
          <a:noFill/>
          <a:ln w="101600" cmpd="thickThin" algn="ctr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2819400" y="4114800"/>
            <a:ext cx="4191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rgbClr val="000066"/>
                </a:solidFill>
              </a:rPr>
              <a:t>DOUBLE HELIX DNA</a:t>
            </a:r>
          </a:p>
        </p:txBody>
      </p:sp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1676400" y="533400"/>
            <a:ext cx="14478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>
                <a:solidFill>
                  <a:srgbClr val="FF3399"/>
                </a:solidFill>
              </a:rPr>
              <a:t>UNTAI 1</a:t>
            </a:r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5105400" y="457200"/>
            <a:ext cx="1524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UNTAI 2</a:t>
            </a:r>
          </a:p>
        </p:txBody>
      </p:sp>
      <p:sp>
        <p:nvSpPr>
          <p:cNvPr id="79882" name="Line 10"/>
          <p:cNvSpPr>
            <a:spLocks noChangeShapeType="1"/>
          </p:cNvSpPr>
          <p:nvPr/>
        </p:nvSpPr>
        <p:spPr bwMode="auto">
          <a:xfrm>
            <a:off x="2133600" y="914400"/>
            <a:ext cx="304800" cy="6858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883" name="Line 11"/>
          <p:cNvSpPr>
            <a:spLocks noChangeShapeType="1"/>
          </p:cNvSpPr>
          <p:nvPr/>
        </p:nvSpPr>
        <p:spPr bwMode="auto">
          <a:xfrm>
            <a:off x="5638800" y="914400"/>
            <a:ext cx="304800" cy="609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stealth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884" name="Line 12"/>
          <p:cNvSpPr>
            <a:spLocks noChangeShapeType="1"/>
          </p:cNvSpPr>
          <p:nvPr/>
        </p:nvSpPr>
        <p:spPr bwMode="auto">
          <a:xfrm>
            <a:off x="2667000" y="990600"/>
            <a:ext cx="304800" cy="609600"/>
          </a:xfrm>
          <a:prstGeom prst="line">
            <a:avLst/>
          </a:prstGeom>
          <a:noFill/>
          <a:ln w="38100">
            <a:solidFill>
              <a:srgbClr val="FF3399"/>
            </a:solidFill>
            <a:round/>
            <a:headEnd/>
            <a:tailEnd type="stealth" w="med" len="lg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457200"/>
            <a:ext cx="3657600" cy="762000"/>
          </a:xfrm>
        </p:spPr>
        <p:txBody>
          <a:bodyPr/>
          <a:lstStyle/>
          <a:p>
            <a:pPr eaLnBrk="1" hangingPunct="1"/>
            <a:r>
              <a:rPr lang="en-US" sz="3600" b="1" dirty="0"/>
              <a:t>Basic DNA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85800" y="1219200"/>
            <a:ext cx="8077200" cy="5029200"/>
            <a:chOff x="432" y="768"/>
            <a:chExt cx="5088" cy="316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528" y="768"/>
              <a:ext cx="1300" cy="3158"/>
              <a:chOff x="528" y="1056"/>
              <a:chExt cx="1440" cy="2851"/>
            </a:xfrm>
          </p:grpSpPr>
          <p:pic>
            <p:nvPicPr>
              <p:cNvPr id="7176" name="Picture 4"/>
              <p:cNvPicPr>
                <a:picLocks noChangeAspect="1" noChangeArrowheads="1"/>
              </p:cNvPicPr>
              <p:nvPr/>
            </p:nvPicPr>
            <p:blipFill>
              <a:blip r:embed="rId2">
                <a:lum bright="-6000" contrast="12000"/>
                <a:grayscl/>
              </a:blip>
              <a:srcRect/>
              <a:stretch>
                <a:fillRect/>
              </a:stretch>
            </p:blipFill>
            <p:spPr bwMode="auto">
              <a:xfrm>
                <a:off x="624" y="1056"/>
                <a:ext cx="1300" cy="2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177" name="Rectangle 6"/>
              <p:cNvSpPr>
                <a:spLocks noChangeArrowheads="1"/>
              </p:cNvSpPr>
              <p:nvPr/>
            </p:nvSpPr>
            <p:spPr bwMode="auto">
              <a:xfrm>
                <a:off x="528" y="2928"/>
                <a:ext cx="672" cy="43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8" name="Rectangle 7"/>
              <p:cNvSpPr>
                <a:spLocks noChangeArrowheads="1"/>
              </p:cNvSpPr>
              <p:nvPr/>
            </p:nvSpPr>
            <p:spPr bwMode="auto">
              <a:xfrm>
                <a:off x="1824" y="1248"/>
                <a:ext cx="144" cy="14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7173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60" y="768"/>
              <a:ext cx="3360" cy="3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4" name="Rectangle 12"/>
            <p:cNvSpPr>
              <a:spLocks noChangeArrowheads="1"/>
            </p:cNvSpPr>
            <p:nvPr/>
          </p:nvSpPr>
          <p:spPr bwMode="auto">
            <a:xfrm>
              <a:off x="3600" y="3387"/>
              <a:ext cx="1728" cy="2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5" name="Text Box 13"/>
            <p:cNvSpPr txBox="1">
              <a:spLocks noChangeArrowheads="1"/>
            </p:cNvSpPr>
            <p:nvPr/>
          </p:nvSpPr>
          <p:spPr bwMode="auto">
            <a:xfrm>
              <a:off x="432" y="3552"/>
              <a:ext cx="8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1600" b="1"/>
                <a:t>5’-ATG-3’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WordArt 4"/>
          <p:cNvSpPr>
            <a:spLocks noChangeArrowheads="1" noChangeShapeType="1" noTextEdit="1"/>
          </p:cNvSpPr>
          <p:nvPr/>
        </p:nvSpPr>
        <p:spPr bwMode="auto">
          <a:xfrm>
            <a:off x="1295400" y="1447800"/>
            <a:ext cx="66103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Stabilitas Duplek dipengaruhi</a:t>
            </a:r>
          </a:p>
        </p:txBody>
      </p:sp>
      <p:sp>
        <p:nvSpPr>
          <p:cNvPr id="89093" name="WordArt 5"/>
          <p:cNvSpPr>
            <a:spLocks noChangeArrowheads="1" noChangeShapeType="1" noTextEdit="1"/>
          </p:cNvSpPr>
          <p:nvPr/>
        </p:nvSpPr>
        <p:spPr bwMode="auto">
          <a:xfrm>
            <a:off x="1295400" y="3505200"/>
            <a:ext cx="6362700" cy="1714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Jumlah</a:t>
            </a:r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basa</a:t>
            </a:r>
            <a:endParaRPr lang="en-US" i="1" kern="10" dirty="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66"/>
              </a:solidFill>
              <a:latin typeface="Arial Black"/>
            </a:endParaRPr>
          </a:p>
          <a:p>
            <a:pPr algn="ctr"/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Jenis</a:t>
            </a:r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basa</a:t>
            </a:r>
            <a:endParaRPr lang="en-US" i="1" kern="10" dirty="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66"/>
              </a:solidFill>
              <a:latin typeface="Arial Black"/>
            </a:endParaRPr>
          </a:p>
          <a:p>
            <a:pPr algn="ctr"/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Temperatur</a:t>
            </a:r>
            <a:endParaRPr lang="en-US" i="1" kern="10" dirty="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66"/>
              </a:solidFill>
              <a:latin typeface="Arial Black"/>
            </a:endParaRPr>
          </a:p>
          <a:p>
            <a:pPr algn="ctr"/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Kadar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garam</a:t>
            </a:r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dalam</a:t>
            </a:r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larutan</a:t>
            </a:r>
            <a:r>
              <a:rPr lang="en-US" i="1" kern="10" dirty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 </a:t>
            </a:r>
            <a:r>
              <a:rPr lang="en-US" i="1" kern="10" dirty="0" err="1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66"/>
                </a:solidFill>
                <a:latin typeface="Arial Black"/>
              </a:rPr>
              <a:t>hibridisasi</a:t>
            </a:r>
            <a:endParaRPr lang="en-US" i="1" kern="10" dirty="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66"/>
              </a:solidFill>
              <a:latin typeface="Arial Black"/>
            </a:endParaRPr>
          </a:p>
        </p:txBody>
      </p:sp>
      <p:sp>
        <p:nvSpPr>
          <p:cNvPr id="89095" name="AutoShape 7"/>
          <p:cNvSpPr>
            <a:spLocks noChangeArrowheads="1"/>
          </p:cNvSpPr>
          <p:nvPr/>
        </p:nvSpPr>
        <p:spPr bwMode="auto">
          <a:xfrm rot="5400000">
            <a:off x="4076700" y="2552700"/>
            <a:ext cx="9144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w="9525" algn="ctr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southern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(1)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fiksasi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nitroselulosa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nilon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(2)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pelabelan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pelacak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(3)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(4)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deteksi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Khairul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anam,2009)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Hibridisasi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DNA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Fatchiyah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2011)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Isolasi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Pemotongan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enzim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restriksi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digesti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restriksi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514350" indent="-51435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enzim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restriksi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mengenali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memotong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fragmen-fragmen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</a:t>
            </a:r>
          </a:p>
          <a:p>
            <a:pPr marL="514350" indent="-51435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	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Fragmen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dielektroforesis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gel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agarose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pewarnaan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EtBr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514350" indent="-51435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4. Transfer DNA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DNA transfer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menyiapkan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penyangga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pembatas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batangan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filter,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membran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nilon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kertas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tisu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larutan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bufer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transfer.  </a:t>
            </a:r>
          </a:p>
        </p:txBody>
      </p:sp>
      <p:pic>
        <p:nvPicPr>
          <p:cNvPr id="1026" name="Picture 2" descr="E:\Semester 3\Rekayasa Genetika\southernblot1339295689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962400"/>
            <a:ext cx="7133137" cy="2743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528</Words>
  <Application>Microsoft Office PowerPoint</Application>
  <PresentationFormat>On-screen Show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Impact</vt:lpstr>
      <vt:lpstr>Times New Roman</vt:lpstr>
      <vt:lpstr>Office Theme</vt:lpstr>
      <vt:lpstr>HIBRIDISASI</vt:lpstr>
      <vt:lpstr>Pengertian</vt:lpstr>
      <vt:lpstr>PowerPoint Presentation</vt:lpstr>
      <vt:lpstr>PowerPoint Presentation</vt:lpstr>
      <vt:lpstr>Basic DNA</vt:lpstr>
      <vt:lpstr>PowerPoint Presentation</vt:lpstr>
      <vt:lpstr>PowerPoint Presentation</vt:lpstr>
      <vt:lpstr>Langkah-langkah kerja Hibridisasi DNA  (Fatchiyah, 2011)</vt:lpstr>
      <vt:lpstr>Lanjutan</vt:lpstr>
      <vt:lpstr>Lanjutan</vt:lpstr>
      <vt:lpstr>PowerPoint Presentation</vt:lpstr>
      <vt:lpstr>PowerPoint Presentation</vt:lpstr>
      <vt:lpstr>Manfaat Hibridisasi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endang Nurcahyani</cp:lastModifiedBy>
  <cp:revision>314</cp:revision>
  <dcterms:created xsi:type="dcterms:W3CDTF">2015-11-01T17:11:10Z</dcterms:created>
  <dcterms:modified xsi:type="dcterms:W3CDTF">2023-05-24T23:35:40Z</dcterms:modified>
</cp:coreProperties>
</file>