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90" r:id="rId17"/>
    <p:sldId id="273" r:id="rId18"/>
    <p:sldId id="274" r:id="rId19"/>
    <p:sldId id="275" r:id="rId20"/>
    <p:sldId id="291" r:id="rId21"/>
    <p:sldId id="276" r:id="rId22"/>
    <p:sldId id="292" r:id="rId23"/>
    <p:sldId id="277" r:id="rId24"/>
    <p:sldId id="278" r:id="rId25"/>
    <p:sldId id="293" r:id="rId26"/>
    <p:sldId id="279" r:id="rId27"/>
    <p:sldId id="280" r:id="rId28"/>
    <p:sldId id="281" r:id="rId29"/>
    <p:sldId id="282" r:id="rId30"/>
    <p:sldId id="294" r:id="rId31"/>
    <p:sldId id="283" r:id="rId32"/>
    <p:sldId id="284" r:id="rId33"/>
    <p:sldId id="285" r:id="rId34"/>
    <p:sldId id="286" r:id="rId35"/>
    <p:sldId id="295" r:id="rId36"/>
    <p:sldId id="287" r:id="rId37"/>
    <p:sldId id="288" r:id="rId38"/>
    <p:sldId id="289" r:id="rId39"/>
    <p:sldId id="296" r:id="rId4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89E04C-A931-476D-9593-FB10F5986DB5}" type="datetimeFigureOut">
              <a:rPr lang="id-ID" smtClean="0"/>
              <a:t>09/03/2023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4EBAD0B-4C38-45BB-8550-51F861A01C1F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KEWIRAUSAHAAN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Pertemuan</a:t>
            </a:r>
            <a:r>
              <a:rPr lang="en-US" dirty="0" smtClean="0">
                <a:solidFill>
                  <a:schemeClr val="tx1"/>
                </a:solidFill>
              </a:rPr>
              <a:t> 4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1"/>
            <a:ext cx="87154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2. </a:t>
            </a:r>
            <a:r>
              <a:rPr lang="id-ID" sz="2400" dirty="0" smtClean="0"/>
              <a:t>Selain aspek kualitas, kelancaran proses produksi juga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sangat ditentukan oleh</a:t>
            </a:r>
            <a:r>
              <a:rPr lang="en-US" sz="2400" dirty="0" smtClean="0"/>
              <a:t> </a:t>
            </a:r>
            <a:r>
              <a:rPr lang="sv-SE" sz="2400" dirty="0" smtClean="0"/>
              <a:t>ketersediaan bahan baku dari </a:t>
            </a:r>
          </a:p>
          <a:p>
            <a:r>
              <a:rPr lang="sv-SE" sz="2400" dirty="0"/>
              <a:t> </a:t>
            </a:r>
            <a:r>
              <a:rPr lang="sv-SE" sz="2400" dirty="0" smtClean="0"/>
              <a:t>   aspek kuantitas dan kontinyuitasnya. </a:t>
            </a:r>
          </a:p>
          <a:p>
            <a:r>
              <a:rPr lang="sv-SE" sz="2400" dirty="0"/>
              <a:t> </a:t>
            </a:r>
            <a:r>
              <a:rPr lang="sv-SE" sz="2400" dirty="0" smtClean="0"/>
              <a:t>   Ini berarti bahwa bahan </a:t>
            </a:r>
            <a:r>
              <a:rPr lang="id-ID" sz="2400" dirty="0" smtClean="0"/>
              <a:t>baku yang dibutuhkan dalam </a:t>
            </a:r>
            <a:r>
              <a:rPr lang="en-US" sz="2400" dirty="0" smtClean="0"/>
              <a:t>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berproduksi harus dapat diperoleh setiap</a:t>
            </a:r>
            <a:r>
              <a:rPr lang="en-US" sz="2400" dirty="0" smtClean="0"/>
              <a:t> </a:t>
            </a:r>
            <a:r>
              <a:rPr lang="id-ID" sz="2400" dirty="0" smtClean="0"/>
              <a:t>saat dalam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id-ID" sz="2400" dirty="0" smtClean="0"/>
              <a:t>jumlah</a:t>
            </a:r>
            <a:r>
              <a:rPr lang="en-US" sz="2400" dirty="0" smtClean="0"/>
              <a:t>  </a:t>
            </a:r>
            <a:r>
              <a:rPr lang="id-ID" sz="2400" dirty="0" smtClean="0"/>
              <a:t>yang sesuai dengan kebutuhan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3.</a:t>
            </a:r>
            <a:r>
              <a:rPr lang="id-ID" sz="2400" dirty="0" smtClean="0"/>
              <a:t> Bahan baku yang digunakan sedapat mungkin mudah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diolah, karena bahan baku yang</a:t>
            </a:r>
            <a:r>
              <a:rPr lang="en-US" sz="2400" dirty="0" smtClean="0"/>
              <a:t> </a:t>
            </a:r>
            <a:r>
              <a:rPr lang="id-ID" sz="2400" dirty="0" smtClean="0"/>
              <a:t>sulit diolah biasanya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memiliki konsekuensi terhadap biaya produksi dan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pada akhirnya juga</a:t>
            </a:r>
            <a:r>
              <a:rPr lang="en-US" sz="2400" dirty="0" smtClean="0"/>
              <a:t> </a:t>
            </a:r>
            <a:r>
              <a:rPr lang="id-ID" sz="2400" dirty="0" smtClean="0"/>
              <a:t>akan berpengaruh pada harga jual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produk. Apabila bahan baku dapat diolah dengan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mudah,</a:t>
            </a:r>
            <a:r>
              <a:rPr lang="en-US" sz="2400" dirty="0" smtClean="0"/>
              <a:t> </a:t>
            </a:r>
            <a:r>
              <a:rPr lang="id-ID" sz="2400" dirty="0" smtClean="0"/>
              <a:t>kemungkinan besar biaya produksi akan lebih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ringan ketimbang pengolahan bahan baku</a:t>
            </a:r>
            <a:r>
              <a:rPr lang="en-US" sz="2400" dirty="0" smtClean="0"/>
              <a:t> </a:t>
            </a:r>
            <a:r>
              <a:rPr lang="id-ID" sz="2400" dirty="0" smtClean="0"/>
              <a:t>tersebut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dilakukan dengan peralatan yang sulit dicari atau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harganya mahal atau harus diolah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/>
              <a:t> </a:t>
            </a:r>
            <a:r>
              <a:rPr lang="id-ID" sz="2400" dirty="0" smtClean="0"/>
              <a:t>tempat</a:t>
            </a:r>
            <a:r>
              <a:rPr lang="en-US" sz="2400" dirty="0" smtClean="0"/>
              <a:t> 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/perusahaan lain.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214290"/>
            <a:ext cx="871543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4. </a:t>
            </a:r>
            <a:r>
              <a:rPr lang="id-ID" sz="2400" dirty="0" smtClean="0"/>
              <a:t>Bahan baku yang akan digunakan dalam proses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produksi sedapat mungkin juga harus</a:t>
            </a:r>
            <a:r>
              <a:rPr lang="en-US" sz="2400" dirty="0" smtClean="0"/>
              <a:t> </a:t>
            </a:r>
            <a:r>
              <a:rPr lang="id-ID" sz="2400" dirty="0" smtClean="0"/>
              <a:t>relatif murah.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Dalam artian</a:t>
            </a:r>
            <a:r>
              <a:rPr lang="en-US" sz="2400" dirty="0" smtClean="0"/>
              <a:t> </a:t>
            </a:r>
            <a:r>
              <a:rPr lang="id-ID" sz="2400" dirty="0" smtClean="0"/>
              <a:t>bahwa bahan baku yang dibutuhkan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harganya tidak melebihi</a:t>
            </a:r>
            <a:r>
              <a:rPr lang="en-US" sz="2400" dirty="0" smtClean="0"/>
              <a:t> </a:t>
            </a:r>
            <a:r>
              <a:rPr lang="nn-NO" sz="2400" dirty="0" smtClean="0"/>
              <a:t>harga yang berlaku di </a:t>
            </a:r>
          </a:p>
          <a:p>
            <a:r>
              <a:rPr lang="nn-NO" sz="2400" dirty="0"/>
              <a:t> </a:t>
            </a:r>
            <a:r>
              <a:rPr lang="nn-NO" sz="2400" dirty="0" smtClean="0"/>
              <a:t>   pasaran secara umum. Konsekuensi dari tingkat harga </a:t>
            </a:r>
          </a:p>
          <a:p>
            <a:r>
              <a:rPr lang="nn-NO" sz="2400" dirty="0"/>
              <a:t> </a:t>
            </a:r>
            <a:r>
              <a:rPr lang="nn-NO" sz="2400" dirty="0" smtClean="0"/>
              <a:t>   bahan baku </a:t>
            </a:r>
            <a:r>
              <a:rPr lang="id-ID" sz="2400" dirty="0" smtClean="0"/>
              <a:t>yang murah tentunya pada tingkat biaya 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id-ID" sz="2400" dirty="0" smtClean="0"/>
              <a:t>produksi yang rendah dan pada akhirnya harga jual</a:t>
            </a:r>
          </a:p>
          <a:p>
            <a:r>
              <a:rPr lang="en-US" sz="2400" dirty="0" smtClean="0"/>
              <a:t>    </a:t>
            </a:r>
            <a:r>
              <a:rPr lang="id-ID" sz="2400" dirty="0" smtClean="0"/>
              <a:t>dapat lebih rendah dibandingkan dengan pesaing.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id-ID" sz="2400" dirty="0" smtClean="0"/>
              <a:t>Sebagaimana yang telah dikemukakan bahwa salah satu hal yang perlu</a:t>
            </a:r>
            <a:r>
              <a:rPr lang="en-US" sz="2400" dirty="0" smtClean="0"/>
              <a:t> </a:t>
            </a:r>
            <a:r>
              <a:rPr lang="id-ID" sz="2400" dirty="0" smtClean="0"/>
              <a:t>dipertimbangkan dalam pengadaan bahan baku adalah kemudahan dalam perolehannya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id-ID" sz="2400" dirty="0" smtClean="0"/>
              <a:t>Salah satu</a:t>
            </a:r>
            <a:r>
              <a:rPr lang="en-US" sz="2400" dirty="0" smtClean="0"/>
              <a:t> </a:t>
            </a:r>
            <a:r>
              <a:rPr lang="id-ID" sz="2400" dirty="0" smtClean="0"/>
              <a:t>cara yang dapat ditempuh untuk menjamin ketersediaan bahan baku adalah</a:t>
            </a:r>
            <a:r>
              <a:rPr lang="en-US" sz="2400" dirty="0" smtClean="0"/>
              <a:t> </a:t>
            </a:r>
            <a:r>
              <a:rPr lang="id-ID" sz="2400" dirty="0" smtClean="0"/>
              <a:t>mengembangkan hubungan baik dengan pemasok dengan senantiasa menjalin komunikasiyang intensif.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643998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4</a:t>
            </a:r>
            <a:r>
              <a:rPr lang="id-ID" sz="2400" b="1" dirty="0" smtClean="0"/>
              <a:t>. </a:t>
            </a:r>
            <a:r>
              <a:rPr lang="id-ID" sz="2800" b="1" dirty="0" smtClean="0"/>
              <a:t>TENAGA KERJA</a:t>
            </a:r>
            <a:endParaRPr lang="en-US" sz="2800" b="1" dirty="0" smtClean="0"/>
          </a:p>
          <a:p>
            <a:endParaRPr lang="en-US" dirty="0" smtClean="0"/>
          </a:p>
          <a:p>
            <a:r>
              <a:rPr lang="id-ID" sz="2400" dirty="0" smtClean="0"/>
              <a:t>Tenaga kerja atau sumberdaya manusia merupakan asset penting perusahaan. Dalam</a:t>
            </a:r>
            <a:r>
              <a:rPr lang="en-US" sz="2400" dirty="0" smtClean="0"/>
              <a:t> </a:t>
            </a:r>
            <a:r>
              <a:rPr lang="id-ID" sz="2400" dirty="0" smtClean="0"/>
              <a:t>proses produksi, tenaga kerja merupakan penggerak berjalannya proses produksi. Meskipun</a:t>
            </a:r>
            <a:r>
              <a:rPr lang="en-US" sz="2400" dirty="0" smtClean="0"/>
              <a:t> </a:t>
            </a:r>
            <a:r>
              <a:rPr lang="id-ID" sz="2400" dirty="0" smtClean="0"/>
              <a:t>bahan baku yang digunakan telah memenuhi standar kualitas, peralatan yang digunakan</a:t>
            </a:r>
            <a:r>
              <a:rPr lang="en-US" sz="2400" dirty="0" smtClean="0"/>
              <a:t> </a:t>
            </a:r>
            <a:r>
              <a:rPr lang="id-ID" sz="2400" dirty="0" smtClean="0"/>
              <a:t>telah memadai, jika tenaga kerja yang menjalankan operasional produksi tidak sesuai dalam</a:t>
            </a:r>
            <a:r>
              <a:rPr lang="en-US" sz="2400" dirty="0" smtClean="0"/>
              <a:t> </a:t>
            </a:r>
            <a:r>
              <a:rPr lang="id-ID" sz="2400" dirty="0" smtClean="0"/>
              <a:t>hal jumlah dan kualifikasi yang diharapkan, maka mustahil perusahaan dapat menghasilkan</a:t>
            </a:r>
            <a:r>
              <a:rPr lang="en-US" sz="2400" dirty="0" smtClean="0"/>
              <a:t> </a:t>
            </a:r>
            <a:r>
              <a:rPr lang="sv-SE" sz="2400" dirty="0" smtClean="0"/>
              <a:t>produk yang berkualitas sebagaimana yang diharapkan oleh konsumen dan perusahaan.</a:t>
            </a:r>
            <a:endParaRPr lang="sv-SE" sz="2400" b="1" dirty="0" smtClean="0"/>
          </a:p>
          <a:p>
            <a:r>
              <a:rPr lang="id-ID" sz="2400" dirty="0" smtClean="0"/>
              <a:t>Jenis tenaga kerja yang digunakan pada perusahaan pada dasarnya terdiri dari tenaga</a:t>
            </a:r>
            <a:r>
              <a:rPr lang="en-US" sz="2400" dirty="0" smtClean="0"/>
              <a:t> </a:t>
            </a:r>
            <a:r>
              <a:rPr lang="id-ID" sz="2400" dirty="0" smtClean="0"/>
              <a:t>kerja upahan dan tenaga kerja keluarga. Kedua jenis tenaga kerja ini memiliki karakteristik</a:t>
            </a:r>
            <a:r>
              <a:rPr lang="en-US" sz="2400" dirty="0" smtClean="0"/>
              <a:t> </a:t>
            </a:r>
            <a:r>
              <a:rPr lang="id-ID" sz="2400" dirty="0" smtClean="0"/>
              <a:t>masing-masing, sebagaimana diuraikan berikut ini.</a:t>
            </a:r>
            <a:endParaRPr lang="en-US" sz="2400" b="1" dirty="0" smtClean="0"/>
          </a:p>
          <a:p>
            <a:endParaRPr lang="en-US" b="1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64399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 smtClean="0"/>
              <a:t>1. Tenaga kerja upahan</a:t>
            </a:r>
          </a:p>
          <a:p>
            <a:r>
              <a:rPr lang="sv-SE" sz="2800" dirty="0" smtClean="0"/>
              <a:t>Tenaga kerja yang terikat hubungan kerja dengan perusahaan, dimana masing-masing </a:t>
            </a:r>
            <a:r>
              <a:rPr lang="id-ID" sz="2800" dirty="0" smtClean="0"/>
              <a:t>pihak memiliki hak dan kewajiban. Tenaga kerja upahan dapat digolongkan atas:</a:t>
            </a:r>
          </a:p>
          <a:p>
            <a:r>
              <a:rPr lang="id-ID" sz="2800" dirty="0" smtClean="0"/>
              <a:t>a. </a:t>
            </a:r>
            <a:r>
              <a:rPr lang="id-ID" sz="2800" b="1" i="1" dirty="0" smtClean="0"/>
              <a:t>Tenaga kerja tetap</a:t>
            </a:r>
            <a:r>
              <a:rPr lang="id-ID" sz="2800" i="1" dirty="0" smtClean="0"/>
              <a:t>,</a:t>
            </a:r>
          </a:p>
          <a:p>
            <a:r>
              <a:rPr lang="en-US" sz="2800" dirty="0" smtClean="0"/>
              <a:t>    </a:t>
            </a:r>
            <a:r>
              <a:rPr lang="id-ID" sz="2800" dirty="0" smtClean="0"/>
              <a:t>Merupakan tenaga kerja yang secara teratur memperoleh hak-haknya</a:t>
            </a:r>
            <a:r>
              <a:rPr lang="en-US" sz="2800" dirty="0" smtClean="0"/>
              <a:t> </a:t>
            </a:r>
            <a:r>
              <a:rPr lang="id-ID" sz="2800" dirty="0" smtClean="0"/>
              <a:t>seperti upah</a:t>
            </a:r>
            <a:r>
              <a:rPr lang="en-US" sz="2800" dirty="0" smtClean="0"/>
              <a:t> </a:t>
            </a:r>
            <a:r>
              <a:rPr lang="id-ID" sz="2800" dirty="0" smtClean="0"/>
              <a:t>dan cuti, meskipun mereka tidak bekerja karena sesuatu hal yang tidak melanggar</a:t>
            </a:r>
            <a:r>
              <a:rPr lang="en-US" sz="2800" dirty="0" smtClean="0"/>
              <a:t> </a:t>
            </a:r>
            <a:r>
              <a:rPr lang="id-ID" sz="2800" dirty="0" smtClean="0"/>
              <a:t>ketentuan dalam perusahaan. Tenaga kerja golongan ini secara hukum memiliki</a:t>
            </a:r>
            <a:r>
              <a:rPr lang="en-US" sz="2800" dirty="0" smtClean="0"/>
              <a:t> </a:t>
            </a:r>
            <a:r>
              <a:rPr lang="id-ID" sz="2800" dirty="0" smtClean="0"/>
              <a:t>kekuatan, olehnya itu perusahaan tidak dapat berlaku sewenang-wenang terhadapnya,</a:t>
            </a:r>
            <a:r>
              <a:rPr lang="en-US" sz="2800" dirty="0" smtClean="0"/>
              <a:t> </a:t>
            </a:r>
            <a:r>
              <a:rPr lang="id-ID" sz="2800" dirty="0" smtClean="0"/>
              <a:t>misalnya dengan melakukan pemutusan hubungan kerja (PHK) secara sepihak.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0"/>
            <a:ext cx="871543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b.  </a:t>
            </a:r>
            <a:r>
              <a:rPr lang="id-ID" sz="2400" b="1" i="1" dirty="0" smtClean="0"/>
              <a:t>Tenaga kerja tidak tetap</a:t>
            </a:r>
          </a:p>
          <a:p>
            <a:r>
              <a:rPr lang="id-ID" sz="2400" dirty="0" smtClean="0"/>
              <a:t>Adalah tenaga kerja yang tidak memiliki hak dan kewajiban secara teratur, umumnya</a:t>
            </a:r>
            <a:r>
              <a:rPr lang="en-US" sz="2400" dirty="0" smtClean="0"/>
              <a:t> </a:t>
            </a:r>
            <a:r>
              <a:rPr lang="nn-NO" sz="2400" dirty="0" smtClean="0"/>
              <a:t>mereka akan kehilangan hak tertentu apabila tidak bekerja.</a:t>
            </a:r>
          </a:p>
          <a:p>
            <a:r>
              <a:rPr lang="id-ID" sz="2400" b="1" dirty="0" smtClean="0"/>
              <a:t>2. Tenaga kerja borongan</a:t>
            </a:r>
          </a:p>
          <a:p>
            <a:r>
              <a:rPr lang="sv-SE" sz="2400" dirty="0" smtClean="0"/>
              <a:t>Adalah tenaga kerja yang menjalankan pekerjaan tertentu atas perjanjian dengan </a:t>
            </a:r>
            <a:r>
              <a:rPr lang="id-ID" sz="2400" dirty="0" smtClean="0"/>
              <a:t>ketentuan yang jelas mengenai volume, waktu dan harga pekerjaan.</a:t>
            </a:r>
          </a:p>
          <a:p>
            <a:r>
              <a:rPr lang="id-ID" sz="2400" b="1" dirty="0" smtClean="0"/>
              <a:t>3. Tenaga kerja keluarga</a:t>
            </a:r>
          </a:p>
          <a:p>
            <a:r>
              <a:rPr lang="id-ID" sz="2400" dirty="0" smtClean="0"/>
              <a:t>Merupakan tenaga kerja yang berasal dari lingkungan keluarga yang umumnya dalammelaksanakan pekerjaan</a:t>
            </a:r>
            <a:endParaRPr lang="en-US" sz="2400" dirty="0" smtClean="0"/>
          </a:p>
          <a:p>
            <a:r>
              <a:rPr lang="id-ID" sz="2400" dirty="0" smtClean="0"/>
              <a:t>nya tidak diupah. Tenaga kerja jenis ini banyak diguna</a:t>
            </a:r>
            <a:endParaRPr lang="en-US" sz="2400" dirty="0" smtClean="0"/>
          </a:p>
          <a:p>
            <a:r>
              <a:rPr lang="id-ID" sz="2400" dirty="0" smtClean="0"/>
              <a:t>kan pada</a:t>
            </a:r>
            <a:r>
              <a:rPr lang="en-US" sz="2400" dirty="0" smtClean="0"/>
              <a:t> </a:t>
            </a:r>
            <a:r>
              <a:rPr lang="fi-FI" sz="2400" dirty="0" smtClean="0"/>
              <a:t>perusahaan-perusahaan kecil atau perusahaan yang masih berskala usaha rumah tangga. </a:t>
            </a:r>
            <a:r>
              <a:rPr lang="id-ID" sz="2400" dirty="0" smtClean="0"/>
              <a:t>Umumnya tenaga kerja keluarga bekerja hanya sebatas tanggung jawab dalam </a:t>
            </a:r>
            <a:r>
              <a:rPr lang="en-US" sz="2400" dirty="0" smtClean="0"/>
              <a:t> </a:t>
            </a:r>
            <a:r>
              <a:rPr lang="id-ID" sz="2400" dirty="0" smtClean="0"/>
              <a:t>membantu</a:t>
            </a:r>
            <a:r>
              <a:rPr lang="en-US" sz="2400" dirty="0" smtClean="0"/>
              <a:t> </a:t>
            </a:r>
            <a:r>
              <a:rPr lang="id-ID" sz="2400" dirty="0" smtClean="0"/>
              <a:t>keluarga. Namun banyak juga dijumpai anggota keluarga yang bekerja </a:t>
            </a:r>
            <a:r>
              <a:rPr lang="id-ID" sz="2400" dirty="0" smtClean="0"/>
              <a:t>dperusaha</a:t>
            </a:r>
            <a:r>
              <a:rPr lang="en-US" sz="2400" dirty="0" smtClean="0"/>
              <a:t>an</a:t>
            </a:r>
            <a:endParaRPr lang="en-US" sz="2400" dirty="0" smtClean="0"/>
          </a:p>
          <a:p>
            <a:r>
              <a:rPr lang="id-ID" sz="2400" dirty="0" smtClean="0"/>
              <a:t>mendapat </a:t>
            </a:r>
            <a:r>
              <a:rPr lang="id-ID" sz="2400" dirty="0" smtClean="0"/>
              <a:t>upah, meskipun upah yang diberikan tidak sama dengan tenaga kerja yang bukan</a:t>
            </a:r>
            <a:r>
              <a:rPr lang="en-US" sz="2400" dirty="0" smtClean="0"/>
              <a:t> </a:t>
            </a:r>
            <a:r>
              <a:rPr lang="id-ID" sz="2400" dirty="0" smtClean="0"/>
              <a:t>anggota keluarga.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89"/>
            <a:ext cx="87154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 smtClean="0"/>
              <a:t>Kebutuhan tenaga kerja yang memiliki kemampuan, pengetahuan dan keahlian yang</a:t>
            </a:r>
            <a:r>
              <a:rPr lang="en-US" sz="2400" dirty="0" smtClean="0"/>
              <a:t> </a:t>
            </a:r>
            <a:r>
              <a:rPr lang="id-ID" sz="2400" dirty="0" smtClean="0"/>
              <a:t>kompeten adalah kebutuhan yang fundamental bagi perusahaan. Kebutuhan ini akan selalu</a:t>
            </a:r>
          </a:p>
          <a:p>
            <a:r>
              <a:rPr lang="id-ID" sz="2400" dirty="0" smtClean="0"/>
              <a:t>berubah sejalan dengan perubahan kebutuhan perusahaan. Oleh sebab itu, perusahaan</a:t>
            </a:r>
            <a:r>
              <a:rPr lang="en-US" sz="2400" dirty="0" smtClean="0"/>
              <a:t> </a:t>
            </a:r>
            <a:r>
              <a:rPr lang="id-ID" sz="2400" dirty="0" smtClean="0"/>
              <a:t>senantiasa dituntut untuk selalu mencari, mengembangkan dan mempertahankan tenaga</a:t>
            </a:r>
            <a:r>
              <a:rPr lang="en-US" sz="2400" dirty="0" smtClean="0"/>
              <a:t> </a:t>
            </a:r>
            <a:r>
              <a:rPr lang="id-ID" sz="2400" dirty="0" smtClean="0"/>
              <a:t>kerja yang sesuai dengan kebutuhan dan perkembangannya. Hal yang mungkin perlu</a:t>
            </a:r>
            <a:r>
              <a:rPr lang="en-US" sz="2400" dirty="0" smtClean="0"/>
              <a:t> </a:t>
            </a:r>
            <a:r>
              <a:rPr lang="id-ID" sz="2400" dirty="0" smtClean="0"/>
              <a:t>diantisipasi adalah munculnya berbagai kendala yang pada dasarnya disebabkan oleh :</a:t>
            </a:r>
          </a:p>
          <a:p>
            <a:pPr marL="457200" indent="-457200">
              <a:buAutoNum type="alphaLcPeriod"/>
            </a:pPr>
            <a:r>
              <a:rPr lang="id-ID" sz="2400" dirty="0" smtClean="0"/>
              <a:t>Belum adanya standar kemampuan tenaga kerja karena </a:t>
            </a:r>
            <a:endParaRPr lang="en-US" sz="2400" dirty="0" smtClean="0"/>
          </a:p>
          <a:p>
            <a:pPr marL="457200" indent="-457200"/>
            <a:r>
              <a:rPr lang="en-US" sz="2400" dirty="0" smtClean="0"/>
              <a:t>      </a:t>
            </a:r>
            <a:r>
              <a:rPr lang="id-ID" sz="2400" dirty="0" smtClean="0"/>
              <a:t>informasi menyangkut</a:t>
            </a:r>
            <a:r>
              <a:rPr lang="en-US" sz="2400" dirty="0" smtClean="0"/>
              <a:t>  </a:t>
            </a:r>
            <a:r>
              <a:rPr lang="sv-SE" sz="2400" dirty="0" smtClean="0"/>
              <a:t>kemampuan tenaga kerja hanya berdasarkan prediksi yang umumnya bersifat </a:t>
            </a:r>
            <a:r>
              <a:rPr lang="id-ID" sz="2400" dirty="0" smtClean="0"/>
              <a:t>subjektif,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eriod" startAt="2"/>
            </a:pPr>
            <a:r>
              <a:rPr lang="id-ID" sz="2800" dirty="0" smtClean="0"/>
              <a:t>Tenaga kerja adalah manusia yang tidak </a:t>
            </a:r>
            <a:endParaRPr lang="en-US" sz="2800" dirty="0" smtClean="0"/>
          </a:p>
          <a:p>
            <a:pPr marL="514350" indent="-514350"/>
            <a:r>
              <a:rPr lang="en-US" sz="2800" dirty="0" smtClean="0"/>
              <a:t>     </a:t>
            </a:r>
            <a:r>
              <a:rPr lang="id-ID" sz="2800" dirty="0" smtClean="0"/>
              <a:t>dapat diperlakukan secara mekanistik seperti</a:t>
            </a:r>
            <a:r>
              <a:rPr lang="en-US" sz="2800" dirty="0" smtClean="0"/>
              <a:t> </a:t>
            </a:r>
            <a:r>
              <a:rPr lang="id-ID" sz="2800" dirty="0" smtClean="0"/>
              <a:t>mesin yang dapat diatur semaunya </a:t>
            </a:r>
            <a:endParaRPr lang="en-US" sz="2800" dirty="0" smtClean="0"/>
          </a:p>
          <a:p>
            <a:r>
              <a:rPr lang="en-US" sz="2800" dirty="0" smtClean="0"/>
              <a:t>     </a:t>
            </a:r>
            <a:r>
              <a:rPr lang="id-ID" sz="2800" dirty="0" smtClean="0"/>
              <a:t>dan ketersediaan tenaga kerja yang sesuai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id-ID" sz="2800" dirty="0" smtClean="0"/>
              <a:t>dengan</a:t>
            </a:r>
            <a:r>
              <a:rPr lang="en-US" sz="2800" dirty="0" smtClean="0"/>
              <a:t> </a:t>
            </a:r>
            <a:r>
              <a:rPr lang="id-ID" sz="2800" dirty="0" smtClean="0"/>
              <a:t>kebutuhan sangat terbatas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id-ID" sz="2800" dirty="0" smtClean="0"/>
              <a:t>Sebaliknya jika jumlah tenaga kerja lebih sedikit dibandingkan dengan beban kerja</a:t>
            </a:r>
            <a:r>
              <a:rPr lang="en-US" sz="2800" dirty="0" smtClean="0"/>
              <a:t> </a:t>
            </a:r>
            <a:r>
              <a:rPr lang="id-ID" sz="2800" dirty="0" smtClean="0"/>
              <a:t>yang ada, akan berakibat pada adanya pekerjaan yang tidak terselesaikan secara optimal dan</a:t>
            </a:r>
            <a:r>
              <a:rPr lang="en-US" sz="2800" dirty="0" smtClean="0"/>
              <a:t> </a:t>
            </a:r>
            <a:r>
              <a:rPr lang="id-ID" sz="2800" dirty="0" smtClean="0"/>
              <a:t>tentunya tenaga kerja akan bekerja melebihi kemampuannya.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7154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Tenaga kerja akan mengalami</a:t>
            </a:r>
            <a:r>
              <a:rPr lang="en-US" sz="2800" dirty="0" smtClean="0"/>
              <a:t> </a:t>
            </a:r>
            <a:r>
              <a:rPr lang="id-ID" sz="2800" dirty="0" smtClean="0"/>
              <a:t>kelelahan, mudah stres dan pada akhirnya tidak akan betah bekerja dan memilih mencari</a:t>
            </a:r>
            <a:r>
              <a:rPr lang="en-US" sz="2800" dirty="0" smtClean="0"/>
              <a:t> </a:t>
            </a:r>
            <a:r>
              <a:rPr lang="fi-FI" sz="2800" dirty="0" smtClean="0"/>
              <a:t>pekerjaan lain. Artinya kelebihan dan kekurangan beban kerja bagi tenaga kerja perusahaan </a:t>
            </a:r>
            <a:r>
              <a:rPr lang="id-ID" sz="2800" dirty="0" smtClean="0"/>
              <a:t>akan berdampak pada biaya </a:t>
            </a:r>
            <a:r>
              <a:rPr lang="en-US" sz="2800" dirty="0" smtClean="0"/>
              <a:t> </a:t>
            </a:r>
            <a:r>
              <a:rPr lang="id-ID" sz="2800" dirty="0" smtClean="0"/>
              <a:t>dan pada akhirnya akan berdampak pula pada pendapatan atau</a:t>
            </a:r>
            <a:r>
              <a:rPr lang="en-US" sz="2800" dirty="0" smtClean="0"/>
              <a:t> </a:t>
            </a:r>
            <a:r>
              <a:rPr lang="id-ID" sz="2800" dirty="0" smtClean="0"/>
              <a:t>laba yang diperoleh perusahaan.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fi-FI" sz="2800" dirty="0" smtClean="0"/>
              <a:t>Itulah sebabnya perusahaan perlu melakukan perencanaan </a:t>
            </a:r>
            <a:r>
              <a:rPr lang="id-ID" sz="2800" dirty="0" smtClean="0"/>
              <a:t>tenaga kerja, agar kebutuhan tenaga kerja perusahaan di masa sekarang dan masa</a:t>
            </a:r>
            <a:r>
              <a:rPr lang="en-US" sz="2800" dirty="0" smtClean="0"/>
              <a:t> </a:t>
            </a:r>
            <a:r>
              <a:rPr lang="id-ID" sz="2800" dirty="0" smtClean="0"/>
              <a:t>yang akan datang sesuai dengan beban kerja yang ada</a:t>
            </a:r>
            <a:endParaRPr lang="fi-FI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1"/>
            <a:ext cx="864399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 smtClean="0"/>
              <a:t>Perencanaan yang kurang</a:t>
            </a:r>
            <a:r>
              <a:rPr lang="en-US" sz="2400" dirty="0" smtClean="0"/>
              <a:t> </a:t>
            </a:r>
            <a:r>
              <a:rPr lang="id-ID" sz="2400" dirty="0" smtClean="0"/>
              <a:t>cermat akan berakibat fatal bagi perusahaan. Jika tenaga kerja yang ada melebihi</a:t>
            </a:r>
            <a:r>
              <a:rPr lang="en-US" sz="2400" dirty="0" smtClean="0"/>
              <a:t> </a:t>
            </a:r>
            <a:r>
              <a:rPr lang="id-ID" sz="2400" dirty="0" smtClean="0"/>
              <a:t>beban kerja yang ada, maka akan berakibat banyak tenaga kerja yang menganggur</a:t>
            </a:r>
            <a:r>
              <a:rPr lang="en-US" sz="2400" dirty="0" smtClean="0"/>
              <a:t> </a:t>
            </a:r>
            <a:r>
              <a:rPr lang="id-ID" sz="2400" dirty="0" smtClean="0"/>
              <a:t>atau tidak bekerja secara optimal.</a:t>
            </a:r>
            <a:endParaRPr lang="en-US" sz="2400" dirty="0" smtClean="0"/>
          </a:p>
          <a:p>
            <a:endParaRPr lang="id-ID" sz="2400" dirty="0" smtClean="0"/>
          </a:p>
          <a:p>
            <a:r>
              <a:rPr lang="id-ID" sz="2400" dirty="0" smtClean="0"/>
              <a:t>Sebaliknya jika jumlah tenaga kerja lebih sedikit dibandingkan dengan beban kerja</a:t>
            </a:r>
            <a:r>
              <a:rPr lang="en-US" sz="2400" dirty="0" smtClean="0"/>
              <a:t> </a:t>
            </a:r>
            <a:r>
              <a:rPr lang="id-ID" sz="2400" dirty="0" smtClean="0"/>
              <a:t>yang ada, akan berakibat pada adanya pekerjaan yang tidak terselesaikan secara optimal dan</a:t>
            </a:r>
            <a:r>
              <a:rPr lang="en-US" sz="2400" dirty="0" smtClean="0"/>
              <a:t> </a:t>
            </a:r>
            <a:r>
              <a:rPr lang="id-ID" sz="2400" dirty="0" smtClean="0"/>
              <a:t>tentunya tenaga kerja akan bekerja melebihi kemampuannya. Tenaga kerja akan mengalami</a:t>
            </a:r>
            <a:r>
              <a:rPr lang="en-US" sz="2400" dirty="0" smtClean="0"/>
              <a:t> </a:t>
            </a:r>
            <a:r>
              <a:rPr lang="id-ID" sz="2400" dirty="0" smtClean="0"/>
              <a:t>kelelahan, mudah stres dan pada akhirnya tidak akan betah bekerja dan memilih mencari</a:t>
            </a:r>
            <a:r>
              <a:rPr lang="en-US" sz="2400" dirty="0" smtClean="0"/>
              <a:t> </a:t>
            </a:r>
            <a:r>
              <a:rPr lang="fi-FI" sz="2400" dirty="0" smtClean="0"/>
              <a:t>pekerjaan lain. Artinya kelebihan dan kekurangan beban kerja bagi tenaga kerja perusahaan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9"/>
            <a:ext cx="871543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5</a:t>
            </a:r>
            <a:r>
              <a:rPr lang="id-ID" sz="2800" b="1" dirty="0" smtClean="0"/>
              <a:t>. MESIN/PERALATAN</a:t>
            </a:r>
            <a:r>
              <a:rPr lang="id-ID" sz="2400" b="1" dirty="0" smtClean="0"/>
              <a:t>.</a:t>
            </a:r>
          </a:p>
          <a:p>
            <a:endParaRPr lang="en-US" sz="2400" dirty="0" smtClean="0"/>
          </a:p>
          <a:p>
            <a:r>
              <a:rPr lang="id-ID" sz="2400" dirty="0" smtClean="0"/>
              <a:t>Mesin dan peralatan yang digunakan dalam suatu proses produksi memiliki peran yang</a:t>
            </a:r>
            <a:r>
              <a:rPr lang="en-US" sz="2400" dirty="0" smtClean="0"/>
              <a:t> </a:t>
            </a:r>
            <a:r>
              <a:rPr lang="sv-SE" sz="2400" dirty="0" smtClean="0"/>
              <a:t>cukup besar di dalam keberhasilan perusahaan dalam menghasilkan produksi, baik dalam hal </a:t>
            </a:r>
            <a:r>
              <a:rPr lang="id-ID" sz="2400" dirty="0" smtClean="0"/>
              <a:t>kuantitas, kualitas maupun kontinyuitasnya.</a:t>
            </a:r>
            <a:endParaRPr lang="en-US" sz="2400" dirty="0" smtClean="0"/>
          </a:p>
          <a:p>
            <a:endParaRPr lang="id-ID" sz="2400" dirty="0" smtClean="0"/>
          </a:p>
          <a:p>
            <a:r>
              <a:rPr lang="id-ID" sz="2400" dirty="0" smtClean="0"/>
              <a:t>Kebutuhan mesin dan peralatan produksi baik jumlah, jenis, kapasitas dan spesifikasi</a:t>
            </a:r>
            <a:r>
              <a:rPr lang="en-US" sz="2400" dirty="0" smtClean="0"/>
              <a:t> </a:t>
            </a:r>
            <a:r>
              <a:rPr lang="sv-SE" sz="2400" dirty="0" smtClean="0"/>
              <a:t>lainnya seharusnya telah diidentifikasi saat gambaran produk yang akan dihasilkan telah </a:t>
            </a:r>
            <a:r>
              <a:rPr lang="id-ID" sz="2400" dirty="0" smtClean="0"/>
              <a:t>ditetapkan. Apabila perusahaan mengadakan mesin/peralatan produksi yang tidak</a:t>
            </a:r>
            <a:r>
              <a:rPr lang="en-US" sz="2400" dirty="0" smtClean="0"/>
              <a:t> </a:t>
            </a:r>
            <a:r>
              <a:rPr lang="id-ID" sz="2400" dirty="0" smtClean="0"/>
              <a:t>bermanfaat untuk menghasilkan produk sesuai dengan yang direncanakan, maka sudah</a:t>
            </a:r>
            <a:r>
              <a:rPr lang="en-US" sz="2400" dirty="0" smtClean="0"/>
              <a:t> </a:t>
            </a:r>
            <a:r>
              <a:rPr lang="id-ID" sz="2400" dirty="0" smtClean="0"/>
              <a:t>dapat dipastikan mesin/peralatan produksi tersebut akan kurang berfungsi atau malah tidak</a:t>
            </a:r>
            <a:r>
              <a:rPr lang="en-US" sz="2400" dirty="0" smtClean="0"/>
              <a:t> </a:t>
            </a:r>
            <a:r>
              <a:rPr lang="id-ID" sz="2400" dirty="0" smtClean="0"/>
              <a:t>berfungsi.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 </a:t>
            </a:r>
            <a:r>
              <a:rPr lang="en-US" sz="4800" b="1" dirty="0" err="1" smtClean="0"/>
              <a:t>Ketegasan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dalam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Aspek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Produksi</a:t>
            </a:r>
            <a:endParaRPr lang="id-ID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15436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Konsekuensi yang harus ditanggung oleh perusahaan adalah adanya beban biaya</a:t>
            </a:r>
            <a:r>
              <a:rPr lang="en-US" sz="2800" dirty="0" smtClean="0"/>
              <a:t> </a:t>
            </a:r>
            <a:r>
              <a:rPr lang="sv-SE" sz="2800" dirty="0" smtClean="0"/>
              <a:t>(penyusutan) yang harus ditanggung oleh perusahaan sedangkan mesin/peralatan tersebut </a:t>
            </a:r>
            <a:r>
              <a:rPr lang="id-ID" sz="2800" dirty="0" smtClean="0"/>
              <a:t>kurang/tidak mendukung dalam menghasilkan produksi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sz="2800" dirty="0" smtClean="0"/>
              <a:t>Dalam</a:t>
            </a:r>
            <a:r>
              <a:rPr lang="en-US" sz="2800" dirty="0" smtClean="0"/>
              <a:t> </a:t>
            </a:r>
            <a:r>
              <a:rPr lang="id-ID" sz="2800" dirty="0" smtClean="0"/>
              <a:t>penempatan mesin/peralatan produksi di ruangan produksi terdapat beberapa prinsip dasar</a:t>
            </a:r>
            <a:r>
              <a:rPr lang="en-US" sz="2800" dirty="0" smtClean="0"/>
              <a:t> </a:t>
            </a:r>
            <a:r>
              <a:rPr lang="id-ID" sz="2800" dirty="0" smtClean="0"/>
              <a:t>yang perlu dipertimbangkan oleh perusahaan, yaitu:</a:t>
            </a:r>
            <a:endParaRPr lang="en-US" sz="2800" dirty="0" smtClean="0"/>
          </a:p>
          <a:p>
            <a:r>
              <a:rPr lang="id-ID" sz="2800" dirty="0" smtClean="0"/>
              <a:t>1. Prinsip integrasi, dalam artian bahwa penempatan mesin/peralatan produksi dapat</a:t>
            </a:r>
            <a:r>
              <a:rPr lang="en-US" sz="2800" dirty="0" smtClean="0"/>
              <a:t> </a:t>
            </a:r>
            <a:r>
              <a:rPr lang="id-ID" sz="2800" dirty="0" smtClean="0"/>
              <a:t>mengitegrasikan seluruh faktor produksi (bahan, tenaga kerja, mesin/peralatan, dsb) sehingga menghasilkan kerjasama yang harmonis.</a:t>
            </a:r>
          </a:p>
          <a:p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-79653"/>
            <a:ext cx="8715436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r>
              <a:rPr lang="id-ID" sz="2800" dirty="0" smtClean="0"/>
              <a:t>2. Prinsip memperpendek gerak, dalam artian bahwa penempatan mesin/peralatan</a:t>
            </a:r>
            <a:r>
              <a:rPr lang="en-US" sz="2800" dirty="0" smtClean="0"/>
              <a:t> </a:t>
            </a:r>
            <a:r>
              <a:rPr lang="id-ID" sz="2800" dirty="0" smtClean="0"/>
              <a:t>produksi tidak membuat tenaga kerja lebih banyak bergerak dari satu mesin/peralatan</a:t>
            </a:r>
          </a:p>
          <a:p>
            <a:r>
              <a:rPr lang="id-ID" sz="2800" dirty="0" smtClean="0"/>
              <a:t>ke mesin/peralatan yang lain.</a:t>
            </a:r>
          </a:p>
          <a:p>
            <a:r>
              <a:rPr lang="id-ID" sz="2800" dirty="0" smtClean="0"/>
              <a:t>3. Prinsip memperlancar</a:t>
            </a:r>
            <a:r>
              <a:rPr lang="en-US" sz="2800" dirty="0" smtClean="0"/>
              <a:t> </a:t>
            </a:r>
            <a:r>
              <a:rPr lang="id-ID" sz="2800" dirty="0" smtClean="0"/>
              <a:t> arus pekerjaan, dalam artian bahwa penempatan</a:t>
            </a:r>
            <a:r>
              <a:rPr lang="en-US" sz="2800" dirty="0" smtClean="0"/>
              <a:t> </a:t>
            </a:r>
            <a:r>
              <a:rPr lang="id-ID" sz="2800" dirty="0" smtClean="0"/>
              <a:t>mesin/peralatan produksi dapat menjamin kelancaran arus bahan dalam proses tanpa</a:t>
            </a:r>
            <a:r>
              <a:rPr lang="en-US" sz="2800" dirty="0" smtClean="0"/>
              <a:t> </a:t>
            </a:r>
            <a:r>
              <a:rPr lang="id-ID" sz="2800" dirty="0" smtClean="0"/>
              <a:t>adanya hambatan.</a:t>
            </a:r>
          </a:p>
          <a:p>
            <a:r>
              <a:rPr lang="id-ID" sz="2800" dirty="0" smtClean="0"/>
              <a:t>4. Prinsip penggunaan ruangan produksi yang efisien dan efektif, dalam artian bahwapenempatan mesin/peralatan produksi ditempatkan sesuai dengan luas ruangan</a:t>
            </a:r>
            <a:r>
              <a:rPr lang="en-US" sz="2800" dirty="0" smtClean="0"/>
              <a:t> </a:t>
            </a:r>
            <a:r>
              <a:rPr lang="id-ID" sz="2800" dirty="0" smtClean="0"/>
              <a:t>produksi yang dimiliki perusahaan.</a:t>
            </a:r>
            <a:endParaRPr lang="en-US" sz="2800" dirty="0" smtClean="0"/>
          </a:p>
          <a:p>
            <a:endParaRPr lang="id-ID" sz="2400" dirty="0" smtClean="0"/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6439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5. Prinsip keselamatan dan kepuasan kerja, dalam artian bahwa penempatan</a:t>
            </a:r>
            <a:r>
              <a:rPr lang="en-US" sz="2800" dirty="0" smtClean="0"/>
              <a:t> </a:t>
            </a:r>
            <a:r>
              <a:rPr lang="id-ID" sz="2800" dirty="0" smtClean="0"/>
              <a:t>mesin/peralatan produksi pada ruangan produksi dapat menjamin keselamatan dan</a:t>
            </a:r>
            <a:r>
              <a:rPr lang="en-US" sz="2800" dirty="0" smtClean="0"/>
              <a:t> </a:t>
            </a:r>
            <a:r>
              <a:rPr lang="fi-FI" sz="2800" dirty="0" smtClean="0"/>
              <a:t>kenyamanan kerja dari tenaga kerja.</a:t>
            </a:r>
          </a:p>
          <a:p>
            <a:endParaRPr lang="fi-FI" sz="2800" dirty="0" smtClean="0"/>
          </a:p>
          <a:p>
            <a:r>
              <a:rPr lang="en-US" sz="2800" dirty="0" smtClean="0"/>
              <a:t>6. </a:t>
            </a:r>
            <a:r>
              <a:rPr lang="id-ID" sz="2800" dirty="0" smtClean="0"/>
              <a:t>Prinsip keluwesan, dalam artian penempatan mesin/peralatan produksi sewaktu</a:t>
            </a:r>
            <a:r>
              <a:rPr lang="en-US" sz="2800" dirty="0" smtClean="0"/>
              <a:t> </a:t>
            </a:r>
            <a:r>
              <a:rPr lang="id-ID" sz="2800" dirty="0" smtClean="0"/>
              <a:t>waktu</a:t>
            </a:r>
            <a:r>
              <a:rPr lang="en-US" sz="2800" dirty="0" smtClean="0"/>
              <a:t> </a:t>
            </a:r>
            <a:r>
              <a:rPr lang="id-ID" sz="2800" dirty="0" smtClean="0"/>
              <a:t>dapat disesuaikan jika sewaktu-waktu dibutuhkan adanya perubahan</a:t>
            </a:r>
            <a:r>
              <a:rPr lang="id-ID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142852"/>
            <a:ext cx="87154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7. Prinsip proses produksi yang berkesinambungan, dalam artian </a:t>
            </a:r>
            <a:r>
              <a:rPr lang="en-US" sz="2800" dirty="0" smtClean="0"/>
              <a:t> </a:t>
            </a:r>
            <a:r>
              <a:rPr lang="id-ID" sz="2800" dirty="0" smtClean="0"/>
              <a:t>bahwa penempatan</a:t>
            </a:r>
            <a:r>
              <a:rPr lang="en-US" sz="2800" dirty="0" smtClean="0"/>
              <a:t> </a:t>
            </a:r>
            <a:r>
              <a:rPr lang="id-ID" sz="2800" dirty="0" smtClean="0"/>
              <a:t>mesin/peralatan produksi tidak</a:t>
            </a:r>
            <a:r>
              <a:rPr lang="en-US" sz="2800" dirty="0" smtClean="0"/>
              <a:t> </a:t>
            </a:r>
            <a:r>
              <a:rPr lang="id-ID" sz="2800" dirty="0" smtClean="0"/>
              <a:t>menghambat kesinambungan proses produksi.</a:t>
            </a:r>
            <a:endParaRPr lang="en-US" sz="2800" dirty="0" smtClean="0"/>
          </a:p>
          <a:p>
            <a:endParaRPr lang="id-ID" sz="2800" dirty="0" smtClean="0"/>
          </a:p>
          <a:p>
            <a:r>
              <a:rPr lang="id-ID" sz="2800" dirty="0" smtClean="0"/>
              <a:t>8. Mesin/peralatan produksi yang digunakan perlu senantiasa dilakukan perawatan agar</a:t>
            </a:r>
            <a:r>
              <a:rPr lang="en-US" sz="2800" dirty="0" smtClean="0"/>
              <a:t> </a:t>
            </a:r>
            <a:r>
              <a:rPr lang="id-ID" sz="2800" dirty="0" smtClean="0"/>
              <a:t>proses produksi dapat berjalan lancar sesuai dengan yang diharapkan.</a:t>
            </a:r>
          </a:p>
          <a:p>
            <a:r>
              <a:rPr lang="id-ID" sz="2800" dirty="0" smtClean="0"/>
              <a:t>Mesin/peralatan produksi yang sering mengalami kerusakan akan menyulitkan untuk</a:t>
            </a:r>
            <a:r>
              <a:rPr lang="en-US" sz="2800" dirty="0" smtClean="0"/>
              <a:t> </a:t>
            </a:r>
            <a:r>
              <a:rPr lang="id-ID" sz="2800" dirty="0" smtClean="0"/>
              <a:t>menghasilkan produk yang sesuai baik dari sisi kuantitas, kualitas maupun</a:t>
            </a:r>
            <a:r>
              <a:rPr lang="en-US" sz="2800" dirty="0" smtClean="0"/>
              <a:t> </a:t>
            </a:r>
            <a:r>
              <a:rPr lang="id-ID" sz="2800" dirty="0" smtClean="0"/>
              <a:t>kontinyuitasnya. 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15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Selain itu tingginya tingkat kerusakan yang diakibatkan kurangnya</a:t>
            </a:r>
            <a:r>
              <a:rPr lang="en-US" sz="2800" dirty="0" smtClean="0"/>
              <a:t> </a:t>
            </a:r>
            <a:r>
              <a:rPr lang="id-ID" sz="2800" dirty="0" smtClean="0"/>
              <a:t>upaya perawatan akan berdampak pada tingginya biaya produksi yang akan</a:t>
            </a:r>
            <a:r>
              <a:rPr lang="en-US" sz="2800" dirty="0" smtClean="0"/>
              <a:t> </a:t>
            </a:r>
            <a:r>
              <a:rPr lang="id-ID" sz="2800" dirty="0" smtClean="0"/>
              <a:t>berdampak langsung pula pada tingginya harga jual produk. Terdapat beberapa cara</a:t>
            </a:r>
            <a:r>
              <a:rPr lang="en-US" sz="2800" dirty="0" smtClean="0"/>
              <a:t> </a:t>
            </a:r>
            <a:r>
              <a:rPr lang="id-ID" sz="2800" dirty="0" smtClean="0"/>
              <a:t>yang dapat dilakukan oleh perusahaan dalam upaya pemeliharaan</a:t>
            </a:r>
            <a:r>
              <a:rPr lang="en-US" sz="2800" dirty="0" smtClean="0"/>
              <a:t> </a:t>
            </a:r>
            <a:r>
              <a:rPr lang="id-ID" sz="2800" dirty="0" smtClean="0"/>
              <a:t>mesin/peralatan</a:t>
            </a:r>
            <a:r>
              <a:rPr lang="en-US" sz="2800" dirty="0" smtClean="0"/>
              <a:t> </a:t>
            </a:r>
            <a:r>
              <a:rPr lang="id-ID" sz="2800" dirty="0" smtClean="0"/>
              <a:t>produksi, yaitu: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id-ID" sz="2800" dirty="0" smtClean="0"/>
              <a:t>9. Pemeliharaan breakdown, yakni pemeliharaan yang dilakukan setelah mesin/</a:t>
            </a:r>
            <a:r>
              <a:rPr lang="en-US" sz="2800" dirty="0" smtClean="0"/>
              <a:t> </a:t>
            </a:r>
            <a:r>
              <a:rPr lang="id-ID" sz="2800" dirty="0" smtClean="0"/>
              <a:t>peralatan produksi mengalami kerusakan.</a:t>
            </a:r>
          </a:p>
          <a:p>
            <a:r>
              <a:rPr lang="fi-FI" sz="2800" dirty="0" smtClean="0"/>
              <a:t>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572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10. Pemeliharaan terencana, yakni pemeliharaan 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id-ID" sz="2800" dirty="0" smtClean="0"/>
              <a:t>yang dilakukan secara terjadwal.</a:t>
            </a:r>
            <a:endParaRPr lang="en-US" sz="2800" dirty="0" smtClean="0"/>
          </a:p>
          <a:p>
            <a:endParaRPr lang="id-ID" sz="2800" dirty="0" smtClean="0"/>
          </a:p>
          <a:p>
            <a:r>
              <a:rPr lang="id-ID" sz="2800" dirty="0" smtClean="0"/>
              <a:t>11. Pemeliharaan pencegahan, yakni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id-ID" sz="2800" dirty="0" smtClean="0"/>
              <a:t>pemeliharaan yang dilakukan dengan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fi-FI" sz="2800" dirty="0" smtClean="0"/>
              <a:t>mempertimbangkan masa pakai dari </a:t>
            </a:r>
          </a:p>
          <a:p>
            <a:r>
              <a:rPr lang="fi-FI" sz="2800" dirty="0"/>
              <a:t> </a:t>
            </a:r>
            <a:r>
              <a:rPr lang="fi-FI" sz="2800" dirty="0" smtClean="0"/>
              <a:t>     komponen pada mesin/peralatan produksi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44" y="214290"/>
            <a:ext cx="878687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/>
          </a:p>
          <a:p>
            <a:r>
              <a:rPr lang="id-ID" sz="2800" dirty="0" smtClean="0"/>
              <a:t>Penggunaan mesin/peralatan produksi dengan</a:t>
            </a:r>
          </a:p>
          <a:p>
            <a:r>
              <a:rPr lang="id-ID" sz="2800" dirty="0" smtClean="0"/>
              <a:t>teknologi terkini akan menghasilkan kualitas produk yang lebih baik dan proses produksi</a:t>
            </a:r>
            <a:r>
              <a:rPr lang="en-US" sz="2800" dirty="0" smtClean="0"/>
              <a:t> </a:t>
            </a:r>
            <a:r>
              <a:rPr lang="id-ID" sz="2800" dirty="0" smtClean="0"/>
              <a:t>lebih cepat dengan kapasitas yang lebih besar, jikia dibanding dengan menggunakanmesin/peralatan produksi yang telah ketinggalan jaman.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id-ID" sz="2800" dirty="0" smtClean="0"/>
              <a:t> Perusahaan yang tidak mengikuti</a:t>
            </a:r>
          </a:p>
          <a:p>
            <a:r>
              <a:rPr lang="id-ID" sz="2800" dirty="0" smtClean="0"/>
              <a:t>perkembangan teknologi akan cenderung mengalami kesulitan dalam bersaing dengan</a:t>
            </a:r>
            <a:r>
              <a:rPr lang="en-US" sz="2800" dirty="0" smtClean="0"/>
              <a:t> </a:t>
            </a:r>
            <a:r>
              <a:rPr lang="id-ID" sz="2800" dirty="0" smtClean="0"/>
              <a:t>perusahaan pesaingnya yang telah menggunakan teknologi terkini.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64399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6. </a:t>
            </a:r>
            <a:r>
              <a:rPr lang="id-ID" sz="2800" b="1" dirty="0" smtClean="0"/>
              <a:t>BIAYA PRODUKSI</a:t>
            </a:r>
          </a:p>
          <a:p>
            <a:endParaRPr lang="sv-SE" sz="2800" dirty="0" smtClean="0"/>
          </a:p>
          <a:p>
            <a:r>
              <a:rPr lang="sv-SE" sz="2800" dirty="0" smtClean="0"/>
              <a:t>Biaya dapat didefenisikan sebagai pengorbanan ekonomis yang diperlukan untuk </a:t>
            </a:r>
            <a:r>
              <a:rPr lang="id-ID" sz="2800" dirty="0" smtClean="0"/>
              <a:t>memperoleh produk (barang dan /atau jasa). Atau pengeluaran yang dilakukan di masa</a:t>
            </a:r>
            <a:r>
              <a:rPr lang="en-US" sz="2800" dirty="0" smtClean="0"/>
              <a:t> </a:t>
            </a:r>
            <a:r>
              <a:rPr lang="id-ID" sz="2800" dirty="0" smtClean="0"/>
              <a:t>sekarang untuk mendapatkan manfaat pada masa yang akan datang, dimana pengeluaran</a:t>
            </a:r>
            <a:r>
              <a:rPr lang="en-US" sz="2800" dirty="0" smtClean="0"/>
              <a:t> </a:t>
            </a:r>
            <a:r>
              <a:rPr lang="id-ID" sz="2800" dirty="0" smtClean="0"/>
              <a:t>atau pengorbanan tersebut dapat diduga serta dapat dihitung secara kuantitatif dan tidak</a:t>
            </a:r>
          </a:p>
          <a:p>
            <a:r>
              <a:rPr lang="id-ID" sz="2800" dirty="0" smtClean="0"/>
              <a:t>dapat dihindarkan.</a:t>
            </a:r>
            <a:r>
              <a:rPr lang="en-US" sz="2800" dirty="0" smtClean="0"/>
              <a:t> </a:t>
            </a:r>
            <a:r>
              <a:rPr lang="id-ID" sz="2800" dirty="0" smtClean="0"/>
              <a:t>Biaya produksi terdiri atas 2 (dua) bagian besar dengan penggolongan biayanya</a:t>
            </a:r>
            <a:r>
              <a:rPr lang="en-US" sz="2800" dirty="0" smtClean="0"/>
              <a:t> </a:t>
            </a:r>
            <a:r>
              <a:rPr lang="id-ID" sz="2800" dirty="0" smtClean="0"/>
              <a:t>masing-masing diuraikan, sebagai berikut:</a:t>
            </a:r>
            <a:r>
              <a:rPr lang="en-US" sz="2800" dirty="0"/>
              <a:t> </a:t>
            </a:r>
            <a:endParaRPr lang="en-US" sz="2800" dirty="0" smtClean="0"/>
          </a:p>
          <a:p>
            <a:r>
              <a:rPr lang="en-US" sz="2800" dirty="0" smtClean="0"/>
              <a:t>1. </a:t>
            </a:r>
            <a:r>
              <a:rPr lang="id-ID" sz="2800" dirty="0" smtClean="0"/>
              <a:t>Biaya menurut perilaku yang terdiri dari:</a:t>
            </a:r>
          </a:p>
          <a:p>
            <a:endParaRPr 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7154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id-ID" sz="2800" dirty="0" smtClean="0"/>
              <a:t>Biaya tetap, merupakan biaya yang besar kecilnya tidak tergantung pada besar</a:t>
            </a:r>
            <a:r>
              <a:rPr lang="en-US" sz="2800" dirty="0" smtClean="0"/>
              <a:t> </a:t>
            </a:r>
            <a:r>
              <a:rPr lang="id-ID" sz="2800" dirty="0" smtClean="0"/>
              <a:t>kecilnya produksi dan dalam periode tertentu jumlahnya tetap. Misalnya biaya</a:t>
            </a:r>
            <a:r>
              <a:rPr lang="en-US" sz="2800" dirty="0" smtClean="0"/>
              <a:t> </a:t>
            </a:r>
            <a:r>
              <a:rPr lang="id-ID" sz="2800" dirty="0" smtClean="0"/>
              <a:t>untuk gaji tenaga kerja tetap, penyusutan alat, pajak lahan d</a:t>
            </a:r>
            <a:r>
              <a:rPr lang="en-US" sz="2800" dirty="0" smtClean="0"/>
              <a:t>sb.</a:t>
            </a:r>
          </a:p>
          <a:p>
            <a:pPr marL="514350" indent="-514350">
              <a:buAutoNum type="alphaLcParenR"/>
            </a:pPr>
            <a:r>
              <a:rPr lang="id-ID" sz="2800" dirty="0" smtClean="0"/>
              <a:t>Biaya tidak tetap, merupakan biaya yang besar kecilnya berhubungan langsung</a:t>
            </a:r>
            <a:r>
              <a:rPr lang="en-US" sz="2800" dirty="0" smtClean="0"/>
              <a:t> </a:t>
            </a:r>
            <a:r>
              <a:rPr lang="id-ID" sz="2800" dirty="0" smtClean="0"/>
              <a:t>dengan besarnya produksi atau dengan kata lainbiaya yang dalam periode</a:t>
            </a:r>
            <a:r>
              <a:rPr lang="en-US" sz="2800" dirty="0" smtClean="0"/>
              <a:t> </a:t>
            </a:r>
            <a:r>
              <a:rPr lang="id-ID" sz="2800" dirty="0" smtClean="0"/>
              <a:t>tertentu jumlahnya dapat berubah tergantung pada tingkat produksi yang</a:t>
            </a:r>
            <a:r>
              <a:rPr lang="en-US" sz="2800" dirty="0" smtClean="0"/>
              <a:t> </a:t>
            </a:r>
            <a:r>
              <a:rPr lang="id-ID" sz="2800" dirty="0" smtClean="0"/>
              <a:t>dihasilkan. Misalnya biaya untuk pembelian bahan baku, biaya upah tenaga kerja</a:t>
            </a:r>
            <a:r>
              <a:rPr lang="en-US" sz="2800" dirty="0" smtClean="0"/>
              <a:t> </a:t>
            </a:r>
            <a:r>
              <a:rPr lang="id-ID" sz="2800" dirty="0" smtClean="0"/>
              <a:t>borongan, dan sebagainya.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9"/>
            <a:ext cx="87154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2. Biaya menurut jenis yang terdiri dari:</a:t>
            </a:r>
          </a:p>
          <a:p>
            <a:pPr marL="514350" indent="-514350">
              <a:buAutoNum type="alphaLcPeriod"/>
            </a:pPr>
            <a:r>
              <a:rPr lang="id-ID" sz="2800" dirty="0" smtClean="0"/>
              <a:t>Biaya langsung (pokok), merupakan biaya </a:t>
            </a:r>
            <a:endParaRPr lang="en-US" sz="2800" dirty="0" smtClean="0"/>
          </a:p>
          <a:p>
            <a:pPr marL="514350" indent="-514350"/>
            <a:r>
              <a:rPr lang="en-US" sz="2800" dirty="0" smtClean="0"/>
              <a:t>     </a:t>
            </a:r>
            <a:r>
              <a:rPr lang="id-ID" sz="2800" dirty="0" smtClean="0"/>
              <a:t>yang langsung terikat atau menjadibagian pokok dari produk yang dihasilkan. Biaya yang digolongkan dalam jenis iniadalah biaya bahan langsung dan tenaga kerja langsung.</a:t>
            </a:r>
            <a:endParaRPr lang="en-US" sz="2800" dirty="0" smtClean="0"/>
          </a:p>
          <a:p>
            <a:pPr marL="514350" indent="-514350"/>
            <a:endParaRPr lang="id-ID" sz="2800" dirty="0" smtClean="0"/>
          </a:p>
          <a:p>
            <a:r>
              <a:rPr lang="id-ID" sz="2800" dirty="0" smtClean="0"/>
              <a:t>b. Biaya tidak langsung, merupakan biaya yang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secara tidak digunakan untuk</a:t>
            </a:r>
            <a:r>
              <a:rPr lang="en-US" sz="2800" dirty="0" smtClean="0"/>
              <a:t> </a:t>
            </a:r>
            <a:r>
              <a:rPr lang="id-ID" sz="2800" dirty="0" smtClean="0"/>
              <a:t>menghasilkan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produk atau biaya yang terikat bukan pada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bagian pokok dari produk</a:t>
            </a:r>
            <a:r>
              <a:rPr lang="en-US" sz="2800" dirty="0" smtClean="0"/>
              <a:t> </a:t>
            </a:r>
            <a:r>
              <a:rPr lang="id-ID" sz="2800" dirty="0" smtClean="0"/>
              <a:t>yang dihasilkan.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Biaya yang digolongkan dalam jenis ini adalah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biaya bahan tidaklangsung dan tenaga kerja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tidak langsung.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5011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Pendahuluan</a:t>
            </a:r>
            <a:r>
              <a:rPr lang="en-US" sz="2800" dirty="0" smtClean="0"/>
              <a:t> </a:t>
            </a:r>
            <a:endParaRPr lang="id-ID" sz="2800" dirty="0"/>
          </a:p>
        </p:txBody>
      </p:sp>
      <p:sp>
        <p:nvSpPr>
          <p:cNvPr id="3" name="Rectangle 2"/>
          <p:cNvSpPr/>
          <p:nvPr/>
        </p:nvSpPr>
        <p:spPr>
          <a:xfrm>
            <a:off x="214282" y="928670"/>
            <a:ext cx="850112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Sistem produksi yang baik harus mampu menghasilkan produk seperti yang</a:t>
            </a:r>
            <a:r>
              <a:rPr lang="en-US" sz="2800" dirty="0" smtClean="0"/>
              <a:t> </a:t>
            </a:r>
            <a:r>
              <a:rPr lang="id-ID" sz="2800" dirty="0" smtClean="0"/>
              <a:t>diharapkan. Umumnya suatu sistem diukur dengan kemampuan memproduksi dalam jumlah</a:t>
            </a:r>
            <a:r>
              <a:rPr lang="en-US" sz="2800" dirty="0" smtClean="0"/>
              <a:t> </a:t>
            </a:r>
            <a:r>
              <a:rPr lang="id-ID" sz="2800" dirty="0" smtClean="0"/>
              <a:t>dan kualitas yang ditetapkan berdasarkan</a:t>
            </a:r>
            <a:r>
              <a:rPr lang="en-US" sz="2800" dirty="0" smtClean="0"/>
              <a:t> </a:t>
            </a:r>
            <a:r>
              <a:rPr lang="id-ID" sz="2800" dirty="0" smtClean="0"/>
              <a:t>kebutuhan konsumen, kemampuan sumber</a:t>
            </a:r>
            <a:r>
              <a:rPr lang="en-US" sz="2800" dirty="0" smtClean="0"/>
              <a:t> </a:t>
            </a:r>
            <a:r>
              <a:rPr lang="id-ID" sz="2800" dirty="0" smtClean="0"/>
              <a:t>daya</a:t>
            </a:r>
            <a:r>
              <a:rPr lang="en-US" sz="2800" dirty="0" smtClean="0"/>
              <a:t> </a:t>
            </a:r>
            <a:r>
              <a:rPr lang="id-ID" sz="2800" dirty="0" smtClean="0"/>
              <a:t>perusahaan serta harapan dari</a:t>
            </a:r>
            <a:r>
              <a:rPr lang="en-US" sz="2800" dirty="0" smtClean="0"/>
              <a:t> </a:t>
            </a:r>
            <a:r>
              <a:rPr lang="id-ID" sz="2800" dirty="0" smtClean="0"/>
              <a:t>wirausahawan sebagai pemilik dan mungkin juga sekaligus</a:t>
            </a:r>
            <a:r>
              <a:rPr lang="en-US" sz="2800" dirty="0" smtClean="0"/>
              <a:t> </a:t>
            </a:r>
            <a:r>
              <a:rPr lang="id-ID" sz="2800" dirty="0" smtClean="0"/>
              <a:t>sebagai manajer.</a:t>
            </a:r>
            <a:r>
              <a:rPr lang="en-US" sz="2800" dirty="0" smtClean="0"/>
              <a:t> S</a:t>
            </a:r>
            <a:r>
              <a:rPr lang="id-ID" sz="2800" dirty="0" smtClean="0"/>
              <a:t>istem produksi dikenal adanya 3 (tiga) komponen, yaitu </a:t>
            </a:r>
            <a:r>
              <a:rPr lang="en-US" sz="2800" dirty="0" smtClean="0"/>
              <a:t>:  1. </a:t>
            </a:r>
            <a:r>
              <a:rPr lang="id-ID" sz="2800" dirty="0" smtClean="0"/>
              <a:t>masukan (</a:t>
            </a:r>
            <a:r>
              <a:rPr lang="id-ID" sz="2800" i="1" dirty="0" smtClean="0"/>
              <a:t>input),</a:t>
            </a:r>
            <a:r>
              <a:rPr lang="en-US" sz="2800" i="1" dirty="0" smtClean="0"/>
              <a:t> </a:t>
            </a:r>
          </a:p>
          <a:p>
            <a:r>
              <a:rPr lang="en-US" sz="2800" i="1" dirty="0" smtClean="0"/>
              <a:t>            </a:t>
            </a:r>
            <a:r>
              <a:rPr lang="en-US" sz="2800" dirty="0" smtClean="0"/>
              <a:t>2. </a:t>
            </a:r>
            <a:r>
              <a:rPr lang="id-ID" sz="2800" dirty="0" smtClean="0"/>
              <a:t> proses dan</a:t>
            </a:r>
          </a:p>
          <a:p>
            <a:r>
              <a:rPr lang="en-US" sz="2800" smtClean="0"/>
              <a:t>             </a:t>
            </a:r>
            <a:r>
              <a:rPr lang="en-US" sz="2800" dirty="0" smtClean="0"/>
              <a:t>3. </a:t>
            </a:r>
            <a:r>
              <a:rPr lang="id-ID" sz="2800" dirty="0" smtClean="0"/>
              <a:t>keluaran (output).</a:t>
            </a:r>
            <a:endParaRPr lang="en-US" sz="2800" dirty="0" smtClean="0"/>
          </a:p>
          <a:p>
            <a:endParaRPr lang="id-ID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8"/>
            <a:ext cx="8572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c. Biaya administrasi/umum, merupakan biaya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yang dikeluarkan untuk keperluan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administrasi kantor perusahaan dan umum.</a:t>
            </a:r>
            <a:endParaRPr lang="en-US" sz="2800" dirty="0"/>
          </a:p>
          <a:p>
            <a:r>
              <a:rPr lang="en-US" sz="2800" dirty="0" smtClean="0"/>
              <a:t>    </a:t>
            </a:r>
            <a:r>
              <a:rPr lang="id-ID" sz="2800" dirty="0" smtClean="0"/>
              <a:t>Misalnya biaya untuk menggaji</a:t>
            </a:r>
            <a:r>
              <a:rPr lang="en-US" sz="2800" dirty="0" smtClean="0"/>
              <a:t> </a:t>
            </a:r>
            <a:r>
              <a:rPr lang="sv-SE" sz="2800" dirty="0" smtClean="0"/>
              <a:t>pimpinan dan </a:t>
            </a:r>
          </a:p>
          <a:p>
            <a:r>
              <a:rPr lang="sv-SE" sz="2800" dirty="0"/>
              <a:t> </a:t>
            </a:r>
            <a:r>
              <a:rPr lang="sv-SE" sz="2800" dirty="0" smtClean="0"/>
              <a:t>   pegawai, sewa kantor, perlengkapan kantor </a:t>
            </a:r>
          </a:p>
          <a:p>
            <a:r>
              <a:rPr lang="sv-SE" sz="2800" dirty="0"/>
              <a:t> </a:t>
            </a:r>
            <a:r>
              <a:rPr lang="sv-SE" sz="2800" dirty="0" smtClean="0"/>
              <a:t>   dan sebagainya.</a:t>
            </a:r>
          </a:p>
          <a:p>
            <a:r>
              <a:rPr lang="id-ID" sz="2800" dirty="0" smtClean="0"/>
              <a:t> 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50115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8</a:t>
            </a:r>
            <a:r>
              <a:rPr lang="id-ID" sz="2400" b="1" dirty="0" smtClean="0"/>
              <a:t>. PROSES PRODUKSI.</a:t>
            </a:r>
          </a:p>
          <a:p>
            <a:endParaRPr lang="en-US" sz="2800" dirty="0" smtClean="0"/>
          </a:p>
          <a:p>
            <a:r>
              <a:rPr lang="id-ID" sz="2800" dirty="0" smtClean="0"/>
              <a:t>Dihasilkannya produk sesuai dengan jumlah dan mutu yang diharapkan oleh pasar dan</a:t>
            </a:r>
            <a:r>
              <a:rPr lang="en-US" sz="2800" dirty="0" smtClean="0"/>
              <a:t> </a:t>
            </a:r>
            <a:r>
              <a:rPr lang="id-ID" sz="2800" dirty="0" smtClean="0"/>
              <a:t>perusahaan, selain ditentukan oleh input sebagaimana yang telah dijelaskan sebelumnya,</a:t>
            </a:r>
            <a:r>
              <a:rPr lang="en-US" sz="2800" dirty="0" smtClean="0"/>
              <a:t> </a:t>
            </a:r>
            <a:r>
              <a:rPr lang="id-ID" sz="2800" dirty="0" smtClean="0"/>
              <a:t>juga sangat ditentukan oleh kegiatan yang dilaksanakan selama proses pembuatan produk</a:t>
            </a:r>
            <a:r>
              <a:rPr lang="en-US" sz="2800" dirty="0" smtClean="0"/>
              <a:t> </a:t>
            </a:r>
            <a:r>
              <a:rPr lang="id-ID" sz="2800" dirty="0" smtClean="0"/>
              <a:t>berlangsung yang dikenal dengan istilah proses produksi. Proses produksi melalui beberapa</a:t>
            </a:r>
          </a:p>
          <a:p>
            <a:r>
              <a:rPr lang="id-ID" sz="2800" dirty="0" smtClean="0"/>
              <a:t>tahapan yang merupakan aktifitas menyeluruh yang dilakukan oleh tenaga kerja produksi</a:t>
            </a:r>
            <a:r>
              <a:rPr lang="en-US" sz="2800" dirty="0" smtClean="0"/>
              <a:t> </a:t>
            </a:r>
            <a:r>
              <a:rPr lang="id-ID" sz="2800" dirty="0" smtClean="0"/>
              <a:t>yang membuat produk, tahapan-tahapan ini disebut tahapan</a:t>
            </a:r>
            <a:endParaRPr lang="en-US" sz="2800" dirty="0" smtClean="0"/>
          </a:p>
          <a:p>
            <a:r>
              <a:rPr lang="id-ID" sz="2800" dirty="0" smtClean="0"/>
              <a:t>produksi.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357167"/>
            <a:ext cx="864399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Tahapan-tahapan</a:t>
            </a:r>
            <a:r>
              <a:rPr lang="en-US" sz="2800" dirty="0" smtClean="0"/>
              <a:t> </a:t>
            </a:r>
            <a:r>
              <a:rPr lang="id-ID" sz="2800" dirty="0" smtClean="0"/>
              <a:t>produksi yang tersusun secara teratur disebut aliran produksi.</a:t>
            </a:r>
          </a:p>
          <a:p>
            <a:r>
              <a:rPr lang="id-ID" sz="2800" dirty="0" smtClean="0"/>
              <a:t>Penggolongan proses produksi berkaitan dengan sifat dan jenis masukan yang</a:t>
            </a:r>
            <a:r>
              <a:rPr lang="en-US" sz="2800" dirty="0" smtClean="0"/>
              <a:t> </a:t>
            </a:r>
            <a:r>
              <a:rPr lang="id-ID" sz="2800" dirty="0" smtClean="0"/>
              <a:t>digunakan dan produk yang akan dihasilkan. Oleh karena itu, proses produksi dapatdibedakan atas:</a:t>
            </a:r>
          </a:p>
          <a:p>
            <a:r>
              <a:rPr lang="id-ID" sz="2800" dirty="0" smtClean="0"/>
              <a:t>1. Proses produksi berdasarkan wujudnya, terdiri atas:</a:t>
            </a:r>
          </a:p>
          <a:p>
            <a:r>
              <a:rPr lang="nb-NO" sz="2800" dirty="0" smtClean="0"/>
              <a:t>a. Proses kimiawi, yaitu proses pengolahan bahan menjadi produk dengan </a:t>
            </a:r>
            <a:r>
              <a:rPr lang="id-ID" sz="2800" dirty="0" smtClean="0"/>
              <a:t>mendasarkan pada sifat kimiawi bahan yang diolah.</a:t>
            </a:r>
          </a:p>
          <a:p>
            <a:r>
              <a:rPr lang="id-ID" sz="2800" dirty="0" smtClean="0"/>
              <a:t>b. Proses mengubah bentuk, yaitu proses pengolahan bahan menjadi produk jadi atau</a:t>
            </a:r>
            <a:r>
              <a:rPr lang="en-US" sz="2800" dirty="0" smtClean="0"/>
              <a:t> </a:t>
            </a:r>
            <a:r>
              <a:rPr lang="id-ID" sz="2800" dirty="0" smtClean="0"/>
              <a:t>setengah jadi dengan cara mengubah bentuk bahan menjadi bentuk yang lebih</a:t>
            </a:r>
            <a:r>
              <a:rPr lang="en-US" sz="2800" dirty="0" smtClean="0"/>
              <a:t> </a:t>
            </a:r>
            <a:r>
              <a:rPr lang="id-ID" sz="2800" dirty="0" smtClean="0"/>
              <a:t>bermanfaat.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357166"/>
            <a:ext cx="864399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c. Proses perakitan, yaitu proses menggabung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kan komponen-komponen produk</a:t>
            </a:r>
            <a:r>
              <a:rPr lang="en-US" sz="2800" dirty="0" smtClean="0"/>
              <a:t> </a:t>
            </a:r>
            <a:r>
              <a:rPr lang="id-ID" sz="2800" dirty="0" smtClean="0"/>
              <a:t>menjadi 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produk yang lebih bermanfaat.</a:t>
            </a:r>
          </a:p>
          <a:p>
            <a:r>
              <a:rPr lang="id-ID" sz="2800" dirty="0" smtClean="0"/>
              <a:t>d. Proses transportasi, yaitu proses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memindahkan sumber atau produk dari </a:t>
            </a:r>
            <a:r>
              <a:rPr lang="en-US" sz="2800" dirty="0" smtClean="0"/>
              <a:t> 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tempat</a:t>
            </a:r>
            <a:r>
              <a:rPr lang="en-US" sz="2800" dirty="0" smtClean="0"/>
              <a:t> </a:t>
            </a:r>
            <a:r>
              <a:rPr lang="id-ID" sz="2800" dirty="0" smtClean="0"/>
              <a:t>asal ke tempat dimana produk </a:t>
            </a:r>
            <a:endParaRPr lang="en-US" sz="2800" dirty="0" smtClean="0"/>
          </a:p>
          <a:p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id-ID" sz="2800" dirty="0" smtClean="0"/>
              <a:t>tersebut dibutuhkan.</a:t>
            </a:r>
            <a:endParaRPr lang="en-US" sz="2800" dirty="0" smtClean="0"/>
          </a:p>
          <a:p>
            <a:endParaRPr lang="id-ID" sz="2800" dirty="0" smtClean="0"/>
          </a:p>
          <a:p>
            <a:r>
              <a:rPr lang="id-ID" sz="2800" dirty="0" smtClean="0"/>
              <a:t>2. Proses produksi berdasarkan tipenya, terdiri atas:</a:t>
            </a:r>
            <a:r>
              <a:rPr lang="en-US" sz="2800" dirty="0" smtClean="0"/>
              <a:t> </a:t>
            </a:r>
            <a:r>
              <a:rPr lang="id-ID" sz="2800" dirty="0" smtClean="0"/>
              <a:t>a. Proses berkesinambungan, dimana arus masukan berlangsung terus melalui sistem</a:t>
            </a:r>
            <a:r>
              <a:rPr lang="en-US" sz="2800" dirty="0" smtClean="0"/>
              <a:t> </a:t>
            </a:r>
            <a:r>
              <a:rPr lang="id-ID" sz="2800" dirty="0" smtClean="0"/>
              <a:t>produksi yang telah distandarisasi untuk menghasilkan produk yang homogen.</a:t>
            </a:r>
            <a:r>
              <a:rPr lang="en-US" sz="2800" dirty="0" smtClean="0"/>
              <a:t> </a:t>
            </a:r>
            <a:r>
              <a:rPr lang="id-ID" sz="2800" dirty="0" smtClean="0"/>
              <a:t>Bentuk produk yang dihasilkan bersifat standar dan tidak tergantung pada</a:t>
            </a:r>
            <a:r>
              <a:rPr lang="en-US" sz="2800" dirty="0" smtClean="0"/>
              <a:t> </a:t>
            </a:r>
            <a:r>
              <a:rPr lang="id-ID" sz="2800" dirty="0" smtClean="0"/>
              <a:t>spesifikasi pemesan. 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dirty="0" smtClean="0"/>
              <a:t>Tujuan produksi umumnya untuk persediaan kemudian</a:t>
            </a:r>
            <a:r>
              <a:rPr lang="en-US" sz="2800" dirty="0" smtClean="0"/>
              <a:t> </a:t>
            </a:r>
            <a:r>
              <a:rPr lang="id-ID" sz="2800" dirty="0" smtClean="0"/>
              <a:t>dipasarkan.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id-ID" sz="2800" dirty="0" smtClean="0"/>
              <a:t>b. Proses terputus-putus, proses yang biasanya menghasilkan produk yang berbeda</a:t>
            </a:r>
            <a:r>
              <a:rPr lang="en-US" sz="2800" dirty="0" smtClean="0"/>
              <a:t> </a:t>
            </a:r>
            <a:r>
              <a:rPr lang="id-ID" sz="2800" dirty="0" smtClean="0"/>
              <a:t>beda, prosedur yang berbeda-beda dan bahkan kadang dengan masukan yang</a:t>
            </a:r>
            <a:r>
              <a:rPr lang="en-US" sz="2800" dirty="0" smtClean="0"/>
              <a:t> </a:t>
            </a:r>
            <a:r>
              <a:rPr lang="id-ID" sz="2800" dirty="0" smtClean="0"/>
              <a:t>berbeda-beda. Bentuk produknya disesuaikan dengan pesanan konsumen. Tujuan</a:t>
            </a:r>
            <a:r>
              <a:rPr lang="en-US" sz="2800" dirty="0" smtClean="0"/>
              <a:t> </a:t>
            </a:r>
            <a:r>
              <a:rPr lang="id-ID" sz="2800" dirty="0" smtClean="0"/>
              <a:t>produksi adalah untuk melayani pesanan konsumen.</a:t>
            </a:r>
            <a:endParaRPr lang="en-US" sz="2800" dirty="0" smtClean="0"/>
          </a:p>
          <a:p>
            <a:endParaRPr lang="id-ID" sz="2800" dirty="0" smtClean="0"/>
          </a:p>
          <a:p>
            <a:r>
              <a:rPr lang="id-ID" sz="2800" dirty="0" smtClean="0"/>
              <a:t>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14291"/>
            <a:ext cx="85725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9</a:t>
            </a:r>
            <a:r>
              <a:rPr lang="id-ID" sz="2800" b="1" dirty="0" smtClean="0"/>
              <a:t>. PENGENDALIAN PRODUKSI</a:t>
            </a:r>
            <a:endParaRPr lang="en-US" sz="2800" b="1" dirty="0" smtClean="0"/>
          </a:p>
          <a:p>
            <a:endParaRPr lang="en-US" sz="2800" b="1" dirty="0" smtClean="0"/>
          </a:p>
          <a:p>
            <a:r>
              <a:rPr lang="id-ID" sz="2800" dirty="0" smtClean="0"/>
              <a:t>Setelah menentukan spesifikasi produk yang akan dihasilkan, merancang proses dan</a:t>
            </a:r>
            <a:r>
              <a:rPr lang="en-US" sz="2800" dirty="0" smtClean="0"/>
              <a:t> </a:t>
            </a:r>
            <a:r>
              <a:rPr lang="id-ID" sz="2800" dirty="0" smtClean="0"/>
              <a:t>sistem produksi, maka perlu mengorganisasikan seluruh sumberdaya yang dimiliki oleh</a:t>
            </a:r>
            <a:r>
              <a:rPr lang="en-US" sz="2800" dirty="0" smtClean="0"/>
              <a:t> </a:t>
            </a:r>
            <a:r>
              <a:rPr lang="id-ID" sz="2800" dirty="0" smtClean="0"/>
              <a:t>perusahaan untuk pengendalian produksi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id-ID" sz="2800" dirty="0" smtClean="0"/>
              <a:t>Pengendalian produksi, meliputi:</a:t>
            </a:r>
          </a:p>
          <a:p>
            <a:r>
              <a:rPr lang="id-ID" sz="2800" dirty="0" smtClean="0"/>
              <a:t>1. Pengendalian pembelian, agar pembelian yang dilakukan oleh perusahaan terkait</a:t>
            </a:r>
            <a:r>
              <a:rPr lang="en-US" sz="2800" dirty="0" smtClean="0"/>
              <a:t> </a:t>
            </a:r>
            <a:r>
              <a:rPr lang="id-ID" sz="2800" dirty="0" smtClean="0"/>
              <a:t>dengan proses produksi lebih efisien (hemat biaya). Dalam pengendalian pembelian ini</a:t>
            </a:r>
            <a:r>
              <a:rPr lang="en-US" sz="2800" dirty="0" smtClean="0"/>
              <a:t> </a:t>
            </a:r>
            <a:r>
              <a:rPr lang="id-ID" sz="2800" dirty="0" smtClean="0"/>
              <a:t>melibatkan beberapa faktor yang saling terkait, yaitu kuantitas, kualitas, harga, waktu</a:t>
            </a:r>
            <a:r>
              <a:rPr lang="en-US" sz="2800" dirty="0" smtClean="0"/>
              <a:t> </a:t>
            </a:r>
            <a:r>
              <a:rPr lang="id-ID" sz="2800" dirty="0" smtClean="0"/>
              <a:t>dan pelayanan.</a:t>
            </a:r>
          </a:p>
          <a:p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357166"/>
            <a:ext cx="864399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800" dirty="0" smtClean="0"/>
              <a:t>2. Pengendalian Persediaan, perlu dilakukan agar biaya yang dikeluarkan untuk </a:t>
            </a:r>
            <a:r>
              <a:rPr lang="id-ID" sz="2800" dirty="0" smtClean="0"/>
              <a:t>penyimpanan dapat dikendalikan.</a:t>
            </a:r>
            <a:endParaRPr lang="en-US" sz="2800" dirty="0"/>
          </a:p>
          <a:p>
            <a:endParaRPr lang="id-ID" sz="2800" dirty="0" smtClean="0"/>
          </a:p>
          <a:p>
            <a:r>
              <a:rPr lang="id-ID" sz="2800" dirty="0" smtClean="0"/>
              <a:t>3. Pengendalian produksi, agar proses produksi dapat berjalan lancar, tepat waktu danmenghasil</a:t>
            </a:r>
            <a:endParaRPr lang="en-US" sz="2800" dirty="0" smtClean="0"/>
          </a:p>
          <a:p>
            <a:r>
              <a:rPr lang="id-ID" sz="2800" dirty="0" smtClean="0"/>
              <a:t>kan produk dalam kuantitas dan kualitas yang sesuai dengan yang</a:t>
            </a:r>
            <a:r>
              <a:rPr lang="en-US" sz="2800" dirty="0" smtClean="0"/>
              <a:t> </a:t>
            </a:r>
            <a:r>
              <a:rPr lang="id-ID" sz="2800" dirty="0" smtClean="0"/>
              <a:t>direncanakan.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id-ID" sz="2800" dirty="0" smtClean="0"/>
              <a:t>4. Pengendalian kualitas, yang dilakukan pada setiap tahapan proses yang bertujuan</a:t>
            </a:r>
            <a:r>
              <a:rPr lang="en-US" sz="2800" dirty="0" smtClean="0"/>
              <a:t> </a:t>
            </a:r>
            <a:r>
              <a:rPr lang="id-ID" sz="2800" dirty="0" smtClean="0"/>
              <a:t>untuk mencegah adanya penyimpangan terhadap standar kualitas produk yang telah</a:t>
            </a:r>
            <a:r>
              <a:rPr lang="en-US" sz="2800" dirty="0" smtClean="0"/>
              <a:t> </a:t>
            </a:r>
            <a:r>
              <a:rPr lang="id-ID" sz="2800" dirty="0" smtClean="0"/>
              <a:t>ditetapkan (quality control).</a:t>
            </a:r>
            <a:endParaRPr lang="en-US" sz="2800" dirty="0" smtClean="0"/>
          </a:p>
          <a:p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7154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9. </a:t>
            </a:r>
            <a:r>
              <a:rPr lang="en-US" sz="2800" b="1" dirty="0" err="1" smtClean="0"/>
              <a:t>Penutup</a:t>
            </a:r>
            <a:r>
              <a:rPr lang="en-US" sz="2800" b="1" dirty="0" smtClean="0"/>
              <a:t>.</a:t>
            </a:r>
          </a:p>
          <a:p>
            <a:r>
              <a:rPr lang="id-ID" sz="2800" dirty="0" smtClean="0"/>
              <a:t>Komponen-komponen dalam sistem produksi yang terdiri dari input, proses dan</a:t>
            </a:r>
            <a:r>
              <a:rPr lang="en-US" sz="2800" dirty="0" smtClean="0"/>
              <a:t> </a:t>
            </a:r>
            <a:r>
              <a:rPr lang="id-ID" sz="2800" dirty="0" smtClean="0"/>
              <a:t>output. Dengan demikian, dalam merancang sistem produksi perusahaan, ketiga komponen</a:t>
            </a:r>
            <a:r>
              <a:rPr lang="en-US" sz="2800" dirty="0" smtClean="0"/>
              <a:t> </a:t>
            </a:r>
            <a:r>
              <a:rPr lang="id-ID" sz="2800" dirty="0" smtClean="0"/>
              <a:t>ini dijadikan sebagai pedoman. Langkah awal yang dilakukan dalam merancang suatu sistem</a:t>
            </a:r>
            <a:r>
              <a:rPr lang="en-US" sz="2800" dirty="0" smtClean="0"/>
              <a:t> </a:t>
            </a:r>
            <a:r>
              <a:rPr lang="id-ID" sz="2800" dirty="0" smtClean="0"/>
              <a:t>produksi adalah perumusan tujuan secara jelas yang menuntut perusahaan telah</a:t>
            </a:r>
            <a:r>
              <a:rPr lang="en-US" sz="2800" dirty="0" smtClean="0"/>
              <a:t> </a:t>
            </a:r>
            <a:r>
              <a:rPr lang="id-ID" sz="2800" dirty="0" smtClean="0"/>
              <a:t>menetapkan spesifikasi produk sesuai keinginan konsumen pasar sasaran. Selanjutnya</a:t>
            </a:r>
            <a:r>
              <a:rPr lang="en-US" sz="2800" dirty="0" smtClean="0"/>
              <a:t> </a:t>
            </a:r>
            <a:r>
              <a:rPr lang="id-ID" sz="2800" dirty="0" smtClean="0"/>
              <a:t>menentukan input yang meliputi bahan, tenaga kerja, mesin/peralatan, lokasi dan biaya</a:t>
            </a:r>
            <a:r>
              <a:rPr lang="en-US" sz="2800" dirty="0" smtClean="0"/>
              <a:t> </a:t>
            </a:r>
            <a:r>
              <a:rPr lang="id-ID" sz="2800" dirty="0" smtClean="0"/>
              <a:t>yang dibutuhkan untuk menghasilkan produk sesuai yang ditetapkan pada langkah awal tadi.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357166"/>
            <a:ext cx="871543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800" dirty="0" smtClean="0"/>
              <a:t>Dan langkah berikutnya adalah menentukan proses produksi yang akan digunakan untuk </a:t>
            </a:r>
            <a:r>
              <a:rPr lang="id-ID" sz="2800" dirty="0" smtClean="0"/>
              <a:t>menghasilkan produk. Upaya-upaya yang dilakukan dengan melibatkan</a:t>
            </a:r>
            <a:r>
              <a:rPr lang="en-US" sz="2800" dirty="0" smtClean="0"/>
              <a:t> k</a:t>
            </a:r>
            <a:r>
              <a:rPr lang="id-ID" sz="2800" dirty="0" smtClean="0"/>
              <a:t>omponen</a:t>
            </a:r>
            <a:endParaRPr lang="en-US" sz="2800" dirty="0" smtClean="0"/>
          </a:p>
          <a:p>
            <a:r>
              <a:rPr lang="id-ID" sz="2800" dirty="0" smtClean="0"/>
              <a:t>komponen</a:t>
            </a:r>
            <a:r>
              <a:rPr lang="en-US" sz="2800" dirty="0" smtClean="0"/>
              <a:t> </a:t>
            </a:r>
            <a:r>
              <a:rPr lang="id-ID" sz="2800" dirty="0" smtClean="0"/>
              <a:t>sistem produksi tersebut perlu senantiasa dikendalikan agar apa yang diharapkan</a:t>
            </a:r>
            <a:r>
              <a:rPr lang="en-US" sz="2800" dirty="0" smtClean="0"/>
              <a:t> </a:t>
            </a:r>
            <a:r>
              <a:rPr lang="pt-BR" sz="2800" dirty="0" smtClean="0"/>
              <a:t>dalam proses produksi dapat</a:t>
            </a:r>
          </a:p>
          <a:p>
            <a:r>
              <a:rPr lang="pt-BR" sz="2800" dirty="0" smtClean="0"/>
              <a:t>tercapai.</a:t>
            </a:r>
          </a:p>
          <a:p>
            <a:r>
              <a:rPr lang="id-ID" sz="2800" dirty="0" smtClean="0"/>
              <a:t>Berdasarkan hal tersebut, maka dapat disimpulkan bahwa kebutuhan input seperti</a:t>
            </a:r>
            <a:r>
              <a:rPr lang="en-US" sz="2800" dirty="0" smtClean="0"/>
              <a:t> </a:t>
            </a:r>
            <a:r>
              <a:rPr lang="id-ID" sz="2800" dirty="0" smtClean="0"/>
              <a:t>bahan baku, tenaga kerja, mesin/peralatan, lokasi dan biaya hanya dapat dibuat</a:t>
            </a:r>
            <a:r>
              <a:rPr lang="en-US" sz="2800" dirty="0" smtClean="0"/>
              <a:t> </a:t>
            </a:r>
            <a:r>
              <a:rPr lang="id-ID" sz="2800" dirty="0" smtClean="0"/>
              <a:t>perencanaannya ketika jenis produk yang akan dihasilkan beserta spesifikasinya telah</a:t>
            </a:r>
            <a:r>
              <a:rPr lang="en-US" sz="2800" dirty="0" smtClean="0"/>
              <a:t> </a:t>
            </a:r>
            <a:r>
              <a:rPr lang="id-ID" sz="2800" dirty="0" smtClean="0"/>
              <a:t>ditetapkan.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7772400" cy="913952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TERIMAKASIH</a:t>
            </a:r>
            <a:endParaRPr lang="id-ID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14290"/>
            <a:ext cx="8572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Definisi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</a:p>
          <a:p>
            <a:r>
              <a:rPr lang="id-ID" sz="2800" dirty="0" smtClean="0"/>
              <a:t>Produksi</a:t>
            </a:r>
            <a:r>
              <a:rPr lang="en-US" sz="2800" dirty="0" smtClean="0"/>
              <a:t> </a:t>
            </a:r>
            <a:r>
              <a:rPr lang="id-ID" sz="2800" dirty="0" smtClean="0"/>
              <a:t>dari sudut pandang kegiatan penciptaan produk seperti yang dikemukakan oleh Assauri</a:t>
            </a:r>
            <a:r>
              <a:rPr lang="en-US" sz="2800" dirty="0" smtClean="0"/>
              <a:t> </a:t>
            </a:r>
            <a:r>
              <a:rPr lang="id-ID" sz="2800" dirty="0" smtClean="0"/>
              <a:t>(1993) bahwa produksi merupakan kegiatan untuk menciptakan atau menambah kegunaan</a:t>
            </a:r>
            <a:r>
              <a:rPr lang="en-US" sz="2800" dirty="0" smtClean="0"/>
              <a:t> </a:t>
            </a:r>
            <a:r>
              <a:rPr lang="id-ID" sz="2800" dirty="0" smtClean="0"/>
              <a:t>barang atau jasa. Demikian pula defenisi yang dikemukakan oleh Reksohadiprojo dan</a:t>
            </a:r>
            <a:r>
              <a:rPr lang="en-US" sz="2800" dirty="0" smtClean="0"/>
              <a:t> </a:t>
            </a:r>
            <a:r>
              <a:rPr lang="id-ID" sz="2800" dirty="0" smtClean="0"/>
              <a:t>Gitosudarmo (2003) bahwa produksi adalah kegiatan untuk menghasilkan barang-barang</a:t>
            </a:r>
            <a:r>
              <a:rPr lang="en-US" sz="2800" dirty="0" smtClean="0"/>
              <a:t> </a:t>
            </a:r>
            <a:r>
              <a:rPr lang="id-ID" sz="2800" dirty="0" smtClean="0"/>
              <a:t>dan jasa-jasa sesuai dengan kehendak konsumen dalam hal jumlah, kualitas, harga serta</a:t>
            </a:r>
            <a:r>
              <a:rPr lang="en-US" sz="2800" dirty="0" smtClean="0"/>
              <a:t> </a:t>
            </a:r>
            <a:r>
              <a:rPr lang="id-ID" sz="2800" dirty="0" smtClean="0"/>
              <a:t>waktu.</a:t>
            </a:r>
            <a:r>
              <a:rPr lang="en-US" sz="2800" dirty="0" smtClean="0"/>
              <a:t> O</a:t>
            </a:r>
            <a:r>
              <a:rPr lang="id-ID" sz="2800" dirty="0" smtClean="0"/>
              <a:t>leh Prawirosentono (1997) bahwa produksi adalah membuat atau</a:t>
            </a:r>
            <a:r>
              <a:rPr lang="en-US" sz="2800" dirty="0" smtClean="0"/>
              <a:t> </a:t>
            </a:r>
            <a:r>
              <a:rPr lang="sv-SE" sz="2800" dirty="0" smtClean="0"/>
              <a:t>menghasilkan produksi suatu barang dari berbagai bahan lain. 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285729"/>
            <a:ext cx="85725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/>
              <a:t>Hal yang sama juga </a:t>
            </a:r>
            <a:r>
              <a:rPr lang="id-ID" sz="2400" dirty="0" smtClean="0"/>
              <a:t>dikemukakan oleh Sofyan (1999) bahwa produksi diartikan sebagai suatu kegiatan atau</a:t>
            </a:r>
          </a:p>
          <a:p>
            <a:r>
              <a:rPr lang="id-ID" sz="2400" dirty="0" smtClean="0"/>
              <a:t>proses yang mentransformasikan masukan menjadi keluaran atau dengan pengertian bahwa</a:t>
            </a:r>
            <a:r>
              <a:rPr lang="en-US" sz="2400" dirty="0" smtClean="0"/>
              <a:t> </a:t>
            </a:r>
            <a:r>
              <a:rPr lang="id-ID" sz="2400" dirty="0" smtClean="0"/>
              <a:t>produksi mencakup setiap proses yang mengubah masukan menjadi keluaran yang berupa</a:t>
            </a:r>
          </a:p>
          <a:p>
            <a:r>
              <a:rPr lang="id-ID" sz="2400" dirty="0" smtClean="0"/>
              <a:t>barang dan jasa.</a:t>
            </a:r>
            <a:endParaRPr lang="en-US" sz="2400" dirty="0" smtClean="0"/>
          </a:p>
          <a:p>
            <a:r>
              <a:rPr lang="id-ID" sz="2400" dirty="0" smtClean="0"/>
              <a:t>Produksi sebagai suatu proses, diartikan sebagai cara, metode ataupun teknik</a:t>
            </a:r>
            <a:r>
              <a:rPr lang="en-US" sz="2400" dirty="0" smtClean="0"/>
              <a:t> </a:t>
            </a:r>
            <a:r>
              <a:rPr lang="id-ID" sz="2400" dirty="0" smtClean="0"/>
              <a:t>bagaimana produksi itu dilaksanakan atau suatu kegiatan untuk menciptakan dan</a:t>
            </a:r>
            <a:r>
              <a:rPr lang="en-US" sz="2400" dirty="0" smtClean="0"/>
              <a:t> </a:t>
            </a:r>
            <a:r>
              <a:rPr lang="id-ID" sz="2400" dirty="0" smtClean="0"/>
              <a:t>menambah kegunaan (</a:t>
            </a:r>
            <a:r>
              <a:rPr lang="id-ID" sz="2400" i="1" dirty="0" smtClean="0"/>
              <a:t>Utility) suatu barang dan jasa. Ahyari (1990) mengemukakan bahwa</a:t>
            </a:r>
            <a:r>
              <a:rPr lang="en-US" sz="2400" i="1" dirty="0" smtClean="0"/>
              <a:t> </a:t>
            </a:r>
            <a:r>
              <a:rPr lang="id-ID" sz="2400" dirty="0" smtClean="0"/>
              <a:t>proses produksi adalah suatu cara, metode ataupun teknik menambah kegunaan suatu</a:t>
            </a:r>
            <a:r>
              <a:rPr lang="en-US" sz="2400" dirty="0" smtClean="0"/>
              <a:t> </a:t>
            </a:r>
            <a:r>
              <a:rPr lang="id-ID" sz="2400" dirty="0" smtClean="0"/>
              <a:t>barang dan jasa dengan menggunakan faktor produksi yang ada. Melihat berbagai definisi yang telah diungkapkan di atas, maka dapat dirumuskan</a:t>
            </a:r>
            <a:r>
              <a:rPr lang="en-US" sz="2400" dirty="0" smtClean="0"/>
              <a:t> </a:t>
            </a:r>
            <a:r>
              <a:rPr lang="id-ID" sz="2400" dirty="0" smtClean="0"/>
              <a:t>bahwa 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7154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i="1" dirty="0" smtClean="0"/>
              <a:t>proses produksi dalam konteks kewirausahaan</a:t>
            </a:r>
            <a:r>
              <a:rPr lang="id-ID" sz="2800" dirty="0" smtClean="0"/>
              <a:t> adalah merupakan kegiatan untuk</a:t>
            </a:r>
            <a:r>
              <a:rPr lang="en-US" sz="2800" dirty="0" smtClean="0"/>
              <a:t> </a:t>
            </a:r>
            <a:r>
              <a:rPr lang="id-ID" sz="2800" dirty="0" smtClean="0"/>
              <a:t>menciptakan atau menambah kegunaan suatu barang atau jasa dengan menggunakan</a:t>
            </a:r>
            <a:r>
              <a:rPr lang="en-US" sz="2800" dirty="0" smtClean="0"/>
              <a:t> </a:t>
            </a:r>
            <a:r>
              <a:rPr lang="id-ID" sz="2800" dirty="0" smtClean="0"/>
              <a:t>faktor-faktor produksi seperti tenaga kerja, mesin, bahan baku dan dana, agar menghasilkan</a:t>
            </a:r>
            <a:r>
              <a:rPr lang="en-US" sz="2800" dirty="0" smtClean="0"/>
              <a:t> </a:t>
            </a:r>
            <a:r>
              <a:rPr lang="id-ID" sz="2800" dirty="0" smtClean="0"/>
              <a:t>produk yang dibutuhkan dan sesuai dengan yang diharapkan oleh konsumen.</a:t>
            </a:r>
            <a:r>
              <a:rPr lang="en-US" sz="2800" dirty="0" smtClean="0"/>
              <a:t> </a:t>
            </a:r>
            <a:r>
              <a:rPr lang="id-ID" sz="2800" dirty="0" smtClean="0"/>
              <a:t>Sebelum melaksanakan proses produksi terlebih dahulu perlu dirancang kebutuhansarana dan prasarana yang akan digunakan dalam menghasilkan produk, sarana dan</a:t>
            </a:r>
            <a:r>
              <a:rPr lang="nn-NO" sz="2800" dirty="0" smtClean="0"/>
              <a:t>prasarana inilah yang sering disebut sebagai input produksi yang meliputi bahan,tenaga</a:t>
            </a:r>
            <a:r>
              <a:rPr lang="fi-FI" sz="2800" dirty="0" smtClean="0"/>
              <a:t>kerja, mesin/peralatan, lokasi dan biaya (uang).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3</a:t>
            </a:r>
            <a:r>
              <a:rPr lang="id-ID" sz="2400" b="1" dirty="0" smtClean="0"/>
              <a:t>. </a:t>
            </a:r>
            <a:r>
              <a:rPr lang="en-US" sz="2400" b="1" dirty="0" err="1" smtClean="0"/>
              <a:t>Bahan</a:t>
            </a:r>
            <a:r>
              <a:rPr lang="en-US" sz="2400" b="1" dirty="0" smtClean="0"/>
              <a:t> Baku</a:t>
            </a:r>
            <a:endParaRPr lang="id-ID" sz="2400" b="1" dirty="0" smtClean="0"/>
          </a:p>
          <a:p>
            <a:r>
              <a:rPr lang="id-ID" sz="2400" dirty="0" smtClean="0"/>
              <a:t>Dalam menyusun kebutuhan bahan baku untuk digunakan dalam proses produksi</a:t>
            </a:r>
            <a:r>
              <a:rPr lang="en-US" sz="2400" dirty="0" smtClean="0"/>
              <a:t> </a:t>
            </a:r>
            <a:r>
              <a:rPr lang="id-ID" sz="2400" dirty="0" smtClean="0"/>
              <a:t>harus mengacu pada karakteristik produk yang akan dihasilkan. </a:t>
            </a:r>
            <a:endParaRPr lang="en-US" sz="2400" dirty="0" smtClean="0"/>
          </a:p>
          <a:p>
            <a:r>
              <a:rPr lang="en-US" sz="2400" dirty="0" smtClean="0"/>
              <a:t>K</a:t>
            </a:r>
            <a:r>
              <a:rPr lang="id-ID" sz="2400" dirty="0" smtClean="0"/>
              <a:t>ualitas produk yang akan dihasilkan sesuai dengan permintaan konsumen, sangatditentukan oleh </a:t>
            </a:r>
            <a:r>
              <a:rPr lang="id-ID" sz="2400" i="1" dirty="0" smtClean="0"/>
              <a:t>kualitas bahan baku </a:t>
            </a:r>
            <a:r>
              <a:rPr lang="id-ID" sz="2400" dirty="0" smtClean="0"/>
              <a:t>yang digunakan. Ini yang menjadi alasan mengapa</a:t>
            </a:r>
            <a:r>
              <a:rPr lang="en-US" sz="2400" dirty="0" smtClean="0"/>
              <a:t> </a:t>
            </a:r>
            <a:r>
              <a:rPr lang="id-ID" sz="2400" dirty="0" smtClean="0"/>
              <a:t>perusahaan perlu melakukan penanganan bahan baku, terutama dalam mengendalikan</a:t>
            </a:r>
            <a:r>
              <a:rPr lang="en-US" sz="2400" dirty="0" smtClean="0"/>
              <a:t> </a:t>
            </a:r>
            <a:r>
              <a:rPr lang="id-ID" sz="2400" dirty="0" smtClean="0"/>
              <a:t>kualitas untuk menghasilkan produk yang berkualitas.</a:t>
            </a:r>
            <a:r>
              <a:rPr lang="en-US" sz="2400" dirty="0" smtClean="0"/>
              <a:t> </a:t>
            </a:r>
            <a:r>
              <a:rPr lang="id-ID" sz="2400" dirty="0" smtClean="0"/>
              <a:t>Pengendalian dalam pengadaan bahan baku terutama pada perusahaan perusahaan</a:t>
            </a:r>
            <a:r>
              <a:rPr lang="en-US" sz="2400" dirty="0" smtClean="0"/>
              <a:t> </a:t>
            </a:r>
            <a:r>
              <a:rPr lang="id-ID" sz="2400" dirty="0" smtClean="0"/>
              <a:t>yang memanfaatkan hasil-hasil pertanian primer sebagai bahan bakunya sangat penting</a:t>
            </a:r>
            <a:r>
              <a:rPr lang="en-US" sz="2400" dirty="0" smtClean="0"/>
              <a:t> </a:t>
            </a:r>
            <a:r>
              <a:rPr lang="id-ID" sz="2400" dirty="0" smtClean="0"/>
              <a:t>untuk dilakukan, karena hasil pertanian primer memiliki ciri yang apabila tidak dikendalikan</a:t>
            </a:r>
            <a:r>
              <a:rPr lang="en-US" sz="2400" dirty="0" smtClean="0"/>
              <a:t> </a:t>
            </a:r>
            <a:r>
              <a:rPr lang="it-IT" sz="2400" dirty="0" smtClean="0"/>
              <a:t>akan mendatangkan kerugian bagi perusahaan. 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572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/>
              <a:t>Ciri-ciri produk hasil </a:t>
            </a:r>
            <a:r>
              <a:rPr lang="it-IT" sz="2400" b="1" dirty="0" smtClean="0"/>
              <a:t>pertanian primer </a:t>
            </a:r>
            <a:r>
              <a:rPr lang="it-IT" sz="2400" dirty="0" smtClean="0"/>
              <a:t>adalah </a:t>
            </a:r>
            <a:r>
              <a:rPr lang="id-ID" sz="2400" dirty="0" smtClean="0"/>
              <a:t>bersifat musiman, mudah rusak, banyak menggunakan tempat dan sumbernya terpencar</a:t>
            </a:r>
            <a:r>
              <a:rPr lang="en-US" sz="2400" dirty="0" smtClean="0"/>
              <a:t> </a:t>
            </a:r>
            <a:r>
              <a:rPr lang="id-ID" sz="2400" dirty="0" smtClean="0"/>
              <a:t>pencar.Jenis bahan yang digunakan oleh perusahaan dalam proses produksinya dapat</a:t>
            </a:r>
            <a:r>
              <a:rPr lang="en-US" sz="2400" dirty="0" smtClean="0"/>
              <a:t> </a:t>
            </a:r>
            <a:r>
              <a:rPr lang="id-ID" sz="2400" dirty="0" smtClean="0"/>
              <a:t>dibedakan menjadi </a:t>
            </a:r>
            <a:r>
              <a:rPr lang="id-ID" sz="2400" i="1" dirty="0" smtClean="0"/>
              <a:t>bahan langsung dan bahan tak langsung. </a:t>
            </a:r>
            <a:r>
              <a:rPr lang="en-US" sz="2400" i="1" dirty="0"/>
              <a:t> </a:t>
            </a:r>
            <a:r>
              <a:rPr lang="id-ID" sz="2400" b="1" i="1" dirty="0" smtClean="0"/>
              <a:t>Bahan langsung </a:t>
            </a:r>
            <a:r>
              <a:rPr lang="id-ID" sz="2400" i="1" dirty="0" smtClean="0"/>
              <a:t>adalah bahan</a:t>
            </a:r>
            <a:r>
              <a:rPr lang="en-US" sz="2400" i="1" dirty="0" smtClean="0"/>
              <a:t> </a:t>
            </a:r>
            <a:r>
              <a:rPr lang="id-ID" sz="2400" dirty="0" smtClean="0"/>
              <a:t>yang digunakan dalam proses produksi dan terikat atau menjadi bagian dalam produk.</a:t>
            </a:r>
            <a:r>
              <a:rPr lang="en-US" sz="2400" dirty="0" smtClean="0"/>
              <a:t> </a:t>
            </a:r>
            <a:r>
              <a:rPr lang="id-ID" sz="2400" dirty="0" smtClean="0"/>
              <a:t>Sedangkan </a:t>
            </a:r>
            <a:r>
              <a:rPr lang="id-ID" sz="2400" b="1" i="1" dirty="0" smtClean="0"/>
              <a:t>bahan tak lang</a:t>
            </a:r>
            <a:r>
              <a:rPr lang="id-ID" sz="2400" i="1" dirty="0" smtClean="0"/>
              <a:t>s</a:t>
            </a:r>
            <a:r>
              <a:rPr lang="id-ID" sz="2400" b="1" i="1" dirty="0" smtClean="0"/>
              <a:t>ung </a:t>
            </a:r>
            <a:r>
              <a:rPr lang="id-ID" sz="2400" i="1" dirty="0" smtClean="0"/>
              <a:t>adalah bahan yang bukan atau tidak menjadi bagian dalam</a:t>
            </a:r>
            <a:r>
              <a:rPr lang="en-US" sz="2400" i="1" dirty="0" smtClean="0"/>
              <a:t> </a:t>
            </a:r>
            <a:r>
              <a:rPr lang="id-ID" sz="2400" dirty="0" smtClean="0"/>
              <a:t>produk, namun sangat diperlukan untuk mendukung produksi.Agar produksi dapat berjalan lancar, maka dalam pemilihan bahan baku yang akan</a:t>
            </a:r>
            <a:r>
              <a:rPr lang="en-US" sz="2400" dirty="0" smtClean="0"/>
              <a:t> </a:t>
            </a:r>
            <a:r>
              <a:rPr lang="id-ID" sz="2400" dirty="0" smtClean="0"/>
              <a:t>digunakan setidaknya memenuhi syarat:</a:t>
            </a:r>
            <a:r>
              <a:rPr lang="en-US" sz="2400" dirty="0" smtClean="0"/>
              <a:t> </a:t>
            </a:r>
          </a:p>
          <a:p>
            <a:pPr marL="457200" indent="-457200">
              <a:buAutoNum type="arabicPeriod"/>
            </a:pPr>
            <a:r>
              <a:rPr lang="id-ID" sz="2400" dirty="0" smtClean="0"/>
              <a:t>Kualitasnya </a:t>
            </a:r>
            <a:r>
              <a:rPr lang="en-US" sz="2400" dirty="0" smtClean="0"/>
              <a:t>b</a:t>
            </a:r>
            <a:r>
              <a:rPr lang="id-ID" sz="2400" dirty="0" smtClean="0"/>
              <a:t>aik</a:t>
            </a:r>
            <a:r>
              <a:rPr lang="en-US" sz="2400" dirty="0" smtClean="0"/>
              <a:t>,</a:t>
            </a:r>
          </a:p>
          <a:p>
            <a:pPr marL="514350" indent="-514350">
              <a:buAutoNum type="arabicPeriod" startAt="2"/>
            </a:pPr>
            <a:r>
              <a:rPr lang="id-ID" sz="2400" dirty="0" smtClean="0"/>
              <a:t>Mudah diperoleh</a:t>
            </a:r>
            <a:r>
              <a:rPr lang="en-US" sz="2400" dirty="0" smtClean="0"/>
              <a:t>,</a:t>
            </a:r>
          </a:p>
          <a:p>
            <a:pPr marL="514350" indent="-514350"/>
            <a:r>
              <a:rPr lang="en-US" sz="2400" dirty="0" smtClean="0"/>
              <a:t>3. </a:t>
            </a:r>
            <a:r>
              <a:rPr lang="id-ID" sz="2400" dirty="0" smtClean="0"/>
              <a:t>Mudah diolah</a:t>
            </a:r>
            <a:r>
              <a:rPr lang="en-US" sz="2400" dirty="0" smtClean="0"/>
              <a:t>,</a:t>
            </a:r>
          </a:p>
          <a:p>
            <a:pPr marL="457200" indent="-457200">
              <a:buAutoNum type="arabicPeriod" startAt="4"/>
            </a:pPr>
            <a:r>
              <a:rPr lang="id-ID" sz="2400" dirty="0" smtClean="0"/>
              <a:t>Harga yang relatif murah</a:t>
            </a:r>
            <a:r>
              <a:rPr lang="en-US" sz="2400" dirty="0" smtClean="0"/>
              <a:t>,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7" y="357166"/>
            <a:ext cx="85011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400" b="1" i="1" dirty="0" err="1" smtClean="0"/>
              <a:t>Penjelasan</a:t>
            </a:r>
            <a:r>
              <a:rPr lang="en-US" sz="2400" b="1" i="1" dirty="0" smtClean="0"/>
              <a:t> :</a:t>
            </a:r>
          </a:p>
          <a:p>
            <a:pPr marL="457200" indent="-457200"/>
            <a:r>
              <a:rPr lang="sv-SE" sz="2400" dirty="0" smtClean="0"/>
              <a:t>1.Agar kualitas bahan baku yang dipasok oleh perusahaan dapat terjamin, maka </a:t>
            </a:r>
            <a:r>
              <a:rPr lang="id-ID" sz="2400" dirty="0" smtClean="0"/>
              <a:t>beberapa hal yang perlu dilakukan, antara lain penyeleksian sumber bahan baku,</a:t>
            </a:r>
            <a:r>
              <a:rPr lang="en-US" sz="2400" dirty="0" smtClean="0"/>
              <a:t> </a:t>
            </a:r>
            <a:r>
              <a:rPr lang="fi-FI" sz="2400" dirty="0" smtClean="0"/>
              <a:t>pemeriksaan saat proses pembelian, penanganan saat pengangkutan, pemeriksaan saat</a:t>
            </a:r>
          </a:p>
          <a:p>
            <a:r>
              <a:rPr lang="en-US" sz="2400" dirty="0" smtClean="0"/>
              <a:t>     </a:t>
            </a:r>
            <a:r>
              <a:rPr lang="id-ID" sz="2400" dirty="0" smtClean="0"/>
              <a:t>penerimaan di perusahaan, penanganan dalam </a:t>
            </a:r>
            <a:r>
              <a:rPr lang="en-US" sz="2400" dirty="0" smtClean="0"/>
              <a:t> 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id-ID" sz="2400" dirty="0" smtClean="0"/>
              <a:t>penyimpanan dan</a:t>
            </a:r>
            <a:r>
              <a:rPr lang="en-US" sz="2400" dirty="0" smtClean="0"/>
              <a:t> </a:t>
            </a:r>
            <a:r>
              <a:rPr lang="id-ID" sz="2400" dirty="0" smtClean="0"/>
              <a:t>tentunya pemeriksaan</a:t>
            </a:r>
            <a:r>
              <a:rPr lang="en-US" sz="2400" dirty="0" smtClean="0"/>
              <a:t> </a:t>
            </a:r>
            <a:r>
              <a:rPr lang="sv-SE" sz="2400" dirty="0" smtClean="0"/>
              <a:t>sebelum </a:t>
            </a:r>
          </a:p>
          <a:p>
            <a:r>
              <a:rPr lang="sv-SE" sz="2400" dirty="0"/>
              <a:t> </a:t>
            </a:r>
            <a:r>
              <a:rPr lang="sv-SE" sz="2400" dirty="0" smtClean="0"/>
              <a:t>    diproses. </a:t>
            </a:r>
          </a:p>
          <a:p>
            <a:endParaRPr lang="sv-SE" sz="2400" dirty="0"/>
          </a:p>
          <a:p>
            <a:r>
              <a:rPr lang="sv-SE" sz="2400" dirty="0" smtClean="0"/>
              <a:t>Dengan upaya-upaya ini, perusahaan dapat menghindari penggunaan </a:t>
            </a:r>
            <a:r>
              <a:rPr lang="id-ID" sz="2400" dirty="0" smtClean="0"/>
              <a:t>bahan baku yang kurang berkualitas, sehingga proses produksi akan dapat dipertahankan</a:t>
            </a:r>
            <a:r>
              <a:rPr lang="en-US" sz="2400" dirty="0" smtClean="0"/>
              <a:t> </a:t>
            </a:r>
            <a:r>
              <a:rPr lang="id-ID" sz="2400" dirty="0" smtClean="0"/>
              <a:t>pada tingkat tertentu sesuai dengan persyaratan yang telah ditetapkan oleh perusahaan</a:t>
            </a:r>
            <a:r>
              <a:rPr lang="en-US" sz="2400" dirty="0" smtClean="0"/>
              <a:t>.</a:t>
            </a:r>
            <a:endParaRPr lang="id-ID" sz="24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</TotalTime>
  <Words>3000</Words>
  <Application>Microsoft Office PowerPoint</Application>
  <PresentationFormat>On-screen Show (4:3)</PresentationFormat>
  <Paragraphs>196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Concourse</vt:lpstr>
      <vt:lpstr>KEWIRAUSAHAAN</vt:lpstr>
      <vt:lpstr> Ketegasan dalam Aspek Produksi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Griyacom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</dc:title>
  <dc:creator>Berbagi Aplikasi</dc:creator>
  <cp:lastModifiedBy>Windows User</cp:lastModifiedBy>
  <cp:revision>10</cp:revision>
  <dcterms:created xsi:type="dcterms:W3CDTF">2022-02-28T13:41:09Z</dcterms:created>
  <dcterms:modified xsi:type="dcterms:W3CDTF">2023-03-09T02:19:05Z</dcterms:modified>
</cp:coreProperties>
</file>