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5" r:id="rId12"/>
    <p:sldId id="266" r:id="rId13"/>
    <p:sldId id="267" r:id="rId14"/>
    <p:sldId id="275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15" autoAdjust="0"/>
  </p:normalViewPr>
  <p:slideViewPr>
    <p:cSldViewPr>
      <p:cViewPr varScale="1">
        <p:scale>
          <a:sx n="106" d="100"/>
          <a:sy n="106" d="100"/>
        </p:scale>
        <p:origin x="168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244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56AB-0C1B-449F-8246-A3C99B3C982F}" type="datetimeFigureOut">
              <a:rPr lang="id-ID" smtClean="0"/>
              <a:pPr/>
              <a:t>24/02/2022</a:t>
            </a:fld>
            <a:endParaRPr lang="id-ID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7BE9-8E69-46F4-8A25-D75C9F172C8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56AB-0C1B-449F-8246-A3C99B3C982F}" type="datetimeFigureOut">
              <a:rPr lang="id-ID" smtClean="0"/>
              <a:pPr/>
              <a:t>24/02/2022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7BE9-8E69-46F4-8A25-D75C9F172C8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56AB-0C1B-449F-8246-A3C99B3C982F}" type="datetimeFigureOut">
              <a:rPr lang="id-ID" smtClean="0"/>
              <a:pPr/>
              <a:t>24/02/2022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7BE9-8E69-46F4-8A25-D75C9F172C8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56AB-0C1B-449F-8246-A3C99B3C982F}" type="datetimeFigureOut">
              <a:rPr lang="id-ID" smtClean="0"/>
              <a:pPr/>
              <a:t>24/02/2022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7BE9-8E69-46F4-8A25-D75C9F172C8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56AB-0C1B-449F-8246-A3C99B3C982F}" type="datetimeFigureOut">
              <a:rPr lang="id-ID" smtClean="0"/>
              <a:pPr/>
              <a:t>24/02/2022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7BE9-8E69-46F4-8A25-D75C9F172C8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56AB-0C1B-449F-8246-A3C99B3C982F}" type="datetimeFigureOut">
              <a:rPr lang="id-ID" smtClean="0"/>
              <a:pPr/>
              <a:t>24/02/2022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7BE9-8E69-46F4-8A25-D75C9F172C8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56AB-0C1B-449F-8246-A3C99B3C982F}" type="datetimeFigureOut">
              <a:rPr lang="id-ID" smtClean="0"/>
              <a:pPr/>
              <a:t>24/02/2022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7BE9-8E69-46F4-8A25-D75C9F172C8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56AB-0C1B-449F-8246-A3C99B3C982F}" type="datetimeFigureOut">
              <a:rPr lang="id-ID" smtClean="0"/>
              <a:pPr/>
              <a:t>24/02/2022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7BE9-8E69-46F4-8A25-D75C9F172C8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56AB-0C1B-449F-8246-A3C99B3C982F}" type="datetimeFigureOut">
              <a:rPr lang="id-ID" smtClean="0"/>
              <a:pPr/>
              <a:t>24/02/2022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7BE9-8E69-46F4-8A25-D75C9F172C8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56AB-0C1B-449F-8246-A3C99B3C982F}" type="datetimeFigureOut">
              <a:rPr lang="id-ID" smtClean="0"/>
              <a:pPr/>
              <a:t>24/02/2022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7BE9-8E69-46F4-8A25-D75C9F172C8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56AB-0C1B-449F-8246-A3C99B3C982F}" type="datetimeFigureOut">
              <a:rPr lang="id-ID" smtClean="0"/>
              <a:pPr/>
              <a:t>24/02/2022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7BE9-8E69-46F4-8A25-D75C9F172C8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61856AB-0C1B-449F-8246-A3C99B3C982F}" type="datetimeFigureOut">
              <a:rPr lang="id-ID" smtClean="0"/>
              <a:pPr/>
              <a:t>24/02/2022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BC37BE9-8E69-46F4-8A25-D75C9F172C8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Instrumen Kebijakan Moneter dan Kebijakan Moneter Di Indonesia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/>
              <a:t>Thomas Andrian</a:t>
            </a:r>
          </a:p>
          <a:p>
            <a:r>
              <a:rPr lang="id-ID" dirty="0"/>
              <a:t>Fakultas Ekonomi dan Bisnis</a:t>
            </a:r>
          </a:p>
          <a:p>
            <a:r>
              <a:rPr lang="id-ID" dirty="0"/>
              <a:t>Universitas Lapung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i="1" dirty="0"/>
              <a:t>Discount Lending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dirty="0"/>
              <a:t>Dampak dari perubahan suku bunga diskonto sangat bergantung pada letak perpotongan antara kurva permintaan dan penawaran cadangan</a:t>
            </a:r>
          </a:p>
          <a:p>
            <a:r>
              <a:rPr lang="id-ID" dirty="0"/>
              <a:t>Jika perpotongan terjadi pada bagian vertikal maka tidak akan berdampak pada perubahan keseimbangan </a:t>
            </a:r>
            <a:r>
              <a:rPr lang="id-ID" i="1" dirty="0"/>
              <a:t>federal Funds Rate</a:t>
            </a:r>
            <a:endParaRPr lang="id-ID" dirty="0"/>
          </a:p>
          <a:p>
            <a:r>
              <a:rPr lang="id-ID" dirty="0"/>
              <a:t>Jika perpotongan terjadi pada bagian horizontal  maka akan berdampak pada perubahan keseimbangan </a:t>
            </a:r>
            <a:r>
              <a:rPr lang="id-ID" i="1" dirty="0"/>
              <a:t>federal funds Rate.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Respon atas Perubahan Suku Bunga Diskonto</a:t>
            </a:r>
          </a:p>
        </p:txBody>
      </p:sp>
      <p:pic>
        <p:nvPicPr>
          <p:cNvPr id="7" name="Picture 2" descr="&quot;The vertical axis of each graph is labeled &quot;&quot;Federal Funds Rate&quot;&quot; and the horizontal axis is labeled &quot;&quot;Quantity of Reserves, R.&quot;&quot; The first graph is for no discount lending (BR equals 0). The line for supply R s1 is a vertical line from a point labeled as N B R1 on the horizontal axis. The line turns to right and becomes parallel to the horizontal axis at federal fund rate equals i d. A horizontal line below the line for R s1 at federal funds rate equals i 2 d shows the new supply line R s2. The line for demand R D sub 1 slopes downward from the upper left corner and intersects the vertical part of the supply line R s1 at point 1 (federal funds rate equals i 1 ). The line becomes parallel to the horizontal axis at federal funds rate equals i o r. A dotted line is drawn from federal funds rate equals i 1  to point 1. A down arrow points from the horizontal part of R s1 to line for R s2. The two steps shown in the graph are:&#10;Step 1. Lowering the discount rate shifts the supply curve down . . .&#10;Step 2. but does not lower the federal funds rate.&#10;The second graph is for dome discount lending (BR is greater than 0). The line for supply R s1 is a vertical line from a point labeled as N B R1 on the horizontal axis. The line turns to right and becomes parallel to the horizontal axis at federal fund rate equals i d. A horizontal line below the line for R s1 at federal funds rate equals i 2 d shows the new supply line R s2. The line for demand R D sub 1 slopes downward from the upper left corner and intersects the horizontal part of the supply line R s1 at point 1 (federal funds rate equals i 1  equals i 1 d) and the line for R s2 at point 2 (federal funds rate equals i 2  equals i 2 d). The line becomes parallel to the horizontal axis at federal funds rate equals i o r. A dotted line is drawn from federal funds rate equals i 1  to point 1 and a dotted line is drawn from i 2  to point 2. A down arrow points from the horizontal part of R s1 to line for R s2. The two steps shown in the graph are:&#10;Step 1. Lowering the discount rate shifts the supply curve down . . .&#10;Step 2. and lowers the federal funds rate.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00808"/>
            <a:ext cx="7893379" cy="3953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Giro Wajib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Ketika giro wajib ditingkatkan maka jumlah cadangan yang diminta meningkat pada suku bunga tertentu.</a:t>
            </a:r>
          </a:p>
          <a:p>
            <a:r>
              <a:rPr lang="id-ID" dirty="0"/>
              <a:t>Ketika giro wajib diturunkan maka jumlah cadangan yang diminta akan menurun pada suku bunga tertentu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Respon terhadap Perubahan Giro Wajib</a:t>
            </a:r>
          </a:p>
        </p:txBody>
      </p:sp>
      <p:pic>
        <p:nvPicPr>
          <p:cNvPr id="5" name="Picture 2" descr="&quot;The vertical axis is labeled &quot;&quot;Federal Funds Rate&quot;&quot; and the horizontal axis is labeled &quot;&quot;Quantity of Reserves, R.&quot;&quot; The line for supply R s 1 is a vertical line from a point labeled N B R on the horizontal axis. The line turns to the right and becomes parallel to the horizontal axis, at federal fund rate equals i d. The line for demand R d 1 slopes downward from the upper left corner and intersects the vertical part of the supply line R s1 at point 1 (federal funds rate equals i 1 ). The line becomes parallel to the horizontal axis at, federal funds rate equals i o r. A line sub parallel to the down-sloping part of the line for R d 1 on the right shows the new demand line R d 2. The line intersects the vertical part of the line for R s 1 at point 2 (federal funds rate equals i 2 f f) and joins the horizontal part of the line for R d 1. A dotted line is drawn from, federal funds rate equals i 1 f f, to point 1. A dotted line is drawn from federal funds rate equals i 2 f f, to point 2. An up arrow points from the line at i 1 f f to the line at i 2 f f. A right arrow points from line for R d 1 to R d 2. The two steps shown in the graph are: Step 1. Increasing the reserve requirement causes the demand curve to shift to the right . . .&#10;Step 2. and the federal funds rate rises.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6414" y="1556792"/>
            <a:ext cx="6753458" cy="4734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Response to a Change in the Interest Rate on Reserves</a:t>
            </a:r>
          </a:p>
        </p:txBody>
      </p:sp>
      <p:pic>
        <p:nvPicPr>
          <p:cNvPr id="4" name="Picture 2" descr="&quot;The vertical axis of each graph is labeled &quot;&quot;Federal Funds Rate&quot;&quot; and the horizontal axis is labeled &quot;&quot;Quantity of Reserves, R.&quot;&quot; The first graph is for initial i 1  greater than i 1 o r. The line for supply R s is a vertical line from a point labeled as N B R on the horizontal axis. The line turns to right and becomes parallel to the horizontal axis at federal fund rate equals i d. The line for demand R D sub 1 slopes downward from the upper left corner and intersects the vertical part of the supply line R s at point 1 (federal funds rate equals i 1 ). The line becomes parallel to the horizontal axis at federal funds rate equals i o r. A line sub parallel to the horizontal part of the line for R D sub 1 above it at federal funds rate equals i 2 or shows the new demand line R D sub 2. The two steps shown in the graph are:&#10;Step 1. A rise in the interest rate on reserves from i 1 or to i 2 or . . .&#10;Step 2. leaves the federal funds rate unchanged.&#10;The second graph is for initial i 1  equals i 1 o r. The line for supply R s is a vertical line from a point labeled as N B R on the horizontal axis. The line turns to right and becomes parallel to the horizontal axis at federal fund rate equals i d. The line for demand R D sub 1 slopes downward from the upper left corner and intersects the vertical part of the supply line R s at point 1 (federal funds rate equals i 1 ). The line becomes parallel to the horizontal axis at federal funds rate equals i o r. A line sub parallel to the horizontal part of the line for R D sub 1 above it at federal funds rate equals i 2  equals i 2 or shows the new demand line R D sub 2. The line intersects the vertical part of the line for R s at point 2. The two steps shown in the graph are:&#10;Step 1. A rise in the interest rate on reserves from i 1 or to i 2 or . . .&#10;Step 2. raises the federal funds rate to i 2  equals i 2 o r.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699140"/>
            <a:ext cx="7558160" cy="4015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755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2428868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/>
              <a:t>KEBIJAKAN MONETER DI INDONESIA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Instrumen Pengendalian Moneter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dirty="0"/>
              <a:t>Instrumen Langsung</a:t>
            </a:r>
          </a:p>
          <a:p>
            <a:pPr lvl="1"/>
            <a:r>
              <a:rPr lang="id-ID" dirty="0"/>
              <a:t>Penetapan suku bunga</a:t>
            </a:r>
          </a:p>
          <a:p>
            <a:pPr lvl="1"/>
            <a:r>
              <a:rPr lang="id-ID" dirty="0"/>
              <a:t>Pagu kredit</a:t>
            </a:r>
          </a:p>
          <a:p>
            <a:pPr lvl="1"/>
            <a:r>
              <a:rPr lang="id-ID" dirty="0"/>
              <a:t>Rasio Likuiditas (memlihara cadangan primer dan surah berharga tertentu)</a:t>
            </a:r>
          </a:p>
          <a:p>
            <a:pPr lvl="1"/>
            <a:r>
              <a:rPr lang="id-ID" dirty="0"/>
              <a:t>Kredit Langsung (penyaluran kredit pada sektor tertentu)</a:t>
            </a:r>
          </a:p>
          <a:p>
            <a:pPr lvl="1"/>
            <a:r>
              <a:rPr lang="id-ID" dirty="0"/>
              <a:t>Kuota Reediskonto (mirip kredit langsung namun dijamin dengan surat berharga pasar uang)</a:t>
            </a:r>
          </a:p>
          <a:p>
            <a:pPr lvl="1"/>
            <a:r>
              <a:rPr lang="id-ID" dirty="0"/>
              <a:t>Instrumen lain (pengguntingan uang, pembersihan uang, penetapan uang muka impor)</a:t>
            </a:r>
          </a:p>
          <a:p>
            <a:pPr lvl="2"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id-ID" dirty="0"/>
              <a:t>Lanjutan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d-ID" dirty="0"/>
              <a:t>Instrumen Tidak Langsung</a:t>
            </a:r>
          </a:p>
          <a:p>
            <a:pPr lvl="1"/>
            <a:r>
              <a:rPr lang="id-ID" dirty="0"/>
              <a:t>Cadangan Wajib Minimum (Primer dan sekunder)</a:t>
            </a:r>
          </a:p>
          <a:p>
            <a:pPr lvl="1"/>
            <a:r>
              <a:rPr lang="id-ID" dirty="0"/>
              <a:t>Fasilitas diskonto</a:t>
            </a:r>
          </a:p>
          <a:p>
            <a:pPr lvl="1"/>
            <a:r>
              <a:rPr lang="id-ID" dirty="0"/>
              <a:t>Fasilitas Rediskonto (pembelian surat berharga pasar uang)</a:t>
            </a:r>
          </a:p>
          <a:p>
            <a:pPr lvl="1"/>
            <a:r>
              <a:rPr lang="id-ID" dirty="0"/>
              <a:t>Operasi Pasar Terbuka (OPT)</a:t>
            </a:r>
          </a:p>
          <a:p>
            <a:pPr lvl="1"/>
            <a:r>
              <a:rPr lang="id-ID" dirty="0"/>
              <a:t>Fasilitas Simpanan Bank Sentral</a:t>
            </a:r>
          </a:p>
          <a:p>
            <a:pPr lvl="1"/>
            <a:r>
              <a:rPr lang="id-ID" dirty="0"/>
              <a:t>Operasi Valuta Asing</a:t>
            </a:r>
          </a:p>
          <a:p>
            <a:pPr lvl="1"/>
            <a:r>
              <a:rPr lang="id-ID" dirty="0"/>
              <a:t>Fasilitas Overdraft (pemberian pinjaman berjangka sangat pendek untuk kliring)</a:t>
            </a:r>
          </a:p>
          <a:p>
            <a:pPr lvl="1"/>
            <a:r>
              <a:rPr lang="id-ID" dirty="0"/>
              <a:t>Simpanan sektor pemerintah</a:t>
            </a:r>
          </a:p>
          <a:p>
            <a:pPr lvl="1"/>
            <a:r>
              <a:rPr lang="id-ID" dirty="0"/>
              <a:t>Lelang kredit</a:t>
            </a:r>
          </a:p>
          <a:p>
            <a:pPr lvl="1"/>
            <a:r>
              <a:rPr lang="id-ID" dirty="0"/>
              <a:t>Imbauan</a:t>
            </a:r>
          </a:p>
          <a:p>
            <a:pPr lvl="1"/>
            <a:r>
              <a:rPr lang="id-ID" dirty="0"/>
              <a:t>Instrumen Lain </a:t>
            </a:r>
          </a:p>
          <a:p>
            <a:pPr lvl="1"/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714620"/>
            <a:ext cx="7498080" cy="1143000"/>
          </a:xfrm>
        </p:spPr>
        <p:txBody>
          <a:bodyPr/>
          <a:lstStyle/>
          <a:p>
            <a:pPr algn="ctr"/>
            <a:r>
              <a:rPr lang="id-ID" dirty="0"/>
              <a:t>TERIMA KASIH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Instrumen kebijakan The Fed yang digunakan untuk mempengaruhi uang beredar dan suku bunga</a:t>
            </a:r>
          </a:p>
          <a:p>
            <a:pPr lvl="1"/>
            <a:r>
              <a:rPr lang="id-ID" dirty="0"/>
              <a:t>Operasi Pasar Terbuka         cadangan dan uang primer</a:t>
            </a:r>
          </a:p>
          <a:p>
            <a:pPr lvl="1"/>
            <a:r>
              <a:rPr lang="id-ID" dirty="0"/>
              <a:t>Perubahan cadangan yang dipinjamkan        uang primerr</a:t>
            </a:r>
          </a:p>
          <a:p>
            <a:pPr lvl="1"/>
            <a:r>
              <a:rPr lang="id-ID" dirty="0"/>
              <a:t>Perubahan giro wajib          angka pengganda uang</a:t>
            </a:r>
          </a:p>
          <a:p>
            <a:pPr lvl="1"/>
            <a:endParaRPr lang="id-ID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500694" y="3286124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7715272" y="4213230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357818" y="5141924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Pasar Untuk Cadangan dan Federal Funds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24472"/>
          </a:xfrm>
        </p:spPr>
        <p:txBody>
          <a:bodyPr>
            <a:normAutofit fontScale="85000" lnSpcReduction="10000"/>
          </a:bodyPr>
          <a:lstStyle/>
          <a:p>
            <a:r>
              <a:rPr lang="id-ID" dirty="0"/>
              <a:t>Kurva Permintaan Cadangan</a:t>
            </a:r>
          </a:p>
          <a:p>
            <a:pPr lvl="1"/>
            <a:r>
              <a:rPr lang="id-ID" dirty="0"/>
              <a:t>Dalam kurva ini digambarkan hubungan antara </a:t>
            </a:r>
            <a:r>
              <a:rPr lang="id-ID" i="1" dirty="0"/>
              <a:t>federal funds rate </a:t>
            </a:r>
            <a:r>
              <a:rPr lang="id-ID" dirty="0"/>
              <a:t>dengan jumlah cadangan yang diminta</a:t>
            </a:r>
          </a:p>
          <a:p>
            <a:pPr lvl="1"/>
            <a:r>
              <a:rPr lang="id-ID" dirty="0"/>
              <a:t>Cadangan yang dimaksud adalah giro wajib dan kelebihan cadangan</a:t>
            </a:r>
          </a:p>
          <a:p>
            <a:pPr lvl="1"/>
            <a:r>
              <a:rPr lang="id-ID" dirty="0"/>
              <a:t>Total cadangan adalah giro wajib + kelebihan cadangan</a:t>
            </a:r>
          </a:p>
          <a:p>
            <a:pPr lvl="1"/>
            <a:r>
              <a:rPr lang="id-ID" dirty="0"/>
              <a:t>Biaya memegang kelebihan cadangan merupakan biaya peluang (</a:t>
            </a:r>
            <a:r>
              <a:rPr lang="id-ID" i="1" dirty="0"/>
              <a:t>oportunity cost</a:t>
            </a:r>
            <a:r>
              <a:rPr lang="id-ID" dirty="0"/>
              <a:t>)</a:t>
            </a:r>
          </a:p>
          <a:p>
            <a:pPr lvl="1"/>
            <a:r>
              <a:rPr lang="id-ID" dirty="0"/>
              <a:t>Besarnya </a:t>
            </a:r>
            <a:r>
              <a:rPr lang="id-ID" i="1" dirty="0"/>
              <a:t>oportunity cost </a:t>
            </a:r>
            <a:r>
              <a:rPr lang="id-ID" dirty="0"/>
              <a:t>adalah = </a:t>
            </a:r>
            <a:r>
              <a:rPr lang="id-ID" i="1" dirty="0"/>
              <a:t>federal funds rate</a:t>
            </a:r>
            <a:endParaRPr lang="id-ID" dirty="0"/>
          </a:p>
          <a:p>
            <a:pPr lvl="1"/>
            <a:r>
              <a:rPr lang="id-ID" dirty="0"/>
              <a:t>Jika </a:t>
            </a:r>
            <a:r>
              <a:rPr lang="id-ID" i="1" dirty="0"/>
              <a:t>federal funds rate</a:t>
            </a:r>
            <a:r>
              <a:rPr lang="id-ID" dirty="0"/>
              <a:t> turun – </a:t>
            </a:r>
            <a:r>
              <a:rPr lang="id-ID" i="1" dirty="0"/>
              <a:t>oportunity cost </a:t>
            </a:r>
            <a:r>
              <a:rPr lang="id-ID" dirty="0"/>
              <a:t>memegan cadangan</a:t>
            </a:r>
            <a:r>
              <a:rPr lang="id-ID" i="1" dirty="0"/>
              <a:t> </a:t>
            </a:r>
            <a:r>
              <a:rPr lang="id-ID" dirty="0"/>
              <a:t>turun – permintaan cadangan meningkat</a:t>
            </a:r>
          </a:p>
          <a:p>
            <a:pPr lvl="1"/>
            <a:r>
              <a:rPr lang="id-ID" dirty="0"/>
              <a:t>Kurva permitaan cadangan memiliki kemiringan kebawah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-24"/>
            <a:ext cx="7498080" cy="939784"/>
          </a:xfrm>
        </p:spPr>
        <p:txBody>
          <a:bodyPr/>
          <a:lstStyle/>
          <a:p>
            <a:pPr algn="r"/>
            <a:r>
              <a:rPr lang="id-ID" dirty="0"/>
              <a:t>Lanjutan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857232"/>
            <a:ext cx="7498080" cy="6000768"/>
          </a:xfrm>
        </p:spPr>
        <p:txBody>
          <a:bodyPr>
            <a:normAutofit fontScale="62500" lnSpcReduction="20000"/>
          </a:bodyPr>
          <a:lstStyle/>
          <a:p>
            <a:r>
              <a:rPr lang="id-ID" sz="3800" dirty="0"/>
              <a:t>Kurva Penawaran Cadangan</a:t>
            </a:r>
          </a:p>
          <a:p>
            <a:pPr lvl="1"/>
            <a:r>
              <a:rPr lang="id-ID" sz="3800" dirty="0"/>
              <a:t>Dalam kurva ini digambarkan hubungan antara </a:t>
            </a:r>
            <a:r>
              <a:rPr lang="id-ID" sz="3800" i="1" dirty="0"/>
              <a:t>federal funds rate </a:t>
            </a:r>
            <a:r>
              <a:rPr lang="id-ID" sz="3800" dirty="0"/>
              <a:t>dengan jumlah cadangan yang ditawarkan</a:t>
            </a:r>
          </a:p>
          <a:p>
            <a:pPr lvl="1"/>
            <a:r>
              <a:rPr lang="id-ID" sz="3800" dirty="0"/>
              <a:t>Cadangan yang ditawarkan ada dua, cadangan yang ditawarakan bank sentral dalam operasi pasar terbuka  disebut cadangan yang tidak dipinjamkan dan cadangan yang dipinjamkan bank sentral</a:t>
            </a:r>
          </a:p>
          <a:p>
            <a:pPr lvl="1"/>
            <a:r>
              <a:rPr lang="id-ID" sz="3800" dirty="0"/>
              <a:t>Biaya pinjaman cadangan dari the Fed adalah suku bunga diskonto (</a:t>
            </a:r>
            <a:r>
              <a:rPr lang="id-ID" sz="3800" i="1" dirty="0"/>
              <a:t>discount rate</a:t>
            </a:r>
            <a:r>
              <a:rPr lang="id-ID" sz="3800" dirty="0"/>
              <a:t>)</a:t>
            </a:r>
          </a:p>
          <a:p>
            <a:pPr lvl="1"/>
            <a:r>
              <a:rPr lang="id-ID" sz="3800" dirty="0"/>
              <a:t>Pinjaman </a:t>
            </a:r>
            <a:r>
              <a:rPr lang="id-ID" sz="3800" i="1" dirty="0"/>
              <a:t>federal funds rate</a:t>
            </a:r>
            <a:r>
              <a:rPr lang="id-ID" sz="3800" dirty="0"/>
              <a:t> dari bank lain merupakan substitusi pinjaman the Fed</a:t>
            </a:r>
          </a:p>
          <a:p>
            <a:pPr lvl="1"/>
            <a:r>
              <a:rPr lang="id-ID" sz="3800" dirty="0"/>
              <a:t>Jika </a:t>
            </a:r>
            <a:r>
              <a:rPr lang="id-ID" sz="3800" i="1" dirty="0"/>
              <a:t>federal funds rate</a:t>
            </a:r>
            <a:r>
              <a:rPr lang="id-ID" sz="3800" dirty="0"/>
              <a:t> &lt; </a:t>
            </a:r>
            <a:r>
              <a:rPr lang="id-ID" sz="3800" i="1" dirty="0"/>
              <a:t>discount rate</a:t>
            </a:r>
            <a:r>
              <a:rPr lang="id-ID" sz="3800" dirty="0"/>
              <a:t> – penawaran cadangan = penawaran cadangan yg tidak dipinjamkan the Fed (kurva penawaran vertikal)</a:t>
            </a:r>
          </a:p>
          <a:p>
            <a:pPr lvl="1"/>
            <a:r>
              <a:rPr lang="id-ID" sz="3800" dirty="0"/>
              <a:t>Jika </a:t>
            </a:r>
            <a:r>
              <a:rPr lang="id-ID" sz="3800" i="1" dirty="0"/>
              <a:t>federal funds rate</a:t>
            </a:r>
            <a:r>
              <a:rPr lang="id-ID" sz="3800" dirty="0"/>
              <a:t> &gt; </a:t>
            </a:r>
            <a:r>
              <a:rPr lang="id-ID" sz="3800" i="1" dirty="0"/>
              <a:t>discount rate</a:t>
            </a:r>
            <a:r>
              <a:rPr lang="id-ID" sz="3800" dirty="0"/>
              <a:t> – bank akan meminjam pada the FED untuk ditawarkan </a:t>
            </a:r>
            <a:r>
              <a:rPr lang="id-ID" sz="3800" i="1" dirty="0"/>
              <a:t>federal funds market</a:t>
            </a:r>
            <a:r>
              <a:rPr lang="id-ID" sz="3800" dirty="0"/>
              <a:t>pada bunga yang lebih tinggi (kurva penawaran horisontal)</a:t>
            </a:r>
          </a:p>
          <a:p>
            <a:pPr lvl="1"/>
            <a:endParaRPr lang="id-ID" dirty="0"/>
          </a:p>
          <a:p>
            <a:pPr lvl="1"/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id-ID" dirty="0"/>
              <a:t>Lanjutan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Keseimbangan Pasar</a:t>
            </a:r>
          </a:p>
          <a:p>
            <a:pPr lvl="1"/>
            <a:r>
              <a:rPr lang="id-ID" dirty="0"/>
              <a:t>Keseimbangan pasar terjadi pada saat cadangan yang diminta  sama dengan cadangan yang ditawarkan R</a:t>
            </a:r>
            <a:r>
              <a:rPr lang="id-ID" baseline="30000" dirty="0"/>
              <a:t>s</a:t>
            </a:r>
            <a:r>
              <a:rPr lang="id-ID" dirty="0"/>
              <a:t> = R</a:t>
            </a:r>
            <a:r>
              <a:rPr lang="id-ID" baseline="30000" dirty="0"/>
              <a:t>d</a:t>
            </a:r>
          </a:p>
          <a:p>
            <a:pPr lvl="1"/>
            <a:r>
              <a:rPr lang="id-ID" dirty="0"/>
              <a:t>Ketika </a:t>
            </a:r>
            <a:r>
              <a:rPr lang="id-ID" i="1" dirty="0"/>
              <a:t>federal fund rate </a:t>
            </a:r>
            <a:r>
              <a:rPr lang="id-ID" dirty="0"/>
              <a:t>&gt; keseimbangan maka terjadi kelebihan penawaran cadangan</a:t>
            </a:r>
          </a:p>
          <a:p>
            <a:pPr lvl="1"/>
            <a:r>
              <a:rPr lang="id-ID" dirty="0"/>
              <a:t>Ketika </a:t>
            </a:r>
            <a:r>
              <a:rPr lang="id-ID" i="1" dirty="0"/>
              <a:t>federal fund rate &lt;</a:t>
            </a:r>
            <a:r>
              <a:rPr lang="id-ID" dirty="0"/>
              <a:t> keseimbangan maka terjadi kelebihan permintaan cadangan</a:t>
            </a:r>
          </a:p>
          <a:p>
            <a:pPr lvl="1"/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Kurva Keseimbangan Pasar untuk Cadangan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229775" y="1988840"/>
            <a:ext cx="7721600" cy="4317532"/>
            <a:chOff x="812800" y="1429218"/>
            <a:chExt cx="7721600" cy="4317532"/>
          </a:xfrm>
        </p:grpSpPr>
        <p:grpSp>
          <p:nvGrpSpPr>
            <p:cNvPr id="6" name="Group 42"/>
            <p:cNvGrpSpPr>
              <a:grpSpLocks/>
            </p:cNvGrpSpPr>
            <p:nvPr/>
          </p:nvGrpSpPr>
          <p:grpSpPr bwMode="auto">
            <a:xfrm>
              <a:off x="5334000" y="3037943"/>
              <a:ext cx="3200400" cy="488950"/>
              <a:chOff x="3664" y="1429"/>
              <a:chExt cx="2016" cy="308"/>
            </a:xfrm>
          </p:grpSpPr>
          <p:sp>
            <p:nvSpPr>
              <p:cNvPr id="39" name="Text Box 28"/>
              <p:cNvSpPr txBox="1">
                <a:spLocks noChangeArrowheads="1"/>
              </p:cNvSpPr>
              <p:nvPr/>
            </p:nvSpPr>
            <p:spPr bwMode="auto">
              <a:xfrm>
                <a:off x="3664" y="1429"/>
                <a:ext cx="2016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TW" sz="1300" dirty="0">
                    <a:latin typeface="Arial" panose="020B0604020202020204" pitchFamily="34" charset="0"/>
                    <a:ea typeface="MS PGothic" panose="020B0600070205080204" pitchFamily="34" charset="-128"/>
                  </a:rPr>
                  <a:t>With excess supply of reserves, the federal funds rate falls to</a:t>
                </a:r>
                <a:r>
                  <a:rPr lang="en-US" altLang="zh-TW" sz="1300" dirty="0">
                    <a:latin typeface="Calibri" panose="020F0502020204030204" pitchFamily="34" charset="0"/>
                    <a:ea typeface="MS PGothic" panose="020B0600070205080204" pitchFamily="34" charset="-128"/>
                  </a:rPr>
                  <a:t> </a:t>
                </a:r>
                <a:endParaRPr lang="en-US" altLang="zh-TW" sz="1300" i="1" baseline="30000" dirty="0">
                  <a:latin typeface="Calibri" panose="020F0502020204030204" pitchFamily="34" charset="0"/>
                  <a:ea typeface="MS PGothic" panose="020B0600070205080204" pitchFamily="34" charset="-128"/>
                </a:endParaRPr>
              </a:p>
            </p:txBody>
          </p:sp>
          <p:graphicFrame>
            <p:nvGraphicFramePr>
              <p:cNvPr id="40" name="Object 29"/>
              <p:cNvGraphicFramePr>
                <a:graphicFrameLocks noChangeAspect="1"/>
              </p:cNvGraphicFramePr>
              <p:nvPr/>
            </p:nvGraphicFramePr>
            <p:xfrm>
              <a:off x="4896" y="1600"/>
              <a:ext cx="104" cy="12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26" name="Equation" r:id="rId3" imgW="164957" imgH="203024" progId="Equation.DSMT4">
                      <p:embed/>
                    </p:oleObj>
                  </mc:Choice>
                  <mc:Fallback>
                    <p:oleObj name="Equation" r:id="rId3" imgW="164957" imgH="203024" progId="Equation.DSMT4">
                      <p:embed/>
                      <p:pic>
                        <p:nvPicPr>
                          <p:cNvPr id="57" name="Object 2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896" y="1600"/>
                            <a:ext cx="104" cy="12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7" name="Group 43"/>
            <p:cNvGrpSpPr>
              <a:grpSpLocks/>
            </p:cNvGrpSpPr>
            <p:nvPr/>
          </p:nvGrpSpPr>
          <p:grpSpPr bwMode="auto">
            <a:xfrm>
              <a:off x="5334000" y="3855244"/>
              <a:ext cx="3200400" cy="488950"/>
              <a:chOff x="3668" y="1984"/>
              <a:chExt cx="2016" cy="308"/>
            </a:xfrm>
          </p:grpSpPr>
          <p:sp>
            <p:nvSpPr>
              <p:cNvPr id="37" name="Text Box 30"/>
              <p:cNvSpPr txBox="1">
                <a:spLocks noChangeArrowheads="1"/>
              </p:cNvSpPr>
              <p:nvPr/>
            </p:nvSpPr>
            <p:spPr bwMode="auto">
              <a:xfrm>
                <a:off x="3668" y="1984"/>
                <a:ext cx="2016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TW" sz="1300" dirty="0">
                    <a:latin typeface="Arial" panose="020B0604020202020204" pitchFamily="34" charset="0"/>
                    <a:ea typeface="MS PGothic" panose="020B0600070205080204" pitchFamily="34" charset="-128"/>
                  </a:rPr>
                  <a:t>With excess demand for reserves, the federal funds rate rises to </a:t>
                </a:r>
                <a:r>
                  <a:rPr lang="en-US" altLang="zh-TW" sz="1300" dirty="0">
                    <a:latin typeface="Calibri" panose="020F0502020204030204" pitchFamily="34" charset="0"/>
                    <a:ea typeface="MS PGothic" panose="020B0600070205080204" pitchFamily="34" charset="-128"/>
                  </a:rPr>
                  <a:t> </a:t>
                </a:r>
                <a:endParaRPr lang="en-US" altLang="zh-TW" sz="1300" i="1" baseline="30000" dirty="0">
                  <a:latin typeface="Calibri" panose="020F0502020204030204" pitchFamily="34" charset="0"/>
                  <a:ea typeface="MS PGothic" panose="020B0600070205080204" pitchFamily="34" charset="-128"/>
                </a:endParaRPr>
              </a:p>
            </p:txBody>
          </p:sp>
          <p:graphicFrame>
            <p:nvGraphicFramePr>
              <p:cNvPr id="38" name="Object 31"/>
              <p:cNvGraphicFramePr>
                <a:graphicFrameLocks noChangeAspect="1"/>
              </p:cNvGraphicFramePr>
              <p:nvPr/>
            </p:nvGraphicFramePr>
            <p:xfrm>
              <a:off x="4936" y="2160"/>
              <a:ext cx="104" cy="12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27" name="Equation" r:id="rId5" imgW="164957" imgH="203024" progId="Equation.DSMT4">
                      <p:embed/>
                    </p:oleObj>
                  </mc:Choice>
                  <mc:Fallback>
                    <p:oleObj name="Equation" r:id="rId5" imgW="164957" imgH="203024" progId="Equation.DSMT4">
                      <p:embed/>
                      <p:pic>
                        <p:nvPicPr>
                          <p:cNvPr id="60" name="Object 3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936" y="2160"/>
                            <a:ext cx="104" cy="12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2047875" y="2392363"/>
              <a:ext cx="2284413" cy="2101850"/>
            </a:xfrm>
            <a:prstGeom prst="line">
              <a:avLst/>
            </a:prstGeom>
            <a:noFill/>
            <a:ln w="38100">
              <a:solidFill>
                <a:srgbClr val="0069A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9" name="Group 37"/>
            <p:cNvGrpSpPr>
              <a:grpSpLocks/>
            </p:cNvGrpSpPr>
            <p:nvPr/>
          </p:nvGrpSpPr>
          <p:grpSpPr bwMode="auto">
            <a:xfrm>
              <a:off x="3419742" y="2478089"/>
              <a:ext cx="2209800" cy="274637"/>
              <a:chOff x="2275" y="1723"/>
              <a:chExt cx="1392" cy="173"/>
            </a:xfrm>
          </p:grpSpPr>
          <p:sp>
            <p:nvSpPr>
              <p:cNvPr id="35" name="Line 8"/>
              <p:cNvSpPr>
                <a:spLocks noChangeShapeType="1"/>
              </p:cNvSpPr>
              <p:nvPr/>
            </p:nvSpPr>
            <p:spPr bwMode="auto">
              <a:xfrm>
                <a:off x="2275" y="1835"/>
                <a:ext cx="1094" cy="0"/>
              </a:xfrm>
              <a:prstGeom prst="line">
                <a:avLst/>
              </a:prstGeom>
              <a:noFill/>
              <a:ln w="38100">
                <a:solidFill>
                  <a:srgbClr val="0069A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6" name="Text Box 15"/>
              <p:cNvSpPr txBox="1">
                <a:spLocks noChangeArrowheads="1"/>
              </p:cNvSpPr>
              <p:nvPr/>
            </p:nvSpPr>
            <p:spPr bwMode="auto">
              <a:xfrm>
                <a:off x="3365" y="1723"/>
                <a:ext cx="302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TW" sz="1200" b="1" i="1">
                    <a:solidFill>
                      <a:srgbClr val="0069AA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rPr>
                  <a:t>R</a:t>
                </a:r>
                <a:r>
                  <a:rPr lang="en-US" altLang="zh-TW" sz="1200" i="1" baseline="30000">
                    <a:solidFill>
                      <a:srgbClr val="0069AA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rPr>
                  <a:t>s</a:t>
                </a:r>
              </a:p>
            </p:txBody>
          </p:sp>
        </p:grpSp>
        <p:grpSp>
          <p:nvGrpSpPr>
            <p:cNvPr id="10" name="Group 39"/>
            <p:cNvGrpSpPr>
              <a:grpSpLocks/>
            </p:cNvGrpSpPr>
            <p:nvPr/>
          </p:nvGrpSpPr>
          <p:grpSpPr bwMode="auto">
            <a:xfrm>
              <a:off x="4321175" y="4359275"/>
              <a:ext cx="1374775" cy="274638"/>
              <a:chOff x="2834" y="2894"/>
              <a:chExt cx="866" cy="173"/>
            </a:xfrm>
          </p:grpSpPr>
          <p:sp>
            <p:nvSpPr>
              <p:cNvPr id="33" name="Line 6"/>
              <p:cNvSpPr>
                <a:spLocks noChangeShapeType="1"/>
              </p:cNvSpPr>
              <p:nvPr/>
            </p:nvSpPr>
            <p:spPr bwMode="auto">
              <a:xfrm>
                <a:off x="2834" y="2979"/>
                <a:ext cx="530" cy="0"/>
              </a:xfrm>
              <a:prstGeom prst="line">
                <a:avLst/>
              </a:prstGeom>
              <a:noFill/>
              <a:ln w="38100">
                <a:solidFill>
                  <a:srgbClr val="0069A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4" name="Text Box 16"/>
              <p:cNvSpPr txBox="1">
                <a:spLocks noChangeArrowheads="1"/>
              </p:cNvSpPr>
              <p:nvPr/>
            </p:nvSpPr>
            <p:spPr bwMode="auto">
              <a:xfrm>
                <a:off x="3398" y="2894"/>
                <a:ext cx="302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TW" sz="1200" b="1" i="1">
                    <a:solidFill>
                      <a:srgbClr val="0069AA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rPr>
                  <a:t>R</a:t>
                </a:r>
                <a:r>
                  <a:rPr lang="en-US" altLang="zh-TW" sz="1200" i="1" baseline="30000">
                    <a:solidFill>
                      <a:srgbClr val="0069AA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rPr>
                  <a:t>d</a:t>
                </a:r>
              </a:p>
            </p:txBody>
          </p:sp>
        </p:grp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1824038" y="3260725"/>
              <a:ext cx="1609725" cy="0"/>
            </a:xfrm>
            <a:prstGeom prst="line">
              <a:avLst/>
            </a:prstGeom>
            <a:noFill/>
            <a:ln w="12700">
              <a:solidFill>
                <a:srgbClr val="0069AA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1806575" y="4105275"/>
              <a:ext cx="2101850" cy="0"/>
            </a:xfrm>
            <a:prstGeom prst="line">
              <a:avLst/>
            </a:prstGeom>
            <a:noFill/>
            <a:ln w="12700">
              <a:solidFill>
                <a:srgbClr val="0069AA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812800" y="1484313"/>
              <a:ext cx="1108075" cy="3643312"/>
              <a:chOff x="624" y="1083"/>
              <a:chExt cx="698" cy="2295"/>
            </a:xfrm>
          </p:grpSpPr>
          <p:sp>
            <p:nvSpPr>
              <p:cNvPr id="27" name="Text Box 17"/>
              <p:cNvSpPr txBox="1">
                <a:spLocks noChangeArrowheads="1"/>
              </p:cNvSpPr>
              <p:nvPr/>
            </p:nvSpPr>
            <p:spPr bwMode="auto">
              <a:xfrm>
                <a:off x="1020" y="1673"/>
                <a:ext cx="302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TW" sz="1200" b="1" i="1">
                    <a:latin typeface="Arial" panose="020B0604020202020204" pitchFamily="34" charset="0"/>
                    <a:ea typeface="MS PGothic" panose="020B0600070205080204" pitchFamily="34" charset="-128"/>
                  </a:rPr>
                  <a:t>i</a:t>
                </a:r>
                <a:r>
                  <a:rPr lang="en-US" altLang="zh-TW" sz="1200" i="1" baseline="-25000">
                    <a:latin typeface="Arial" panose="020B0604020202020204" pitchFamily="34" charset="0"/>
                    <a:ea typeface="MS PGothic" panose="020B0600070205080204" pitchFamily="34" charset="-128"/>
                  </a:rPr>
                  <a:t>d</a:t>
                </a:r>
              </a:p>
            </p:txBody>
          </p:sp>
          <p:sp>
            <p:nvSpPr>
              <p:cNvPr id="28" name="Line 3"/>
              <p:cNvSpPr>
                <a:spLocks noChangeShapeType="1"/>
              </p:cNvSpPr>
              <p:nvPr/>
            </p:nvSpPr>
            <p:spPr bwMode="auto">
              <a:xfrm>
                <a:off x="1250" y="1133"/>
                <a:ext cx="0" cy="22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" name="Text Box 12"/>
              <p:cNvSpPr txBox="1">
                <a:spLocks noChangeArrowheads="1"/>
              </p:cNvSpPr>
              <p:nvPr/>
            </p:nvSpPr>
            <p:spPr bwMode="auto">
              <a:xfrm>
                <a:off x="624" y="1083"/>
                <a:ext cx="633" cy="3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TW" sz="1200" dirty="0">
                    <a:latin typeface="Arial" panose="020B0604020202020204" pitchFamily="34" charset="0"/>
                    <a:ea typeface="MS PGothic" panose="020B0600070205080204" pitchFamily="34" charset="-128"/>
                  </a:rPr>
                  <a:t>Federal </a:t>
                </a:r>
              </a:p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TW" sz="1200" dirty="0">
                    <a:latin typeface="Arial" panose="020B0604020202020204" pitchFamily="34" charset="0"/>
                    <a:ea typeface="MS PGothic" panose="020B0600070205080204" pitchFamily="34" charset="-128"/>
                  </a:rPr>
                  <a:t>Funds Rate</a:t>
                </a:r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>
                <a:off x="1250" y="2986"/>
                <a:ext cx="5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>
                <a:off x="1255" y="1792"/>
                <a:ext cx="5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graphicFrame>
            <p:nvGraphicFramePr>
              <p:cNvPr id="32" name="Object 23"/>
              <p:cNvGraphicFramePr>
                <a:graphicFrameLocks noChangeAspect="1"/>
              </p:cNvGraphicFramePr>
              <p:nvPr/>
            </p:nvGraphicFramePr>
            <p:xfrm>
              <a:off x="1059" y="2914"/>
              <a:ext cx="144" cy="15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28" name="Equation" r:id="rId7" imgW="190417" imgH="203112" progId="Equation.DSMT4">
                      <p:embed/>
                    </p:oleObj>
                  </mc:Choice>
                  <mc:Fallback>
                    <p:oleObj name="Equation" r:id="rId7" imgW="190417" imgH="203112" progId="Equation.DSMT4">
                      <p:embed/>
                      <p:pic>
                        <p:nvPicPr>
                          <p:cNvPr id="150" name="Object 2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59" y="2914"/>
                            <a:ext cx="144" cy="15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4" name="Group 36"/>
            <p:cNvGrpSpPr>
              <a:grpSpLocks/>
            </p:cNvGrpSpPr>
            <p:nvPr/>
          </p:nvGrpSpPr>
          <p:grpSpPr bwMode="auto">
            <a:xfrm>
              <a:off x="1808163" y="5133975"/>
              <a:ext cx="4148137" cy="612775"/>
              <a:chOff x="1251" y="3382"/>
              <a:chExt cx="2613" cy="386"/>
            </a:xfrm>
          </p:grpSpPr>
          <p:sp>
            <p:nvSpPr>
              <p:cNvPr id="24" name="Line 4"/>
              <p:cNvSpPr>
                <a:spLocks noChangeShapeType="1"/>
              </p:cNvSpPr>
              <p:nvPr/>
            </p:nvSpPr>
            <p:spPr bwMode="auto">
              <a:xfrm>
                <a:off x="1251" y="3382"/>
                <a:ext cx="224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" name="Text Box 24"/>
              <p:cNvSpPr txBox="1">
                <a:spLocks noChangeArrowheads="1"/>
              </p:cNvSpPr>
              <p:nvPr/>
            </p:nvSpPr>
            <p:spPr bwMode="auto">
              <a:xfrm>
                <a:off x="2655" y="3480"/>
                <a:ext cx="120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TW" sz="1200">
                    <a:latin typeface="Arial" panose="020B0604020202020204" pitchFamily="34" charset="0"/>
                    <a:ea typeface="MS PGothic" panose="020B0600070205080204" pitchFamily="34" charset="-128"/>
                  </a:rPr>
                  <a:t>Quantity of </a:t>
                </a:r>
                <a:br>
                  <a:rPr lang="en-US" altLang="zh-TW" sz="1200">
                    <a:latin typeface="Arial" panose="020B0604020202020204" pitchFamily="34" charset="0"/>
                    <a:ea typeface="MS PGothic" panose="020B0600070205080204" pitchFamily="34" charset="-128"/>
                  </a:rPr>
                </a:br>
                <a:r>
                  <a:rPr lang="en-US" altLang="zh-TW" sz="1200">
                    <a:latin typeface="Arial" panose="020B0604020202020204" pitchFamily="34" charset="0"/>
                    <a:ea typeface="MS PGothic" panose="020B0600070205080204" pitchFamily="34" charset="-128"/>
                  </a:rPr>
                  <a:t>Reserves, </a:t>
                </a:r>
                <a:r>
                  <a:rPr lang="en-US" altLang="zh-TW" sz="1200" i="1">
                    <a:latin typeface="Arial" panose="020B0604020202020204" pitchFamily="34" charset="0"/>
                    <a:ea typeface="MS PGothic" panose="020B0600070205080204" pitchFamily="34" charset="-128"/>
                  </a:rPr>
                  <a:t>R</a:t>
                </a:r>
              </a:p>
            </p:txBody>
          </p:sp>
          <p:sp>
            <p:nvSpPr>
              <p:cNvPr id="26" name="Text Box 25"/>
              <p:cNvSpPr txBox="1">
                <a:spLocks noChangeArrowheads="1"/>
              </p:cNvSpPr>
              <p:nvPr/>
            </p:nvSpPr>
            <p:spPr bwMode="auto">
              <a:xfrm>
                <a:off x="1652" y="3482"/>
                <a:ext cx="1208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TW" sz="1200" i="1">
                    <a:latin typeface="Arial" panose="020B0604020202020204" pitchFamily="34" charset="0"/>
                    <a:ea typeface="MS PGothic" panose="020B0600070205080204" pitchFamily="34" charset="-128"/>
                  </a:rPr>
                  <a:t>NBR</a:t>
                </a:r>
              </a:p>
            </p:txBody>
          </p:sp>
        </p:grpSp>
        <p:sp>
          <p:nvSpPr>
            <p:cNvPr id="15" name="Line 7"/>
            <p:cNvSpPr>
              <a:spLocks noChangeShapeType="1"/>
            </p:cNvSpPr>
            <p:nvPr/>
          </p:nvSpPr>
          <p:spPr bwMode="auto">
            <a:xfrm>
              <a:off x="3433763" y="2636838"/>
              <a:ext cx="0" cy="2466975"/>
            </a:xfrm>
            <a:prstGeom prst="line">
              <a:avLst/>
            </a:prstGeom>
            <a:noFill/>
            <a:ln w="38100">
              <a:solidFill>
                <a:srgbClr val="0069A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16" name="Group 40"/>
            <p:cNvGrpSpPr>
              <a:grpSpLocks/>
            </p:cNvGrpSpPr>
            <p:nvPr/>
          </p:nvGrpSpPr>
          <p:grpSpPr bwMode="auto">
            <a:xfrm>
              <a:off x="1516063" y="3422650"/>
              <a:ext cx="2236787" cy="388938"/>
              <a:chOff x="1067" y="2304"/>
              <a:chExt cx="1409" cy="245"/>
            </a:xfrm>
          </p:grpSpPr>
          <p:sp>
            <p:nvSpPr>
              <p:cNvPr id="20" name="Freeform 258"/>
              <p:cNvSpPr>
                <a:spLocks noChangeAspect="1"/>
              </p:cNvSpPr>
              <p:nvPr/>
            </p:nvSpPr>
            <p:spPr bwMode="auto">
              <a:xfrm>
                <a:off x="2228" y="2412"/>
                <a:ext cx="98" cy="98"/>
              </a:xfrm>
              <a:custGeom>
                <a:avLst/>
                <a:gdLst>
                  <a:gd name="T0" fmla="*/ 2147483646 w 72"/>
                  <a:gd name="T1" fmla="*/ 2147483646 h 72"/>
                  <a:gd name="T2" fmla="*/ 2147483646 w 72"/>
                  <a:gd name="T3" fmla="*/ 2147483646 h 72"/>
                  <a:gd name="T4" fmla="*/ 2147483646 w 72"/>
                  <a:gd name="T5" fmla="*/ 2147483646 h 72"/>
                  <a:gd name="T6" fmla="*/ 2147483646 w 72"/>
                  <a:gd name="T7" fmla="*/ 2147483646 h 72"/>
                  <a:gd name="T8" fmla="*/ 2147483646 w 72"/>
                  <a:gd name="T9" fmla="*/ 2147483646 h 72"/>
                  <a:gd name="T10" fmla="*/ 2147483646 w 72"/>
                  <a:gd name="T11" fmla="*/ 2147483646 h 72"/>
                  <a:gd name="T12" fmla="*/ 2147483646 w 72"/>
                  <a:gd name="T13" fmla="*/ 2147483646 h 72"/>
                  <a:gd name="T14" fmla="*/ 2147483646 w 72"/>
                  <a:gd name="T15" fmla="*/ 2147483646 h 72"/>
                  <a:gd name="T16" fmla="*/ 2147483646 w 72"/>
                  <a:gd name="T17" fmla="*/ 2147483646 h 72"/>
                  <a:gd name="T18" fmla="*/ 2147483646 w 72"/>
                  <a:gd name="T19" fmla="*/ 2147483646 h 72"/>
                  <a:gd name="T20" fmla="*/ 0 w 72"/>
                  <a:gd name="T21" fmla="*/ 2147483646 h 72"/>
                  <a:gd name="T22" fmla="*/ 0 w 72"/>
                  <a:gd name="T23" fmla="*/ 2147483646 h 72"/>
                  <a:gd name="T24" fmla="*/ 2147483646 w 72"/>
                  <a:gd name="T25" fmla="*/ 2147483646 h 72"/>
                  <a:gd name="T26" fmla="*/ 2147483646 w 72"/>
                  <a:gd name="T27" fmla="*/ 2147483646 h 72"/>
                  <a:gd name="T28" fmla="*/ 2147483646 w 72"/>
                  <a:gd name="T29" fmla="*/ 2147483646 h 72"/>
                  <a:gd name="T30" fmla="*/ 2147483646 w 72"/>
                  <a:gd name="T31" fmla="*/ 0 h 72"/>
                  <a:gd name="T32" fmla="*/ 2147483646 w 72"/>
                  <a:gd name="T33" fmla="*/ 0 h 72"/>
                  <a:gd name="T34" fmla="*/ 2147483646 w 72"/>
                  <a:gd name="T35" fmla="*/ 2147483646 h 72"/>
                  <a:gd name="T36" fmla="*/ 2147483646 w 72"/>
                  <a:gd name="T37" fmla="*/ 2147483646 h 72"/>
                  <a:gd name="T38" fmla="*/ 2147483646 w 72"/>
                  <a:gd name="T39" fmla="*/ 2147483646 h 72"/>
                  <a:gd name="T40" fmla="*/ 2147483646 w 72"/>
                  <a:gd name="T41" fmla="*/ 2147483646 h 7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72"/>
                  <a:gd name="T64" fmla="*/ 0 h 72"/>
                  <a:gd name="T65" fmla="*/ 72 w 72"/>
                  <a:gd name="T66" fmla="*/ 72 h 72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72" h="72">
                    <a:moveTo>
                      <a:pt x="72" y="36"/>
                    </a:moveTo>
                    <a:lnTo>
                      <a:pt x="72" y="36"/>
                    </a:lnTo>
                    <a:lnTo>
                      <a:pt x="69" y="49"/>
                    </a:lnTo>
                    <a:lnTo>
                      <a:pt x="62" y="62"/>
                    </a:lnTo>
                    <a:lnTo>
                      <a:pt x="53" y="69"/>
                    </a:lnTo>
                    <a:lnTo>
                      <a:pt x="36" y="72"/>
                    </a:lnTo>
                    <a:lnTo>
                      <a:pt x="23" y="69"/>
                    </a:lnTo>
                    <a:lnTo>
                      <a:pt x="13" y="62"/>
                    </a:lnTo>
                    <a:lnTo>
                      <a:pt x="3" y="49"/>
                    </a:lnTo>
                    <a:lnTo>
                      <a:pt x="0" y="36"/>
                    </a:lnTo>
                    <a:lnTo>
                      <a:pt x="3" y="23"/>
                    </a:lnTo>
                    <a:lnTo>
                      <a:pt x="13" y="10"/>
                    </a:lnTo>
                    <a:lnTo>
                      <a:pt x="23" y="3"/>
                    </a:lnTo>
                    <a:lnTo>
                      <a:pt x="36" y="0"/>
                    </a:lnTo>
                    <a:lnTo>
                      <a:pt x="53" y="3"/>
                    </a:lnTo>
                    <a:lnTo>
                      <a:pt x="62" y="10"/>
                    </a:lnTo>
                    <a:lnTo>
                      <a:pt x="69" y="23"/>
                    </a:lnTo>
                    <a:lnTo>
                      <a:pt x="72" y="36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1" name="Line 10"/>
              <p:cNvSpPr>
                <a:spLocks noChangeShapeType="1"/>
              </p:cNvSpPr>
              <p:nvPr/>
            </p:nvSpPr>
            <p:spPr bwMode="auto">
              <a:xfrm flipV="1">
                <a:off x="1250" y="2461"/>
                <a:ext cx="1035" cy="7"/>
              </a:xfrm>
              <a:prstGeom prst="line">
                <a:avLst/>
              </a:prstGeom>
              <a:noFill/>
              <a:ln w="12700">
                <a:solidFill>
                  <a:srgbClr val="8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2" name="Text Box 14"/>
              <p:cNvSpPr txBox="1">
                <a:spLocks noChangeArrowheads="1"/>
              </p:cNvSpPr>
              <p:nvPr/>
            </p:nvSpPr>
            <p:spPr bwMode="auto">
              <a:xfrm>
                <a:off x="2304" y="2304"/>
                <a:ext cx="172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  <a:ea typeface="ヒラギノ角ゴ Pro W3" pitchFamily="-8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TW" sz="1200" b="1">
                    <a:solidFill>
                      <a:srgbClr val="800000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rPr>
                  <a:t>1</a:t>
                </a:r>
              </a:p>
            </p:txBody>
          </p:sp>
          <p:graphicFrame>
            <p:nvGraphicFramePr>
              <p:cNvPr id="23" name="Object 21"/>
              <p:cNvGraphicFramePr>
                <a:graphicFrameLocks noChangeAspect="1"/>
              </p:cNvGraphicFramePr>
              <p:nvPr/>
            </p:nvGraphicFramePr>
            <p:xfrm>
              <a:off x="1067" y="2366"/>
              <a:ext cx="125" cy="18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29" name="Equation" r:id="rId9" imgW="164957" imgH="241091" progId="Equation.DSMT4">
                      <p:embed/>
                    </p:oleObj>
                  </mc:Choice>
                  <mc:Fallback>
                    <p:oleObj name="Equation" r:id="rId9" imgW="164957" imgH="241091" progId="Equation.DSMT4">
                      <p:embed/>
                      <p:pic>
                        <p:nvPicPr>
                          <p:cNvPr id="160" name="Object 2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67" y="2366"/>
                            <a:ext cx="125" cy="18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7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25334127"/>
                </p:ext>
              </p:extLst>
            </p:nvPr>
          </p:nvGraphicFramePr>
          <p:xfrm>
            <a:off x="1516063" y="3108325"/>
            <a:ext cx="198437" cy="288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0" name="Equation" r:id="rId11" imgW="164957" imgH="241091" progId="Equation.DSMT4">
                    <p:embed/>
                  </p:oleObj>
                </mc:Choice>
                <mc:Fallback>
                  <p:oleObj name="Equation" r:id="rId11" imgW="164957" imgH="241091" progId="Equation.DSMT4">
                    <p:embed/>
                    <p:pic>
                      <p:nvPicPr>
                        <p:cNvPr id="161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16063" y="3108325"/>
                          <a:ext cx="198437" cy="2889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26321236"/>
                </p:ext>
              </p:extLst>
            </p:nvPr>
          </p:nvGraphicFramePr>
          <p:xfrm>
            <a:off x="1511404" y="3956050"/>
            <a:ext cx="196850" cy="2905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1" name="Equation" r:id="rId13" imgW="164957" imgH="241091" progId="Equation.DSMT4">
                    <p:embed/>
                  </p:oleObj>
                </mc:Choice>
                <mc:Fallback>
                  <p:oleObj name="Equation" r:id="rId13" imgW="164957" imgH="241091" progId="Equation.DSMT4">
                    <p:embed/>
                    <p:pic>
                      <p:nvPicPr>
                        <p:cNvPr id="162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11404" y="3956050"/>
                          <a:ext cx="196850" cy="2905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矩形 3"/>
            <p:cNvSpPr/>
            <p:nvPr/>
          </p:nvSpPr>
          <p:spPr>
            <a:xfrm>
              <a:off x="2133026" y="1429218"/>
              <a:ext cx="518603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dirty="0" smtClean="0">
                  <a:ea typeface="ヒラギノ角ゴ Pro W3" charset="-128"/>
                </a:rPr>
                <a:t>When </a:t>
              </a:r>
              <a:r>
                <a:rPr lang="en-US" altLang="en-US" i="1" dirty="0" err="1" smtClean="0">
                  <a:ea typeface="ヒラギノ角ゴ Pro W3" charset="-128"/>
                </a:rPr>
                <a:t>i</a:t>
              </a:r>
              <a:r>
                <a:rPr lang="en-US" altLang="en-US" i="1" baseline="-25000" dirty="0" err="1" smtClean="0">
                  <a:ea typeface="ヒラギノ角ゴ Pro W3" charset="-128"/>
                </a:rPr>
                <a:t>ff</a:t>
              </a:r>
              <a:r>
                <a:rPr lang="en-US" altLang="zh-TW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&lt; </a:t>
              </a:r>
              <a:r>
                <a:rPr lang="en-US" altLang="en-US" i="1" dirty="0" smtClean="0">
                  <a:ea typeface="ヒラギノ角ゴ Pro W3" charset="-128"/>
                </a:rPr>
                <a:t>i</a:t>
              </a:r>
              <a:r>
                <a:rPr lang="en-US" altLang="en-US" i="1" baseline="-25000" dirty="0" smtClean="0">
                  <a:ea typeface="ヒラギノ角ゴ Pro W3" charset="-128"/>
                </a:rPr>
                <a:t>d</a:t>
              </a:r>
              <a:r>
                <a:rPr lang="en-US" altLang="zh-TW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, </a:t>
              </a:r>
              <a:r>
                <a:rPr lang="en-US" altLang="zh-TW" dirty="0" smtClean="0">
                  <a:ea typeface="ヒラギノ角ゴ Pro W3" charset="-128"/>
                </a:rPr>
                <a:t>the quantity of reserves demanded </a:t>
              </a:r>
            </a:p>
            <a:p>
              <a:pPr algn="ctr"/>
              <a:r>
                <a:rPr lang="en-US" altLang="zh-TW" dirty="0" smtClean="0">
                  <a:ea typeface="ヒラギノ角ゴ Pro W3" charset="-128"/>
                </a:rPr>
                <a:t>Equals the quantity of non-borrowed reserves. </a:t>
              </a:r>
              <a:endPara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1703398"/>
            <a:ext cx="7498080" cy="3011486"/>
          </a:xfrm>
        </p:spPr>
        <p:txBody>
          <a:bodyPr>
            <a:normAutofit/>
          </a:bodyPr>
          <a:lstStyle/>
          <a:p>
            <a:pPr algn="ctr"/>
            <a:r>
              <a:rPr lang="id-ID" dirty="0"/>
              <a:t>Bagaimana Perubahan Instrumen Kebijakan Moneter Mempengaruhi </a:t>
            </a:r>
            <a:r>
              <a:rPr lang="id-ID" i="1" dirty="0"/>
              <a:t>Federal Funds Rate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Operasi Pasar Terbuka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Pembelian pasar terbuka mendorong jumlah cadangan yang ditawarkan meningkat</a:t>
            </a:r>
          </a:p>
          <a:p>
            <a:r>
              <a:rPr lang="id-ID" dirty="0"/>
              <a:t>Penjualan pasar terbuka menurunkan jumlah cadangan </a:t>
            </a:r>
          </a:p>
          <a:p>
            <a:endParaRPr lang="id-ID" dirty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8005026" cy="1143000"/>
          </a:xfrm>
        </p:spPr>
        <p:txBody>
          <a:bodyPr>
            <a:normAutofit fontScale="90000"/>
          </a:bodyPr>
          <a:lstStyle/>
          <a:p>
            <a:r>
              <a:rPr lang="id-ID" dirty="0"/>
              <a:t>Respon Federal Funds Rate terhadap Operasi Pasar Terbuka</a:t>
            </a:r>
          </a:p>
        </p:txBody>
      </p:sp>
      <p:pic>
        <p:nvPicPr>
          <p:cNvPr id="5" name="Picture 2" descr="&quot;The vertical axis of each graph is labeled &quot;&quot;Federal Funds Rate&quot;&quot; and the horizontal axis is labeled &quot;&quot;Quantity of Reserves, R.&quot;&quot; The first graph shows that supply curve initially intersects demand curve in its downward-sloping section. The line for supply R s1 is a vertical line from a point labeled as N B R1 on the horizontal axis. The line turns to right and becomes parallel to the horizontal axis at federal fund rate equals i d. A vertical line from N B R2 on the horizontal axis right to the line for R s1 shows the new supply line R s2. The line joins the horizontal part of the line for R s1. The line for demand R D sub 1 slopes downward from the upper left corner and intersects the vertical part of the supply line R s1 at point 1 (federal funds rate equals i 1 f f) and R s2 at point 2 (federal funds rate equals i 1 f f). The line becomes parallel to the horizontal axis at federal funds rate equals i o r. A dotted line is drawn from federal funds rate equals i 1 f f to point 1 and a dotted line is drawn from federal funds rate equals i 2 f f to point 2. A down arrow points from line at i 1 f f to the line at i 2 ff. A right arrow points from the line for R s1 to R s2. The two steps shown in the graph are:&#10;Step 1. An open market purchase shifts the supply curve to the right . . .&#10;Step 2. causing the federal funds rate to fall.&#10;The second graph shows that supply curve initially intersects demand curve in its flat section. The line for supply R s1 is a vertical line from a point labeled as N B R1 on the horizontal axis. The line turns to right and becomes parallel to the horizontal axis at federal fund rate equals i d. A vertical line from N B R2 on the horizontal axis right to the line for R s1 shows the new supply line R s2. The line joins the horizontal part of the line for R s1. The line for demand R D sub 1 slopes downward from the upper left corner and becomes parallel to the horizontal axis at federal funds rate equals i 1 f f equals i 2  equals i o r. The line then intersects the vertical part of the supply line R s1 at point 1 and that of R s2 at point 2. A right arrow points from the line for R s1 to R s2. The two steps shown in the graph are:&#10;Step 1. An open market purchase shifts the supply curve to the right . . .&#10;Step 2. but the federal funds rate cannot fall below the interest rate paid on reserves.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28800"/>
            <a:ext cx="7866592" cy="4478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640</TotalTime>
  <Words>606</Words>
  <Application>Microsoft Office PowerPoint</Application>
  <PresentationFormat>On-screen Show (4:3)</PresentationFormat>
  <Paragraphs>82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微軟正黑體</vt:lpstr>
      <vt:lpstr>MS PGothic</vt:lpstr>
      <vt:lpstr>Arial</vt:lpstr>
      <vt:lpstr>Calibri</vt:lpstr>
      <vt:lpstr>Gill Sans MT</vt:lpstr>
      <vt:lpstr>Times New Roman</vt:lpstr>
      <vt:lpstr>Verdana</vt:lpstr>
      <vt:lpstr>Wingdings 2</vt:lpstr>
      <vt:lpstr>ヒラギノ角ゴ Pro W3</vt:lpstr>
      <vt:lpstr>Solstice</vt:lpstr>
      <vt:lpstr>Equation</vt:lpstr>
      <vt:lpstr>Instrumen Kebijakan Moneter dan Kebijakan Moneter Di Indonesia</vt:lpstr>
      <vt:lpstr>Review</vt:lpstr>
      <vt:lpstr>Pasar Untuk Cadangan dan Federal Funds Rate</vt:lpstr>
      <vt:lpstr>Lanjutan</vt:lpstr>
      <vt:lpstr>Lanjutan</vt:lpstr>
      <vt:lpstr>Kurva Keseimbangan Pasar untuk Cadangan</vt:lpstr>
      <vt:lpstr>Bagaimana Perubahan Instrumen Kebijakan Moneter Mempengaruhi Federal Funds Rate</vt:lpstr>
      <vt:lpstr>Operasi Pasar Terbuka</vt:lpstr>
      <vt:lpstr>Respon Federal Funds Rate terhadap Operasi Pasar Terbuka</vt:lpstr>
      <vt:lpstr>Discount Lending</vt:lpstr>
      <vt:lpstr>Respon atas Perubahan Suku Bunga Diskonto</vt:lpstr>
      <vt:lpstr>Giro Wajib</vt:lpstr>
      <vt:lpstr>Respon terhadap Perubahan Giro Wajib</vt:lpstr>
      <vt:lpstr>Response to a Change in the Interest Rate on Reserves</vt:lpstr>
      <vt:lpstr>KEBIJAKAN MONETER DI INDONESIA</vt:lpstr>
      <vt:lpstr>Instrumen Pengendalian Moneter </vt:lpstr>
      <vt:lpstr>Lanjutan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 Kebijakan Moneter dan Kebijakan Moneter Di Indonesia</dc:title>
  <dc:creator>Acer</dc:creator>
  <cp:lastModifiedBy>Asus</cp:lastModifiedBy>
  <cp:revision>46</cp:revision>
  <dcterms:created xsi:type="dcterms:W3CDTF">2013-10-30T15:40:14Z</dcterms:created>
  <dcterms:modified xsi:type="dcterms:W3CDTF">2022-02-24T06:18:38Z</dcterms:modified>
</cp:coreProperties>
</file>