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65" r:id="rId5"/>
    <p:sldId id="328" r:id="rId6"/>
    <p:sldId id="308" r:id="rId7"/>
    <p:sldId id="309" r:id="rId8"/>
    <p:sldId id="320" r:id="rId9"/>
    <p:sldId id="324" r:id="rId10"/>
    <p:sldId id="325" r:id="rId11"/>
    <p:sldId id="326" r:id="rId12"/>
    <p:sldId id="327" r:id="rId13"/>
    <p:sldId id="329" r:id="rId14"/>
    <p:sldId id="330" r:id="rId15"/>
    <p:sldId id="336" r:id="rId16"/>
    <p:sldId id="322" r:id="rId17"/>
    <p:sldId id="331" r:id="rId18"/>
    <p:sldId id="332" r:id="rId19"/>
    <p:sldId id="333" r:id="rId20"/>
    <p:sldId id="334" r:id="rId21"/>
    <p:sldId id="335" r:id="rId22"/>
    <p:sldId id="318" r:id="rId23"/>
    <p:sldId id="310" r:id="rId24"/>
    <p:sldId id="311" r:id="rId25"/>
    <p:sldId id="319" r:id="rId26"/>
    <p:sldId id="321" r:id="rId27"/>
    <p:sldId id="323" r:id="rId28"/>
    <p:sldId id="337" r:id="rId29"/>
    <p:sldId id="338" r:id="rId30"/>
    <p:sldId id="339" r:id="rId31"/>
    <p:sldId id="343" r:id="rId32"/>
    <p:sldId id="341" r:id="rId33"/>
    <p:sldId id="342" r:id="rId34"/>
    <p:sldId id="352" r:id="rId35"/>
    <p:sldId id="344" r:id="rId36"/>
    <p:sldId id="345" r:id="rId37"/>
    <p:sldId id="349" r:id="rId38"/>
    <p:sldId id="340" r:id="rId39"/>
    <p:sldId id="350" r:id="rId40"/>
    <p:sldId id="346" r:id="rId41"/>
    <p:sldId id="347" r:id="rId42"/>
    <p:sldId id="354" r:id="rId43"/>
    <p:sldId id="353" r:id="rId44"/>
    <p:sldId id="348" r:id="rId45"/>
    <p:sldId id="351" r:id="rId46"/>
  </p:sldIdLst>
  <p:sldSz cx="12188825" cy="6858000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59" autoAdjust="0"/>
  </p:normalViewPr>
  <p:slideViewPr>
    <p:cSldViewPr showGuides="1">
      <p:cViewPr varScale="1">
        <p:scale>
          <a:sx n="75" d="100"/>
          <a:sy n="75" d="100"/>
        </p:scale>
        <p:origin x="456" y="6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FDCAE-248B-4E22-9C41-578684BAD11A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AB8D0372-1A98-492D-984D-9710578A811A}">
      <dgm:prSet phldrT="[Text]"/>
      <dgm:spPr/>
      <dgm:t>
        <a:bodyPr/>
        <a:lstStyle/>
        <a:p>
          <a:r>
            <a:rPr lang="en-US" dirty="0" smtClean="0"/>
            <a:t>Mangrove</a:t>
          </a:r>
          <a:endParaRPr lang="en-US" dirty="0"/>
        </a:p>
      </dgm:t>
    </dgm:pt>
    <dgm:pt modelId="{AD5F6BAC-E4B6-4B1E-ABF5-909A97A4D4B0}" type="parTrans" cxnId="{FA6A54DB-F2E5-4A66-AA2A-9398037DB29C}">
      <dgm:prSet/>
      <dgm:spPr/>
      <dgm:t>
        <a:bodyPr/>
        <a:lstStyle/>
        <a:p>
          <a:endParaRPr lang="en-US"/>
        </a:p>
      </dgm:t>
    </dgm:pt>
    <dgm:pt modelId="{3FFDB8EB-4150-477E-B90E-B801B43184DA}" type="sibTrans" cxnId="{FA6A54DB-F2E5-4A66-AA2A-9398037DB29C}">
      <dgm:prSet/>
      <dgm:spPr/>
      <dgm:t>
        <a:bodyPr/>
        <a:lstStyle/>
        <a:p>
          <a:endParaRPr lang="en-US"/>
        </a:p>
      </dgm:t>
    </dgm:pt>
    <dgm:pt modelId="{D3F9606F-99E7-4C11-832A-68A2598F51F8}">
      <dgm:prSet phldrT="[Text]"/>
      <dgm:spPr/>
      <dgm:t>
        <a:bodyPr/>
        <a:lstStyle/>
        <a:p>
          <a:r>
            <a:rPr lang="en-US" dirty="0" err="1" smtClean="0"/>
            <a:t>Terumbu</a:t>
          </a:r>
          <a:r>
            <a:rPr lang="en-US" dirty="0" smtClean="0"/>
            <a:t> </a:t>
          </a:r>
          <a:r>
            <a:rPr lang="en-US" dirty="0" err="1" smtClean="0"/>
            <a:t>Karang</a:t>
          </a:r>
          <a:endParaRPr lang="en-US" dirty="0"/>
        </a:p>
      </dgm:t>
    </dgm:pt>
    <dgm:pt modelId="{5E9BBD7D-C8CD-44D5-A3D4-0787736FD779}" type="parTrans" cxnId="{0679EDB4-D612-44D9-A03D-F56177FD6A48}">
      <dgm:prSet/>
      <dgm:spPr/>
      <dgm:t>
        <a:bodyPr/>
        <a:lstStyle/>
        <a:p>
          <a:endParaRPr lang="en-US"/>
        </a:p>
      </dgm:t>
    </dgm:pt>
    <dgm:pt modelId="{15393692-B155-4A6D-B41E-199814B96EBF}" type="sibTrans" cxnId="{0679EDB4-D612-44D9-A03D-F56177FD6A48}">
      <dgm:prSet/>
      <dgm:spPr/>
      <dgm:t>
        <a:bodyPr/>
        <a:lstStyle/>
        <a:p>
          <a:endParaRPr lang="en-US"/>
        </a:p>
      </dgm:t>
    </dgm:pt>
    <dgm:pt modelId="{27101ED1-3CA1-4C86-8168-FEE6E8D9CD3E}">
      <dgm:prSet phldrT="[Text]"/>
      <dgm:spPr/>
      <dgm:t>
        <a:bodyPr/>
        <a:lstStyle/>
        <a:p>
          <a:r>
            <a:rPr lang="en-US" dirty="0" err="1" smtClean="0"/>
            <a:t>Lamun</a:t>
          </a:r>
          <a:endParaRPr lang="en-US" dirty="0"/>
        </a:p>
      </dgm:t>
    </dgm:pt>
    <dgm:pt modelId="{7B3733BA-B5B7-494E-A377-1D516B121C10}" type="parTrans" cxnId="{BA6B8C5C-E671-4FCB-854F-B851008CD4EC}">
      <dgm:prSet/>
      <dgm:spPr/>
      <dgm:t>
        <a:bodyPr/>
        <a:lstStyle/>
        <a:p>
          <a:endParaRPr lang="en-US"/>
        </a:p>
      </dgm:t>
    </dgm:pt>
    <dgm:pt modelId="{F4FF3AE4-7429-4BE4-BC33-D16873DBE04B}" type="sibTrans" cxnId="{BA6B8C5C-E671-4FCB-854F-B851008CD4EC}">
      <dgm:prSet/>
      <dgm:spPr/>
      <dgm:t>
        <a:bodyPr/>
        <a:lstStyle/>
        <a:p>
          <a:endParaRPr lang="en-US"/>
        </a:p>
      </dgm:t>
    </dgm:pt>
    <dgm:pt modelId="{942C895F-74F7-43D6-BD6A-18C68E849D5B}" type="pres">
      <dgm:prSet presAssocID="{7DBFDCAE-248B-4E22-9C41-578684BAD11A}" presName="compositeShape" presStyleCnt="0">
        <dgm:presLayoutVars>
          <dgm:chMax val="7"/>
          <dgm:dir/>
          <dgm:resizeHandles val="exact"/>
        </dgm:presLayoutVars>
      </dgm:prSet>
      <dgm:spPr/>
    </dgm:pt>
    <dgm:pt modelId="{DFC24EB6-A10D-4FBE-A6AC-85B3E0416A40}" type="pres">
      <dgm:prSet presAssocID="{AB8D0372-1A98-492D-984D-9710578A811A}" presName="circ1" presStyleLbl="vennNode1" presStyleIdx="0" presStyleCnt="3"/>
      <dgm:spPr/>
      <dgm:t>
        <a:bodyPr/>
        <a:lstStyle/>
        <a:p>
          <a:endParaRPr lang="en-US"/>
        </a:p>
      </dgm:t>
    </dgm:pt>
    <dgm:pt modelId="{2A403E63-E849-46E4-A874-0DEDE0833D8E}" type="pres">
      <dgm:prSet presAssocID="{AB8D0372-1A98-492D-984D-9710578A811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6D443-8BC3-427E-A2F6-2500AC5A89A9}" type="pres">
      <dgm:prSet presAssocID="{D3F9606F-99E7-4C11-832A-68A2598F51F8}" presName="circ2" presStyleLbl="vennNode1" presStyleIdx="1" presStyleCnt="3"/>
      <dgm:spPr/>
      <dgm:t>
        <a:bodyPr/>
        <a:lstStyle/>
        <a:p>
          <a:endParaRPr lang="en-US"/>
        </a:p>
      </dgm:t>
    </dgm:pt>
    <dgm:pt modelId="{C592ABDD-BF1F-47BD-A7AC-EC901851510D}" type="pres">
      <dgm:prSet presAssocID="{D3F9606F-99E7-4C11-832A-68A2598F51F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4F4258-82A6-4825-847A-5CA0D2AB3D0D}" type="pres">
      <dgm:prSet presAssocID="{27101ED1-3CA1-4C86-8168-FEE6E8D9CD3E}" presName="circ3" presStyleLbl="vennNode1" presStyleIdx="2" presStyleCnt="3"/>
      <dgm:spPr/>
      <dgm:t>
        <a:bodyPr/>
        <a:lstStyle/>
        <a:p>
          <a:endParaRPr lang="en-US"/>
        </a:p>
      </dgm:t>
    </dgm:pt>
    <dgm:pt modelId="{0F95E8FE-A096-4AA7-AA02-B02CCB675DAF}" type="pres">
      <dgm:prSet presAssocID="{27101ED1-3CA1-4C86-8168-FEE6E8D9CD3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CF4991-97CC-4053-8D12-C4589CADECE0}" type="presOf" srcId="{AB8D0372-1A98-492D-984D-9710578A811A}" destId="{2A403E63-E849-46E4-A874-0DEDE0833D8E}" srcOrd="1" destOrd="0" presId="urn:microsoft.com/office/officeart/2005/8/layout/venn1"/>
    <dgm:cxn modelId="{09A187F2-25F1-46B7-8EEC-31044A39C2F4}" type="presOf" srcId="{27101ED1-3CA1-4C86-8168-FEE6E8D9CD3E}" destId="{D54F4258-82A6-4825-847A-5CA0D2AB3D0D}" srcOrd="0" destOrd="0" presId="urn:microsoft.com/office/officeart/2005/8/layout/venn1"/>
    <dgm:cxn modelId="{85D28DE6-2C91-4AEA-84A0-06704B75AC48}" type="presOf" srcId="{D3F9606F-99E7-4C11-832A-68A2598F51F8}" destId="{11C6D443-8BC3-427E-A2F6-2500AC5A89A9}" srcOrd="0" destOrd="0" presId="urn:microsoft.com/office/officeart/2005/8/layout/venn1"/>
    <dgm:cxn modelId="{27DAEF8B-C292-403B-9FC4-F12A62E1BF2E}" type="presOf" srcId="{7DBFDCAE-248B-4E22-9C41-578684BAD11A}" destId="{942C895F-74F7-43D6-BD6A-18C68E849D5B}" srcOrd="0" destOrd="0" presId="urn:microsoft.com/office/officeart/2005/8/layout/venn1"/>
    <dgm:cxn modelId="{BA6B8C5C-E671-4FCB-854F-B851008CD4EC}" srcId="{7DBFDCAE-248B-4E22-9C41-578684BAD11A}" destId="{27101ED1-3CA1-4C86-8168-FEE6E8D9CD3E}" srcOrd="2" destOrd="0" parTransId="{7B3733BA-B5B7-494E-A377-1D516B121C10}" sibTransId="{F4FF3AE4-7429-4BE4-BC33-D16873DBE04B}"/>
    <dgm:cxn modelId="{2EF26BA4-A78A-45F0-BE10-30674F01F6B2}" type="presOf" srcId="{D3F9606F-99E7-4C11-832A-68A2598F51F8}" destId="{C592ABDD-BF1F-47BD-A7AC-EC901851510D}" srcOrd="1" destOrd="0" presId="urn:microsoft.com/office/officeart/2005/8/layout/venn1"/>
    <dgm:cxn modelId="{0679EDB4-D612-44D9-A03D-F56177FD6A48}" srcId="{7DBFDCAE-248B-4E22-9C41-578684BAD11A}" destId="{D3F9606F-99E7-4C11-832A-68A2598F51F8}" srcOrd="1" destOrd="0" parTransId="{5E9BBD7D-C8CD-44D5-A3D4-0787736FD779}" sibTransId="{15393692-B155-4A6D-B41E-199814B96EBF}"/>
    <dgm:cxn modelId="{FA6A54DB-F2E5-4A66-AA2A-9398037DB29C}" srcId="{7DBFDCAE-248B-4E22-9C41-578684BAD11A}" destId="{AB8D0372-1A98-492D-984D-9710578A811A}" srcOrd="0" destOrd="0" parTransId="{AD5F6BAC-E4B6-4B1E-ABF5-909A97A4D4B0}" sibTransId="{3FFDB8EB-4150-477E-B90E-B801B43184DA}"/>
    <dgm:cxn modelId="{8625CAF4-EB4F-4091-8242-129707276A2E}" type="presOf" srcId="{AB8D0372-1A98-492D-984D-9710578A811A}" destId="{DFC24EB6-A10D-4FBE-A6AC-85B3E0416A40}" srcOrd="0" destOrd="0" presId="urn:microsoft.com/office/officeart/2005/8/layout/venn1"/>
    <dgm:cxn modelId="{E4458E15-4AB9-48CF-8C2D-893754F5AC92}" type="presOf" srcId="{27101ED1-3CA1-4C86-8168-FEE6E8D9CD3E}" destId="{0F95E8FE-A096-4AA7-AA02-B02CCB675DAF}" srcOrd="1" destOrd="0" presId="urn:microsoft.com/office/officeart/2005/8/layout/venn1"/>
    <dgm:cxn modelId="{8E5AAAEC-4CBE-4C4C-9A1E-4CFF988C0FD1}" type="presParOf" srcId="{942C895F-74F7-43D6-BD6A-18C68E849D5B}" destId="{DFC24EB6-A10D-4FBE-A6AC-85B3E0416A40}" srcOrd="0" destOrd="0" presId="urn:microsoft.com/office/officeart/2005/8/layout/venn1"/>
    <dgm:cxn modelId="{87614679-BC54-46EE-A9E1-6DF93502A4D4}" type="presParOf" srcId="{942C895F-74F7-43D6-BD6A-18C68E849D5B}" destId="{2A403E63-E849-46E4-A874-0DEDE0833D8E}" srcOrd="1" destOrd="0" presId="urn:microsoft.com/office/officeart/2005/8/layout/venn1"/>
    <dgm:cxn modelId="{B4F3E982-F647-4055-AE42-B35F16AF740C}" type="presParOf" srcId="{942C895F-74F7-43D6-BD6A-18C68E849D5B}" destId="{11C6D443-8BC3-427E-A2F6-2500AC5A89A9}" srcOrd="2" destOrd="0" presId="urn:microsoft.com/office/officeart/2005/8/layout/venn1"/>
    <dgm:cxn modelId="{97C8F894-545F-4638-BAFF-60179935F9BE}" type="presParOf" srcId="{942C895F-74F7-43D6-BD6A-18C68E849D5B}" destId="{C592ABDD-BF1F-47BD-A7AC-EC901851510D}" srcOrd="3" destOrd="0" presId="urn:microsoft.com/office/officeart/2005/8/layout/venn1"/>
    <dgm:cxn modelId="{D92CE19E-D8A8-4216-8324-2C360FC7A336}" type="presParOf" srcId="{942C895F-74F7-43D6-BD6A-18C68E849D5B}" destId="{D54F4258-82A6-4825-847A-5CA0D2AB3D0D}" srcOrd="4" destOrd="0" presId="urn:microsoft.com/office/officeart/2005/8/layout/venn1"/>
    <dgm:cxn modelId="{53C4CDB5-4438-435A-B82F-CE7CC40050FF}" type="presParOf" srcId="{942C895F-74F7-43D6-BD6A-18C68E849D5B}" destId="{0F95E8FE-A096-4AA7-AA02-B02CCB675DA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FF2131-105C-42B1-856D-9B53462457BF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591C24C-FA01-484E-819E-7C9FA1F0CDF9}">
      <dgm:prSet phldrT="[Text]"/>
      <dgm:spPr/>
      <dgm:t>
        <a:bodyPr/>
        <a:lstStyle/>
        <a:p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Produsen</a:t>
          </a:r>
          <a:r>
            <a:rPr lang="en-US" dirty="0" smtClean="0"/>
            <a:t> Primer</a:t>
          </a:r>
          <a:endParaRPr lang="en-US" dirty="0"/>
        </a:p>
      </dgm:t>
    </dgm:pt>
    <dgm:pt modelId="{D24A5CB7-0DE3-46A3-BA9E-D7BA9B26E9BF}" type="parTrans" cxnId="{189541F7-7914-48A0-BFB8-C30AA4EFEE53}">
      <dgm:prSet/>
      <dgm:spPr/>
      <dgm:t>
        <a:bodyPr/>
        <a:lstStyle/>
        <a:p>
          <a:endParaRPr lang="en-US"/>
        </a:p>
      </dgm:t>
    </dgm:pt>
    <dgm:pt modelId="{FCE255FB-4275-47F4-9B21-9A69A7E0BE4B}" type="sibTrans" cxnId="{189541F7-7914-48A0-BFB8-C30AA4EFEE53}">
      <dgm:prSet/>
      <dgm:spPr/>
      <dgm:t>
        <a:bodyPr/>
        <a:lstStyle/>
        <a:p>
          <a:endParaRPr lang="en-US"/>
        </a:p>
      </dgm:t>
    </dgm:pt>
    <dgm:pt modelId="{19F287E4-B66D-4B40-A03F-E3CA8FEB134D}">
      <dgm:prSet phldrT="[Text]"/>
      <dgm:spPr/>
      <dgm:t>
        <a:bodyPr/>
        <a:lstStyle/>
        <a:p>
          <a:r>
            <a:rPr lang="en-US" dirty="0" err="1" smtClean="0"/>
            <a:t>Sebagai</a:t>
          </a:r>
          <a:r>
            <a:rPr lang="en-US" dirty="0" smtClean="0"/>
            <a:t> Habitat Biota</a:t>
          </a:r>
          <a:endParaRPr lang="en-US" dirty="0"/>
        </a:p>
      </dgm:t>
    </dgm:pt>
    <dgm:pt modelId="{7C3BC074-235B-4FB0-A58A-DF8ED6E60B57}" type="parTrans" cxnId="{702F1E86-A8FA-4427-83B7-F26BCD6C7527}">
      <dgm:prSet/>
      <dgm:spPr/>
      <dgm:t>
        <a:bodyPr/>
        <a:lstStyle/>
        <a:p>
          <a:endParaRPr lang="en-US"/>
        </a:p>
      </dgm:t>
    </dgm:pt>
    <dgm:pt modelId="{896A8064-3B2E-4626-A4AC-2868333573D3}" type="sibTrans" cxnId="{702F1E86-A8FA-4427-83B7-F26BCD6C7527}">
      <dgm:prSet/>
      <dgm:spPr/>
      <dgm:t>
        <a:bodyPr/>
        <a:lstStyle/>
        <a:p>
          <a:endParaRPr lang="en-US"/>
        </a:p>
      </dgm:t>
    </dgm:pt>
    <dgm:pt modelId="{6D9D70A4-3161-4C61-9359-DD2BFAB1998A}">
      <dgm:prSet phldrT="[Text]"/>
      <dgm:spPr/>
      <dgm:t>
        <a:bodyPr/>
        <a:lstStyle/>
        <a:p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Penangkap</a:t>
          </a:r>
          <a:r>
            <a:rPr lang="en-US" dirty="0" smtClean="0"/>
            <a:t> </a:t>
          </a:r>
          <a:r>
            <a:rPr lang="en-US" dirty="0" err="1" smtClean="0"/>
            <a:t>Sedimen</a:t>
          </a:r>
          <a:r>
            <a:rPr lang="en-US" dirty="0" smtClean="0"/>
            <a:t> </a:t>
          </a:r>
          <a:r>
            <a:rPr lang="en-US" dirty="0" err="1" smtClean="0"/>
            <a:t>serta</a:t>
          </a:r>
          <a:r>
            <a:rPr lang="en-US" dirty="0" smtClean="0"/>
            <a:t> </a:t>
          </a:r>
          <a:r>
            <a:rPr lang="en-US" dirty="0" err="1" smtClean="0"/>
            <a:t>Penahan</a:t>
          </a:r>
          <a:r>
            <a:rPr lang="en-US" dirty="0" smtClean="0"/>
            <a:t> </a:t>
          </a:r>
          <a:r>
            <a:rPr lang="en-US" dirty="0" err="1" smtClean="0"/>
            <a:t>Arus</a:t>
          </a:r>
          <a:r>
            <a:rPr lang="en-US" dirty="0" smtClean="0"/>
            <a:t> </a:t>
          </a:r>
          <a:r>
            <a:rPr lang="en-US" dirty="0" err="1" smtClean="0"/>
            <a:t>dan</a:t>
          </a:r>
          <a:endParaRPr lang="en-US" dirty="0" smtClean="0"/>
        </a:p>
        <a:p>
          <a:r>
            <a:rPr lang="en-US" dirty="0" smtClean="0"/>
            <a:t> </a:t>
          </a:r>
          <a:r>
            <a:rPr lang="en-US" dirty="0" err="1" smtClean="0"/>
            <a:t>Gelombang</a:t>
          </a:r>
          <a:endParaRPr lang="en-US" dirty="0"/>
        </a:p>
      </dgm:t>
    </dgm:pt>
    <dgm:pt modelId="{E9B74CA5-C1A3-415C-9F5D-F0D96378743C}" type="parTrans" cxnId="{BA24A4B0-8BE7-419C-B327-88B47AFF88C2}">
      <dgm:prSet/>
      <dgm:spPr/>
      <dgm:t>
        <a:bodyPr/>
        <a:lstStyle/>
        <a:p>
          <a:endParaRPr lang="en-US"/>
        </a:p>
      </dgm:t>
    </dgm:pt>
    <dgm:pt modelId="{8388D230-AC97-494F-ABC9-4140AECB28E7}" type="sibTrans" cxnId="{BA24A4B0-8BE7-419C-B327-88B47AFF88C2}">
      <dgm:prSet/>
      <dgm:spPr/>
      <dgm:t>
        <a:bodyPr/>
        <a:lstStyle/>
        <a:p>
          <a:endParaRPr lang="en-US"/>
        </a:p>
      </dgm:t>
    </dgm:pt>
    <dgm:pt modelId="{7E8EF01E-04A9-4EE5-97BC-54660CA83921}">
      <dgm:prSet phldrT="[Text]"/>
      <dgm:spPr/>
      <dgm:t>
        <a:bodyPr/>
        <a:lstStyle/>
        <a:p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Pendaur</a:t>
          </a:r>
          <a:r>
            <a:rPr lang="en-US" dirty="0" smtClean="0"/>
            <a:t> </a:t>
          </a:r>
          <a:r>
            <a:rPr lang="en-US" dirty="0" err="1" smtClean="0"/>
            <a:t>Zat</a:t>
          </a:r>
          <a:r>
            <a:rPr lang="en-US" dirty="0" smtClean="0"/>
            <a:t> Hara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penyerap</a:t>
          </a:r>
          <a:r>
            <a:rPr lang="en-US" dirty="0" smtClean="0"/>
            <a:t> </a:t>
          </a:r>
          <a:r>
            <a:rPr lang="en-US" dirty="0" err="1" smtClean="0"/>
            <a:t>karbon</a:t>
          </a:r>
          <a:endParaRPr lang="en-US" dirty="0"/>
        </a:p>
      </dgm:t>
    </dgm:pt>
    <dgm:pt modelId="{6AE93BDF-853B-4368-AB8D-C5419B04C3A7}" type="parTrans" cxnId="{0F7959A5-9061-4D9C-93C8-8C26ED5943D6}">
      <dgm:prSet/>
      <dgm:spPr/>
      <dgm:t>
        <a:bodyPr/>
        <a:lstStyle/>
        <a:p>
          <a:endParaRPr lang="en-US"/>
        </a:p>
      </dgm:t>
    </dgm:pt>
    <dgm:pt modelId="{DADC6A3A-BB32-4D63-B0C5-AAA2311F0274}" type="sibTrans" cxnId="{0F7959A5-9061-4D9C-93C8-8C26ED5943D6}">
      <dgm:prSet/>
      <dgm:spPr/>
      <dgm:t>
        <a:bodyPr/>
        <a:lstStyle/>
        <a:p>
          <a:endParaRPr lang="en-US"/>
        </a:p>
      </dgm:t>
    </dgm:pt>
    <dgm:pt modelId="{79C55069-4258-461A-8B0E-A056E1FBF503}" type="pres">
      <dgm:prSet presAssocID="{9AFF2131-105C-42B1-856D-9B53462457B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65B4A8-9207-4574-8A25-0AC1998BF5D3}" type="pres">
      <dgm:prSet presAssocID="{1591C24C-FA01-484E-819E-7C9FA1F0CDF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16E80-2D34-4A0B-875E-48AB5D75BCCE}" type="pres">
      <dgm:prSet presAssocID="{FCE255FB-4275-47F4-9B21-9A69A7E0BE4B}" presName="sibTrans" presStyleCnt="0"/>
      <dgm:spPr/>
    </dgm:pt>
    <dgm:pt modelId="{DE251567-3A86-4F42-8656-FE4E14EE7DFA}" type="pres">
      <dgm:prSet presAssocID="{19F287E4-B66D-4B40-A03F-E3CA8FEB13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87B38-479E-45DF-8A4D-3E1E13943C94}" type="pres">
      <dgm:prSet presAssocID="{896A8064-3B2E-4626-A4AC-2868333573D3}" presName="sibTrans" presStyleCnt="0"/>
      <dgm:spPr/>
    </dgm:pt>
    <dgm:pt modelId="{68A84399-BFDB-4461-BD19-2D1B30D5A11A}" type="pres">
      <dgm:prSet presAssocID="{6D9D70A4-3161-4C61-9359-DD2BFAB1998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AE275-E792-44A5-9676-CC1FCB09861D}" type="pres">
      <dgm:prSet presAssocID="{8388D230-AC97-494F-ABC9-4140AECB28E7}" presName="sibTrans" presStyleCnt="0"/>
      <dgm:spPr/>
    </dgm:pt>
    <dgm:pt modelId="{76A7F600-3AE6-49CE-83E1-5AE597B5A9C7}" type="pres">
      <dgm:prSet presAssocID="{7E8EF01E-04A9-4EE5-97BC-54660CA8392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EFE870-EB1D-46EC-B5FA-160CFEFB01C5}" type="presOf" srcId="{9AFF2131-105C-42B1-856D-9B53462457BF}" destId="{79C55069-4258-461A-8B0E-A056E1FBF503}" srcOrd="0" destOrd="0" presId="urn:microsoft.com/office/officeart/2005/8/layout/default"/>
    <dgm:cxn modelId="{189541F7-7914-48A0-BFB8-C30AA4EFEE53}" srcId="{9AFF2131-105C-42B1-856D-9B53462457BF}" destId="{1591C24C-FA01-484E-819E-7C9FA1F0CDF9}" srcOrd="0" destOrd="0" parTransId="{D24A5CB7-0DE3-46A3-BA9E-D7BA9B26E9BF}" sibTransId="{FCE255FB-4275-47F4-9B21-9A69A7E0BE4B}"/>
    <dgm:cxn modelId="{0F7959A5-9061-4D9C-93C8-8C26ED5943D6}" srcId="{9AFF2131-105C-42B1-856D-9B53462457BF}" destId="{7E8EF01E-04A9-4EE5-97BC-54660CA83921}" srcOrd="3" destOrd="0" parTransId="{6AE93BDF-853B-4368-AB8D-C5419B04C3A7}" sibTransId="{DADC6A3A-BB32-4D63-B0C5-AAA2311F0274}"/>
    <dgm:cxn modelId="{BA24A4B0-8BE7-419C-B327-88B47AFF88C2}" srcId="{9AFF2131-105C-42B1-856D-9B53462457BF}" destId="{6D9D70A4-3161-4C61-9359-DD2BFAB1998A}" srcOrd="2" destOrd="0" parTransId="{E9B74CA5-C1A3-415C-9F5D-F0D96378743C}" sibTransId="{8388D230-AC97-494F-ABC9-4140AECB28E7}"/>
    <dgm:cxn modelId="{28852C3A-2D19-4C1F-BE81-5612338A3243}" type="presOf" srcId="{7E8EF01E-04A9-4EE5-97BC-54660CA83921}" destId="{76A7F600-3AE6-49CE-83E1-5AE597B5A9C7}" srcOrd="0" destOrd="0" presId="urn:microsoft.com/office/officeart/2005/8/layout/default"/>
    <dgm:cxn modelId="{702F1E86-A8FA-4427-83B7-F26BCD6C7527}" srcId="{9AFF2131-105C-42B1-856D-9B53462457BF}" destId="{19F287E4-B66D-4B40-A03F-E3CA8FEB134D}" srcOrd="1" destOrd="0" parTransId="{7C3BC074-235B-4FB0-A58A-DF8ED6E60B57}" sibTransId="{896A8064-3B2E-4626-A4AC-2868333573D3}"/>
    <dgm:cxn modelId="{97E29B71-B714-48E6-9E96-5A321478C5B3}" type="presOf" srcId="{6D9D70A4-3161-4C61-9359-DD2BFAB1998A}" destId="{68A84399-BFDB-4461-BD19-2D1B30D5A11A}" srcOrd="0" destOrd="0" presId="urn:microsoft.com/office/officeart/2005/8/layout/default"/>
    <dgm:cxn modelId="{4CE016FB-5558-40D1-9370-5C4C14DAC49E}" type="presOf" srcId="{1591C24C-FA01-484E-819E-7C9FA1F0CDF9}" destId="{8C65B4A8-9207-4574-8A25-0AC1998BF5D3}" srcOrd="0" destOrd="0" presId="urn:microsoft.com/office/officeart/2005/8/layout/default"/>
    <dgm:cxn modelId="{7BAC1E23-316B-49F5-8308-7801277FB916}" type="presOf" srcId="{19F287E4-B66D-4B40-A03F-E3CA8FEB134D}" destId="{DE251567-3A86-4F42-8656-FE4E14EE7DFA}" srcOrd="0" destOrd="0" presId="urn:microsoft.com/office/officeart/2005/8/layout/default"/>
    <dgm:cxn modelId="{6EE628F0-B286-4C24-B6A1-823A3ED5505E}" type="presParOf" srcId="{79C55069-4258-461A-8B0E-A056E1FBF503}" destId="{8C65B4A8-9207-4574-8A25-0AC1998BF5D3}" srcOrd="0" destOrd="0" presId="urn:microsoft.com/office/officeart/2005/8/layout/default"/>
    <dgm:cxn modelId="{C2C71810-211A-4D16-B553-49C89EC5C4C6}" type="presParOf" srcId="{79C55069-4258-461A-8B0E-A056E1FBF503}" destId="{5A116E80-2D34-4A0B-875E-48AB5D75BCCE}" srcOrd="1" destOrd="0" presId="urn:microsoft.com/office/officeart/2005/8/layout/default"/>
    <dgm:cxn modelId="{3EF0AC58-A64D-4765-965A-FEA152D8A261}" type="presParOf" srcId="{79C55069-4258-461A-8B0E-A056E1FBF503}" destId="{DE251567-3A86-4F42-8656-FE4E14EE7DFA}" srcOrd="2" destOrd="0" presId="urn:microsoft.com/office/officeart/2005/8/layout/default"/>
    <dgm:cxn modelId="{43B76852-C38B-407F-BC1A-BDAC2802E6F1}" type="presParOf" srcId="{79C55069-4258-461A-8B0E-A056E1FBF503}" destId="{C0087B38-479E-45DF-8A4D-3E1E13943C94}" srcOrd="3" destOrd="0" presId="urn:microsoft.com/office/officeart/2005/8/layout/default"/>
    <dgm:cxn modelId="{642B279E-718E-4DD3-AAC2-C270D7C18D2F}" type="presParOf" srcId="{79C55069-4258-461A-8B0E-A056E1FBF503}" destId="{68A84399-BFDB-4461-BD19-2D1B30D5A11A}" srcOrd="4" destOrd="0" presId="urn:microsoft.com/office/officeart/2005/8/layout/default"/>
    <dgm:cxn modelId="{1E1407B7-BDC1-46BC-A673-B6D714F0712A}" type="presParOf" srcId="{79C55069-4258-461A-8B0E-A056E1FBF503}" destId="{D57AE275-E792-44A5-9676-CC1FCB09861D}" srcOrd="5" destOrd="0" presId="urn:microsoft.com/office/officeart/2005/8/layout/default"/>
    <dgm:cxn modelId="{326C12B9-A5AC-4867-9CCB-A9C7071724F9}" type="presParOf" srcId="{79C55069-4258-461A-8B0E-A056E1FBF503}" destId="{76A7F600-3AE6-49CE-83E1-5AE597B5A9C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24EB6-A10D-4FBE-A6AC-85B3E0416A40}">
      <dsp:nvSpPr>
        <dsp:cNvPr id="0" name=""/>
        <dsp:cNvSpPr/>
      </dsp:nvSpPr>
      <dsp:spPr>
        <a:xfrm>
          <a:off x="734632" y="555603"/>
          <a:ext cx="2035934" cy="203593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Mangrove</a:t>
          </a:r>
          <a:endParaRPr lang="en-US" sz="2200" kern="1200" dirty="0"/>
        </a:p>
      </dsp:txBody>
      <dsp:txXfrm>
        <a:off x="1006090" y="911891"/>
        <a:ext cx="1493018" cy="916170"/>
      </dsp:txXfrm>
    </dsp:sp>
    <dsp:sp modelId="{11C6D443-8BC3-427E-A2F6-2500AC5A89A9}">
      <dsp:nvSpPr>
        <dsp:cNvPr id="0" name=""/>
        <dsp:cNvSpPr/>
      </dsp:nvSpPr>
      <dsp:spPr>
        <a:xfrm>
          <a:off x="1469265" y="1828062"/>
          <a:ext cx="2035934" cy="2035934"/>
        </a:xfrm>
        <a:prstGeom prst="ellipse">
          <a:avLst/>
        </a:prstGeom>
        <a:solidFill>
          <a:schemeClr val="accent2">
            <a:alpha val="50000"/>
            <a:hueOff val="1285449"/>
            <a:satOff val="-3501"/>
            <a:lumOff val="-4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Terumbu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Karang</a:t>
          </a:r>
          <a:endParaRPr lang="en-US" sz="2200" kern="1200" dirty="0"/>
        </a:p>
      </dsp:txBody>
      <dsp:txXfrm>
        <a:off x="2091922" y="2354012"/>
        <a:ext cx="1221560" cy="1119763"/>
      </dsp:txXfrm>
    </dsp:sp>
    <dsp:sp modelId="{D54F4258-82A6-4825-847A-5CA0D2AB3D0D}">
      <dsp:nvSpPr>
        <dsp:cNvPr id="0" name=""/>
        <dsp:cNvSpPr/>
      </dsp:nvSpPr>
      <dsp:spPr>
        <a:xfrm>
          <a:off x="0" y="1828062"/>
          <a:ext cx="2035934" cy="2035934"/>
        </a:xfrm>
        <a:prstGeom prst="ellipse">
          <a:avLst/>
        </a:prstGeom>
        <a:solidFill>
          <a:schemeClr val="accent2">
            <a:alpha val="50000"/>
            <a:hueOff val="2570898"/>
            <a:satOff val="-7003"/>
            <a:lumOff val="-90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Lamun</a:t>
          </a:r>
          <a:endParaRPr lang="en-US" sz="2200" kern="1200" dirty="0"/>
        </a:p>
      </dsp:txBody>
      <dsp:txXfrm>
        <a:off x="191717" y="2354012"/>
        <a:ext cx="1221560" cy="1119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5B4A8-9207-4574-8A25-0AC1998BF5D3}">
      <dsp:nvSpPr>
        <dsp:cNvPr id="0" name=""/>
        <dsp:cNvSpPr/>
      </dsp:nvSpPr>
      <dsp:spPr>
        <a:xfrm>
          <a:off x="1004366" y="1265"/>
          <a:ext cx="3397746" cy="203864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Sebagai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Produsen</a:t>
          </a:r>
          <a:r>
            <a:rPr lang="en-US" sz="2500" kern="1200" dirty="0" smtClean="0"/>
            <a:t> Primer</a:t>
          </a:r>
          <a:endParaRPr lang="en-US" sz="2500" kern="1200" dirty="0"/>
        </a:p>
      </dsp:txBody>
      <dsp:txXfrm>
        <a:off x="1004366" y="1265"/>
        <a:ext cx="3397746" cy="2038647"/>
      </dsp:txXfrm>
    </dsp:sp>
    <dsp:sp modelId="{DE251567-3A86-4F42-8656-FE4E14EE7DFA}">
      <dsp:nvSpPr>
        <dsp:cNvPr id="0" name=""/>
        <dsp:cNvSpPr/>
      </dsp:nvSpPr>
      <dsp:spPr>
        <a:xfrm>
          <a:off x="4741887" y="1265"/>
          <a:ext cx="3397746" cy="2038647"/>
        </a:xfrm>
        <a:prstGeom prst="rect">
          <a:avLst/>
        </a:prstGeom>
        <a:solidFill>
          <a:schemeClr val="accent2">
            <a:shade val="80000"/>
            <a:hueOff val="-228489"/>
            <a:satOff val="-5323"/>
            <a:lumOff val="10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Sebagai</a:t>
          </a:r>
          <a:r>
            <a:rPr lang="en-US" sz="2500" kern="1200" dirty="0" smtClean="0"/>
            <a:t> Habitat Biota</a:t>
          </a:r>
          <a:endParaRPr lang="en-US" sz="2500" kern="1200" dirty="0"/>
        </a:p>
      </dsp:txBody>
      <dsp:txXfrm>
        <a:off x="4741887" y="1265"/>
        <a:ext cx="3397746" cy="2038647"/>
      </dsp:txXfrm>
    </dsp:sp>
    <dsp:sp modelId="{68A84399-BFDB-4461-BD19-2D1B30D5A11A}">
      <dsp:nvSpPr>
        <dsp:cNvPr id="0" name=""/>
        <dsp:cNvSpPr/>
      </dsp:nvSpPr>
      <dsp:spPr>
        <a:xfrm>
          <a:off x="1004366" y="2379687"/>
          <a:ext cx="3397746" cy="2038647"/>
        </a:xfrm>
        <a:prstGeom prst="rect">
          <a:avLst/>
        </a:prstGeom>
        <a:solidFill>
          <a:schemeClr val="accent2">
            <a:shade val="80000"/>
            <a:hueOff val="-456977"/>
            <a:satOff val="-10645"/>
            <a:lumOff val="21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Sebagai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Penangkap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Sedimen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serta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Penahan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Arus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dan</a:t>
          </a:r>
          <a:endParaRPr lang="en-US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 </a:t>
          </a:r>
          <a:r>
            <a:rPr lang="en-US" sz="2500" kern="1200" dirty="0" err="1" smtClean="0"/>
            <a:t>Gelombang</a:t>
          </a:r>
          <a:endParaRPr lang="en-US" sz="2500" kern="1200" dirty="0"/>
        </a:p>
      </dsp:txBody>
      <dsp:txXfrm>
        <a:off x="1004366" y="2379687"/>
        <a:ext cx="3397746" cy="2038647"/>
      </dsp:txXfrm>
    </dsp:sp>
    <dsp:sp modelId="{76A7F600-3AE6-49CE-83E1-5AE597B5A9C7}">
      <dsp:nvSpPr>
        <dsp:cNvPr id="0" name=""/>
        <dsp:cNvSpPr/>
      </dsp:nvSpPr>
      <dsp:spPr>
        <a:xfrm>
          <a:off x="4741887" y="2379687"/>
          <a:ext cx="3397746" cy="2038647"/>
        </a:xfrm>
        <a:prstGeom prst="rect">
          <a:avLst/>
        </a:prstGeom>
        <a:solidFill>
          <a:schemeClr val="accent2">
            <a:shade val="80000"/>
            <a:hueOff val="-685466"/>
            <a:satOff val="-15968"/>
            <a:lumOff val="325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Sebagai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Pendaur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Zat</a:t>
          </a:r>
          <a:r>
            <a:rPr lang="en-US" sz="2500" kern="1200" dirty="0" smtClean="0"/>
            <a:t> Hara </a:t>
          </a:r>
          <a:r>
            <a:rPr lang="en-US" sz="2500" kern="1200" dirty="0" err="1" smtClean="0"/>
            <a:t>dan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penyerap</a:t>
          </a:r>
          <a:r>
            <a:rPr lang="en-US" sz="2500" kern="1200" dirty="0" smtClean="0"/>
            <a:t> </a:t>
          </a:r>
          <a:r>
            <a:rPr lang="en-US" sz="2500" kern="1200" dirty="0" err="1" smtClean="0"/>
            <a:t>karbon</a:t>
          </a:r>
          <a:endParaRPr lang="en-US" sz="2500" kern="1200" dirty="0"/>
        </a:p>
      </dsp:txBody>
      <dsp:txXfrm>
        <a:off x="4741887" y="2379687"/>
        <a:ext cx="3397746" cy="2038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6/17/2021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6/17/2021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6/17/2021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6/17/2021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6/17/2021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6/17/2021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6/17/2021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6/17/2021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6/17/2021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6/17/2021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6/17/2021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6/17/2021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EKOSISTEM LAMUN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72" y="97004"/>
            <a:ext cx="6334253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854" y="2733675"/>
            <a:ext cx="5952404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29" y="76200"/>
            <a:ext cx="5711383" cy="4311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412" y="2182478"/>
            <a:ext cx="662087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GAMBARKAN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896102"/>
              </p:ext>
            </p:extLst>
          </p:nvPr>
        </p:nvGraphicFramePr>
        <p:xfrm>
          <a:off x="1979613" y="1828800"/>
          <a:ext cx="9144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457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0"/>
            <a:ext cx="9144001" cy="1219200"/>
          </a:xfrm>
        </p:spPr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8612" y="381000"/>
            <a:ext cx="6553200" cy="60198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 </a:t>
            </a:r>
          </a:p>
          <a:p>
            <a:pPr algn="just"/>
            <a:r>
              <a:rPr lang="fi-FI" dirty="0" smtClean="0"/>
              <a:t>Lamun  </a:t>
            </a:r>
            <a:r>
              <a:rPr lang="fi-FI" dirty="0"/>
              <a:t>hidup  dan  terdapat  pada </a:t>
            </a:r>
            <a:r>
              <a:rPr lang="fi-FI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 </a:t>
            </a:r>
            <a:r>
              <a:rPr lang="en-US" dirty="0"/>
              <a:t>mid-intertidal  </a:t>
            </a:r>
            <a:r>
              <a:rPr lang="en-US" dirty="0" err="1"/>
              <a:t>sampai</a:t>
            </a:r>
            <a:r>
              <a:rPr lang="en-US" dirty="0"/>
              <a:t>  </a:t>
            </a:r>
            <a:r>
              <a:rPr lang="en-US" dirty="0" err="1"/>
              <a:t>kedalaman</a:t>
            </a:r>
            <a:r>
              <a:rPr lang="en-US" dirty="0"/>
              <a:t> </a:t>
            </a:r>
            <a:r>
              <a:rPr lang="en-US" dirty="0" smtClean="0"/>
              <a:t> 0,5-10 </a:t>
            </a:r>
            <a:r>
              <a:rPr lang="en-US" dirty="0"/>
              <a:t>m,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melimpah</a:t>
            </a:r>
            <a:r>
              <a:rPr lang="en-US" dirty="0"/>
              <a:t> 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sublitoral</a:t>
            </a:r>
            <a:r>
              <a:rPr lang="en-US" dirty="0"/>
              <a:t>.  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it-IT" dirty="0" smtClean="0"/>
              <a:t>terdapat </a:t>
            </a:r>
            <a:r>
              <a:rPr lang="it-IT" dirty="0"/>
              <a:t>di daerah tropik dari pada </a:t>
            </a:r>
            <a:r>
              <a:rPr lang="it-IT" dirty="0" smtClean="0"/>
              <a:t>di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/>
              <a:t>ugahari</a:t>
            </a:r>
            <a:r>
              <a:rPr lang="en-US" dirty="0"/>
              <a:t> (Barber, 1985).  Habitat </a:t>
            </a:r>
            <a:r>
              <a:rPr lang="en-US" dirty="0" smtClean="0"/>
              <a:t> </a:t>
            </a:r>
            <a:r>
              <a:rPr lang="en-US" dirty="0" err="1" smtClean="0"/>
              <a:t>lamun</a:t>
            </a:r>
            <a:r>
              <a:rPr lang="en-US" dirty="0" smtClean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err="1"/>
              <a:t>dilihat</a:t>
            </a:r>
            <a:r>
              <a:rPr lang="en-US" dirty="0"/>
              <a:t>  </a:t>
            </a:r>
            <a:r>
              <a:rPr lang="en-US" dirty="0" err="1"/>
              <a:t>sebagai</a:t>
            </a:r>
            <a:r>
              <a:rPr lang="en-US" dirty="0"/>
              <a:t> 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pt-BR" dirty="0" smtClean="0"/>
              <a:t>komunitas</a:t>
            </a:r>
            <a:r>
              <a:rPr lang="pt-BR" dirty="0"/>
              <a:t>,  dalam  hal  ini  suatu </a:t>
            </a:r>
            <a:r>
              <a:rPr lang="pt-BR" dirty="0" smtClean="0"/>
              <a:t>padang </a:t>
            </a:r>
            <a:r>
              <a:rPr lang="en-US" dirty="0" err="1" smtClean="0"/>
              <a:t>lamun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hewan</a:t>
            </a:r>
            <a:r>
              <a:rPr lang="en-US" dirty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sv-SE" dirty="0" smtClean="0"/>
              <a:t>berhubungan</a:t>
            </a:r>
            <a:r>
              <a:rPr lang="sv-SE" dirty="0"/>
              <a:t>.    Habitat  lamun  dapat  juga </a:t>
            </a:r>
            <a:r>
              <a:rPr lang="sv-SE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 </a:t>
            </a:r>
            <a:r>
              <a:rPr lang="en-US" dirty="0" err="1"/>
              <a:t>sabagai</a:t>
            </a:r>
            <a:r>
              <a:rPr lang="en-US" dirty="0"/>
              <a:t>  </a:t>
            </a:r>
            <a:r>
              <a:rPr lang="en-US" dirty="0" err="1"/>
              <a:t>suatu</a:t>
            </a:r>
            <a:r>
              <a:rPr lang="en-US" dirty="0"/>
              <a:t>  </a:t>
            </a:r>
            <a:r>
              <a:rPr lang="en-US" dirty="0" err="1"/>
              <a:t>ekosistem</a:t>
            </a:r>
            <a:r>
              <a:rPr lang="en-US" dirty="0"/>
              <a:t>, 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  </a:t>
            </a:r>
            <a:r>
              <a:rPr lang="en-US" dirty="0" err="1" smtClean="0"/>
              <a:t>ini</a:t>
            </a:r>
            <a:r>
              <a:rPr lang="en-US" dirty="0" smtClean="0"/>
              <a:t>  </a:t>
            </a:r>
            <a:r>
              <a:rPr lang="en-US" dirty="0" err="1"/>
              <a:t>hubungan</a:t>
            </a:r>
            <a:r>
              <a:rPr lang="en-US" dirty="0"/>
              <a:t>  </a:t>
            </a:r>
            <a:r>
              <a:rPr lang="en-US" dirty="0" err="1"/>
              <a:t>hewan</a:t>
            </a:r>
            <a:r>
              <a:rPr lang="en-US" dirty="0"/>
              <a:t> 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tumbuhan</a:t>
            </a:r>
            <a:r>
              <a:rPr lang="en-US" dirty="0"/>
              <a:t>  </a:t>
            </a:r>
            <a:r>
              <a:rPr lang="en-US" dirty="0" smtClean="0"/>
              <a:t> </a:t>
            </a:r>
            <a:r>
              <a:rPr lang="en-US" dirty="0" err="1" smtClean="0"/>
              <a:t>tadi</a:t>
            </a:r>
            <a:r>
              <a:rPr lang="en-US" dirty="0" smtClean="0"/>
              <a:t>  </a:t>
            </a:r>
            <a:r>
              <a:rPr lang="en-US" dirty="0" err="1"/>
              <a:t>dilihat</a:t>
            </a:r>
            <a:r>
              <a:rPr lang="en-US" dirty="0"/>
              <a:t>  </a:t>
            </a:r>
            <a:r>
              <a:rPr lang="en-US" dirty="0" err="1"/>
              <a:t>sebagai</a:t>
            </a:r>
            <a:r>
              <a:rPr lang="en-US" dirty="0"/>
              <a:t>  </a:t>
            </a:r>
            <a:r>
              <a:rPr lang="en-US" dirty="0" err="1"/>
              <a:t>suatu</a:t>
            </a:r>
            <a:r>
              <a:rPr lang="en-US" dirty="0"/>
              <a:t>  proses  yang </a:t>
            </a:r>
            <a:r>
              <a:rPr lang="en-US" dirty="0" err="1" smtClean="0"/>
              <a:t>dikendalikan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pengaruh-pengaruh</a:t>
            </a:r>
            <a:r>
              <a:rPr lang="en-US" dirty="0" smtClean="0"/>
              <a:t> </a:t>
            </a:r>
            <a:r>
              <a:rPr lang="en-US" dirty="0" err="1" smtClean="0"/>
              <a:t>interaktif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faktor-faktor</a:t>
            </a:r>
            <a:r>
              <a:rPr lang="en-US" dirty="0"/>
              <a:t> </a:t>
            </a:r>
            <a:r>
              <a:rPr lang="en-US" dirty="0" err="1"/>
              <a:t>biologis</a:t>
            </a:r>
            <a:r>
              <a:rPr lang="en-US" dirty="0"/>
              <a:t>, </a:t>
            </a:r>
            <a:r>
              <a:rPr lang="en-US" dirty="0" err="1"/>
              <a:t>fisika</a:t>
            </a:r>
            <a:r>
              <a:rPr lang="en-US" dirty="0" smtClean="0"/>
              <a:t>, </a:t>
            </a:r>
            <a:r>
              <a:rPr lang="pl-PL" dirty="0" smtClean="0"/>
              <a:t>kimiawi</a:t>
            </a:r>
            <a:r>
              <a:rPr lang="pl-PL" dirty="0"/>
              <a:t>.  Ekosistem  padang  lamun  pada 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 </a:t>
            </a:r>
            <a:r>
              <a:rPr lang="en-US" dirty="0" err="1"/>
              <a:t>tropik</a:t>
            </a:r>
            <a:r>
              <a:rPr lang="en-US" dirty="0"/>
              <a:t>  </a:t>
            </a:r>
            <a:r>
              <a:rPr lang="en-US" dirty="0" err="1"/>
              <a:t>dapat</a:t>
            </a:r>
            <a:r>
              <a:rPr lang="en-US" dirty="0"/>
              <a:t>  </a:t>
            </a:r>
            <a:r>
              <a:rPr lang="en-US" dirty="0" smtClean="0"/>
              <a:t> </a:t>
            </a:r>
            <a:r>
              <a:rPr lang="en-US" dirty="0" err="1" smtClean="0"/>
              <a:t>menempati</a:t>
            </a:r>
            <a:r>
              <a:rPr lang="en-US" dirty="0" smtClean="0"/>
              <a:t>  </a:t>
            </a:r>
            <a:r>
              <a:rPr lang="en-US" dirty="0" err="1"/>
              <a:t>berbagai</a:t>
            </a:r>
            <a:r>
              <a:rPr lang="en-US" dirty="0"/>
              <a:t> </a:t>
            </a:r>
            <a:endParaRPr lang="en-US" dirty="0" smtClean="0"/>
          </a:p>
          <a:p>
            <a:pPr algn="just"/>
            <a:r>
              <a:rPr lang="en-US" dirty="0"/>
              <a:t>habitat,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status </a:t>
            </a:r>
            <a:r>
              <a:rPr lang="en-US" dirty="0" err="1"/>
              <a:t>nutrien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. </a:t>
            </a:r>
            <a:r>
              <a:rPr lang="en-US" dirty="0" err="1" smtClean="0"/>
              <a:t>Lamun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nutrien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sv-SE" dirty="0" smtClean="0"/>
              <a:t>melimpah </a:t>
            </a:r>
            <a:r>
              <a:rPr lang="sv-SE" dirty="0"/>
              <a:t>pada habitat yang tinggi nutrien.  </a:t>
            </a:r>
            <a:r>
              <a:rPr lang="sv-SE" dirty="0" smtClean="0"/>
              <a:t> </a:t>
            </a:r>
            <a:r>
              <a:rPr lang="en-US" dirty="0" err="1" smtClean="0"/>
              <a:t>Lamun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homogen</a:t>
            </a:r>
            <a:r>
              <a:rPr lang="en-US" dirty="0"/>
              <a:t>. </a:t>
            </a:r>
            <a:r>
              <a:rPr lang="en-US" dirty="0" err="1"/>
              <a:t>Lamun</a:t>
            </a:r>
            <a:r>
              <a:rPr lang="en-US" dirty="0"/>
              <a:t>  </a:t>
            </a:r>
            <a:r>
              <a:rPr lang="en-US" dirty="0" err="1"/>
              <a:t>terlihat</a:t>
            </a:r>
            <a:r>
              <a:rPr lang="en-US" dirty="0"/>
              <a:t> 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sv-SE" dirty="0" smtClean="0"/>
              <a:t>kaitan  </a:t>
            </a:r>
            <a:r>
              <a:rPr lang="sv-SE" dirty="0"/>
              <a:t>dengan  habitat  dimana  banyak </a:t>
            </a:r>
            <a:r>
              <a:rPr lang="sv-SE" dirty="0" smtClean="0"/>
              <a:t> </a:t>
            </a:r>
            <a:r>
              <a:rPr lang="en-US" dirty="0" err="1" smtClean="0"/>
              <a:t>lamun</a:t>
            </a:r>
            <a:r>
              <a:rPr lang="en-US" dirty="0" smtClean="0"/>
              <a:t>  </a:t>
            </a:r>
            <a:r>
              <a:rPr lang="en-US" dirty="0"/>
              <a:t>(</a:t>
            </a:r>
            <a:r>
              <a:rPr lang="en-US" i="1" dirty="0" err="1"/>
              <a:t>Thalassia</a:t>
            </a:r>
            <a:r>
              <a:rPr lang="en-US" i="1" dirty="0"/>
              <a:t>) </a:t>
            </a:r>
            <a:r>
              <a:rPr lang="en-US" i="1" dirty="0" err="1"/>
              <a:t>adalah</a:t>
            </a:r>
            <a:r>
              <a:rPr lang="en-US" i="1" dirty="0"/>
              <a:t>  </a:t>
            </a:r>
            <a:r>
              <a:rPr lang="en-US" i="1" dirty="0" err="1"/>
              <a:t>substrat</a:t>
            </a:r>
            <a:r>
              <a:rPr lang="en-US" i="1" dirty="0"/>
              <a:t>  </a:t>
            </a:r>
            <a:r>
              <a:rPr lang="en-US" i="1" dirty="0" err="1"/>
              <a:t>dasar</a:t>
            </a:r>
            <a:r>
              <a:rPr lang="en-US" i="1" dirty="0"/>
              <a:t> </a:t>
            </a:r>
            <a:r>
              <a:rPr lang="en-US" i="1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 </a:t>
            </a:r>
            <a:r>
              <a:rPr lang="en-US" dirty="0" err="1"/>
              <a:t>pasir</a:t>
            </a:r>
            <a:r>
              <a:rPr lang="en-US" dirty="0"/>
              <a:t>  </a:t>
            </a:r>
            <a:r>
              <a:rPr lang="en-US" dirty="0" err="1"/>
              <a:t>kasar</a:t>
            </a:r>
            <a:r>
              <a:rPr lang="en-US" dirty="0"/>
              <a:t>.   </a:t>
            </a:r>
            <a:r>
              <a:rPr lang="en-US" dirty="0" err="1"/>
              <a:t>Menurut</a:t>
            </a:r>
            <a:r>
              <a:rPr lang="en-US" dirty="0"/>
              <a:t>  </a:t>
            </a:r>
            <a:r>
              <a:rPr lang="en-US" dirty="0" err="1" smtClean="0"/>
              <a:t>Haruna</a:t>
            </a:r>
            <a:r>
              <a:rPr lang="en-US" dirty="0" smtClean="0"/>
              <a:t> (</a:t>
            </a:r>
            <a:r>
              <a:rPr lang="en-US" dirty="0" err="1" smtClean="0"/>
              <a:t>Sangaji</a:t>
            </a:r>
            <a:r>
              <a:rPr lang="en-US" dirty="0"/>
              <a:t>,  1994) juga 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Enhalus</a:t>
            </a:r>
            <a:r>
              <a:rPr lang="en-US" dirty="0" smtClean="0"/>
              <a:t> </a:t>
            </a:r>
            <a:r>
              <a:rPr lang="pt-BR" dirty="0" smtClean="0"/>
              <a:t>acoroides </a:t>
            </a:r>
            <a:r>
              <a:rPr lang="pt-BR" dirty="0"/>
              <a:t>dominan hidup pada </a:t>
            </a:r>
            <a:r>
              <a:rPr lang="pt-BR" dirty="0" smtClean="0"/>
              <a:t>substrat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/>
              <a:t>berpasir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pasir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 smtClean="0"/>
              <a:t>berlumpur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kadang-kadang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campuran</a:t>
            </a:r>
            <a:r>
              <a:rPr lang="en-US" dirty="0"/>
              <a:t> </a:t>
            </a:r>
            <a:r>
              <a:rPr lang="en-US" dirty="0" err="1"/>
              <a:t>pecahan</a:t>
            </a:r>
            <a:r>
              <a:rPr lang="en-US" dirty="0"/>
              <a:t> </a:t>
            </a:r>
            <a:r>
              <a:rPr lang="en-US" dirty="0" err="1" smtClean="0"/>
              <a:t>karang</a:t>
            </a:r>
            <a:r>
              <a:rPr lang="en-US" dirty="0" smtClean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61" y="1400175"/>
            <a:ext cx="49911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Penangkap</a:t>
            </a:r>
            <a:r>
              <a:rPr lang="en-US" b="1" dirty="0"/>
              <a:t> </a:t>
            </a:r>
            <a:r>
              <a:rPr lang="en-US" b="1" dirty="0" err="1"/>
              <a:t>Sedimen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Penahan</a:t>
            </a:r>
            <a:r>
              <a:rPr lang="en-US" b="1" dirty="0"/>
              <a:t> </a:t>
            </a:r>
            <a:r>
              <a:rPr lang="en-US" b="1" dirty="0" err="1" smtClean="0"/>
              <a:t>Arus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/>
              <a:t>Gelombang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2011" y="1828800"/>
            <a:ext cx="5715001" cy="4419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yang </a:t>
            </a:r>
            <a:r>
              <a:rPr lang="en-US" dirty="0" err="1"/>
              <a:t>lebat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memperlambat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air </a:t>
            </a:r>
            <a:r>
              <a:rPr lang="en-US" dirty="0" smtClean="0"/>
              <a:t>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ombak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di </a:t>
            </a:r>
            <a:r>
              <a:rPr lang="en-US" dirty="0" smtClean="0"/>
              <a:t> </a:t>
            </a:r>
            <a:r>
              <a:rPr lang="en-US" dirty="0" err="1" smtClean="0"/>
              <a:t>sekitarnya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/>
              <a:t>tenang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Di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rimpang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menahan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mengikat</a:t>
            </a:r>
            <a:r>
              <a:rPr lang="en-US" dirty="0"/>
              <a:t> </a:t>
            </a:r>
            <a:r>
              <a:rPr lang="en-US" dirty="0" err="1"/>
              <a:t>sedimen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menguatkan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menstabilkan</a:t>
            </a:r>
            <a:r>
              <a:rPr lang="en-US" dirty="0" smtClean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Padang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menangkap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menstabilkan</a:t>
            </a:r>
            <a:r>
              <a:rPr lang="en-US" dirty="0"/>
              <a:t> </a:t>
            </a:r>
            <a:r>
              <a:rPr lang="en-US" dirty="0" err="1"/>
              <a:t>sedimen</a:t>
            </a:r>
            <a:r>
              <a:rPr lang="en-US" dirty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sv-SE" dirty="0" smtClean="0"/>
              <a:t>air </a:t>
            </a:r>
            <a:r>
              <a:rPr lang="sv-SE" dirty="0"/>
              <a:t>menjadi lebih jernih.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0" y="2357437"/>
            <a:ext cx="5326702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POTENSI LAMUN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929" y="1828800"/>
            <a:ext cx="8534400" cy="48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0"/>
            <a:ext cx="9144001" cy="800100"/>
          </a:xfrm>
        </p:spPr>
        <p:txBody>
          <a:bodyPr/>
          <a:lstStyle/>
          <a:p>
            <a:r>
              <a:rPr lang="en-US" dirty="0" smtClean="0"/>
              <a:t>MONITORING MANGROVE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1143000"/>
            <a:ext cx="89408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12" y="4533900"/>
            <a:ext cx="4162425" cy="2133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56187" y="4533900"/>
            <a:ext cx="6092825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v-SE" dirty="0">
                <a:latin typeface="Yu Gothic UI" panose="020B0500000000000000" pitchFamily="34" charset="-128"/>
              </a:rPr>
              <a:t>Penghitungan kondisi lamun dilakukan dengan </a:t>
            </a:r>
            <a:r>
              <a:rPr lang="sv-SE" dirty="0" smtClean="0">
                <a:latin typeface="Yu Gothic UI" panose="020B0500000000000000" pitchFamily="34" charset="-128"/>
              </a:rPr>
              <a:t>menggunakan </a:t>
            </a:r>
            <a:r>
              <a:rPr lang="en-US" dirty="0" err="1" smtClean="0">
                <a:latin typeface="Yu Gothic UI" panose="020B0500000000000000" pitchFamily="34" charset="-128"/>
              </a:rPr>
              <a:t>sumber</a:t>
            </a:r>
            <a:r>
              <a:rPr lang="en-US" dirty="0" smtClean="0">
                <a:latin typeface="Yu Gothic UI" panose="020B0500000000000000" pitchFamily="34" charset="-128"/>
              </a:rPr>
              <a:t> </a:t>
            </a:r>
            <a:r>
              <a:rPr lang="en-US" dirty="0">
                <a:latin typeface="Yu Gothic UI" panose="020B0500000000000000" pitchFamily="34" charset="-128"/>
              </a:rPr>
              <a:t>data yang </a:t>
            </a:r>
            <a:r>
              <a:rPr lang="en-US" dirty="0" err="1">
                <a:latin typeface="Yu Gothic UI" panose="020B0500000000000000" pitchFamily="34" charset="-128"/>
              </a:rPr>
              <a:t>berasal</a:t>
            </a:r>
            <a:r>
              <a:rPr lang="en-US" dirty="0">
                <a:latin typeface="Yu Gothic UI" panose="020B0500000000000000" pitchFamily="34" charset="-128"/>
              </a:rPr>
              <a:t> </a:t>
            </a:r>
            <a:r>
              <a:rPr lang="en-US" dirty="0" err="1">
                <a:latin typeface="Yu Gothic UI" panose="020B0500000000000000" pitchFamily="34" charset="-128"/>
              </a:rPr>
              <a:t>dari</a:t>
            </a:r>
            <a:r>
              <a:rPr lang="en-US" dirty="0">
                <a:latin typeface="Yu Gothic UI" panose="020B0500000000000000" pitchFamily="34" charset="-128"/>
              </a:rPr>
              <a:t> data monitoring </a:t>
            </a:r>
            <a:r>
              <a:rPr lang="en-US" dirty="0" err="1">
                <a:latin typeface="Yu Gothic UI" panose="020B0500000000000000" pitchFamily="34" charset="-128"/>
              </a:rPr>
              <a:t>kondisi</a:t>
            </a:r>
            <a:r>
              <a:rPr lang="en-US" dirty="0">
                <a:latin typeface="Yu Gothic UI" panose="020B0500000000000000" pitchFamily="34" charset="-128"/>
              </a:rPr>
              <a:t> </a:t>
            </a:r>
            <a:r>
              <a:rPr lang="en-US" dirty="0" err="1">
                <a:latin typeface="Yu Gothic UI" panose="020B0500000000000000" pitchFamily="34" charset="-128"/>
              </a:rPr>
              <a:t>lamun</a:t>
            </a:r>
            <a:r>
              <a:rPr lang="en-US" dirty="0">
                <a:latin typeface="Yu Gothic UI" panose="020B0500000000000000" pitchFamily="34" charset="-128"/>
              </a:rPr>
              <a:t> </a:t>
            </a:r>
            <a:r>
              <a:rPr lang="en-US" dirty="0" smtClean="0">
                <a:latin typeface="Yu Gothic UI" panose="020B0500000000000000" pitchFamily="34" charset="-128"/>
              </a:rPr>
              <a:t>yang </a:t>
            </a:r>
            <a:r>
              <a:rPr lang="it-IT" dirty="0" smtClean="0">
                <a:latin typeface="Yu Gothic UI" panose="020B0500000000000000" pitchFamily="34" charset="-128"/>
              </a:rPr>
              <a:t>dilakukan </a:t>
            </a:r>
            <a:r>
              <a:rPr lang="it-IT" dirty="0">
                <a:latin typeface="Yu Gothic UI" panose="020B0500000000000000" pitchFamily="34" charset="-128"/>
              </a:rPr>
              <a:t>oleh P2O-LIPI melalui proyek </a:t>
            </a:r>
            <a:r>
              <a:rPr lang="it-IT" dirty="0" smtClean="0">
                <a:latin typeface="Yu Gothic UI" panose="020B0500000000000000" pitchFamily="34" charset="-128"/>
              </a:rPr>
              <a:t>COREMAP-CTI</a:t>
            </a:r>
            <a:r>
              <a:rPr lang="it-IT" dirty="0">
                <a:latin typeface="Yu Gothic UI" panose="020B0500000000000000" pitchFamily="34" charset="-128"/>
              </a:rPr>
              <a:t> </a:t>
            </a:r>
            <a:r>
              <a:rPr lang="it-IT" dirty="0" smtClean="0">
                <a:latin typeface="Yu Gothic UI" panose="020B0500000000000000" pitchFamily="34" charset="-128"/>
              </a:rPr>
              <a:t>pada 110 stasiun di Indonesia.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SEBARAN SPESIES LAMUN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1672891"/>
            <a:ext cx="81343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3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95250"/>
            <a:ext cx="9829800" cy="644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228600"/>
            <a:ext cx="9982200" cy="6019800"/>
          </a:xfrm>
        </p:spPr>
        <p:txBody>
          <a:bodyPr>
            <a:normAutofit fontScale="92500"/>
          </a:bodyPr>
          <a:lstStyle/>
          <a:p>
            <a:pPr algn="just" fontAlgn="base"/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rimpang</a:t>
            </a:r>
            <a:r>
              <a:rPr lang="en-US" dirty="0"/>
              <a:t>, </a:t>
            </a:r>
            <a:r>
              <a:rPr lang="en-US" dirty="0" err="1"/>
              <a:t>daun</a:t>
            </a:r>
            <a:r>
              <a:rPr lang="en-US" dirty="0"/>
              <a:t>, </a:t>
            </a:r>
            <a:r>
              <a:rPr lang="en-US" dirty="0" err="1"/>
              <a:t>akar</a:t>
            </a:r>
            <a:r>
              <a:rPr lang="en-US" dirty="0"/>
              <a:t>, </a:t>
            </a:r>
            <a:r>
              <a:rPr lang="en-US" dirty="0" err="1"/>
              <a:t>bunga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(</a:t>
            </a:r>
            <a:r>
              <a:rPr lang="en-US" dirty="0" err="1"/>
              <a:t>Gambar</a:t>
            </a:r>
            <a:r>
              <a:rPr lang="en-US" dirty="0"/>
              <a:t> 2.1). </a:t>
            </a:r>
            <a:r>
              <a:rPr lang="en-US" dirty="0" err="1"/>
              <a:t>Rimpang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interval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rimpang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 yang </a:t>
            </a:r>
            <a:r>
              <a:rPr lang="en-US" dirty="0" err="1"/>
              <a:t>nantinya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basal area. </a:t>
            </a:r>
            <a:r>
              <a:rPr lang="en-US" dirty="0" err="1"/>
              <a:t>Percabangan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rimpang</a:t>
            </a:r>
            <a:r>
              <a:rPr lang="en-US" dirty="0"/>
              <a:t> horizontal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tutupan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yang </a:t>
            </a:r>
            <a:r>
              <a:rPr lang="en-US" dirty="0" err="1"/>
              <a:t>luas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padang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(Hogarth, 2015).</a:t>
            </a:r>
          </a:p>
          <a:p>
            <a:pPr algn="just" fontAlgn="base"/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rimpang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perpanjangan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, </a:t>
            </a:r>
            <a:r>
              <a:rPr lang="en-US" dirty="0" err="1"/>
              <a:t>menghubungkan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tegakan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tegakan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integrasi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pita yang </a:t>
            </a:r>
            <a:r>
              <a:rPr lang="en-US" dirty="0" err="1"/>
              <a:t>panjangdan</a:t>
            </a:r>
            <a:r>
              <a:rPr lang="en-US" dirty="0"/>
              <a:t> </a:t>
            </a:r>
            <a:r>
              <a:rPr lang="en-US" dirty="0" err="1"/>
              <a:t>sempit</a:t>
            </a:r>
            <a:r>
              <a:rPr lang="en-US" dirty="0"/>
              <a:t> (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monokotil</a:t>
            </a:r>
            <a:r>
              <a:rPr lang="en-US" dirty="0"/>
              <a:t>).</a:t>
            </a:r>
            <a:r>
              <a:rPr lang="en-US" dirty="0" err="1"/>
              <a:t>Namun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Genus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(</a:t>
            </a:r>
            <a:r>
              <a:rPr lang="en-US" dirty="0" err="1"/>
              <a:t>Halophila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silindris</a:t>
            </a:r>
            <a:r>
              <a:rPr lang="en-US" dirty="0"/>
              <a:t> (</a:t>
            </a:r>
            <a:r>
              <a:rPr lang="en-US" dirty="0" err="1"/>
              <a:t>Syringodium</a:t>
            </a:r>
            <a:r>
              <a:rPr lang="en-US" dirty="0"/>
              <a:t>). Luas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ketebalan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fisiologisnya</a:t>
            </a:r>
            <a:r>
              <a:rPr lang="en-US" dirty="0"/>
              <a:t>.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strukur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monokotil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rimpang</a:t>
            </a:r>
            <a:r>
              <a:rPr lang="en-US" dirty="0"/>
              <a:t> apex </a:t>
            </a:r>
            <a:r>
              <a:rPr lang="en-US" dirty="0" err="1"/>
              <a:t>kecuali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primordial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yang </a:t>
            </a:r>
            <a:r>
              <a:rPr lang="en-US" dirty="0" err="1"/>
              <a:t>berkecambah</a:t>
            </a:r>
            <a:r>
              <a:rPr lang="en-US" dirty="0"/>
              <a:t>. </a:t>
            </a:r>
            <a:r>
              <a:rPr lang="en-US" dirty="0" err="1"/>
              <a:t>Bentuk</a:t>
            </a:r>
            <a:r>
              <a:rPr lang="en-US" dirty="0"/>
              <a:t>,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bervariasi</a:t>
            </a:r>
            <a:r>
              <a:rPr lang="en-US" dirty="0"/>
              <a:t>.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bereproduksi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yang </a:t>
            </a:r>
            <a:r>
              <a:rPr lang="en-US" dirty="0" err="1"/>
              <a:t>nanti</a:t>
            </a:r>
            <a:r>
              <a:rPr lang="en-US" dirty="0"/>
              <a:t> </a:t>
            </a:r>
            <a:r>
              <a:rPr lang="en-US" dirty="0" err="1"/>
              <a:t>pecah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(</a:t>
            </a:r>
            <a:r>
              <a:rPr lang="en-US" dirty="0" err="1"/>
              <a:t>Hemminga</a:t>
            </a:r>
            <a:r>
              <a:rPr lang="en-US" dirty="0"/>
              <a:t> and Duarte, 2000).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1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412" y="228600"/>
            <a:ext cx="7391400" cy="6248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</a:t>
            </a:r>
            <a:r>
              <a:rPr lang="en-US" dirty="0" err="1"/>
              <a:t>pesisir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/>
              <a:t>ekosistem</a:t>
            </a:r>
            <a:r>
              <a:rPr lang="en-US" dirty="0"/>
              <a:t> mangrove,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terumbu</a:t>
            </a:r>
            <a:r>
              <a:rPr lang="en-US" dirty="0" smtClean="0"/>
              <a:t> </a:t>
            </a:r>
            <a:r>
              <a:rPr lang="en-US" dirty="0" err="1"/>
              <a:t>karang</a:t>
            </a:r>
            <a:r>
              <a:rPr lang="en-US" dirty="0"/>
              <a:t>.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/>
              <a:t>konektivitas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biologis</a:t>
            </a:r>
            <a:r>
              <a:rPr lang="en-US" dirty="0"/>
              <a:t>. 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 smtClean="0"/>
              <a:t>,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/>
              <a:t>mangrove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penahan</a:t>
            </a:r>
            <a:r>
              <a:rPr lang="en-US" dirty="0"/>
              <a:t>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 smtClean="0"/>
              <a:t>sedimentasi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daratan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kejernihan</a:t>
            </a:r>
            <a:r>
              <a:rPr lang="en-US" dirty="0"/>
              <a:t> air yang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terumbu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. </a:t>
            </a:r>
            <a:r>
              <a:rPr lang="en-US" dirty="0" err="1"/>
              <a:t>Demikian</a:t>
            </a:r>
            <a:r>
              <a:rPr lang="en-US" dirty="0"/>
              <a:t> pula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ekosistem</a:t>
            </a:r>
            <a:r>
              <a:rPr lang="en-US" dirty="0" smtClean="0"/>
              <a:t> </a:t>
            </a:r>
            <a:r>
              <a:rPr lang="en-US" dirty="0" err="1"/>
              <a:t>lamun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pemerangkap</a:t>
            </a:r>
            <a:r>
              <a:rPr lang="en-US" dirty="0"/>
              <a:t> </a:t>
            </a:r>
            <a:r>
              <a:rPr lang="en-US" dirty="0" err="1"/>
              <a:t>sedimen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kejernihan</a:t>
            </a:r>
            <a:r>
              <a:rPr lang="en-US" dirty="0"/>
              <a:t> air.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biologi</a:t>
            </a:r>
            <a:r>
              <a:rPr lang="en-US" dirty="0"/>
              <a:t>, </a:t>
            </a:r>
            <a:r>
              <a:rPr lang="en-US" dirty="0" err="1" smtClean="0"/>
              <a:t>konektivitas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habitat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i="1" dirty="0"/>
              <a:t>nursery ground</a:t>
            </a:r>
            <a:r>
              <a:rPr lang="en-US" i="1" dirty="0" smtClean="0"/>
              <a:t>. </a:t>
            </a:r>
          </a:p>
          <a:p>
            <a:pPr algn="just"/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/>
              <a:t>pengamatan</a:t>
            </a:r>
            <a:r>
              <a:rPr lang="en-US" dirty="0"/>
              <a:t> </a:t>
            </a:r>
            <a:r>
              <a:rPr lang="en-US" dirty="0" err="1"/>
              <a:t>Jaxion</a:t>
            </a:r>
            <a:r>
              <a:rPr lang="en-US" dirty="0"/>
              <a:t>-Ham et al. (2012) </a:t>
            </a:r>
            <a:r>
              <a:rPr lang="en-US" dirty="0" err="1"/>
              <a:t>menyimpulkan</a:t>
            </a:r>
            <a:r>
              <a:rPr lang="en-US" dirty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ikan</a:t>
            </a:r>
            <a:r>
              <a:rPr lang="en-US" dirty="0" smtClean="0"/>
              <a:t> </a:t>
            </a:r>
            <a:r>
              <a:rPr lang="en-US" dirty="0" err="1"/>
              <a:t>juvenil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dijumpai</a:t>
            </a:r>
            <a:r>
              <a:rPr lang="en-US" dirty="0"/>
              <a:t> di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mangrove</a:t>
            </a:r>
            <a:r>
              <a:rPr lang="en-US" dirty="0" smtClean="0"/>
              <a:t>,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terumbu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53045129"/>
              </p:ext>
            </p:extLst>
          </p:nvPr>
        </p:nvGraphicFramePr>
        <p:xfrm>
          <a:off x="303212" y="1143000"/>
          <a:ext cx="3505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4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DISTRIBUSI LAMUN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9677399" cy="441960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di </a:t>
            </a:r>
            <a:r>
              <a:rPr lang="en-US" dirty="0" err="1"/>
              <a:t>bumi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60 </a:t>
            </a:r>
            <a:r>
              <a:rPr lang="en-US" dirty="0" err="1"/>
              <a:t>spesies</a:t>
            </a:r>
            <a:r>
              <a:rPr lang="en-US" dirty="0"/>
              <a:t> yang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lima </a:t>
            </a:r>
            <a:r>
              <a:rPr lang="en-US" dirty="0" err="1"/>
              <a:t>famili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12 genus (</a:t>
            </a:r>
            <a:r>
              <a:rPr lang="en-US" dirty="0" err="1"/>
              <a:t>Kuo</a:t>
            </a:r>
            <a:r>
              <a:rPr lang="en-US" dirty="0"/>
              <a:t> and Den </a:t>
            </a:r>
            <a:r>
              <a:rPr lang="en-US" dirty="0" err="1"/>
              <a:t>Hartog</a:t>
            </a:r>
            <a:r>
              <a:rPr lang="en-US" dirty="0"/>
              <a:t>, 2001). </a:t>
            </a:r>
            <a:r>
              <a:rPr lang="en-US" dirty="0" err="1"/>
              <a:t>Famili</a:t>
            </a:r>
            <a:r>
              <a:rPr lang="en-US" dirty="0"/>
              <a:t> yang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dimasukkan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</a:t>
            </a:r>
            <a:r>
              <a:rPr lang="en-US" dirty="0" err="1"/>
              <a:t>Agnoliophyta</a:t>
            </a:r>
            <a:r>
              <a:rPr lang="en-US" dirty="0"/>
              <a:t> (Angiosperms),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Liliopsida</a:t>
            </a:r>
            <a:r>
              <a:rPr lang="en-US" dirty="0"/>
              <a:t> (Monocotyledons), </a:t>
            </a:r>
            <a:r>
              <a:rPr lang="en-US" dirty="0" err="1"/>
              <a:t>Subkelas</a:t>
            </a:r>
            <a:r>
              <a:rPr lang="en-US" dirty="0"/>
              <a:t> </a:t>
            </a:r>
            <a:r>
              <a:rPr lang="en-US" dirty="0" err="1"/>
              <a:t>Helobiae</a:t>
            </a:r>
            <a:r>
              <a:rPr lang="en-US" dirty="0"/>
              <a:t> (</a:t>
            </a:r>
            <a:r>
              <a:rPr lang="en-US" dirty="0" err="1"/>
              <a:t>Alismatidae</a:t>
            </a:r>
            <a:r>
              <a:rPr lang="en-US" dirty="0"/>
              <a:t>), Ordo </a:t>
            </a:r>
            <a:r>
              <a:rPr lang="en-US" dirty="0" err="1"/>
              <a:t>Hydrocharitales</a:t>
            </a:r>
            <a:r>
              <a:rPr lang="en-US" dirty="0"/>
              <a:t> (</a:t>
            </a:r>
            <a:r>
              <a:rPr lang="en-US" dirty="0" err="1"/>
              <a:t>Hydrocharitaceae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Potamogetonales</a:t>
            </a:r>
            <a:r>
              <a:rPr lang="en-US" dirty="0"/>
              <a:t>. Lima </a:t>
            </a:r>
            <a:r>
              <a:rPr lang="en-US" dirty="0" err="1"/>
              <a:t>famili</a:t>
            </a:r>
            <a:r>
              <a:rPr lang="en-US" dirty="0"/>
              <a:t> yang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Zosteraceae</a:t>
            </a:r>
            <a:r>
              <a:rPr lang="en-US" dirty="0"/>
              <a:t>, </a:t>
            </a:r>
            <a:r>
              <a:rPr lang="en-US" dirty="0" err="1"/>
              <a:t>Posidoniaceae</a:t>
            </a:r>
            <a:r>
              <a:rPr lang="en-US" dirty="0"/>
              <a:t>, </a:t>
            </a:r>
            <a:r>
              <a:rPr lang="en-US" dirty="0" err="1"/>
              <a:t>Cymodoceaceae</a:t>
            </a:r>
            <a:r>
              <a:rPr lang="en-US" dirty="0"/>
              <a:t>, </a:t>
            </a:r>
            <a:r>
              <a:rPr lang="en-US" dirty="0" err="1"/>
              <a:t>Hydrocharitaceae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Ruppiaceae</a:t>
            </a:r>
            <a:r>
              <a:rPr lang="en-US" dirty="0"/>
              <a:t> (Hogarth, 2015).</a:t>
            </a:r>
          </a:p>
          <a:p>
            <a:pPr fontAlgn="base"/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yang </a:t>
            </a:r>
            <a:r>
              <a:rPr lang="en-US" dirty="0" err="1"/>
              <a:t>ditemukan</a:t>
            </a:r>
            <a:r>
              <a:rPr lang="en-US" dirty="0"/>
              <a:t> di Indo-</a:t>
            </a:r>
            <a:r>
              <a:rPr lang="en-US" dirty="0" err="1"/>
              <a:t>Pasifik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 </a:t>
            </a:r>
            <a:r>
              <a:rPr lang="en-US" i="1" dirty="0" err="1"/>
              <a:t>Cymodocea</a:t>
            </a:r>
            <a:r>
              <a:rPr lang="en-US" i="1" dirty="0"/>
              <a:t> </a:t>
            </a:r>
            <a:r>
              <a:rPr lang="en-US" i="1" dirty="0" err="1"/>
              <a:t>angustata</a:t>
            </a:r>
            <a:r>
              <a:rPr lang="en-US" i="1" dirty="0"/>
              <a:t>, </a:t>
            </a:r>
            <a:r>
              <a:rPr lang="en-US" i="1" dirty="0" err="1"/>
              <a:t>Cymodocea</a:t>
            </a:r>
            <a:r>
              <a:rPr lang="en-US" i="1" dirty="0"/>
              <a:t> </a:t>
            </a:r>
            <a:r>
              <a:rPr lang="en-US" i="1" dirty="0" err="1"/>
              <a:t>rotundata</a:t>
            </a:r>
            <a:r>
              <a:rPr lang="en-US" i="1" dirty="0"/>
              <a:t>, </a:t>
            </a:r>
            <a:r>
              <a:rPr lang="en-US" i="1" dirty="0" err="1"/>
              <a:t>Enhalus</a:t>
            </a:r>
            <a:r>
              <a:rPr lang="en-US" i="1" dirty="0"/>
              <a:t> </a:t>
            </a:r>
            <a:r>
              <a:rPr lang="en-US" i="1" dirty="0" err="1"/>
              <a:t>acoroides</a:t>
            </a:r>
            <a:r>
              <a:rPr lang="en-US" i="1" dirty="0"/>
              <a:t>, </a:t>
            </a:r>
            <a:r>
              <a:rPr lang="en-US" i="1" dirty="0" err="1"/>
              <a:t>Halodule</a:t>
            </a:r>
            <a:r>
              <a:rPr lang="en-US" i="1" dirty="0"/>
              <a:t> </a:t>
            </a:r>
            <a:r>
              <a:rPr lang="en-US" i="1" dirty="0" err="1"/>
              <a:t>pinifolia</a:t>
            </a:r>
            <a:r>
              <a:rPr lang="en-US" i="1" dirty="0"/>
              <a:t>, </a:t>
            </a:r>
            <a:r>
              <a:rPr lang="en-US" i="1" dirty="0" err="1"/>
              <a:t>Halodule</a:t>
            </a:r>
            <a:r>
              <a:rPr lang="en-US" i="1" dirty="0"/>
              <a:t> </a:t>
            </a:r>
            <a:r>
              <a:rPr lang="en-US" i="1" dirty="0" err="1"/>
              <a:t>uninervis</a:t>
            </a:r>
            <a:r>
              <a:rPr lang="en-US" i="1" dirty="0"/>
              <a:t>, </a:t>
            </a:r>
            <a:r>
              <a:rPr lang="en-US" i="1" dirty="0" err="1"/>
              <a:t>Halophila</a:t>
            </a:r>
            <a:r>
              <a:rPr lang="en-US" i="1" dirty="0"/>
              <a:t> </a:t>
            </a:r>
            <a:r>
              <a:rPr lang="en-US" i="1" dirty="0" err="1"/>
              <a:t>beccarii</a:t>
            </a:r>
            <a:r>
              <a:rPr lang="en-US" i="1" dirty="0"/>
              <a:t>, </a:t>
            </a:r>
            <a:r>
              <a:rPr lang="en-US" i="1" dirty="0" err="1"/>
              <a:t>Halophila</a:t>
            </a:r>
            <a:r>
              <a:rPr lang="en-US" i="1" dirty="0"/>
              <a:t> </a:t>
            </a:r>
            <a:r>
              <a:rPr lang="en-US" i="1" dirty="0" err="1"/>
              <a:t>capricornii</a:t>
            </a:r>
            <a:r>
              <a:rPr lang="en-US" i="1" dirty="0"/>
              <a:t>, </a:t>
            </a:r>
            <a:r>
              <a:rPr lang="en-US" i="1" dirty="0" err="1"/>
              <a:t>Halophila</a:t>
            </a:r>
            <a:r>
              <a:rPr lang="en-US" i="1" dirty="0"/>
              <a:t> </a:t>
            </a:r>
            <a:r>
              <a:rPr lang="en-US" i="1" dirty="0" err="1"/>
              <a:t>decipiens</a:t>
            </a:r>
            <a:r>
              <a:rPr lang="en-US" i="1" dirty="0"/>
              <a:t>, </a:t>
            </a:r>
            <a:r>
              <a:rPr lang="en-US" i="1" dirty="0" err="1"/>
              <a:t>Halophila</a:t>
            </a:r>
            <a:r>
              <a:rPr lang="en-US" i="1" dirty="0"/>
              <a:t> </a:t>
            </a:r>
            <a:r>
              <a:rPr lang="en-US" i="1" dirty="0" err="1"/>
              <a:t>hawaiiana</a:t>
            </a:r>
            <a:r>
              <a:rPr lang="en-US" i="1" dirty="0"/>
              <a:t>, </a:t>
            </a:r>
            <a:r>
              <a:rPr lang="en-US" i="1" dirty="0" err="1"/>
              <a:t>Halophila</a:t>
            </a:r>
            <a:r>
              <a:rPr lang="en-US" i="1" dirty="0"/>
              <a:t> </a:t>
            </a:r>
            <a:r>
              <a:rPr lang="en-US" i="1" dirty="0" err="1"/>
              <a:t>ovalis</a:t>
            </a:r>
            <a:r>
              <a:rPr lang="en-US" i="1" dirty="0"/>
              <a:t>, </a:t>
            </a:r>
            <a:r>
              <a:rPr lang="en-US" i="1" dirty="0" err="1"/>
              <a:t>Halophila</a:t>
            </a:r>
            <a:r>
              <a:rPr lang="en-US" i="1" dirty="0"/>
              <a:t> ovata, </a:t>
            </a:r>
            <a:r>
              <a:rPr lang="en-US" i="1" dirty="0" err="1"/>
              <a:t>Halophila</a:t>
            </a:r>
            <a:r>
              <a:rPr lang="en-US" i="1" dirty="0"/>
              <a:t> </a:t>
            </a:r>
            <a:r>
              <a:rPr lang="en-US" i="1" dirty="0" err="1"/>
              <a:t>spinulosa</a:t>
            </a:r>
            <a:r>
              <a:rPr lang="en-US" i="1" dirty="0"/>
              <a:t>, </a:t>
            </a:r>
            <a:r>
              <a:rPr lang="en-US" i="1" dirty="0" err="1"/>
              <a:t>Halophila</a:t>
            </a:r>
            <a:r>
              <a:rPr lang="en-US" i="1" dirty="0"/>
              <a:t> </a:t>
            </a:r>
            <a:r>
              <a:rPr lang="en-US" i="1" dirty="0" err="1"/>
              <a:t>stipulacea</a:t>
            </a:r>
            <a:r>
              <a:rPr lang="en-US" i="1" dirty="0"/>
              <a:t>, </a:t>
            </a:r>
            <a:r>
              <a:rPr lang="en-US" i="1" dirty="0" err="1"/>
              <a:t>Syringodium</a:t>
            </a:r>
            <a:r>
              <a:rPr lang="en-US" i="1" dirty="0"/>
              <a:t> </a:t>
            </a:r>
            <a:r>
              <a:rPr lang="en-US" i="1" dirty="0" err="1"/>
              <a:t>isoetifolium</a:t>
            </a:r>
            <a:r>
              <a:rPr lang="en-US" i="1" dirty="0"/>
              <a:t>, </a:t>
            </a:r>
            <a:r>
              <a:rPr lang="en-US" i="1" dirty="0" err="1"/>
              <a:t>Thalassia</a:t>
            </a:r>
            <a:r>
              <a:rPr lang="en-US" i="1" dirty="0"/>
              <a:t> </a:t>
            </a:r>
            <a:r>
              <a:rPr lang="en-US" i="1" dirty="0" err="1"/>
              <a:t>hemprichii</a:t>
            </a:r>
            <a:r>
              <a:rPr lang="en-US" i="1" dirty="0"/>
              <a:t>, </a:t>
            </a:r>
            <a:r>
              <a:rPr lang="en-US" dirty="0" err="1"/>
              <a:t>dan</a:t>
            </a:r>
            <a:r>
              <a:rPr lang="en-US" i="1" dirty="0"/>
              <a:t> </a:t>
            </a:r>
            <a:r>
              <a:rPr lang="en-US" i="1" dirty="0" err="1"/>
              <a:t>Thalassodendron</a:t>
            </a:r>
            <a:r>
              <a:rPr lang="en-US" i="1" dirty="0"/>
              <a:t> </a:t>
            </a:r>
            <a:r>
              <a:rPr lang="en-US" i="1" dirty="0" err="1"/>
              <a:t>ciliatum</a:t>
            </a:r>
            <a:r>
              <a:rPr lang="en-US" dirty="0"/>
              <a:t>(</a:t>
            </a:r>
            <a:r>
              <a:rPr lang="en-US" dirty="0" err="1"/>
              <a:t>Kirkman</a:t>
            </a:r>
            <a:r>
              <a:rPr lang="en-US" dirty="0"/>
              <a:t> and Walker, 1989).</a:t>
            </a:r>
          </a:p>
          <a:p>
            <a:pPr algn="just"/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/>
              <a:t>padang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monospesifik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beriklim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meskipun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tropis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subtropis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keanekaragaman</a:t>
            </a:r>
            <a:r>
              <a:rPr lang="en-US" dirty="0"/>
              <a:t> </a:t>
            </a:r>
            <a:r>
              <a:rPr lang="en-US" dirty="0" err="1"/>
              <a:t>multispesifik</a:t>
            </a:r>
            <a:r>
              <a:rPr lang="en-US" dirty="0"/>
              <a:t>. </a:t>
            </a:r>
            <a:r>
              <a:rPr lang="en-US" dirty="0" err="1"/>
              <a:t>Meskipun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di </a:t>
            </a:r>
            <a:r>
              <a:rPr lang="en-US" dirty="0" err="1"/>
              <a:t>padang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, </a:t>
            </a:r>
            <a:r>
              <a:rPr lang="en-US" dirty="0" err="1"/>
              <a:t>keanekaragaman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rata-rata </a:t>
            </a:r>
            <a:r>
              <a:rPr lang="en-US" dirty="0" err="1"/>
              <a:t>kotribusinya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di </a:t>
            </a:r>
            <a:r>
              <a:rPr lang="en-US" dirty="0" err="1"/>
              <a:t>padang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tropis</a:t>
            </a:r>
            <a:r>
              <a:rPr lang="en-US" dirty="0"/>
              <a:t>,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biomassanya</a:t>
            </a:r>
            <a:r>
              <a:rPr lang="en-US" dirty="0"/>
              <a:t> miring.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bervariasi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</a:t>
            </a:r>
            <a:r>
              <a:rPr lang="en-US" dirty="0" err="1"/>
              <a:t>daratan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makrophyta</a:t>
            </a:r>
            <a:r>
              <a:rPr lang="en-US" dirty="0"/>
              <a:t> (</a:t>
            </a:r>
            <a:r>
              <a:rPr lang="en-US" dirty="0" err="1"/>
              <a:t>Hemminga</a:t>
            </a:r>
            <a:r>
              <a:rPr lang="en-US" dirty="0"/>
              <a:t> and Duarte, 2000).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448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EKOSISTEM PADANG LAMUN</a:t>
            </a:r>
            <a:endParaRPr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9144000" cy="44196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Padang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rhizoma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stabilitas</a:t>
            </a:r>
            <a:r>
              <a:rPr lang="en-US" dirty="0"/>
              <a:t> </a:t>
            </a:r>
            <a:r>
              <a:rPr lang="en-US" dirty="0" err="1"/>
              <a:t>sedimen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abrasi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</a:t>
            </a:r>
            <a:r>
              <a:rPr lang="en-US" dirty="0" err="1"/>
              <a:t>laut.Selain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filtrasi</a:t>
            </a:r>
            <a:r>
              <a:rPr lang="en-US" dirty="0"/>
              <a:t> yang </a:t>
            </a:r>
            <a:r>
              <a:rPr lang="en-US" dirty="0" err="1"/>
              <a:t>bagus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efisien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terumbu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masuknya</a:t>
            </a:r>
            <a:r>
              <a:rPr lang="en-US" dirty="0"/>
              <a:t> </a:t>
            </a:r>
            <a:r>
              <a:rPr lang="en-US" dirty="0" err="1"/>
              <a:t>sedimen</a:t>
            </a:r>
            <a:r>
              <a:rPr lang="en-US" dirty="0"/>
              <a:t> </a:t>
            </a:r>
            <a:r>
              <a:rPr lang="en-US" dirty="0" err="1"/>
              <a:t>kearah</a:t>
            </a:r>
            <a:r>
              <a:rPr lang="en-US" dirty="0"/>
              <a:t> </a:t>
            </a:r>
            <a:r>
              <a:rPr lang="en-US" dirty="0" err="1"/>
              <a:t>laut.Padang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yang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habitat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padang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(</a:t>
            </a:r>
            <a:r>
              <a:rPr lang="en-US" dirty="0" err="1"/>
              <a:t>Göltenboth</a:t>
            </a:r>
            <a:r>
              <a:rPr lang="en-US" dirty="0"/>
              <a:t> et al., 2012</a:t>
            </a:r>
            <a:r>
              <a:rPr lang="en-US" dirty="0" smtClean="0"/>
              <a:t>).</a:t>
            </a:r>
          </a:p>
          <a:p>
            <a:r>
              <a:rPr lang="en-US" dirty="0"/>
              <a:t>Fauna yang </a:t>
            </a:r>
            <a:r>
              <a:rPr lang="en-US" dirty="0" err="1"/>
              <a:t>hidup</a:t>
            </a:r>
            <a:r>
              <a:rPr lang="en-US" dirty="0"/>
              <a:t> di </a:t>
            </a:r>
            <a:r>
              <a:rPr lang="en-US" dirty="0" err="1"/>
              <a:t>padang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heterogenitas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taksa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ekologi</a:t>
            </a:r>
            <a:r>
              <a:rPr lang="en-US" dirty="0"/>
              <a:t> yang </a:t>
            </a:r>
            <a:r>
              <a:rPr lang="en-US" dirty="0" err="1"/>
              <a:t>berbeda-beda</a:t>
            </a:r>
            <a:r>
              <a:rPr lang="en-US" dirty="0"/>
              <a:t>. </a:t>
            </a:r>
            <a:r>
              <a:rPr lang="en-US" dirty="0" err="1"/>
              <a:t>Komponen</a:t>
            </a:r>
            <a:r>
              <a:rPr lang="en-US" dirty="0"/>
              <a:t> fauna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1) infauna </a:t>
            </a:r>
            <a:r>
              <a:rPr lang="en-US" dirty="0" err="1"/>
              <a:t>spesies</a:t>
            </a:r>
            <a:r>
              <a:rPr lang="en-US" dirty="0"/>
              <a:t>, fauna yang </a:t>
            </a:r>
            <a:r>
              <a:rPr lang="en-US" dirty="0" err="1"/>
              <a:t>hidup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substrat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nematoda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Molluska</a:t>
            </a:r>
            <a:r>
              <a:rPr lang="en-US" dirty="0"/>
              <a:t>, 2) </a:t>
            </a:r>
            <a:r>
              <a:rPr lang="en-US" dirty="0" err="1"/>
              <a:t>epifauna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, fauna yang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yang </a:t>
            </a:r>
            <a:r>
              <a:rPr lang="en-US" dirty="0" err="1"/>
              <a:t>hidup</a:t>
            </a:r>
            <a:r>
              <a:rPr lang="en-US" dirty="0"/>
              <a:t> sessile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motiledanfauna</a:t>
            </a:r>
            <a:r>
              <a:rPr lang="en-US" dirty="0"/>
              <a:t> yang </a:t>
            </a:r>
            <a:r>
              <a:rPr lang="en-US" dirty="0" err="1"/>
              <a:t>hidup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substrat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Echinodermata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Molluska</a:t>
            </a:r>
            <a:r>
              <a:rPr lang="en-US" dirty="0"/>
              <a:t>, 3) </a:t>
            </a:r>
            <a:r>
              <a:rPr lang="en-US" dirty="0" err="1"/>
              <a:t>epibentik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, fauna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 di </a:t>
            </a:r>
            <a:r>
              <a:rPr lang="en-US" dirty="0" err="1"/>
              <a:t>padang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kanopi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dibawa</a:t>
            </a:r>
            <a:r>
              <a:rPr lang="en-US" dirty="0"/>
              <a:t> </a:t>
            </a:r>
            <a:r>
              <a:rPr lang="en-US" dirty="0" err="1"/>
              <a:t>kanopi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, dugong,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penyu</a:t>
            </a:r>
            <a:r>
              <a:rPr lang="en-US" dirty="0"/>
              <a:t> (</a:t>
            </a:r>
            <a:r>
              <a:rPr lang="en-US" dirty="0" err="1"/>
              <a:t>Hemminga</a:t>
            </a:r>
            <a:r>
              <a:rPr lang="en-US" dirty="0"/>
              <a:t> and Duarte, 2000</a:t>
            </a:r>
            <a:r>
              <a:rPr lang="en-US" dirty="0" smtClean="0"/>
              <a:t>).</a:t>
            </a:r>
          </a:p>
          <a:p>
            <a:r>
              <a:rPr lang="en-US" dirty="0"/>
              <a:t>Padang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pertambangan</a:t>
            </a:r>
            <a:r>
              <a:rPr lang="en-US" dirty="0"/>
              <a:t>,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pengerukan</a:t>
            </a:r>
            <a:r>
              <a:rPr lang="en-US" dirty="0"/>
              <a:t> </a:t>
            </a:r>
            <a:r>
              <a:rPr lang="en-US" dirty="0" err="1"/>
              <a:t>pasir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pengendapan</a:t>
            </a:r>
            <a:r>
              <a:rPr lang="en-US" dirty="0"/>
              <a:t>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pantai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penimbunan</a:t>
            </a:r>
            <a:r>
              <a:rPr lang="en-US" dirty="0"/>
              <a:t> </a:t>
            </a:r>
            <a:r>
              <a:rPr lang="en-US" dirty="0" err="1"/>
              <a:t>lumpur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racun.Pengaruh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pestisida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kolam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tambak</a:t>
            </a:r>
            <a:r>
              <a:rPr lang="en-US" dirty="0"/>
              <a:t> </a:t>
            </a:r>
            <a:r>
              <a:rPr lang="en-US" dirty="0" err="1"/>
              <a:t>udang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eutrofikasi</a:t>
            </a:r>
            <a:r>
              <a:rPr lang="en-US" dirty="0"/>
              <a:t> yang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disekitar</a:t>
            </a:r>
            <a:r>
              <a:rPr lang="en-US" dirty="0"/>
              <a:t> </a:t>
            </a:r>
            <a:r>
              <a:rPr lang="en-US" dirty="0" err="1"/>
              <a:t>tambak.Peningkatan</a:t>
            </a:r>
            <a:r>
              <a:rPr lang="en-US" dirty="0"/>
              <a:t> </a:t>
            </a:r>
            <a:r>
              <a:rPr lang="en-US" dirty="0" err="1"/>
              <a:t>muatan</a:t>
            </a:r>
            <a:r>
              <a:rPr lang="en-US" dirty="0"/>
              <a:t> </a:t>
            </a:r>
            <a:r>
              <a:rPr lang="en-US" dirty="0" err="1"/>
              <a:t>sedimen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 </a:t>
            </a:r>
            <a:r>
              <a:rPr lang="en-US" dirty="0" err="1"/>
              <a:t>nutrien.Hal</a:t>
            </a:r>
            <a:r>
              <a:rPr lang="en-US" dirty="0"/>
              <a:t> 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memacu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alga </a:t>
            </a:r>
            <a:r>
              <a:rPr lang="en-US" dirty="0" err="1"/>
              <a:t>epifitik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memperolehsinar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kematian.Selain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tingginya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dinamit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menangkap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di </a:t>
            </a:r>
            <a:r>
              <a:rPr lang="en-US" dirty="0" err="1"/>
              <a:t>wilayah</a:t>
            </a:r>
            <a:r>
              <a:rPr lang="en-US" dirty="0"/>
              <a:t> Indonesia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merusak</a:t>
            </a:r>
            <a:r>
              <a:rPr lang="en-US" dirty="0"/>
              <a:t> </a:t>
            </a:r>
            <a:r>
              <a:rPr lang="en-US" dirty="0" err="1"/>
              <a:t>padang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biodiversitas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fauna </a:t>
            </a:r>
            <a:r>
              <a:rPr lang="en-US" dirty="0" err="1"/>
              <a:t>asosiasi</a:t>
            </a:r>
            <a:r>
              <a:rPr lang="en-US" dirty="0"/>
              <a:t> (</a:t>
            </a:r>
            <a:r>
              <a:rPr lang="en-US" dirty="0" err="1"/>
              <a:t>Göltenboth</a:t>
            </a:r>
            <a:r>
              <a:rPr lang="en-US" dirty="0"/>
              <a:t> et al., 2012).</a:t>
            </a:r>
          </a:p>
        </p:txBody>
      </p:sp>
    </p:spTree>
    <p:extLst>
      <p:ext uri="{BB962C8B-B14F-4D97-AF65-F5344CB8AC3E}">
        <p14:creationId xmlns:p14="http://schemas.microsoft.com/office/powerpoint/2010/main" val="9021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EKOSISTEM LAMUN DI PERAIRAN TROPIS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9296399" cy="44196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err="1"/>
              <a:t>Pemanasan</a:t>
            </a:r>
            <a:r>
              <a:rPr lang="en-US" dirty="0"/>
              <a:t> global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dekade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darat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juga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yang </a:t>
            </a:r>
            <a:r>
              <a:rPr lang="en-US" dirty="0" err="1"/>
              <a:t>berhabitat</a:t>
            </a:r>
            <a:r>
              <a:rPr lang="en-US" dirty="0"/>
              <a:t> di </a:t>
            </a:r>
            <a:r>
              <a:rPr lang="en-US" dirty="0" err="1"/>
              <a:t>perairan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.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pemanasan</a:t>
            </a:r>
            <a:r>
              <a:rPr lang="en-US" dirty="0"/>
              <a:t> global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juga </a:t>
            </a:r>
            <a:r>
              <a:rPr lang="en-US" dirty="0" err="1"/>
              <a:t>suhu</a:t>
            </a:r>
            <a:r>
              <a:rPr lang="en-US" dirty="0"/>
              <a:t> air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global. </a:t>
            </a:r>
            <a:r>
              <a:rPr lang="en-US" dirty="0" err="1"/>
              <a:t>Pasang</a:t>
            </a:r>
            <a:r>
              <a:rPr lang="en-US" dirty="0"/>
              <a:t> </a:t>
            </a:r>
            <a:r>
              <a:rPr lang="en-US" dirty="0" err="1"/>
              <a:t>surut</a:t>
            </a:r>
            <a:r>
              <a:rPr lang="en-US" dirty="0"/>
              <a:t> (</a:t>
            </a:r>
            <a:r>
              <a:rPr lang="en-US" i="1" dirty="0"/>
              <a:t>low tides</a:t>
            </a:r>
            <a:r>
              <a:rPr lang="en-US" dirty="0"/>
              <a:t>) yang </a:t>
            </a:r>
            <a:r>
              <a:rPr lang="en-US" dirty="0" err="1"/>
              <a:t>terjadi</a:t>
            </a:r>
            <a:r>
              <a:rPr lang="en-US" dirty="0"/>
              <a:t> di </a:t>
            </a:r>
            <a:r>
              <a:rPr lang="en-US" dirty="0" err="1"/>
              <a:t>perairan</a:t>
            </a:r>
            <a:r>
              <a:rPr lang="en-US" dirty="0"/>
              <a:t> </a:t>
            </a:r>
            <a:r>
              <a:rPr lang="en-US" dirty="0" err="1"/>
              <a:t>dangkal</a:t>
            </a:r>
            <a:r>
              <a:rPr lang="en-US" dirty="0"/>
              <a:t> </a:t>
            </a:r>
            <a:r>
              <a:rPr lang="en-US" dirty="0" err="1"/>
              <a:t>memicu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pesisir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cekaman</a:t>
            </a:r>
            <a:r>
              <a:rPr lang="en-US" dirty="0"/>
              <a:t>. </a:t>
            </a:r>
            <a:r>
              <a:rPr lang="en-US" dirty="0" err="1"/>
              <a:t>Cekaman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pesisir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tereksposnya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pasang</a:t>
            </a:r>
            <a:r>
              <a:rPr lang="en-US" dirty="0"/>
              <a:t> </a:t>
            </a:r>
            <a:r>
              <a:rPr lang="en-US" dirty="0" err="1"/>
              <a:t>surut</a:t>
            </a:r>
            <a:r>
              <a:rPr lang="en-US" dirty="0"/>
              <a:t>, </a:t>
            </a:r>
            <a:r>
              <a:rPr lang="en-US" dirty="0" err="1"/>
              <a:t>radiasi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tingginya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air </a:t>
            </a:r>
            <a:r>
              <a:rPr lang="en-US" dirty="0" err="1"/>
              <a:t>laut</a:t>
            </a:r>
            <a:r>
              <a:rPr lang="en-US" dirty="0"/>
              <a:t> di </a:t>
            </a:r>
            <a:r>
              <a:rPr lang="en-US" dirty="0" err="1"/>
              <a:t>perairan</a:t>
            </a:r>
            <a:r>
              <a:rPr lang="en-US" dirty="0"/>
              <a:t> </a:t>
            </a:r>
            <a:r>
              <a:rPr lang="en-US" dirty="0" err="1"/>
              <a:t>dangkal</a:t>
            </a:r>
            <a:r>
              <a:rPr lang="en-US" dirty="0"/>
              <a:t>. </a:t>
            </a:r>
            <a:r>
              <a:rPr lang="en-US" dirty="0" err="1"/>
              <a:t>Paparan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pasang</a:t>
            </a:r>
            <a:r>
              <a:rPr lang="en-US" dirty="0"/>
              <a:t> </a:t>
            </a:r>
            <a:r>
              <a:rPr lang="en-US" dirty="0" err="1"/>
              <a:t>surut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siang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di </a:t>
            </a:r>
            <a:r>
              <a:rPr lang="en-US" dirty="0" err="1"/>
              <a:t>musim</a:t>
            </a:r>
            <a:r>
              <a:rPr lang="en-US" dirty="0"/>
              <a:t> </a:t>
            </a:r>
            <a:r>
              <a:rPr lang="en-US" dirty="0" err="1"/>
              <a:t>kemarau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biomasa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rimpang</a:t>
            </a:r>
            <a:r>
              <a:rPr lang="en-US" dirty="0"/>
              <a:t>, </a:t>
            </a:r>
            <a:r>
              <a:rPr lang="en-US" dirty="0" err="1"/>
              <a:t>densitas</a:t>
            </a:r>
            <a:r>
              <a:rPr lang="en-US" dirty="0"/>
              <a:t> tunas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rimpang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 </a:t>
            </a:r>
            <a:r>
              <a:rPr lang="en-US" i="1" dirty="0" err="1"/>
              <a:t>Thalassia</a:t>
            </a:r>
            <a:r>
              <a:rPr lang="en-US" dirty="0"/>
              <a:t> </a:t>
            </a:r>
            <a:r>
              <a:rPr lang="en-US" i="1" dirty="0" err="1"/>
              <a:t>hemprichii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 </a:t>
            </a:r>
            <a:r>
              <a:rPr lang="en-US" i="1" dirty="0" err="1"/>
              <a:t>Thalassia</a:t>
            </a:r>
            <a:r>
              <a:rPr lang="en-US" i="1" dirty="0"/>
              <a:t> </a:t>
            </a:r>
            <a:r>
              <a:rPr lang="en-US" i="1" dirty="0" err="1"/>
              <a:t>hemprichii</a:t>
            </a:r>
            <a:r>
              <a:rPr lang="en-US" dirty="0"/>
              <a:t> </a:t>
            </a:r>
            <a:r>
              <a:rPr lang="en-US" dirty="0" err="1"/>
              <a:t>mencapai</a:t>
            </a:r>
            <a:r>
              <a:rPr lang="en-US" dirty="0"/>
              <a:t> 63%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perlakuan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40°C.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membuktikan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cekaman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menurunkan</a:t>
            </a:r>
            <a:r>
              <a:rPr lang="en-US" dirty="0"/>
              <a:t> </a:t>
            </a:r>
            <a:r>
              <a:rPr lang="en-US" dirty="0" err="1"/>
              <a:t>densitas</a:t>
            </a:r>
            <a:r>
              <a:rPr lang="en-US" dirty="0"/>
              <a:t> </a:t>
            </a:r>
            <a:r>
              <a:rPr lang="en-US" dirty="0" err="1"/>
              <a:t>padang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data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morfologi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anatomi</a:t>
            </a:r>
            <a:r>
              <a:rPr lang="en-US" dirty="0"/>
              <a:t> </a:t>
            </a:r>
            <a:r>
              <a:rPr lang="en-US" i="1" dirty="0" err="1"/>
              <a:t>Thalassia</a:t>
            </a:r>
            <a:r>
              <a:rPr lang="en-US" i="1" dirty="0"/>
              <a:t> </a:t>
            </a:r>
            <a:r>
              <a:rPr lang="en-US" i="1" dirty="0" err="1"/>
              <a:t>hemprichii</a:t>
            </a:r>
            <a:r>
              <a:rPr lang="en-US" dirty="0"/>
              <a:t> 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cekaman</a:t>
            </a:r>
            <a:r>
              <a:rPr lang="en-US" dirty="0"/>
              <a:t> </a:t>
            </a:r>
            <a:r>
              <a:rPr lang="en-US" dirty="0" err="1"/>
              <a:t>abiotik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morfogenesis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Dari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molekuler</a:t>
            </a:r>
            <a:r>
              <a:rPr lang="en-US" dirty="0"/>
              <a:t>,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molekuler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. </a:t>
            </a:r>
            <a:r>
              <a:rPr lang="en-US" dirty="0" err="1"/>
              <a:t>Cekaman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direspon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ekspresi</a:t>
            </a:r>
            <a:r>
              <a:rPr lang="en-US" dirty="0"/>
              <a:t> gen yang </a:t>
            </a:r>
            <a:r>
              <a:rPr lang="en-US" dirty="0" err="1"/>
              <a:t>mengkode</a:t>
            </a:r>
            <a:r>
              <a:rPr lang="en-US" dirty="0"/>
              <a:t> </a:t>
            </a:r>
            <a:r>
              <a:rPr lang="en-US" i="1" dirty="0"/>
              <a:t>heat shock protein </a:t>
            </a:r>
            <a:r>
              <a:rPr lang="en-US" dirty="0"/>
              <a:t>(</a:t>
            </a:r>
            <a:r>
              <a:rPr lang="en-US" dirty="0" err="1"/>
              <a:t>Hsp</a:t>
            </a:r>
            <a:r>
              <a:rPr lang="en-US" dirty="0"/>
              <a:t>).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molekuler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ekspresi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. </a:t>
            </a:r>
            <a:r>
              <a:rPr lang="en-US" dirty="0" err="1"/>
              <a:t>Enzim</a:t>
            </a:r>
            <a:r>
              <a:rPr lang="en-US" dirty="0"/>
              <a:t> </a:t>
            </a:r>
            <a:r>
              <a:rPr lang="en-US" dirty="0" err="1"/>
              <a:t>antioksidan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mengeliminasi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 </a:t>
            </a:r>
            <a:r>
              <a:rPr lang="en-US" i="1" dirty="0"/>
              <a:t>reactive oxygen species</a:t>
            </a:r>
            <a:r>
              <a:rPr lang="en-US" dirty="0"/>
              <a:t> (ROS) yang </a:t>
            </a:r>
            <a:r>
              <a:rPr lang="en-US" dirty="0" err="1"/>
              <a:t>meningkat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cekaman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molekular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cekaman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sebatas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yang </a:t>
            </a:r>
            <a:r>
              <a:rPr lang="en-US" dirty="0" err="1"/>
              <a:t>berhabitat</a:t>
            </a:r>
            <a:r>
              <a:rPr lang="en-US" dirty="0"/>
              <a:t> di </a:t>
            </a:r>
            <a:r>
              <a:rPr lang="en-US" dirty="0" err="1"/>
              <a:t>iklim</a:t>
            </a:r>
            <a:r>
              <a:rPr lang="en-US" dirty="0"/>
              <a:t> </a:t>
            </a:r>
            <a:r>
              <a:rPr lang="en-US" i="1" dirty="0"/>
              <a:t>temperate</a:t>
            </a:r>
            <a:r>
              <a:rPr lang="en-US" dirty="0"/>
              <a:t> (</a:t>
            </a:r>
            <a:r>
              <a:rPr lang="en-US" i="1" dirty="0" err="1"/>
              <a:t>Zostera</a:t>
            </a:r>
            <a:r>
              <a:rPr lang="en-US" i="1" dirty="0"/>
              <a:t> marina</a:t>
            </a:r>
            <a:r>
              <a:rPr lang="en-US" dirty="0"/>
              <a:t>, </a:t>
            </a:r>
            <a:r>
              <a:rPr lang="en-US" i="1" dirty="0" err="1"/>
              <a:t>Zostera</a:t>
            </a:r>
            <a:r>
              <a:rPr lang="en-US" i="1" dirty="0"/>
              <a:t> </a:t>
            </a:r>
            <a:r>
              <a:rPr lang="en-US" i="1" dirty="0" err="1"/>
              <a:t>noltii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 </a:t>
            </a:r>
            <a:r>
              <a:rPr lang="en-US" i="1" dirty="0" err="1"/>
              <a:t>Posidonia</a:t>
            </a:r>
            <a:r>
              <a:rPr lang="en-US" i="1" dirty="0"/>
              <a:t> </a:t>
            </a:r>
            <a:r>
              <a:rPr lang="en-US" i="1" dirty="0" err="1"/>
              <a:t>oceanica</a:t>
            </a:r>
            <a:r>
              <a:rPr lang="en-US" dirty="0"/>
              <a:t>).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molekuler</a:t>
            </a:r>
            <a:r>
              <a:rPr lang="en-US" dirty="0"/>
              <a:t> </a:t>
            </a:r>
            <a:r>
              <a:rPr lang="en-US" i="1" dirty="0" err="1"/>
              <a:t>Thalassia</a:t>
            </a:r>
            <a:r>
              <a:rPr lang="en-US" i="1" dirty="0"/>
              <a:t> </a:t>
            </a:r>
            <a:r>
              <a:rPr lang="en-US" i="1" dirty="0" err="1"/>
              <a:t>hempricii</a:t>
            </a:r>
            <a:r>
              <a:rPr lang="en-US" dirty="0"/>
              <a:t> </a:t>
            </a:r>
            <a:r>
              <a:rPr lang="en-US" dirty="0" err="1"/>
              <a:t>sebagai</a:t>
            </a:r>
            <a:r>
              <a:rPr lang="en-US" dirty="0"/>
              <a:t> model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tropis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cekaman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20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9677399" cy="4419600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 </a:t>
            </a:r>
            <a:r>
              <a:rPr lang="en-US" dirty="0" err="1"/>
              <a:t>ekosistem</a:t>
            </a:r>
            <a:r>
              <a:rPr lang="en-US" dirty="0"/>
              <a:t> 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sangat</a:t>
            </a:r>
            <a:r>
              <a:rPr lang="en-US" dirty="0"/>
              <a:t>  </a:t>
            </a:r>
            <a:r>
              <a:rPr lang="en-US" dirty="0" err="1"/>
              <a:t>kurang</a:t>
            </a:r>
            <a:r>
              <a:rPr lang="en-US" dirty="0"/>
              <a:t> . </a:t>
            </a:r>
            <a:r>
              <a:rPr lang="en-US" dirty="0" smtClean="0"/>
              <a:t> </a:t>
            </a:r>
            <a:r>
              <a:rPr lang="sv-SE" dirty="0" smtClean="0"/>
              <a:t>Kita </a:t>
            </a:r>
            <a:r>
              <a:rPr lang="sv-SE" dirty="0"/>
              <a:t>melihat  dua  hal  mendasar,  1) </a:t>
            </a:r>
            <a:r>
              <a:rPr lang="sv-SE" dirty="0" smtClean="0"/>
              <a:t> sebaran  </a:t>
            </a:r>
            <a:r>
              <a:rPr lang="sv-SE" dirty="0"/>
              <a:t>dan  luasan  ekosistem  padang </a:t>
            </a:r>
            <a:r>
              <a:rPr lang="sv-SE" dirty="0" smtClean="0"/>
              <a:t> </a:t>
            </a:r>
            <a:r>
              <a:rPr lang="it-IT" dirty="0" smtClean="0"/>
              <a:t>lamun  </a:t>
            </a:r>
            <a:r>
              <a:rPr lang="it-IT" dirty="0"/>
              <a:t>di Indonesia; serta 2) </a:t>
            </a:r>
            <a:r>
              <a:rPr lang="it-IT" dirty="0" smtClean="0"/>
              <a:t>tingkat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padang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smtClean="0"/>
              <a:t>di  Indonesia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Dampak</a:t>
            </a:r>
            <a:r>
              <a:rPr lang="en-US" dirty="0" smtClean="0"/>
              <a:t>  </a:t>
            </a:r>
            <a:r>
              <a:rPr lang="en-US" dirty="0" err="1"/>
              <a:t>nyata</a:t>
            </a:r>
            <a:r>
              <a:rPr lang="en-US" dirty="0"/>
              <a:t> 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degradasi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padang</a:t>
            </a:r>
            <a:r>
              <a:rPr lang="en-US" dirty="0" smtClean="0"/>
              <a:t>  </a:t>
            </a:r>
            <a:r>
              <a:rPr lang="en-US" dirty="0" err="1"/>
              <a:t>lamun</a:t>
            </a:r>
            <a:r>
              <a:rPr lang="en-US" dirty="0"/>
              <a:t>  </a:t>
            </a:r>
            <a:r>
              <a:rPr lang="en-US" dirty="0" err="1"/>
              <a:t>mengarah</a:t>
            </a:r>
            <a:r>
              <a:rPr lang="en-US" dirty="0"/>
              <a:t> 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menurnnya</a:t>
            </a:r>
            <a:r>
              <a:rPr lang="en-US" dirty="0" smtClean="0"/>
              <a:t> </a:t>
            </a:r>
            <a:r>
              <a:rPr lang="en-US" dirty="0" err="1"/>
              <a:t>keragaman</a:t>
            </a:r>
            <a:r>
              <a:rPr lang="en-US" dirty="0"/>
              <a:t>  biota  </a:t>
            </a:r>
            <a:r>
              <a:rPr lang="en-US" dirty="0" err="1"/>
              <a:t>laut</a:t>
            </a:r>
            <a:r>
              <a:rPr lang="en-US" dirty="0"/>
              <a:t> 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 </a:t>
            </a:r>
            <a:r>
              <a:rPr lang="en-US" dirty="0" err="1"/>
              <a:t>hilang</a:t>
            </a:r>
            <a:r>
              <a:rPr lang="en-US" dirty="0"/>
              <a:t> 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 err="1"/>
              <a:t>menurunnya</a:t>
            </a:r>
            <a:r>
              <a:rPr lang="en-US" dirty="0"/>
              <a:t> 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ekologi</a:t>
            </a:r>
            <a:r>
              <a:rPr lang="en-US" dirty="0" smtClean="0"/>
              <a:t> 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rehabilitasi</a:t>
            </a:r>
            <a:r>
              <a:rPr lang="en-US" dirty="0" smtClean="0"/>
              <a:t> 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fi-FI" dirty="0" smtClean="0"/>
              <a:t>untuk </a:t>
            </a:r>
            <a:r>
              <a:rPr lang="fi-FI" dirty="0"/>
              <a:t>dipikirkan bersama, seperti </a:t>
            </a:r>
            <a:r>
              <a:rPr lang="fi-FI" dirty="0" smtClean="0"/>
              <a:t>kegiatan </a:t>
            </a:r>
            <a:r>
              <a:rPr lang="en-US" dirty="0" err="1" smtClean="0"/>
              <a:t>transplantasi</a:t>
            </a:r>
            <a:r>
              <a:rPr lang="en-US" dirty="0" smtClean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  habitat  </a:t>
            </a:r>
            <a:r>
              <a:rPr lang="en-US" dirty="0" smtClean="0"/>
              <a:t> </a:t>
            </a:r>
            <a:r>
              <a:rPr lang="nl-NL" dirty="0" smtClean="0"/>
              <a:t>yang   </a:t>
            </a:r>
            <a:r>
              <a:rPr lang="nl-NL" dirty="0"/>
              <a:t>telah   rusak   dan   penanaman  </a:t>
            </a:r>
            <a:r>
              <a:rPr lang="nl-NL" dirty="0" smtClean="0"/>
              <a:t> </a:t>
            </a:r>
            <a:r>
              <a:rPr lang="sv-SE" dirty="0" smtClean="0"/>
              <a:t>lamun   </a:t>
            </a:r>
            <a:r>
              <a:rPr lang="sv-SE" dirty="0"/>
              <a:t>buatan   untuk   menjaga </a:t>
            </a:r>
            <a:r>
              <a:rPr lang="sv-SE" dirty="0" smtClean="0"/>
              <a:t>kestabilan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 smtClean="0"/>
              <a:t>produktivitas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72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FAKTOR PEMBATAS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2" y="1828799"/>
            <a:ext cx="8763000" cy="487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1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EKOSISTEM TERUMBU KARANG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1487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2590800"/>
          </a:xfrm>
        </p:spPr>
        <p:txBody>
          <a:bodyPr>
            <a:normAutofit/>
          </a:bodyPr>
          <a:lstStyle/>
          <a:p>
            <a:r>
              <a:rPr lang="en-US" b="1" dirty="0" err="1"/>
              <a:t>Terumbu</a:t>
            </a:r>
            <a:r>
              <a:rPr lang="en-US" b="1" dirty="0"/>
              <a:t> </a:t>
            </a:r>
            <a:r>
              <a:rPr lang="en-US" b="1" dirty="0" err="1"/>
              <a:t>karang</a:t>
            </a:r>
            <a:r>
              <a:rPr lang="en-US" b="1" dirty="0"/>
              <a:t> </a:t>
            </a:r>
            <a:r>
              <a:rPr lang="en-US" b="1" dirty="0" err="1"/>
              <a:t>umumnya</a:t>
            </a:r>
            <a:r>
              <a:rPr lang="en-US" b="1" dirty="0"/>
              <a:t> </a:t>
            </a:r>
            <a:r>
              <a:rPr lang="en-US" b="1" dirty="0" err="1"/>
              <a:t>terdapat</a:t>
            </a:r>
            <a:r>
              <a:rPr lang="en-US" b="1" dirty="0"/>
              <a:t> di </a:t>
            </a:r>
            <a:r>
              <a:rPr lang="en-US" b="1" dirty="0" err="1"/>
              <a:t>perairan</a:t>
            </a:r>
            <a:r>
              <a:rPr lang="en-US" b="1" dirty="0"/>
              <a:t> </a:t>
            </a:r>
            <a:r>
              <a:rPr lang="en-US" b="1" dirty="0" err="1"/>
              <a:t>tropis</a:t>
            </a:r>
            <a:r>
              <a:rPr lang="en-US" b="1" dirty="0"/>
              <a:t> </a:t>
            </a:r>
            <a:r>
              <a:rPr lang="en-US" b="1" dirty="0" err="1"/>
              <a:t>seperti</a:t>
            </a:r>
            <a:r>
              <a:rPr lang="en-US" b="1" dirty="0"/>
              <a:t> di </a:t>
            </a:r>
            <a:r>
              <a:rPr lang="en-US" b="1" dirty="0" err="1"/>
              <a:t>wilayah</a:t>
            </a:r>
            <a:r>
              <a:rPr lang="en-US" b="1" dirty="0"/>
              <a:t> Indonesia. </a:t>
            </a:r>
            <a:r>
              <a:rPr lang="en-US" b="1" dirty="0" err="1"/>
              <a:t>Karakteristik</a:t>
            </a:r>
            <a:r>
              <a:rPr lang="en-US" b="1" dirty="0"/>
              <a:t> </a:t>
            </a:r>
            <a:r>
              <a:rPr lang="en-US" b="1" dirty="0" err="1"/>
              <a:t>alam</a:t>
            </a:r>
            <a:r>
              <a:rPr lang="en-US" b="1" dirty="0"/>
              <a:t> </a:t>
            </a:r>
            <a:r>
              <a:rPr lang="en-US" b="1" dirty="0" err="1"/>
              <a:t>penyebab</a:t>
            </a:r>
            <a:r>
              <a:rPr lang="en-US" b="1" dirty="0"/>
              <a:t> </a:t>
            </a:r>
            <a:r>
              <a:rPr lang="en-US" b="1" dirty="0" err="1"/>
              <a:t>terbentuknya</a:t>
            </a:r>
            <a:r>
              <a:rPr lang="en-US" b="1" dirty="0"/>
              <a:t> </a:t>
            </a:r>
            <a:r>
              <a:rPr lang="en-US" b="1" dirty="0" err="1"/>
              <a:t>kenampakan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r>
              <a:rPr lang="en-US" b="1" dirty="0" err="1"/>
              <a:t>adalah</a:t>
            </a:r>
            <a:r>
              <a:rPr lang="en-US" b="1" dirty="0"/>
              <a:t>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3352800"/>
            <a:ext cx="9144001" cy="2895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A. </a:t>
            </a:r>
            <a:r>
              <a:rPr lang="en-US" dirty="0" err="1"/>
              <a:t>dekat</a:t>
            </a:r>
            <a:r>
              <a:rPr lang="en-US" dirty="0"/>
              <a:t> </a:t>
            </a:r>
            <a:r>
              <a:rPr lang="en-US" dirty="0" err="1"/>
              <a:t>samudra</a:t>
            </a:r>
            <a:r>
              <a:rPr lang="en-US" dirty="0"/>
              <a:t> yang </a:t>
            </a:r>
            <a:r>
              <a:rPr lang="en-US" dirty="0" err="1"/>
              <a:t>luas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B.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pulau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C.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hangat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D. </a:t>
            </a:r>
            <a:r>
              <a:rPr lang="en-US" dirty="0" err="1"/>
              <a:t>curah</a:t>
            </a:r>
            <a:r>
              <a:rPr lang="en-US" dirty="0"/>
              <a:t> </a:t>
            </a:r>
            <a:r>
              <a:rPr lang="en-US" dirty="0" err="1"/>
              <a:t>hujan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Terumbu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sekelompok</a:t>
            </a:r>
            <a:r>
              <a:rPr lang="en-US" dirty="0"/>
              <a:t> </a:t>
            </a:r>
            <a:r>
              <a:rPr lang="en-US" dirty="0" err="1"/>
              <a:t>binatang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yang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kalsium</a:t>
            </a:r>
            <a:r>
              <a:rPr lang="en-US" dirty="0"/>
              <a:t> </a:t>
            </a:r>
            <a:r>
              <a:rPr lang="en-US" dirty="0" err="1"/>
              <a:t>karbonat</a:t>
            </a:r>
            <a:r>
              <a:rPr lang="en-US" dirty="0"/>
              <a:t>. </a:t>
            </a:r>
            <a:r>
              <a:rPr lang="en-US" dirty="0" err="1"/>
              <a:t>Terumbu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optimal di </a:t>
            </a:r>
            <a:r>
              <a:rPr lang="en-US" dirty="0" err="1"/>
              <a:t>wilayah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berkisar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23º-25ºC. </a:t>
            </a:r>
            <a:r>
              <a:rPr lang="en-US" dirty="0" err="1"/>
              <a:t>Alasan</a:t>
            </a:r>
            <a:r>
              <a:rPr lang="en-US" dirty="0"/>
              <a:t> yang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terumbu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di </a:t>
            </a:r>
            <a:r>
              <a:rPr lang="en-US" dirty="0" err="1"/>
              <a:t>perariran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Indonesia,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Indonesia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cahaya</a:t>
            </a:r>
            <a:r>
              <a:rPr lang="en-US" dirty="0"/>
              <a:t> </a:t>
            </a:r>
            <a:r>
              <a:rPr lang="en-US" dirty="0" err="1"/>
              <a:t>matahari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terumbu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terjaga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131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2012" y="3124200"/>
            <a:ext cx="9144001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FAKTOR - FAKTOR KONDISI LINGKUNGAN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TERHADAP </a:t>
            </a:r>
            <a:r>
              <a:rPr lang="en-US" dirty="0"/>
              <a:t>TERUMBU KARANG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7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0"/>
            <a:ext cx="9144001" cy="870929"/>
          </a:xfrm>
        </p:spPr>
        <p:txBody>
          <a:bodyPr/>
          <a:lstStyle/>
          <a:p>
            <a:r>
              <a:rPr lang="en-US" dirty="0" err="1"/>
              <a:t>Suhu</a:t>
            </a:r>
            <a:r>
              <a:rPr lang="en-US" dirty="0"/>
              <a:t> air </a:t>
            </a:r>
            <a:r>
              <a:rPr lang="en-US" dirty="0" err="1" smtClean="0"/>
              <a:t>laut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012" y="1361896"/>
            <a:ext cx="7162800" cy="25908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Terumbu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smtClean="0"/>
              <a:t> 25 </a:t>
            </a:r>
            <a:r>
              <a:rPr lang="en-US" baseline="30000" dirty="0" smtClean="0"/>
              <a:t>0</a:t>
            </a:r>
            <a:r>
              <a:rPr lang="en-US" dirty="0" smtClean="0"/>
              <a:t> C  – 29</a:t>
            </a:r>
            <a:r>
              <a:rPr lang="en-US" baseline="30000" dirty="0" smtClean="0"/>
              <a:t> 0</a:t>
            </a:r>
            <a:r>
              <a:rPr lang="en-US" dirty="0" smtClean="0"/>
              <a:t> C. B</a:t>
            </a:r>
            <a:r>
              <a:rPr lang="pt-BR" dirty="0" smtClean="0"/>
              <a:t>atas </a:t>
            </a:r>
            <a:r>
              <a:rPr lang="pt-BR" dirty="0"/>
              <a:t>minimum 16°C–17°C dan batas maksimum </a:t>
            </a:r>
            <a:r>
              <a:rPr lang="pt-BR" dirty="0" smtClean="0"/>
              <a:t>sekitar </a:t>
            </a:r>
            <a:r>
              <a:rPr lang="en-US" dirty="0" smtClean="0"/>
              <a:t>36°C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Kenaikan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suhu</a:t>
            </a:r>
            <a:r>
              <a:rPr lang="en-US" dirty="0"/>
              <a:t> </a:t>
            </a:r>
            <a:r>
              <a:rPr lang="en-US" dirty="0" err="1"/>
              <a:t>sekecil</a:t>
            </a:r>
            <a:r>
              <a:rPr lang="en-US" dirty="0"/>
              <a:t> </a:t>
            </a:r>
            <a:r>
              <a:rPr lang="en-US" dirty="0" smtClean="0"/>
              <a:t>1 0 C  </a:t>
            </a:r>
            <a:r>
              <a:rPr lang="en-US" dirty="0" err="1" smtClean="0"/>
              <a:t>sekalipun</a:t>
            </a:r>
            <a:r>
              <a:rPr lang="en-US" dirty="0"/>
              <a:t>,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lama,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menimbulkan</a:t>
            </a:r>
            <a:r>
              <a:rPr lang="en-US" dirty="0" smtClean="0"/>
              <a:t> </a:t>
            </a:r>
            <a:r>
              <a:rPr lang="en-US" dirty="0" err="1"/>
              <a:t>kematian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Pemutihan</a:t>
            </a:r>
            <a:r>
              <a:rPr lang="en-US" dirty="0" smtClean="0"/>
              <a:t> </a:t>
            </a:r>
            <a:r>
              <a:rPr lang="en-US" dirty="0"/>
              <a:t>( </a:t>
            </a:r>
            <a:r>
              <a:rPr lang="en-US" dirty="0" smtClean="0"/>
              <a:t> bleaching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7612" y="3628488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Salinitas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98612" y="4716798"/>
            <a:ext cx="97511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Terumbu</a:t>
            </a:r>
            <a:r>
              <a:rPr lang="en-US" sz="2400" dirty="0" smtClean="0"/>
              <a:t> </a:t>
            </a:r>
            <a:r>
              <a:rPr lang="en-US" sz="2400" dirty="0" err="1"/>
              <a:t>karang</a:t>
            </a:r>
            <a:r>
              <a:rPr lang="en-US" sz="2400" dirty="0"/>
              <a:t> </a:t>
            </a:r>
            <a:r>
              <a:rPr lang="en-US" sz="2400" dirty="0" err="1"/>
              <a:t>tumbu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salinitas</a:t>
            </a:r>
            <a:r>
              <a:rPr lang="en-US" sz="2400" dirty="0"/>
              <a:t> yang </a:t>
            </a:r>
            <a:r>
              <a:rPr lang="en-US" sz="2400" dirty="0" err="1"/>
              <a:t>berkisar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30 </a:t>
            </a:r>
            <a:r>
              <a:rPr lang="en-US" sz="2400" dirty="0" smtClean="0"/>
              <a:t> – 36 </a:t>
            </a:r>
            <a:r>
              <a:rPr lang="en-US" sz="2400" dirty="0"/>
              <a:t>ppm. </a:t>
            </a:r>
            <a:endParaRPr lang="en-US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Turunnya</a:t>
            </a:r>
            <a:r>
              <a:rPr lang="en-US" sz="2400" dirty="0" smtClean="0"/>
              <a:t> </a:t>
            </a:r>
            <a:r>
              <a:rPr lang="en-US" sz="2400" dirty="0" err="1"/>
              <a:t>hujan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yang </a:t>
            </a:r>
            <a:r>
              <a:rPr lang="en-US" sz="2400" dirty="0" err="1"/>
              <a:t>relatif</a:t>
            </a:r>
            <a:r>
              <a:rPr lang="en-US" sz="2400" dirty="0"/>
              <a:t> lama, 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/>
              <a:t>terumbu</a:t>
            </a:r>
            <a:r>
              <a:rPr lang="en-US" sz="2400" dirty="0"/>
              <a:t> </a:t>
            </a:r>
            <a:r>
              <a:rPr lang="en-US" sz="2400" dirty="0" err="1" smtClean="0"/>
              <a:t>karang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terekspos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air </a:t>
            </a:r>
            <a:r>
              <a:rPr lang="en-US" sz="2400" dirty="0" err="1"/>
              <a:t>surut</a:t>
            </a:r>
            <a:r>
              <a:rPr lang="en-US" sz="2400" dirty="0"/>
              <a:t>, juga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 </a:t>
            </a:r>
            <a:r>
              <a:rPr lang="en-US" sz="2400" dirty="0" err="1" smtClean="0"/>
              <a:t>pertumbuhan</a:t>
            </a:r>
            <a:r>
              <a:rPr lang="en-US" sz="2400" dirty="0" smtClean="0"/>
              <a:t> </a:t>
            </a:r>
            <a:r>
              <a:rPr lang="en-US" sz="2400" dirty="0" err="1" smtClean="0"/>
              <a:t>maksimal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076504"/>
            <a:ext cx="4491037" cy="287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2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LAMUN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satu-satunya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berbunga</a:t>
            </a:r>
            <a:r>
              <a:rPr lang="en-US" dirty="0"/>
              <a:t> (</a:t>
            </a:r>
            <a:r>
              <a:rPr lang="en-US" dirty="0" err="1"/>
              <a:t>Angiospermae</a:t>
            </a:r>
            <a:r>
              <a:rPr lang="en-US" dirty="0"/>
              <a:t>)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di </a:t>
            </a:r>
            <a:r>
              <a:rPr lang="en-US" dirty="0" err="1"/>
              <a:t>laut</a:t>
            </a:r>
            <a:r>
              <a:rPr lang="en-US" dirty="0"/>
              <a:t> (</a:t>
            </a:r>
            <a:r>
              <a:rPr lang="en-US" dirty="0" err="1"/>
              <a:t>Hemminga</a:t>
            </a:r>
            <a:r>
              <a:rPr lang="en-US" dirty="0"/>
              <a:t> and Duarte, 2000</a:t>
            </a:r>
            <a:r>
              <a:rPr lang="en-US" dirty="0" smtClean="0"/>
              <a:t>).</a:t>
            </a:r>
          </a:p>
          <a:p>
            <a:pPr algn="just"/>
            <a:r>
              <a:rPr lang="en-US" dirty="0" err="1" smtClean="0"/>
              <a:t>Lamun</a:t>
            </a:r>
            <a:r>
              <a:rPr lang="en-US" dirty="0" smtClean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sedimen</a:t>
            </a:r>
            <a:r>
              <a:rPr lang="en-US" dirty="0"/>
              <a:t> </a:t>
            </a:r>
            <a:r>
              <a:rPr lang="en-US" dirty="0" err="1"/>
              <a:t>lantai</a:t>
            </a:r>
            <a:r>
              <a:rPr lang="en-US" dirty="0"/>
              <a:t> zona intertidal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pertubuhan</a:t>
            </a:r>
            <a:r>
              <a:rPr lang="en-US" dirty="0"/>
              <a:t> </a:t>
            </a:r>
            <a:r>
              <a:rPr lang="en-US" dirty="0" err="1"/>
              <a:t>tegak</a:t>
            </a:r>
            <a:r>
              <a:rPr lang="en-US" dirty="0"/>
              <a:t>,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memanjang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memilikistruktur</a:t>
            </a:r>
            <a:r>
              <a:rPr lang="en-US" dirty="0"/>
              <a:t> </a:t>
            </a:r>
            <a:r>
              <a:rPr lang="en-US" dirty="0" err="1"/>
              <a:t>mirip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(</a:t>
            </a:r>
            <a:r>
              <a:rPr lang="en-US" dirty="0" err="1"/>
              <a:t>rimpang</a:t>
            </a:r>
            <a:r>
              <a:rPr lang="en-US" dirty="0"/>
              <a:t>) yang </a:t>
            </a:r>
            <a:r>
              <a:rPr lang="en-US" dirty="0" err="1"/>
              <a:t>terkubur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sedimen</a:t>
            </a:r>
            <a:r>
              <a:rPr lang="en-US" dirty="0"/>
              <a:t> (McKenzie et al., 2003)</a:t>
            </a:r>
            <a:endParaRPr lang="en-US" dirty="0" smtClean="0"/>
          </a:p>
          <a:p>
            <a:pPr algn="just"/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padang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ekologi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biologi</a:t>
            </a:r>
            <a:r>
              <a:rPr lang="en-US" dirty="0"/>
              <a:t> di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pesisir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estuari</a:t>
            </a:r>
            <a:r>
              <a:rPr lang="en-US" dirty="0"/>
              <a:t>.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berperan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produsen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penyu</a:t>
            </a:r>
            <a:r>
              <a:rPr lang="en-US" dirty="0"/>
              <a:t>, dugong, </a:t>
            </a:r>
            <a:r>
              <a:rPr lang="en-US" dirty="0" err="1"/>
              <a:t>invertebrata</a:t>
            </a:r>
            <a:r>
              <a:rPr lang="en-US" dirty="0"/>
              <a:t> </a:t>
            </a:r>
            <a:r>
              <a:rPr lang="en-US" dirty="0" err="1"/>
              <a:t>herbivora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herbivora</a:t>
            </a:r>
            <a:r>
              <a:rPr lang="en-US" dirty="0"/>
              <a:t>. </a:t>
            </a:r>
            <a:r>
              <a:rPr lang="en-US" dirty="0" err="1"/>
              <a:t>Daun-daun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yang </a:t>
            </a:r>
            <a:r>
              <a:rPr lang="en-US" dirty="0" err="1"/>
              <a:t>mati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terendapkan</a:t>
            </a:r>
            <a:r>
              <a:rPr lang="en-US" dirty="0"/>
              <a:t> di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didekomosisi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detritifor</a:t>
            </a:r>
            <a:r>
              <a:rPr lang="en-US" dirty="0"/>
              <a:t> (</a:t>
            </a:r>
            <a:r>
              <a:rPr lang="en-US" dirty="0" err="1"/>
              <a:t>Nyibakken</a:t>
            </a:r>
            <a:r>
              <a:rPr lang="en-US" dirty="0"/>
              <a:t>, 1993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228600"/>
            <a:ext cx="9144001" cy="657726"/>
          </a:xfrm>
        </p:spPr>
        <p:txBody>
          <a:bodyPr/>
          <a:lstStyle/>
          <a:p>
            <a:r>
              <a:rPr lang="en-US" dirty="0" err="1"/>
              <a:t>Kecerahan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382" y="886326"/>
            <a:ext cx="10304630" cy="284747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/>
              <a:t>kecerahan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smtClean="0"/>
              <a:t> </a:t>
            </a:r>
            <a:r>
              <a:rPr lang="en-US" dirty="0" err="1" smtClean="0"/>
              <a:t>fotosintesas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smtClean="0"/>
              <a:t>algae </a:t>
            </a:r>
            <a:r>
              <a:rPr lang="en-US" dirty="0"/>
              <a:t>yang </a:t>
            </a:r>
            <a:r>
              <a:rPr lang="en-US" dirty="0" err="1"/>
              <a:t>hidup</a:t>
            </a:r>
            <a:r>
              <a:rPr lang="en-US" dirty="0"/>
              <a:t> di 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polip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Rata - rata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/>
              <a:t>kedalaman</a:t>
            </a:r>
            <a:r>
              <a:rPr lang="en-US" dirty="0"/>
              <a:t> 20 meter </a:t>
            </a:r>
            <a:r>
              <a:rPr lang="en-US" dirty="0" err="1"/>
              <a:t>saja</a:t>
            </a:r>
            <a:r>
              <a:rPr lang="en-US" dirty="0"/>
              <a:t>. </a:t>
            </a:r>
          </a:p>
          <a:p>
            <a:r>
              <a:rPr lang="en-US" dirty="0" err="1"/>
              <a:t>Terumbu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Iindonesia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yang </a:t>
            </a:r>
            <a:r>
              <a:rPr lang="en-US" dirty="0" err="1"/>
              <a:t>ditemui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kedalaman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40 meter, </a:t>
            </a:r>
            <a:r>
              <a:rPr lang="en-US" dirty="0" err="1"/>
              <a:t>terutama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sedimentasi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70012" y="3733800"/>
            <a:ext cx="9144001" cy="6577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Pergerakan</a:t>
            </a:r>
            <a:r>
              <a:rPr lang="en-US" dirty="0" smtClean="0"/>
              <a:t> Air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52382" y="4549949"/>
            <a:ext cx="105332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Terumbu</a:t>
            </a:r>
            <a:r>
              <a:rPr lang="en-US" sz="2400" dirty="0" smtClean="0"/>
              <a:t> </a:t>
            </a:r>
            <a:r>
              <a:rPr lang="en-US" sz="2400" dirty="0" err="1"/>
              <a:t>karang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</a:t>
            </a:r>
            <a:r>
              <a:rPr lang="en-US" sz="2400" dirty="0" err="1"/>
              <a:t>pergerakan</a:t>
            </a:r>
            <a:r>
              <a:rPr lang="en-US" sz="2400" dirty="0"/>
              <a:t> </a:t>
            </a:r>
            <a:r>
              <a:rPr lang="en-US" sz="2400" dirty="0" smtClean="0"/>
              <a:t>air </a:t>
            </a:r>
            <a:r>
              <a:rPr lang="en-US" sz="2400" dirty="0"/>
              <a:t>yang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/>
              <a:t>menerus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oksigen</a:t>
            </a:r>
            <a:r>
              <a:rPr lang="en-US" sz="2400" dirty="0"/>
              <a:t>,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dibutuhkan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organisme</a:t>
            </a:r>
            <a:r>
              <a:rPr lang="en-US" sz="2400" dirty="0"/>
              <a:t> yang </a:t>
            </a:r>
            <a:r>
              <a:rPr lang="en-US" sz="2400" dirty="0" err="1"/>
              <a:t>hidup</a:t>
            </a:r>
            <a:r>
              <a:rPr lang="en-US" sz="2400" dirty="0"/>
              <a:t> di </a:t>
            </a:r>
            <a:r>
              <a:rPr lang="en-US" sz="2400" dirty="0" err="1"/>
              <a:t>terumbu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karang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/>
              <a:t>Pergerakan</a:t>
            </a:r>
            <a:r>
              <a:rPr lang="en-US" sz="2400" dirty="0"/>
              <a:t> air yang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kuat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koloni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smtClean="0"/>
              <a:t> juga </a:t>
            </a:r>
            <a:r>
              <a:rPr lang="en-US" sz="2400" dirty="0"/>
              <a:t>proses </a:t>
            </a:r>
            <a:r>
              <a:rPr lang="en-US" sz="2400" dirty="0" err="1"/>
              <a:t>rekolonisasi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702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228600"/>
            <a:ext cx="9144001" cy="6019800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Arus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karang</a:t>
            </a:r>
            <a:r>
              <a:rPr lang="en-US" dirty="0"/>
              <a:t>.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arus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berkisar</a:t>
            </a:r>
            <a:r>
              <a:rPr lang="en-US" dirty="0" smtClean="0"/>
              <a:t> </a:t>
            </a:r>
            <a:r>
              <a:rPr lang="en-US" dirty="0"/>
              <a:t>0-0-17 m/det. </a:t>
            </a:r>
            <a:endParaRPr lang="en-US" dirty="0" smtClean="0"/>
          </a:p>
          <a:p>
            <a:pPr algn="just"/>
            <a:r>
              <a:rPr lang="en-US" dirty="0" err="1" smtClean="0"/>
              <a:t>Arus</a:t>
            </a:r>
            <a:r>
              <a:rPr lang="en-US" dirty="0" smtClean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/>
              <a:t>membersihkan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sedimentasi</a:t>
            </a:r>
            <a:r>
              <a:rPr lang="en-US" dirty="0"/>
              <a:t>,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sv-SE" dirty="0" smtClean="0"/>
              <a:t>terkena </a:t>
            </a:r>
            <a:r>
              <a:rPr lang="sv-SE" dirty="0"/>
              <a:t>dampak sedimentasi </a:t>
            </a:r>
            <a:endParaRPr lang="sv-SE" dirty="0" smtClean="0"/>
          </a:p>
          <a:p>
            <a:pPr algn="just"/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/>
              <a:t>karang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yang </a:t>
            </a:r>
            <a:r>
              <a:rPr lang="en-US" dirty="0" err="1"/>
              <a:t>berarus</a:t>
            </a:r>
            <a:r>
              <a:rPr lang="en-US" dirty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yang </a:t>
            </a:r>
            <a:r>
              <a:rPr lang="en-US" dirty="0" err="1"/>
              <a:t>tenang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087" y="3505200"/>
            <a:ext cx="4591050" cy="303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762000"/>
          </a:xfrm>
        </p:spPr>
        <p:txBody>
          <a:bodyPr/>
          <a:lstStyle/>
          <a:p>
            <a:r>
              <a:rPr lang="en-US" dirty="0" err="1"/>
              <a:t>Substrat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substrat</a:t>
            </a:r>
            <a:r>
              <a:rPr lang="en-US" dirty="0"/>
              <a:t> yang ideal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substrat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yang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koloni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karang</a:t>
            </a:r>
            <a:r>
              <a:rPr lang="en-US" dirty="0" smtClean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mati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pecahan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 -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batu</a:t>
            </a:r>
            <a:endParaRPr lang="en-US" dirty="0"/>
          </a:p>
          <a:p>
            <a:pPr algn="just"/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rehabilitas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terumbu</a:t>
            </a:r>
            <a:r>
              <a:rPr lang="en-US" dirty="0" smtClean="0"/>
              <a:t> </a:t>
            </a:r>
            <a:r>
              <a:rPr lang="en-US" dirty="0" err="1"/>
              <a:t>karang</a:t>
            </a:r>
            <a:r>
              <a:rPr lang="en-US" dirty="0"/>
              <a:t> </a:t>
            </a:r>
            <a:r>
              <a:rPr lang="en-US" dirty="0" err="1"/>
              <a:t>buatan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substrat</a:t>
            </a:r>
            <a:r>
              <a:rPr lang="en-US" dirty="0"/>
              <a:t> yang </a:t>
            </a:r>
            <a:r>
              <a:rPr lang="en-US" dirty="0" err="1"/>
              <a:t>keras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substrat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smtClean="0"/>
              <a:t> semen </a:t>
            </a:r>
            <a:r>
              <a:rPr lang="en-US" dirty="0" err="1"/>
              <a:t>beton</a:t>
            </a:r>
            <a:r>
              <a:rPr lang="en-US" dirty="0"/>
              <a:t>, </a:t>
            </a:r>
            <a:r>
              <a:rPr lang="en-US" dirty="0" err="1"/>
              <a:t>kayu</a:t>
            </a:r>
            <a:r>
              <a:rPr lang="en-US" dirty="0"/>
              <a:t>, </a:t>
            </a:r>
            <a:r>
              <a:rPr lang="en-US" dirty="0" err="1"/>
              <a:t>besi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keramik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0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689" t="2084" r="14275" b="18750"/>
          <a:stretch/>
        </p:blipFill>
        <p:spPr>
          <a:xfrm>
            <a:off x="2284412" y="0"/>
            <a:ext cx="8153400" cy="50378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17612" y="5037873"/>
            <a:ext cx="1059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n-NO" sz="2400" dirty="0">
                <a:latin typeface="Cambria" panose="02040503050406030204" pitchFamily="18" charset="0"/>
              </a:rPr>
              <a:t>Sampai sat ini masih sedikit data yang tersedia tentang </a:t>
            </a:r>
            <a:r>
              <a:rPr lang="nn-NO" sz="2400" dirty="0" smtClean="0">
                <a:latin typeface="Cambria" panose="02040503050406030204" pitchFamily="18" charset="0"/>
              </a:rPr>
              <a:t>laju </a:t>
            </a:r>
            <a:r>
              <a:rPr lang="en-US" sz="2400" dirty="0" err="1" smtClean="0">
                <a:latin typeface="Cambria" panose="02040503050406030204" pitchFamily="18" charset="0"/>
              </a:rPr>
              <a:t>pertumbuhan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karang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pada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temperatur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rendah</a:t>
            </a:r>
            <a:r>
              <a:rPr lang="en-US" sz="2400" dirty="0">
                <a:latin typeface="Cambria" panose="02040503050406030204" pitchFamily="18" charset="0"/>
              </a:rPr>
              <a:t> yang </a:t>
            </a:r>
            <a:r>
              <a:rPr lang="en-US" sz="2400" dirty="0" err="1">
                <a:latin typeface="Cambria" panose="02040503050406030204" pitchFamily="18" charset="0"/>
              </a:rPr>
              <a:t>ekstrim</a:t>
            </a:r>
            <a:r>
              <a:rPr lang="en-US" sz="2400" dirty="0">
                <a:latin typeface="Cambria" panose="02040503050406030204" pitchFamily="18" charset="0"/>
              </a:rPr>
              <a:t>. </a:t>
            </a:r>
            <a:r>
              <a:rPr lang="en-US" sz="2400" dirty="0" err="1" smtClean="0">
                <a:latin typeface="Cambria" panose="02040503050406030204" pitchFamily="18" charset="0"/>
              </a:rPr>
              <a:t>Ratarata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pertumbuhan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dari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jenis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i="1" dirty="0" err="1">
                <a:latin typeface="Cambria" panose="02040503050406030204" pitchFamily="18" charset="0"/>
              </a:rPr>
              <a:t>Acropora</a:t>
            </a:r>
            <a:r>
              <a:rPr lang="en-US" sz="2400" i="1" dirty="0">
                <a:latin typeface="Cambria" panose="02040503050406030204" pitchFamily="18" charset="0"/>
              </a:rPr>
              <a:t>, </a:t>
            </a:r>
            <a:r>
              <a:rPr lang="en-US" sz="2400" i="1" dirty="0" err="1">
                <a:latin typeface="Cambria" panose="02040503050406030204" pitchFamily="18" charset="0"/>
              </a:rPr>
              <a:t>diukur</a:t>
            </a:r>
            <a:r>
              <a:rPr lang="en-US" sz="2400" i="1" dirty="0">
                <a:latin typeface="Cambria" panose="02040503050406030204" pitchFamily="18" charset="0"/>
              </a:rPr>
              <a:t> di </a:t>
            </a:r>
            <a:r>
              <a:rPr lang="en-US" sz="2400" i="1" dirty="0" err="1">
                <a:latin typeface="Cambria" panose="02040503050406030204" pitchFamily="18" charset="0"/>
              </a:rPr>
              <a:t>wilayah</a:t>
            </a:r>
            <a:r>
              <a:rPr lang="en-US" sz="2400" i="1" dirty="0">
                <a:latin typeface="Cambria" panose="02040503050406030204" pitchFamily="18" charset="0"/>
              </a:rPr>
              <a:t> </a:t>
            </a:r>
            <a:r>
              <a:rPr lang="en-US" sz="2400" i="1" dirty="0" err="1" smtClean="0">
                <a:latin typeface="Cambria" panose="02040503050406030204" pitchFamily="18" charset="0"/>
              </a:rPr>
              <a:t>Kushimoto</a:t>
            </a:r>
            <a:r>
              <a:rPr lang="en-US" sz="2400" i="1" dirty="0" smtClean="0">
                <a:latin typeface="Cambria" panose="02040503050406030204" pitchFamily="18" charset="0"/>
              </a:rPr>
              <a:t> </a:t>
            </a:r>
            <a:r>
              <a:rPr lang="en-US" sz="2400" dirty="0" err="1" smtClean="0">
                <a:latin typeface="Cambria" panose="02040503050406030204" pitchFamily="18" charset="0"/>
              </a:rPr>
              <a:t>dan</a:t>
            </a:r>
            <a:r>
              <a:rPr lang="en-US" sz="2400" dirty="0" smtClean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subtropis</a:t>
            </a:r>
            <a:r>
              <a:rPr lang="en-US" sz="2400" dirty="0">
                <a:latin typeface="Cambria" panose="02040503050406030204" pitchFamily="18" charset="0"/>
              </a:rPr>
              <a:t> di </a:t>
            </a:r>
            <a:r>
              <a:rPr lang="en-US" sz="2400" dirty="0" err="1">
                <a:latin typeface="Cambria" panose="02040503050406030204" pitchFamily="18" charset="0"/>
              </a:rPr>
              <a:t>wilayah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Kuroshima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masing-masing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</a:rPr>
              <a:t>adalah</a:t>
            </a:r>
            <a:r>
              <a:rPr lang="en-US" sz="2400" dirty="0">
                <a:latin typeface="Cambria" panose="02040503050406030204" pitchFamily="18" charset="0"/>
              </a:rPr>
              <a:t> 19 </a:t>
            </a:r>
            <a:r>
              <a:rPr lang="en-US" sz="2400" dirty="0" err="1" smtClean="0">
                <a:latin typeface="Cambria" panose="02040503050406030204" pitchFamily="18" charset="0"/>
              </a:rPr>
              <a:t>dan</a:t>
            </a:r>
            <a:r>
              <a:rPr lang="en-US" sz="2400" dirty="0" smtClean="0">
                <a:latin typeface="Cambria" panose="02040503050406030204" pitchFamily="18" charset="0"/>
              </a:rPr>
              <a:t> 99 </a:t>
            </a:r>
            <a:r>
              <a:rPr lang="en-US" sz="2400" dirty="0">
                <a:latin typeface="Cambria" panose="02040503050406030204" pitchFamily="18" charset="0"/>
              </a:rPr>
              <a:t>mm/</a:t>
            </a:r>
            <a:r>
              <a:rPr lang="en-US" sz="2400" dirty="0" err="1">
                <a:latin typeface="Cambria" panose="02040503050406030204" pitchFamily="18" charset="0"/>
              </a:rPr>
              <a:t>tahun</a:t>
            </a:r>
            <a:r>
              <a:rPr lang="en-US" sz="24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07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2" y="381000"/>
            <a:ext cx="9144001" cy="790074"/>
          </a:xfrm>
        </p:spPr>
        <p:txBody>
          <a:bodyPr/>
          <a:lstStyle/>
          <a:p>
            <a:r>
              <a:rPr lang="en-US" dirty="0" smtClean="0"/>
              <a:t>SEBARAN TERUMBU KARANG DUNIA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899" y="1151020"/>
            <a:ext cx="7910513" cy="51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PENYEBARAN TERUMBU KARANG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Sebaran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terumbu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Kedalaman</a:t>
            </a:r>
            <a:endParaRPr lang="en-US" dirty="0"/>
          </a:p>
          <a:p>
            <a:pPr lvl="1"/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/>
              <a:t>arus</a:t>
            </a:r>
            <a:r>
              <a:rPr lang="en-US" dirty="0"/>
              <a:t>. </a:t>
            </a:r>
          </a:p>
          <a:p>
            <a:pPr marL="228600" lvl="1"/>
            <a:r>
              <a:rPr lang="en-US" sz="2400" dirty="0" err="1"/>
              <a:t>Faktor</a:t>
            </a:r>
            <a:r>
              <a:rPr lang="en-US" sz="2400" dirty="0"/>
              <a:t> </a:t>
            </a:r>
            <a:r>
              <a:rPr lang="en-US" sz="2400" dirty="0" err="1"/>
              <a:t>kedalaman</a:t>
            </a:r>
            <a:r>
              <a:rPr lang="en-US" sz="2400" dirty="0"/>
              <a:t> yang </a:t>
            </a:r>
            <a:r>
              <a:rPr lang="en-US" sz="2400" dirty="0" err="1"/>
              <a:t>mempengaruhi</a:t>
            </a:r>
            <a:r>
              <a:rPr lang="en-US" sz="2400" dirty="0"/>
              <a:t>  </a:t>
            </a:r>
            <a:r>
              <a:rPr lang="en-US" sz="2400" dirty="0" err="1"/>
              <a:t>penyebaran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vertical. </a:t>
            </a:r>
          </a:p>
          <a:p>
            <a:pPr marL="228600" lvl="1"/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arus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faktor</a:t>
            </a:r>
            <a:r>
              <a:rPr lang="en-US" sz="2400" dirty="0"/>
              <a:t> yang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penyebaran</a:t>
            </a:r>
            <a:r>
              <a:rPr lang="en-US" sz="2400" dirty="0"/>
              <a:t> horizontal. </a:t>
            </a:r>
            <a:endParaRPr lang="en-US" sz="2400" dirty="0" smtClean="0"/>
          </a:p>
          <a:p>
            <a:r>
              <a:rPr lang="en-US" dirty="0" err="1" smtClean="0"/>
              <a:t>Faktor</a:t>
            </a:r>
            <a:r>
              <a:rPr lang="en-US" dirty="0" smtClean="0"/>
              <a:t> lain yang </a:t>
            </a:r>
            <a:r>
              <a:rPr lang="en-US" dirty="0" err="1" smtClean="0"/>
              <a:t>mempengaruhi</a:t>
            </a:r>
            <a:r>
              <a:rPr lang="en-US" dirty="0" smtClean="0"/>
              <a:t>  </a:t>
            </a:r>
            <a:r>
              <a:rPr lang="en-US" dirty="0" err="1" smtClean="0"/>
              <a:t>sebaran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491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Asosiasi</a:t>
            </a:r>
            <a:r>
              <a:rPr lang="en-US" b="1" dirty="0"/>
              <a:t> </a:t>
            </a:r>
            <a:r>
              <a:rPr lang="en-US" b="1" dirty="0" err="1"/>
              <a:t>Karang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i="1" dirty="0"/>
              <a:t>Zooxanthellae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terumbu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/>
              <a:t>sel-sel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(</a:t>
            </a:r>
            <a:r>
              <a:rPr lang="en-US" dirty="0" err="1"/>
              <a:t>fitoplankton</a:t>
            </a:r>
            <a:r>
              <a:rPr lang="en-US" dirty="0"/>
              <a:t>) yang </a:t>
            </a:r>
            <a:r>
              <a:rPr lang="en-US" dirty="0" err="1"/>
              <a:t>bersimbiosis</a:t>
            </a:r>
            <a:r>
              <a:rPr lang="en-US" dirty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/>
              <a:t>karang</a:t>
            </a:r>
            <a:r>
              <a:rPr lang="en-US" dirty="0"/>
              <a:t> </a:t>
            </a:r>
            <a:r>
              <a:rPr lang="en-US" dirty="0" err="1"/>
              <a:t>hermatifik</a:t>
            </a:r>
            <a:r>
              <a:rPr lang="en-US" dirty="0"/>
              <a:t> yang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i="1" dirty="0"/>
              <a:t>zooxanthellae. </a:t>
            </a:r>
            <a:endParaRPr lang="en-US" i="1" dirty="0" smtClean="0"/>
          </a:p>
          <a:p>
            <a:pPr algn="just"/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samping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fotosintesis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 smtClean="0"/>
              <a:t>endapan</a:t>
            </a:r>
            <a:r>
              <a:rPr lang="en-US" dirty="0" smtClean="0"/>
              <a:t> </a:t>
            </a:r>
            <a:r>
              <a:rPr lang="en-US" dirty="0" err="1" smtClean="0"/>
              <a:t>kalsium</a:t>
            </a:r>
            <a:r>
              <a:rPr lang="en-US" dirty="0" smtClean="0"/>
              <a:t> </a:t>
            </a:r>
            <a:r>
              <a:rPr lang="en-US" dirty="0" err="1"/>
              <a:t>karbonat</a:t>
            </a:r>
            <a:r>
              <a:rPr lang="en-US" dirty="0"/>
              <a:t>, yang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smtClean="0"/>
              <a:t>bang</a:t>
            </a:r>
          </a:p>
          <a:p>
            <a:r>
              <a:rPr lang="en-US" dirty="0"/>
              <a:t> </a:t>
            </a:r>
            <a:r>
              <a:rPr lang="en-US" dirty="0" err="1" smtClean="0"/>
              <a:t>Faktor-faktor</a:t>
            </a:r>
            <a:r>
              <a:rPr lang="en-US" dirty="0" smtClean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peranan</a:t>
            </a:r>
            <a:r>
              <a:rPr lang="en-US" dirty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i="1" dirty="0" smtClean="0"/>
              <a:t>zooxanthellae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inangnya</a:t>
            </a:r>
            <a:r>
              <a:rPr lang="en-US" i="1" dirty="0"/>
              <a:t>, </a:t>
            </a:r>
            <a:r>
              <a:rPr lang="en-US" i="1" dirty="0" err="1"/>
              <a:t>yaitu</a:t>
            </a:r>
            <a:r>
              <a:rPr lang="en-US" i="1" dirty="0"/>
              <a:t> </a:t>
            </a:r>
            <a:r>
              <a:rPr lang="en-US" i="1" dirty="0" err="1"/>
              <a:t>binatang</a:t>
            </a:r>
            <a:r>
              <a:rPr lang="en-US" i="1" dirty="0"/>
              <a:t> </a:t>
            </a:r>
            <a:r>
              <a:rPr lang="en-US" i="1" dirty="0" err="1"/>
              <a:t>karang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 smtClean="0"/>
              <a:t>hal</a:t>
            </a:r>
            <a:r>
              <a:rPr lang="en-US" i="1" dirty="0" smtClean="0"/>
              <a:t> </a:t>
            </a:r>
            <a:r>
              <a:rPr lang="en-US" dirty="0" err="1" smtClean="0"/>
              <a:t>pembatasan</a:t>
            </a:r>
            <a:r>
              <a:rPr lang="en-US" dirty="0" smtClean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diversitasnya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577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2133600"/>
            <a:ext cx="9906000" cy="1219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tropis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beriklim</a:t>
            </a:r>
            <a:r>
              <a:rPr lang="en-US" dirty="0"/>
              <a:t> </a:t>
            </a:r>
            <a:r>
              <a:rPr lang="en-US" dirty="0" err="1" smtClean="0"/>
              <a:t>sedang-kutub</a:t>
            </a:r>
            <a:r>
              <a:rPr lang="en-US" dirty="0" smtClean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tropik</a:t>
            </a:r>
            <a:r>
              <a:rPr lang="en-US" dirty="0"/>
              <a:t>,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jalur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, </a:t>
            </a:r>
            <a:r>
              <a:rPr lang="en-US" dirty="0" err="1"/>
              <a:t>begitu</a:t>
            </a:r>
            <a:r>
              <a:rPr lang="en-US" dirty="0"/>
              <a:t> pula </a:t>
            </a:r>
            <a:r>
              <a:rPr lang="en-US" dirty="0" err="1"/>
              <a:t>tingkatan</a:t>
            </a:r>
            <a:r>
              <a:rPr lang="en-US" dirty="0"/>
              <a:t> </a:t>
            </a:r>
            <a:r>
              <a:rPr lang="en-US" dirty="0" err="1"/>
              <a:t>trofiknya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di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tropik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spesies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beriklim</a:t>
            </a:r>
            <a:r>
              <a:rPr lang="en-US" dirty="0"/>
              <a:t> </a:t>
            </a:r>
            <a:r>
              <a:rPr lang="en-US" dirty="0" err="1" smtClean="0"/>
              <a:t>sedanng-kutub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perairannya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predator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tangkas,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tuna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setuhuk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Disamping</a:t>
            </a:r>
            <a:r>
              <a:rPr lang="en-US" dirty="0" smtClean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kutub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diperankan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mamalia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burung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jumlahnya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di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dingin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di </a:t>
            </a:r>
            <a:r>
              <a:rPr lang="en-US" dirty="0" err="1"/>
              <a:t>laut</a:t>
            </a:r>
            <a:r>
              <a:rPr lang="en-US" dirty="0"/>
              <a:t> yang </a:t>
            </a:r>
            <a:r>
              <a:rPr lang="en-US" dirty="0" err="1"/>
              <a:t>hangat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Ada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tropis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beriklim</a:t>
            </a:r>
            <a:r>
              <a:rPr lang="en-US" dirty="0"/>
              <a:t> </a:t>
            </a:r>
            <a:r>
              <a:rPr lang="en-US" dirty="0" err="1" smtClean="0"/>
              <a:t>sedang-kutub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3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2" y="2286000"/>
            <a:ext cx="9144001" cy="1219200"/>
          </a:xfrm>
        </p:spPr>
        <p:txBody>
          <a:bodyPr/>
          <a:lstStyle/>
          <a:p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perairan</a:t>
            </a:r>
            <a:r>
              <a:rPr lang="en-US" dirty="0" smtClean="0"/>
              <a:t> tropic </a:t>
            </a:r>
            <a:r>
              <a:rPr lang="en-US" dirty="0" err="1" smtClean="0"/>
              <a:t>dalam</a:t>
            </a:r>
            <a:r>
              <a:rPr lang="en-US" dirty="0" smtClean="0"/>
              <a:t> proses </a:t>
            </a:r>
            <a:r>
              <a:rPr lang="en-US" dirty="0" err="1" smtClean="0"/>
              <a:t>migrasi</a:t>
            </a:r>
            <a:r>
              <a:rPr lang="en-US" dirty="0" smtClean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5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228600"/>
            <a:ext cx="984479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2362200"/>
            <a:ext cx="9144001" cy="3886200"/>
          </a:xfrm>
        </p:spPr>
        <p:txBody>
          <a:bodyPr/>
          <a:lstStyle/>
          <a:p>
            <a:pPr algn="just"/>
            <a:r>
              <a:rPr lang="en-US" dirty="0" err="1"/>
              <a:t>Migrasi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sumber-sumber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yang </a:t>
            </a:r>
            <a:r>
              <a:rPr lang="en-US" dirty="0" err="1"/>
              <a:t>berlimpah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kehabisan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. Hal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tuna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ikan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perairan</a:t>
            </a:r>
            <a:r>
              <a:rPr lang="en-US" dirty="0"/>
              <a:t> </a:t>
            </a:r>
            <a:r>
              <a:rPr lang="en-US" dirty="0" err="1"/>
              <a:t>tropik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memijah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menghabiskan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hidupnya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16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933" t="2084" r="13104" b="3125"/>
          <a:stretch/>
        </p:blipFill>
        <p:spPr>
          <a:xfrm>
            <a:off x="1522412" y="152400"/>
            <a:ext cx="8991601" cy="639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0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TERBENTUKNYA KARANG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3" y="1828800"/>
            <a:ext cx="5867400" cy="44196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Pembentukan</a:t>
            </a:r>
            <a:r>
              <a:rPr lang="en-US" dirty="0"/>
              <a:t> </a:t>
            </a:r>
            <a:r>
              <a:rPr lang="en-US" dirty="0" err="1"/>
              <a:t>terumbu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 smtClean="0"/>
              <a:t>karang</a:t>
            </a:r>
            <a:r>
              <a:rPr lang="en-US" dirty="0" smtClean="0"/>
              <a:t> (</a:t>
            </a:r>
            <a:r>
              <a:rPr lang="en-US" i="1" dirty="0" err="1"/>
              <a:t>polip</a:t>
            </a:r>
            <a:r>
              <a:rPr lang="en-US" i="1" dirty="0"/>
              <a:t>) yang </a:t>
            </a:r>
            <a:r>
              <a:rPr lang="en-US" i="1" dirty="0" err="1"/>
              <a:t>hidup</a:t>
            </a:r>
            <a:r>
              <a:rPr lang="en-US" i="1" dirty="0"/>
              <a:t> </a:t>
            </a:r>
            <a:r>
              <a:rPr lang="en-US" i="1" dirty="0" err="1"/>
              <a:t>berkelompok</a:t>
            </a:r>
            <a:r>
              <a:rPr lang="en-US" i="1" dirty="0"/>
              <a:t> (</a:t>
            </a:r>
            <a:r>
              <a:rPr lang="en-US" i="1" dirty="0" err="1"/>
              <a:t>koloni</a:t>
            </a:r>
            <a:r>
              <a:rPr lang="en-US" i="1" dirty="0"/>
              <a:t>) </a:t>
            </a:r>
            <a:r>
              <a:rPr lang="en-US" i="1" dirty="0" err="1"/>
              <a:t>ataupun</a:t>
            </a:r>
            <a:r>
              <a:rPr lang="en-US" i="1" dirty="0"/>
              <a:t> </a:t>
            </a:r>
            <a:r>
              <a:rPr lang="en-US" i="1" dirty="0" err="1" smtClean="0"/>
              <a:t>menyendiri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/>
              <a:t>soliter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err="1" smtClean="0"/>
              <a:t>Karang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berkoloni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 smtClean="0"/>
              <a:t>kapur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karang</a:t>
            </a:r>
            <a:r>
              <a:rPr lang="en-US" dirty="0"/>
              <a:t> yang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kapur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Gabungan</a:t>
            </a:r>
            <a:r>
              <a:rPr lang="en-US" dirty="0" smtClean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/>
              <a:t>kapur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terumbu</a:t>
            </a:r>
            <a:r>
              <a:rPr lang="en-US" dirty="0"/>
              <a:t>. </a:t>
            </a:r>
            <a:r>
              <a:rPr lang="en-US" dirty="0" err="1"/>
              <a:t>Rangka</a:t>
            </a:r>
            <a:r>
              <a:rPr lang="en-US" dirty="0"/>
              <a:t> </a:t>
            </a:r>
            <a:r>
              <a:rPr lang="en-US" dirty="0" err="1"/>
              <a:t>kapur</a:t>
            </a:r>
            <a:r>
              <a:rPr lang="en-US" dirty="0"/>
              <a:t> yang </a:t>
            </a:r>
            <a:r>
              <a:rPr lang="en-US" dirty="0" err="1"/>
              <a:t>dibentuk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12" y="533400"/>
            <a:ext cx="3593489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612" y="3581400"/>
            <a:ext cx="369166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2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PADANG LAMAUN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/>
              <a:t>Padang </a:t>
            </a:r>
            <a:r>
              <a:rPr lang="en-US" dirty="0" err="1"/>
              <a:t>Lamun</a:t>
            </a:r>
            <a:r>
              <a:rPr lang="en-US" dirty="0"/>
              <a:t> (seagrass bed)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hamparan</a:t>
            </a:r>
            <a:r>
              <a:rPr lang="en-US" dirty="0"/>
              <a:t> </a:t>
            </a:r>
            <a:r>
              <a:rPr lang="en-US" dirty="0" err="1"/>
              <a:t>tumbuhan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yang </a:t>
            </a:r>
            <a:r>
              <a:rPr lang="en-US" dirty="0" err="1"/>
              <a:t>menutupi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area </a:t>
            </a:r>
            <a:r>
              <a:rPr lang="en-US" dirty="0" err="1"/>
              <a:t>pesisir</a:t>
            </a:r>
            <a:r>
              <a:rPr lang="en-US" dirty="0"/>
              <a:t>/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dangkal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terbentuk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lamun</a:t>
            </a:r>
            <a:r>
              <a:rPr lang="en-US" dirty="0"/>
              <a:t> (monospecific)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(mixed vegetation)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kerapatan</a:t>
            </a:r>
            <a:r>
              <a:rPr lang="en-US" dirty="0"/>
              <a:t> </a:t>
            </a:r>
            <a:r>
              <a:rPr lang="en-US" dirty="0" err="1"/>
              <a:t>tanaman</a:t>
            </a:r>
            <a:r>
              <a:rPr lang="en-US" dirty="0"/>
              <a:t> yang </a:t>
            </a:r>
            <a:r>
              <a:rPr lang="en-US" dirty="0" err="1"/>
              <a:t>padat</a:t>
            </a:r>
            <a:r>
              <a:rPr lang="en-US" dirty="0"/>
              <a:t> (dense) </a:t>
            </a:r>
            <a:r>
              <a:rPr lang="en-US" dirty="0" err="1"/>
              <a:t>sedang</a:t>
            </a:r>
            <a:r>
              <a:rPr lang="en-US" dirty="0"/>
              <a:t> (medium)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jarang</a:t>
            </a:r>
            <a:r>
              <a:rPr lang="en-US" dirty="0"/>
              <a:t> (sparse).</a:t>
            </a:r>
            <a:endParaRPr lang="en-US" dirty="0" smtClean="0"/>
          </a:p>
          <a:p>
            <a:pPr algn="just"/>
            <a:r>
              <a:rPr lang="en-US" dirty="0" err="1" smtClean="0"/>
              <a:t>McRoy</a:t>
            </a:r>
            <a:r>
              <a:rPr lang="en-US" dirty="0" smtClean="0"/>
              <a:t>   </a:t>
            </a:r>
            <a:r>
              <a:rPr lang="en-US" dirty="0"/>
              <a:t>&amp;   </a:t>
            </a:r>
            <a:r>
              <a:rPr lang="en-US" dirty="0" err="1"/>
              <a:t>Hefferich</a:t>
            </a:r>
            <a:r>
              <a:rPr lang="en-US" dirty="0"/>
              <a:t>   (1977</a:t>
            </a:r>
            <a:r>
              <a:rPr lang="en-US" dirty="0" smtClean="0"/>
              <a:t>)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/>
              <a:t>bahwa</a:t>
            </a:r>
            <a:r>
              <a:rPr lang="en-US" dirty="0"/>
              <a:t>,   </a:t>
            </a:r>
            <a:r>
              <a:rPr lang="en-US" dirty="0" err="1"/>
              <a:t>padang</a:t>
            </a:r>
            <a:r>
              <a:rPr lang="en-US" dirty="0"/>
              <a:t>   </a:t>
            </a:r>
            <a:r>
              <a:rPr lang="en-US" dirty="0" err="1"/>
              <a:t>lamun</a:t>
            </a:r>
            <a:r>
              <a:rPr lang="en-US" dirty="0"/>
              <a:t>   </a:t>
            </a:r>
            <a:r>
              <a:rPr lang="en-US" dirty="0" smtClean="0"/>
              <a:t>di   </a:t>
            </a:r>
            <a:r>
              <a:rPr lang="sv-SE" dirty="0" smtClean="0"/>
              <a:t>daerah   </a:t>
            </a:r>
            <a:r>
              <a:rPr lang="sv-SE" dirty="0"/>
              <a:t>tropis merupakan ekosistem </a:t>
            </a:r>
            <a:r>
              <a:rPr lang="sv-SE" dirty="0" smtClean="0"/>
              <a:t>alam </a:t>
            </a:r>
            <a:r>
              <a:rPr lang="en-US" dirty="0" smtClean="0"/>
              <a:t>yang </a:t>
            </a:r>
            <a:r>
              <a:rPr lang="en-US" dirty="0"/>
              <a:t>paling </a:t>
            </a:r>
            <a:r>
              <a:rPr lang="en-US" dirty="0" err="1"/>
              <a:t>produktif</a:t>
            </a:r>
            <a:r>
              <a:rPr lang="en-US" dirty="0"/>
              <a:t>.   Data yang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, </a:t>
            </a:r>
            <a:r>
              <a:rPr lang="en-US" dirty="0" err="1"/>
              <a:t>produktifitasnya</a:t>
            </a:r>
            <a:r>
              <a:rPr lang="en-US" dirty="0"/>
              <a:t>  </a:t>
            </a:r>
            <a:r>
              <a:rPr lang="en-US" dirty="0" err="1"/>
              <a:t>bisa</a:t>
            </a:r>
            <a:r>
              <a:rPr lang="en-US" dirty="0"/>
              <a:t> 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smtClean="0"/>
              <a:t> 1.300  </a:t>
            </a:r>
            <a:r>
              <a:rPr lang="en-US" dirty="0" err="1"/>
              <a:t>sampai</a:t>
            </a:r>
            <a:r>
              <a:rPr lang="en-US" dirty="0"/>
              <a:t>  </a:t>
            </a:r>
            <a:r>
              <a:rPr lang="en-US" dirty="0" err="1"/>
              <a:t>dengan</a:t>
            </a:r>
            <a:r>
              <a:rPr lang="en-US" dirty="0"/>
              <a:t>  3000  gr 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r>
              <a:rPr lang="en-US" dirty="0" smtClean="0"/>
              <a:t> </a:t>
            </a:r>
            <a:r>
              <a:rPr lang="en-US" dirty="0"/>
              <a:t>/</a:t>
            </a:r>
            <a:r>
              <a:rPr lang="en-US" dirty="0" smtClean="0"/>
              <a:t>m 2 / </a:t>
            </a:r>
            <a:r>
              <a:rPr lang="en-US" dirty="0" err="1"/>
              <a:t>tahun</a:t>
            </a:r>
            <a:r>
              <a:rPr lang="en-US" dirty="0"/>
              <a:t> (</a:t>
            </a:r>
            <a:r>
              <a:rPr lang="en-US" dirty="0" err="1"/>
              <a:t>Zieman</a:t>
            </a:r>
            <a:r>
              <a:rPr lang="en-US" dirty="0"/>
              <a:t> 1975). </a:t>
            </a:r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produktifitasnya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lamun</a:t>
            </a:r>
            <a:r>
              <a:rPr lang="en-US" dirty="0"/>
              <a:t> </a:t>
            </a:r>
            <a:r>
              <a:rPr lang="en-US" dirty="0" smtClean="0"/>
              <a:t>juga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smtClean="0"/>
              <a:t>yang </a:t>
            </a:r>
            <a:r>
              <a:rPr lang="da-DK" dirty="0" smtClean="0"/>
              <a:t>tinggi </a:t>
            </a:r>
            <a:r>
              <a:rPr lang="da-DK" dirty="0"/>
              <a:t>(Wood, et al., 1969).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9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2" y="228600"/>
            <a:ext cx="4981575" cy="392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12" y="2628900"/>
            <a:ext cx="5715000" cy="37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2" y="228600"/>
            <a:ext cx="5867400" cy="4606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212" y="2133600"/>
            <a:ext cx="6277079" cy="432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7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59" y="228599"/>
            <a:ext cx="6157900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259" y="2605087"/>
            <a:ext cx="5871894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8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152400"/>
            <a:ext cx="6166563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12" y="2590800"/>
            <a:ext cx="5965273" cy="404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waves nature presentation (widescreen)</Template>
  <TotalTime>423</TotalTime>
  <Words>2158</Words>
  <Application>Microsoft Office PowerPoint</Application>
  <PresentationFormat>Custom</PresentationFormat>
  <Paragraphs>100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Yu Gothic UI</vt:lpstr>
      <vt:lpstr>Arial</vt:lpstr>
      <vt:lpstr>Cambria</vt:lpstr>
      <vt:lpstr>Century Gothic</vt:lpstr>
      <vt:lpstr>Ocean Waves 16x9</vt:lpstr>
      <vt:lpstr>EKOSISTEM LAMUN</vt:lpstr>
      <vt:lpstr>PowerPoint Presentation</vt:lpstr>
      <vt:lpstr>LAMUN</vt:lpstr>
      <vt:lpstr>PowerPoint Presentation</vt:lpstr>
      <vt:lpstr>PADANG LAMAUN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GAMBARKAN </vt:lpstr>
      <vt:lpstr>HABITAT</vt:lpstr>
      <vt:lpstr>Sebagai Penangkap Sedimen serta Penahan Arus dan Gelombang </vt:lpstr>
      <vt:lpstr>POTENSI LAMUN</vt:lpstr>
      <vt:lpstr>MONITORING MANGROVE</vt:lpstr>
      <vt:lpstr>SEBARAN SPESIES LAMUN</vt:lpstr>
      <vt:lpstr>PowerPoint Presentation</vt:lpstr>
      <vt:lpstr>PowerPoint Presentation</vt:lpstr>
      <vt:lpstr>DISTRIBUSI LAMUN</vt:lpstr>
      <vt:lpstr>EKOSISTEM PADANG LAMUN</vt:lpstr>
      <vt:lpstr>EKOSISTEM LAMUN DI PERAIRAN TROPIS</vt:lpstr>
      <vt:lpstr>PowerPoint Presentation</vt:lpstr>
      <vt:lpstr>FAKTOR PEMBATAS</vt:lpstr>
      <vt:lpstr>EKOSISTEM TERUMBU KARANG</vt:lpstr>
      <vt:lpstr>Terumbu karang umumnya terdapat di perairan tropis seperti di wilayah Indonesia. Karakteristik alam penyebab terbentuknya kenampakan tersebut adalah....</vt:lpstr>
      <vt:lpstr>PowerPoint Presentation</vt:lpstr>
      <vt:lpstr>FAKTOR - FAKTOR KONDISI LINGKUNGAN TERHADAP TERUMBU KARANG </vt:lpstr>
      <vt:lpstr>Suhu air laut</vt:lpstr>
      <vt:lpstr>Kecerahan</vt:lpstr>
      <vt:lpstr>PowerPoint Presentation</vt:lpstr>
      <vt:lpstr>Substrat</vt:lpstr>
      <vt:lpstr>PowerPoint Presentation</vt:lpstr>
      <vt:lpstr>SEBARAN TERUMBU KARANG DUNIA</vt:lpstr>
      <vt:lpstr>PENYEBARAN TERUMBU KARANG</vt:lpstr>
      <vt:lpstr>Asosiasi Karang Dengan Zooxanthellae </vt:lpstr>
      <vt:lpstr>Apa perbedaan jaringan makanan antara laut tropis dan daerah beriklim sedang-kutub??</vt:lpstr>
      <vt:lpstr>Ada perbedaan jaringan makanan antara laut tropis dan daerah beriklim sedang-kutub</vt:lpstr>
      <vt:lpstr>Apa peran perairan tropic dalam proses migrasi??</vt:lpstr>
      <vt:lpstr>PowerPoint Presentation</vt:lpstr>
      <vt:lpstr>PowerPoint Presentation</vt:lpstr>
      <vt:lpstr>TERBENTUKNYA KARANG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EKOSISTEM LAMUN</dc:title>
  <dc:creator>Admin</dc:creator>
  <cp:lastModifiedBy>Admin</cp:lastModifiedBy>
  <cp:revision>21</cp:revision>
  <dcterms:created xsi:type="dcterms:W3CDTF">2021-06-02T23:30:55Z</dcterms:created>
  <dcterms:modified xsi:type="dcterms:W3CDTF">2021-06-17T08:07:59Z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