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35" r:id="rId2"/>
    <p:sldId id="337" r:id="rId3"/>
    <p:sldId id="362" r:id="rId4"/>
    <p:sldId id="338" r:id="rId5"/>
    <p:sldId id="339" r:id="rId6"/>
    <p:sldId id="340" r:id="rId7"/>
    <p:sldId id="341" r:id="rId8"/>
    <p:sldId id="348" r:id="rId9"/>
    <p:sldId id="342" r:id="rId10"/>
    <p:sldId id="355" r:id="rId11"/>
    <p:sldId id="349" r:id="rId12"/>
    <p:sldId id="350" r:id="rId13"/>
    <p:sldId id="351" r:id="rId14"/>
    <p:sldId id="352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92F0-B0E6-48BF-B0E3-40CFB00BC784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47D54-E5CC-46D4-AA7E-97121B9BDE4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7040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06978-C2D7-475F-96BE-FE34B346D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18315-D902-4178-B2C7-ED0BE8FCC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CC91F-1F21-463D-8D15-DF1E30590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32F67-966C-47DB-84A1-59A8F7A1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40DFD-DF41-4ADA-8F08-DAB3E5B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1872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C8EBA-671D-4C94-A9C5-10D934AB8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15D17-5E93-4611-ACC8-A3A38469E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FCCCC-C2EE-480E-AE29-228E9DE1B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18E96-F1F9-4656-AF46-BB2FF9EC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1B9F9-F55D-4A3D-B361-67C168CBC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326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1A7076-DCEA-4D43-BE03-132242A3B4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EE973D-F808-4C17-A384-4EFE0EE56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40836-1BFC-4716-97B7-3072EC50C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E7952-A03D-459D-9039-9E6D4360A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41B63-F4C6-4CD3-A629-6CCA748B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389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497F8-98F6-4AF9-9CA5-8F2B68B36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7BB60-D6AD-43A2-931E-4A223140C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1AA8F-365A-495C-9C4F-CB5D4AC9A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08693-64E8-441D-B53B-DB99C793D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504C7-5ED3-4298-85B7-D631187D6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36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4D19-CF43-4CBB-96C2-153BEA342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8DC36B-A858-4DCA-98AA-3333B24A0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9F426-51F4-4259-8CC4-AC425A0BD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1400A-5C8F-42CB-9B50-DD2D2AD7B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2A657-C690-47D8-BBA5-5FFC61CB2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57238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60C2D-07AE-4042-A1EC-DD7C0B934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FEF0B-D5D2-4733-BA5F-0E875B281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9B374-EC8E-4DE0-B2AC-77FEB3016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81E4D-6853-4DAE-BC8F-8BC2F1C57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8B1A2-7264-4425-A77B-0D9E4056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F1963-112F-41BC-BD17-C41271DB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170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D9CDC-2E97-4D85-9B4D-6F5EE4A44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87035-00C0-4671-BA82-4270F78A9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56259-0DA7-4393-80AC-6AF56BC0B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9788E1-3E98-4C51-9867-41D866CCA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D1B05E-03AF-426D-9DEE-D2D541597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A6DCB3-8388-4140-B831-A87D33B36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BF8B8E-0105-4BB4-B422-1EA552FD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1B924C-A0FD-4AA7-A640-4C9B581DF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446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D01C2-8E07-48B5-BADA-4C05140F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490347-DD0B-46AF-9809-01B0106BC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9001C-955A-45DC-8D0D-2A8982D0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F91CA-8D0E-4A8F-807A-F15C37213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883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B89D52-1312-4F00-8EA8-0AF6B189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121705-A61B-493A-B142-3E1F4972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EDD70-013B-46B9-9BC4-746E47AA8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9393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DEDB0-16B6-479D-992A-44C746386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92195-3949-4414-8302-04CB63619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0DD96-B7AC-4199-B565-9AF7AC7C6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687C09-E408-463B-8506-DA31F4266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97D87-C8BD-4140-ADE6-FC0A099CC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07AC24-875B-4520-A0B3-10D2248E8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8107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F6FF-299A-494A-9C51-05BCC413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99A47F-F8A6-4716-902F-46AEF864AC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B241D6-E74D-4758-AD00-17DCBBCD3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72673B-9811-4B3E-AE68-7CE0C749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7E6B5-8235-4F06-A90E-5FE492D03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36A8B-F4FD-4DC0-B29C-32EE30606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707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7BA5AF-568D-492F-A570-C3131D45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22A4A-422A-4900-B3A1-ABCB5AF8B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91F9E-F63D-4A53-B2CA-BDA3D717F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C040D-E624-4A2A-A37C-565C07D7E58B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A76A8-603B-488B-AAB5-56CE121D30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10018-A491-4AA2-8DD9-9E7CDC821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FE739-895C-4D4E-A8D8-AAE31EF0F1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949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DNhqtYf47E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aman.metil@yahoo.co.id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646272" y="1305504"/>
            <a:ext cx="68994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Batang" charset="-127"/>
                <a:cs typeface="Arial" pitchFamily="34" charset="0"/>
              </a:rPr>
              <a:t>NILAI EKONOMI &amp; </a:t>
            </a:r>
            <a:r>
              <a:rPr lang="en-US" sz="3200" b="1" dirty="0">
                <a:solidFill>
                  <a:srgbClr val="000000"/>
                </a:solidFill>
                <a:latin typeface="Arial Narrow" panose="020B0606020202030204" pitchFamily="34" charset="0"/>
                <a:ea typeface="Batang" charset="-127"/>
                <a:cs typeface="Arial" pitchFamily="34" charset="0"/>
              </a:rPr>
              <a:t>ANALISIS KELAYAKAN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Batang" charset="-127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519523" y="2259449"/>
            <a:ext cx="5152949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Disampaikan o</a:t>
            </a:r>
            <a:r>
              <a:rPr lang="en-US" sz="2000" dirty="0" err="1">
                <a:solidFill>
                  <a:srgbClr val="000000"/>
                </a:solidFill>
                <a:latin typeface="Tahoma" pitchFamily="34" charset="0"/>
              </a:rPr>
              <a:t>leh</a:t>
            </a:r>
            <a:r>
              <a:rPr lang="en-US" sz="2000" dirty="0">
                <a:solidFill>
                  <a:srgbClr val="000000"/>
                </a:solidFill>
                <a:latin typeface="Tahoma" pitchFamily="34" charset="0"/>
              </a:rPr>
              <a:t>:</a:t>
            </a:r>
            <a:endParaRPr lang="en-US" sz="2800" dirty="0">
              <a:solidFill>
                <a:srgbClr val="000000"/>
              </a:solidFill>
              <a:latin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Abdullah </a:t>
            </a:r>
            <a:r>
              <a:rPr kumimoji="0" lang="id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Aman Damai</a:t>
            </a:r>
            <a:endParaRPr kumimoji="0" lang="en-ID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Pascasarjana</a:t>
            </a:r>
            <a:r>
              <a:rPr lang="en-US" sz="2800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kumimoji="0" lang="en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FP – </a:t>
            </a:r>
            <a:r>
              <a:rPr kumimoji="0" lang="id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UNILA, 20</a:t>
            </a:r>
            <a:r>
              <a:rPr kumimoji="0" lang="en-ID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25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2BECA8-C90A-8D80-3B31-FB8A641449C4}"/>
              </a:ext>
            </a:extLst>
          </p:cNvPr>
          <p:cNvSpPr txBox="1"/>
          <p:nvPr/>
        </p:nvSpPr>
        <p:spPr>
          <a:xfrm>
            <a:off x="349493" y="5372072"/>
            <a:ext cx="60974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/>
              <a:t>Youtube</a:t>
            </a:r>
            <a:r>
              <a:rPr lang="en-ID" dirty="0"/>
              <a:t> fisheries economic model</a:t>
            </a:r>
          </a:p>
          <a:p>
            <a:r>
              <a:rPr lang="en-ID" dirty="0">
                <a:hlinkClick r:id="rId2"/>
              </a:rPr>
              <a:t>https://www.youtube.com/watch?v=7DNhqtYf47E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83335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A4AA7-7B98-76D8-C1B2-FCE1B9D6D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67302B-FF71-B065-8B64-55EE8A425B32}"/>
              </a:ext>
            </a:extLst>
          </p:cNvPr>
          <p:cNvSpPr/>
          <p:nvPr/>
        </p:nvSpPr>
        <p:spPr>
          <a:xfrm>
            <a:off x="863600" y="2397948"/>
            <a:ext cx="10464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Diambil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Disadur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Linda G. Morra Imas &amp; Ray C. Rist. 2009. 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 road to results, Designing and Conducting Effective Development Evaluations. The World Bank.</a:t>
            </a:r>
          </a:p>
        </p:txBody>
      </p:sp>
    </p:spTree>
    <p:extLst>
      <p:ext uri="{BB962C8B-B14F-4D97-AF65-F5344CB8AC3E}">
        <p14:creationId xmlns:p14="http://schemas.microsoft.com/office/powerpoint/2010/main" val="1601897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1C983-94D8-8668-D5AA-F2DECF37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FE88E1-0D6D-B930-354D-98A74BD90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948" y="280987"/>
            <a:ext cx="7753350" cy="6296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EF5BC1-F65F-6B77-CDCD-805A7AB0BE23}"/>
              </a:ext>
            </a:extLst>
          </p:cNvPr>
          <p:cNvSpPr txBox="1"/>
          <p:nvPr/>
        </p:nvSpPr>
        <p:spPr>
          <a:xfrm>
            <a:off x="9064870" y="386495"/>
            <a:ext cx="2613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Main Components of a Theory of Change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840015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260A0-87F1-38C6-B3AF-536DF4EA0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FF4DD7-5AC4-8ADC-8852-E63B7367B2F4}"/>
              </a:ext>
            </a:extLst>
          </p:cNvPr>
          <p:cNvSpPr txBox="1"/>
          <p:nvPr/>
        </p:nvSpPr>
        <p:spPr>
          <a:xfrm>
            <a:off x="9064870" y="386495"/>
            <a:ext cx="261351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Sample Program Theory of Change (Logic Model) to Reduce Childhood Morbidity through Use of Oral Rehydration Therapy</a:t>
            </a:r>
            <a:endParaRPr lang="en-ID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629175-471A-4457-80BC-3A82429E8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873" y="185737"/>
            <a:ext cx="7496175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15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6C171-DBAD-D3A6-5504-DE6A4AF3E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BAC37F-07F6-21A4-6857-45857806E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480280"/>
            <a:ext cx="9744075" cy="5000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CE52C6-7C71-75B0-8BAA-BD19DC1EDBF3}"/>
              </a:ext>
            </a:extLst>
          </p:cNvPr>
          <p:cNvSpPr txBox="1"/>
          <p:nvPr/>
        </p:nvSpPr>
        <p:spPr>
          <a:xfrm>
            <a:off x="2450489" y="5776180"/>
            <a:ext cx="72910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Ten Steps to Designing, Building, and Sustaining a Results-Based Monitoring and Evaluation System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657019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26093-F0E2-89AE-15B4-AEADA0DD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E5BE3D-A574-D858-DB6D-E434F7016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200025"/>
            <a:ext cx="7229475" cy="645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7DA1E-D0C7-7850-2491-71B925D1430A}"/>
              </a:ext>
            </a:extLst>
          </p:cNvPr>
          <p:cNvSpPr txBox="1"/>
          <p:nvPr/>
        </p:nvSpPr>
        <p:spPr>
          <a:xfrm>
            <a:off x="8845062" y="200025"/>
            <a:ext cx="2613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Key Types of Monitoring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867689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1BD86C-356B-43A5-8A61-1F2EE1E15247}"/>
              </a:ext>
            </a:extLst>
          </p:cNvPr>
          <p:cNvGrpSpPr/>
          <p:nvPr/>
        </p:nvGrpSpPr>
        <p:grpSpPr>
          <a:xfrm>
            <a:off x="2997662" y="2204343"/>
            <a:ext cx="6196676" cy="2097464"/>
            <a:chOff x="2997662" y="2204343"/>
            <a:chExt cx="6196676" cy="2097464"/>
          </a:xfrm>
        </p:grpSpPr>
        <p:sp>
          <p:nvSpPr>
            <p:cNvPr id="55300" name="WordArt 4">
              <a:extLst>
                <a:ext uri="{FF2B5EF4-FFF2-40B4-BE49-F238E27FC236}">
                  <a16:creationId xmlns:a16="http://schemas.microsoft.com/office/drawing/2014/main" id="{9D1EC11E-B0FE-42E4-A6CC-C6049087579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143809" y="2204343"/>
              <a:ext cx="5904382" cy="1224657"/>
            </a:xfrm>
            <a:prstGeom prst="rect">
              <a:avLst/>
            </a:prstGeom>
          </p:spPr>
          <p:txBody>
            <a:bodyPr wrap="none" fromWordArt="1">
              <a:prstTxWarp prst="textWave2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/>
              <a:r>
                <a:rPr lang="en-ID" sz="3600" kern="10" spc="720" dirty="0"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solidFill>
                    <a:srgbClr val="3366FF"/>
                  </a:solidFill>
                  <a:effectLst>
                    <a:outerShdw dist="45791" dir="3378596" algn="ctr" rotWithShape="0">
                      <a:srgbClr val="4D4D4D">
                        <a:alpha val="80000"/>
                      </a:srgbClr>
                    </a:outerShdw>
                  </a:effectLst>
                  <a:latin typeface="Arial Black" panose="020B0A04020102020204" pitchFamily="34" charset="0"/>
                </a:rPr>
                <a:t>TERIMA KASIH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AAA4AF-179D-4F9F-90B4-1DDA8D4309C1}"/>
                </a:ext>
              </a:extLst>
            </p:cNvPr>
            <p:cNvSpPr txBox="1"/>
            <p:nvPr/>
          </p:nvSpPr>
          <p:spPr>
            <a:xfrm>
              <a:off x="2997662" y="3717032"/>
              <a:ext cx="619667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00"/>
                  </a:solidFill>
                  <a:hlinkClick r:id="rId2"/>
                </a:rPr>
                <a:t>aman.metil@yahoo.co.id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652E68-FF6E-453F-926E-7DAAC06DCA45}"/>
              </a:ext>
            </a:extLst>
          </p:cNvPr>
          <p:cNvSpPr/>
          <p:nvPr/>
        </p:nvSpPr>
        <p:spPr>
          <a:xfrm>
            <a:off x="863600" y="2397948"/>
            <a:ext cx="10464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Diambil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Disadur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Lipton, Douglas W., Katherine Wellman, Isobel C.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Sheifer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Rodney F.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Weiher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1995. Economic Valuation of Natural Resources--A Handbook for Coastal Resource Policymakers. NOAA Coastal Ocean Program Decision Analysis Series No. 5. NOAA Coastal Ocean Office, Silver Spring, MD. 131 pp. </a:t>
            </a:r>
          </a:p>
        </p:txBody>
      </p:sp>
    </p:spTree>
    <p:extLst>
      <p:ext uri="{BB962C8B-B14F-4D97-AF65-F5344CB8AC3E}">
        <p14:creationId xmlns:p14="http://schemas.microsoft.com/office/powerpoint/2010/main" val="2506072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42CE2-669F-B653-DA8F-65984530F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7D4D8A-A96F-38D1-5D07-2A432C81A642}"/>
              </a:ext>
            </a:extLst>
          </p:cNvPr>
          <p:cNvSpPr txBox="1"/>
          <p:nvPr/>
        </p:nvSpPr>
        <p:spPr>
          <a:xfrm>
            <a:off x="987669" y="1182231"/>
            <a:ext cx="10216662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ID" sz="3200" dirty="0" err="1"/>
              <a:t>Eksternalitas</a:t>
            </a:r>
            <a:r>
              <a:rPr lang="en-ID" sz="3200" dirty="0"/>
              <a:t> </a:t>
            </a:r>
            <a:r>
              <a:rPr lang="en-ID" sz="3200" dirty="0" err="1"/>
              <a:t>negatif</a:t>
            </a:r>
            <a:endParaRPr lang="en-ID" sz="3200" dirty="0"/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D" sz="3200" dirty="0" err="1"/>
              <a:t>Merupakan</a:t>
            </a:r>
            <a:r>
              <a:rPr lang="en-ID" sz="3200" dirty="0"/>
              <a:t> </a:t>
            </a:r>
            <a:r>
              <a:rPr lang="en-ID" sz="3200" dirty="0" err="1"/>
              <a:t>biaya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beban</a:t>
            </a:r>
            <a:r>
              <a:rPr lang="en-ID" sz="3200" dirty="0"/>
              <a:t> yang </a:t>
            </a:r>
            <a:r>
              <a:rPr lang="en-ID" sz="3200" dirty="0" err="1"/>
              <a:t>ditanggung</a:t>
            </a:r>
            <a:r>
              <a:rPr lang="en-ID" sz="3200" dirty="0"/>
              <a:t> </a:t>
            </a:r>
            <a:r>
              <a:rPr lang="en-ID" sz="3200" dirty="0" err="1"/>
              <a:t>pihak</a:t>
            </a:r>
            <a:r>
              <a:rPr lang="en-ID" sz="3200" dirty="0"/>
              <a:t> </a:t>
            </a:r>
            <a:r>
              <a:rPr lang="en-ID" sz="3200" dirty="0" err="1"/>
              <a:t>ketiga</a:t>
            </a:r>
            <a:r>
              <a:rPr lang="en-ID" sz="3200" dirty="0"/>
              <a:t> </a:t>
            </a:r>
            <a:r>
              <a:rPr lang="en-ID" sz="3200" dirty="0" err="1"/>
              <a:t>karena</a:t>
            </a:r>
            <a:r>
              <a:rPr lang="en-ID" sz="3200" dirty="0"/>
              <a:t> </a:t>
            </a:r>
            <a:r>
              <a:rPr lang="en-ID" sz="3200" dirty="0" err="1"/>
              <a:t>aktivitas</a:t>
            </a:r>
            <a:r>
              <a:rPr lang="en-ID" sz="3200" dirty="0"/>
              <a:t> </a:t>
            </a:r>
            <a:r>
              <a:rPr lang="en-ID" sz="3200" dirty="0" err="1"/>
              <a:t>ekonomi</a:t>
            </a:r>
            <a:r>
              <a:rPr lang="en-ID" sz="3200" dirty="0"/>
              <a:t> dua </a:t>
            </a:r>
            <a:r>
              <a:rPr lang="en-ID" sz="3200" dirty="0" err="1"/>
              <a:t>pihak</a:t>
            </a:r>
            <a:r>
              <a:rPr lang="en-ID" sz="3200" dirty="0"/>
              <a:t> (</a:t>
            </a:r>
            <a:r>
              <a:rPr lang="en-ID" sz="3200" dirty="0" err="1"/>
              <a:t>produser</a:t>
            </a:r>
            <a:r>
              <a:rPr lang="en-ID" sz="3200" dirty="0"/>
              <a:t> dan consumer), </a:t>
            </a:r>
            <a:r>
              <a:rPr lang="en-ID" sz="3200" dirty="0" err="1"/>
              <a:t>seperti</a:t>
            </a:r>
            <a:r>
              <a:rPr lang="en-ID" sz="3200" dirty="0"/>
              <a:t> </a:t>
            </a:r>
            <a:r>
              <a:rPr lang="en-ID" sz="3200" dirty="0" err="1"/>
              <a:t>polusi</a:t>
            </a:r>
            <a:r>
              <a:rPr lang="en-ID" sz="3200" dirty="0"/>
              <a:t> yang </a:t>
            </a:r>
            <a:r>
              <a:rPr lang="en-ID" sz="3200" dirty="0" err="1"/>
              <a:t>mengganggu</a:t>
            </a:r>
            <a:r>
              <a:rPr lang="en-ID" sz="3200" dirty="0"/>
              <a:t> </a:t>
            </a:r>
            <a:r>
              <a:rPr lang="en-ID" sz="3200" dirty="0" err="1"/>
              <a:t>masyarakat</a:t>
            </a:r>
            <a:r>
              <a:rPr lang="en-ID" sz="3200" dirty="0"/>
              <a:t> di </a:t>
            </a:r>
            <a:r>
              <a:rPr lang="en-ID" sz="3200" dirty="0" err="1"/>
              <a:t>sekitar</a:t>
            </a:r>
            <a:r>
              <a:rPr lang="en-ID" sz="3200" dirty="0"/>
              <a:t>.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D" sz="3200" dirty="0" err="1"/>
              <a:t>Biaya</a:t>
            </a:r>
            <a:r>
              <a:rPr lang="en-ID" sz="3200" dirty="0"/>
              <a:t> </a:t>
            </a:r>
            <a:r>
              <a:rPr lang="en-ID" sz="3200" dirty="0" err="1"/>
              <a:t>ini</a:t>
            </a:r>
            <a:r>
              <a:rPr lang="en-ID" sz="3200" dirty="0"/>
              <a:t> </a:t>
            </a:r>
            <a:r>
              <a:rPr lang="en-ID" sz="3200" dirty="0" err="1"/>
              <a:t>tidak</a:t>
            </a:r>
            <a:r>
              <a:rPr lang="en-ID" sz="3200" dirty="0"/>
              <a:t> </a:t>
            </a:r>
            <a:r>
              <a:rPr lang="en-ID" sz="3200" dirty="0" err="1"/>
              <a:t>dihitung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harga</a:t>
            </a:r>
            <a:r>
              <a:rPr lang="en-ID" sz="3200" dirty="0"/>
              <a:t> </a:t>
            </a:r>
            <a:r>
              <a:rPr lang="en-ID" sz="3200" dirty="0" err="1"/>
              <a:t>barang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jasa</a:t>
            </a:r>
            <a:r>
              <a:rPr lang="en-ID" sz="3200" dirty="0"/>
              <a:t>, </a:t>
            </a:r>
            <a:r>
              <a:rPr lang="en-ID" sz="3200" dirty="0" err="1"/>
              <a:t>hal</a:t>
            </a:r>
            <a:r>
              <a:rPr lang="en-ID" sz="3200" dirty="0"/>
              <a:t> </a:t>
            </a:r>
            <a:r>
              <a:rPr lang="en-ID" sz="3200" dirty="0" err="1"/>
              <a:t>ini</a:t>
            </a:r>
            <a:r>
              <a:rPr lang="en-ID" sz="3200" dirty="0"/>
              <a:t> </a:t>
            </a:r>
            <a:r>
              <a:rPr lang="en-ID" sz="3200" dirty="0" err="1"/>
              <a:t>dapat</a:t>
            </a:r>
            <a:r>
              <a:rPr lang="en-ID" sz="3200" dirty="0"/>
              <a:t> </a:t>
            </a:r>
            <a:r>
              <a:rPr lang="en-ID" sz="3200" dirty="0" err="1"/>
              <a:t>menyebabkan</a:t>
            </a:r>
            <a:r>
              <a:rPr lang="en-ID" sz="3200" dirty="0"/>
              <a:t> </a:t>
            </a:r>
            <a:r>
              <a:rPr lang="en-ID" sz="3200" dirty="0" err="1"/>
              <a:t>kegagalan</a:t>
            </a:r>
            <a:r>
              <a:rPr lang="en-ID" sz="3200" dirty="0"/>
              <a:t> pasar (pasar </a:t>
            </a:r>
            <a:r>
              <a:rPr lang="en-ID" sz="3200" dirty="0" err="1"/>
              <a:t>tidak</a:t>
            </a:r>
            <a:r>
              <a:rPr lang="en-ID" sz="3200" dirty="0"/>
              <a:t> </a:t>
            </a:r>
            <a:r>
              <a:rPr lang="en-ID" sz="3200" dirty="0" err="1"/>
              <a:t>efisien</a:t>
            </a:r>
            <a:r>
              <a:rPr lang="en-ID" sz="32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8433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E60E5E-6625-F366-FC06-AE1EDE6C1DF3}"/>
              </a:ext>
            </a:extLst>
          </p:cNvPr>
          <p:cNvSpPr txBox="1"/>
          <p:nvPr/>
        </p:nvSpPr>
        <p:spPr>
          <a:xfrm>
            <a:off x="669985" y="1012954"/>
            <a:ext cx="1085203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D" sz="3200" dirty="0"/>
              <a:t>Nilai </a:t>
            </a:r>
            <a:r>
              <a:rPr lang="en-ID" sz="3200" dirty="0" err="1"/>
              <a:t>ekonomi</a:t>
            </a:r>
            <a:r>
              <a:rPr lang="en-ID" sz="3200" dirty="0"/>
              <a:t>: </a:t>
            </a:r>
            <a:r>
              <a:rPr lang="en-ID" sz="3200" dirty="0" err="1"/>
              <a:t>ukuran</a:t>
            </a:r>
            <a:r>
              <a:rPr lang="en-ID" sz="3200" dirty="0"/>
              <a:t> </a:t>
            </a:r>
            <a:r>
              <a:rPr lang="en-ID" sz="3200" dirty="0" err="1"/>
              <a:t>jumlah</a:t>
            </a:r>
            <a:r>
              <a:rPr lang="en-ID" sz="3200" dirty="0"/>
              <a:t> </a:t>
            </a:r>
            <a:r>
              <a:rPr lang="en-ID" sz="3200" dirty="0" err="1"/>
              <a:t>maksimum</a:t>
            </a:r>
            <a:r>
              <a:rPr lang="en-ID" sz="3200" dirty="0"/>
              <a:t> </a:t>
            </a:r>
            <a:r>
              <a:rPr lang="en-ID" sz="3200" dirty="0" err="1"/>
              <a:t>bagi</a:t>
            </a:r>
            <a:r>
              <a:rPr lang="en-ID" sz="3200" dirty="0"/>
              <a:t> </a:t>
            </a:r>
            <a:r>
              <a:rPr lang="en-ID" sz="3200" dirty="0" err="1"/>
              <a:t>seseorang</a:t>
            </a:r>
            <a:r>
              <a:rPr lang="en-ID" sz="3200" dirty="0"/>
              <a:t> </a:t>
            </a:r>
            <a:r>
              <a:rPr lang="en-ID" sz="3200" dirty="0" err="1"/>
              <a:t>bersedia</a:t>
            </a:r>
            <a:r>
              <a:rPr lang="en-ID" sz="3200" dirty="0"/>
              <a:t> </a:t>
            </a:r>
            <a:r>
              <a:rPr lang="en-ID" sz="3200" dirty="0" err="1"/>
              <a:t>mengorbankan</a:t>
            </a:r>
            <a:r>
              <a:rPr lang="en-ID" sz="3200" dirty="0"/>
              <a:t> </a:t>
            </a:r>
            <a:r>
              <a:rPr lang="en-ID" sz="3200" dirty="0" err="1"/>
              <a:t>barang</a:t>
            </a:r>
            <a:r>
              <a:rPr lang="en-ID" sz="3200" dirty="0"/>
              <a:t> dan </a:t>
            </a:r>
            <a:r>
              <a:rPr lang="en-ID" sz="3200" dirty="0" err="1"/>
              <a:t>jasa</a:t>
            </a:r>
            <a:r>
              <a:rPr lang="en-ID" sz="3200" dirty="0"/>
              <a:t> lain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memperoleh</a:t>
            </a:r>
            <a:r>
              <a:rPr lang="en-ID" sz="3200" dirty="0"/>
              <a:t> </a:t>
            </a:r>
            <a:r>
              <a:rPr lang="en-ID" sz="3200" dirty="0" err="1"/>
              <a:t>barang</a:t>
            </a:r>
            <a:r>
              <a:rPr lang="en-ID" sz="3200" dirty="0"/>
              <a:t>, </a:t>
            </a:r>
            <a:r>
              <a:rPr lang="en-ID" sz="3200" dirty="0" err="1"/>
              <a:t>jasa</a:t>
            </a:r>
            <a:r>
              <a:rPr lang="en-ID" sz="3200" dirty="0"/>
              <a:t>,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kondisi</a:t>
            </a:r>
            <a:r>
              <a:rPr lang="en-ID" sz="3200" dirty="0"/>
              <a:t> </a:t>
            </a:r>
            <a:r>
              <a:rPr lang="en-ID" sz="3200" dirty="0" err="1"/>
              <a:t>lingkungan</a:t>
            </a:r>
            <a:r>
              <a:rPr lang="en-ID" sz="3200" dirty="0"/>
              <a:t> </a:t>
            </a:r>
            <a:r>
              <a:rPr lang="en-ID" sz="3200" dirty="0" err="1"/>
              <a:t>tertentu</a:t>
            </a:r>
            <a:r>
              <a:rPr lang="en-ID" sz="3200" dirty="0"/>
              <a:t>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D" sz="3200" dirty="0" err="1"/>
              <a:t>Ukuran</a:t>
            </a:r>
            <a:r>
              <a:rPr lang="en-ID" sz="3200" dirty="0"/>
              <a:t> </a:t>
            </a:r>
            <a:r>
              <a:rPr lang="en-ID" sz="3200" dirty="0" err="1"/>
              <a:t>kesejahteraan</a:t>
            </a:r>
            <a:r>
              <a:rPr lang="en-ID" sz="3200" dirty="0"/>
              <a:t> </a:t>
            </a:r>
            <a:r>
              <a:rPr lang="en-ID" sz="3200" dirty="0" err="1"/>
              <a:t>secara</a:t>
            </a:r>
            <a:r>
              <a:rPr lang="en-ID" sz="3200" dirty="0"/>
              <a:t> formal </a:t>
            </a:r>
            <a:r>
              <a:rPr lang="en-ID" sz="3200" dirty="0" err="1"/>
              <a:t>dinyatakan</a:t>
            </a:r>
            <a:r>
              <a:rPr lang="en-ID" sz="3200" dirty="0"/>
              <a:t> </a:t>
            </a:r>
            <a:r>
              <a:rPr lang="en-ID" sz="3200" dirty="0" err="1"/>
              <a:t>sebagai</a:t>
            </a:r>
            <a:r>
              <a:rPr lang="en-ID" sz="3200" dirty="0"/>
              <a:t> </a:t>
            </a:r>
            <a:r>
              <a:rPr lang="en-ID" sz="3200" dirty="0" err="1"/>
              <a:t>konsep</a:t>
            </a:r>
            <a:r>
              <a:rPr lang="en-ID" sz="3200" dirty="0"/>
              <a:t> </a:t>
            </a:r>
            <a:r>
              <a:rPr lang="en-ID" sz="3200" dirty="0" err="1"/>
              <a:t>kesediaan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membayar</a:t>
            </a:r>
            <a:r>
              <a:rPr lang="en-ID" sz="3200" dirty="0"/>
              <a:t> (</a:t>
            </a:r>
            <a:r>
              <a:rPr lang="en-ID" sz="3200" i="1" dirty="0"/>
              <a:t>willing to pay</a:t>
            </a:r>
            <a:r>
              <a:rPr lang="en-ID" sz="3200" dirty="0"/>
              <a:t>, WTP).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D" sz="3200" dirty="0" err="1"/>
              <a:t>Dengan</a:t>
            </a:r>
            <a:r>
              <a:rPr lang="en-ID" sz="3200" dirty="0"/>
              <a:t> </a:t>
            </a:r>
            <a:r>
              <a:rPr lang="en-ID" sz="3200" dirty="0" err="1"/>
              <a:t>demikian</a:t>
            </a:r>
            <a:r>
              <a:rPr lang="en-ID" sz="3200" dirty="0"/>
              <a:t>, </a:t>
            </a:r>
            <a:r>
              <a:rPr lang="en-ID" sz="3200" dirty="0" err="1"/>
              <a:t>nilai</a:t>
            </a:r>
            <a:r>
              <a:rPr lang="en-ID" sz="3200" dirty="0"/>
              <a:t> yang </a:t>
            </a:r>
            <a:r>
              <a:rPr lang="en-ID" sz="3200" dirty="0" err="1"/>
              <a:t>hilang</a:t>
            </a:r>
            <a:r>
              <a:rPr lang="en-ID" sz="3200" dirty="0"/>
              <a:t> </a:t>
            </a:r>
            <a:r>
              <a:rPr lang="en-ID" sz="3200" dirty="0" err="1"/>
              <a:t>dari</a:t>
            </a:r>
            <a:r>
              <a:rPr lang="en-ID" sz="3200" dirty="0"/>
              <a:t> </a:t>
            </a:r>
            <a:r>
              <a:rPr lang="en-ID" sz="3200" dirty="0" err="1"/>
              <a:t>lingkungan</a:t>
            </a:r>
            <a:r>
              <a:rPr lang="en-ID" sz="3200" dirty="0"/>
              <a:t> yang </a:t>
            </a:r>
            <a:r>
              <a:rPr lang="en-ID" sz="3200" dirty="0" err="1"/>
              <a:t>terdegradasi</a:t>
            </a:r>
            <a:r>
              <a:rPr lang="en-ID" sz="3200" dirty="0"/>
              <a:t> </a:t>
            </a:r>
            <a:r>
              <a:rPr lang="en-ID" sz="3200" dirty="0" err="1"/>
              <a:t>merupakan</a:t>
            </a:r>
            <a:r>
              <a:rPr lang="en-ID" sz="3200" dirty="0"/>
              <a:t> </a:t>
            </a:r>
            <a:r>
              <a:rPr lang="en-ID" sz="3200" dirty="0" err="1"/>
              <a:t>jumlah</a:t>
            </a:r>
            <a:r>
              <a:rPr lang="en-ID" sz="3200" dirty="0"/>
              <a:t> </a:t>
            </a:r>
            <a:r>
              <a:rPr lang="en-ID" sz="3200" dirty="0" err="1"/>
              <a:t>maksimum</a:t>
            </a:r>
            <a:r>
              <a:rPr lang="en-ID" sz="3200" dirty="0"/>
              <a:t> yang </a:t>
            </a:r>
            <a:r>
              <a:rPr lang="en-ID" sz="3200" dirty="0" err="1"/>
              <a:t>bersedia</a:t>
            </a:r>
            <a:r>
              <a:rPr lang="en-ID" sz="3200" dirty="0"/>
              <a:t> </a:t>
            </a:r>
            <a:r>
              <a:rPr lang="en-ID" sz="3200" dirty="0" err="1"/>
              <a:t>dibayar</a:t>
            </a:r>
            <a:r>
              <a:rPr lang="en-ID" sz="3200" dirty="0"/>
              <a:t> oleh </a:t>
            </a:r>
            <a:r>
              <a:rPr lang="en-ID" sz="3200" dirty="0" err="1"/>
              <a:t>seorang</a:t>
            </a:r>
            <a:r>
              <a:rPr lang="en-ID" sz="3200" dirty="0"/>
              <a:t> </a:t>
            </a:r>
            <a:r>
              <a:rPr lang="en-ID" sz="3200" dirty="0" err="1"/>
              <a:t>individu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mendapatkan</a:t>
            </a:r>
            <a:r>
              <a:rPr lang="en-ID" sz="3200" dirty="0"/>
              <a:t> </a:t>
            </a:r>
            <a:r>
              <a:rPr lang="en-ID" sz="3200" dirty="0" err="1"/>
              <a:t>kondisi</a:t>
            </a:r>
            <a:r>
              <a:rPr lang="en-ID" sz="3200" dirty="0"/>
              <a:t> </a:t>
            </a:r>
            <a:r>
              <a:rPr lang="en-ID" sz="3200" dirty="0" err="1"/>
              <a:t>lingkungan</a:t>
            </a:r>
            <a:r>
              <a:rPr lang="en-ID" sz="3200" dirty="0"/>
              <a:t> (wilayah) yang </a:t>
            </a:r>
            <a:r>
              <a:rPr lang="en-ID" sz="3200" dirty="0" err="1"/>
              <a:t>sama</a:t>
            </a:r>
            <a:r>
              <a:rPr lang="en-ID" sz="3200" dirty="0"/>
              <a:t>,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kondisi</a:t>
            </a:r>
            <a:r>
              <a:rPr lang="en-ID" sz="3200" dirty="0"/>
              <a:t> </a:t>
            </a:r>
            <a:r>
              <a:rPr lang="en-ID" sz="3200" dirty="0" err="1"/>
              <a:t>bebas</a:t>
            </a:r>
            <a:r>
              <a:rPr lang="en-ID" sz="3200" dirty="0"/>
              <a:t> </a:t>
            </a:r>
            <a:r>
              <a:rPr lang="en-ID" sz="3200" dirty="0" err="1"/>
              <a:t>polusi</a:t>
            </a:r>
            <a:r>
              <a:rPr lang="en-ID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65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700F973-CCD1-A1F0-B6AC-8918CC466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2476" y="1777466"/>
            <a:ext cx="9507047" cy="330306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2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Ekonomi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atau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menghargainya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atau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diukur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trade-off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relatif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uang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satuan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hitung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menentukan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keseluruhan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dikumpulkan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02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D84222F-873E-78B2-B081-2E899671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336" y="301925"/>
            <a:ext cx="11145328" cy="615925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24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 Ekonomi berbasis pada </a:t>
            </a:r>
            <a:endParaRPr lang="en-ID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24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 Willingness to Pay (WTP)</a:t>
            </a:r>
            <a:endParaRPr lang="en-ID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Telaah suatu kasus: bahwa hanya ada satu unit barang pasar tertentu, tiram, diproduksi dengan biaya $1 per lusin dan dijual dengan harga $8. Jika pembeli bersedia membayar $10, keuntungan bersih dari selusin tiram untuk konsumen ini adalah $2 ($10 dikurangi $8) — jumlah ini disebut surplus konsumen. Pada $8 per lusin, produsen mendapatkan $7 dari penjualan (harga jual dikurangi harga produksi), sehingga keuntungan bersih dari barang tersebut bagi produsen adalah $7 (disebut surplus produsen). Jadi, nilai ekonomi total dari selusin tiram adalah $9 ($2 keuntungan bersih bagi konsumen ditambah $7 keuntungan bersih bagi produsen). Jika karena alasan tertentu produsen tidak diberi kesempatan untuk memproduksi dan menjual tiram (katakanlah karena moratorium penangkapan ikan) — dan konsumen tidak diberi kesempatan untuk membeli dan mengonsumsi tiram — total kerugian yang dialami individu-individu ini adalah $9.</a:t>
            </a:r>
            <a:endParaRPr lang="en-ID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D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045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66307E-CBB8-4610-90A2-8D7A96641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139" y="552091"/>
            <a:ext cx="9643722" cy="57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8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9258529-77CF-D621-2B25-0EA3C3597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18" y="552091"/>
            <a:ext cx="9290963" cy="57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64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AA38304E-79F0-9A5F-A235-397CB474B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027" y="595222"/>
            <a:ext cx="9975945" cy="566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721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8591</TotalTime>
  <Words>539</Words>
  <Application>Microsoft Office PowerPoint</Application>
  <PresentationFormat>Widescreen</PresentationFormat>
  <Paragraphs>36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Calibri Light</vt:lpstr>
      <vt:lpstr>Tahoma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fp</dc:creator>
  <cp:lastModifiedBy>fp unila</cp:lastModifiedBy>
  <cp:revision>15</cp:revision>
  <dcterms:created xsi:type="dcterms:W3CDTF">2023-03-17T09:52:48Z</dcterms:created>
  <dcterms:modified xsi:type="dcterms:W3CDTF">2025-12-11T06:49:54Z</dcterms:modified>
</cp:coreProperties>
</file>