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31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875520" y="274320"/>
            <a:ext cx="1554480" cy="1554480"/>
          </a:xfrm>
          <a:prstGeom prst="ellipse">
            <a:avLst/>
          </a:prstGeom>
          <a:solidFill>
            <a:srgbClr val="E9C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0698480" y="5303520"/>
            <a:ext cx="1097280" cy="1097280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82880" y="5394960"/>
            <a:ext cx="914400" cy="914400"/>
          </a:xfrm>
          <a:prstGeom prst="ellipse">
            <a:avLst/>
          </a:prstGeom>
          <a:solidFill>
            <a:srgbClr val="E9C4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1325880"/>
            <a:ext cx="804672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800" b="1">
                <a:solidFill>
                  <a:srgbClr val="FFFFFF"/>
                </a:solidFill>
                <a:latin typeface="Aptos"/>
              </a:rPr>
              <a:t>STRUKTUR IPS</a:t>
            </a:r>
            <a:br/>
            <a:r>
              <a:t>DALAM KURIKULUM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246120"/>
            <a:ext cx="6858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000" b="0">
                <a:solidFill>
                  <a:srgbClr val="E9C46A"/>
                </a:solidFill>
                <a:latin typeface="Aptos"/>
              </a:rPr>
              <a:t>Mata Kuliah Pengembangan IPS SD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794760"/>
            <a:ext cx="80467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500" b="0">
                <a:solidFill>
                  <a:srgbClr val="D9E8EA"/>
                </a:solidFill>
                <a:latin typeface="Aptos"/>
              </a:rPr>
              <a:t>Semester 5  |  Pendidikan Guru Sekolah Dasar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709160"/>
            <a:ext cx="804672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Aptos"/>
              </a:rPr>
              <a:t>Memahami susunan pengetahuan, keterampilan, nilai, dan tindakan sosial dalam pembelajaran IPS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83153"/>
                </a:solidFill>
                <a:latin typeface="Aptos"/>
              </a:rPr>
              <a:t>8. Struktur IPS dalam Kurikulum Merdeka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49047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51560" y="141732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Pada jenjang SD, muatan sosial terintegrasi dalam IPAS (Ilmu Pengetahuan Alam dan Sosial).</a:t>
            </a:r>
          </a:p>
        </p:txBody>
      </p:sp>
      <p:sp>
        <p:nvSpPr>
          <p:cNvPr id="6" name="Oval 5"/>
          <p:cNvSpPr/>
          <p:nvPr/>
        </p:nvSpPr>
        <p:spPr>
          <a:xfrm>
            <a:off x="731520" y="231343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Kajian sosial mencakup manusia, masyarakat, lingkungan, budaya, sejarah, ekonomi, dan wilayah.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313639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51560" y="306324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Pembelajaran diarahkan pada pemahaman konsep sekaligus keterampilan berpikir dan penerapannya.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395935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51560" y="388620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Perencanaan pembelajaran diturunkan dari Capaian Pembelajaran menuju tujuan dan perencanaan pembelajaran serta asesmen.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6446520"/>
            <a:ext cx="10789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0">
                <a:solidFill>
                  <a:srgbClr val="607D8B"/>
                </a:solidFill>
                <a:latin typeface="Aptos"/>
              </a:rPr>
              <a:t>Pengembangan IPS SD  •  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83153"/>
                </a:solidFill>
                <a:latin typeface="Aptos"/>
              </a:rPr>
              <a:t>9. Contoh Integrasi: Tema “Kegiatan Ekonomi”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4173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2A9D8F"/>
                </a:solidFill>
                <a:latin typeface="Aptos"/>
              </a:rPr>
              <a:t>GEOGRAFI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31720" y="1417320"/>
            <a:ext cx="356616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600" b="0">
                <a:solidFill>
                  <a:srgbClr val="263238"/>
                </a:solidFill>
                <a:latin typeface="Aptos"/>
              </a:rPr>
              <a:t>Kondisi wilayah &amp; sumber daya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09360" y="1417320"/>
            <a:ext cx="14173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2A9D8F"/>
                </a:solidFill>
                <a:latin typeface="Aptos"/>
              </a:rPr>
              <a:t>EKONOMI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18120" y="1417320"/>
            <a:ext cx="356616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600" b="0">
                <a:solidFill>
                  <a:srgbClr val="263238"/>
                </a:solidFill>
                <a:latin typeface="Aptos"/>
              </a:rPr>
              <a:t>Produksi, distribusi, konsumsi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834640"/>
            <a:ext cx="14173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2A9D8F"/>
                </a:solidFill>
                <a:latin typeface="Aptos"/>
              </a:rPr>
              <a:t>SOSIOLOGI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31720" y="2834640"/>
            <a:ext cx="356616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600" b="0">
                <a:solidFill>
                  <a:srgbClr val="263238"/>
                </a:solidFill>
                <a:latin typeface="Aptos"/>
              </a:rPr>
              <a:t>Interaksi penjual &amp; pembeli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09360" y="2834640"/>
            <a:ext cx="14173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2A9D8F"/>
                </a:solidFill>
                <a:latin typeface="Aptos"/>
              </a:rPr>
              <a:t>SEJARAH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18120" y="2834640"/>
            <a:ext cx="356616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600" b="0">
                <a:solidFill>
                  <a:srgbClr val="263238"/>
                </a:solidFill>
                <a:latin typeface="Aptos"/>
              </a:rPr>
              <a:t>Perkembangan kegiatan ekonomi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251960"/>
            <a:ext cx="14173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2A9D8F"/>
                </a:solidFill>
                <a:latin typeface="Aptos"/>
              </a:rPr>
              <a:t>NILAI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31720" y="4251960"/>
            <a:ext cx="356616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600" b="0">
                <a:solidFill>
                  <a:srgbClr val="263238"/>
                </a:solidFill>
                <a:latin typeface="Aptos"/>
              </a:rPr>
              <a:t>Jujur, tanggung jawab, kerja sama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09360" y="4251960"/>
            <a:ext cx="14173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2A9D8F"/>
                </a:solidFill>
                <a:latin typeface="Aptos"/>
              </a:rPr>
              <a:t>KETERAMPILAN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18120" y="4251960"/>
            <a:ext cx="356616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600" b="0">
                <a:solidFill>
                  <a:srgbClr val="263238"/>
                </a:solidFill>
                <a:latin typeface="Aptos"/>
              </a:rPr>
              <a:t>Mengamati, mewawancarai, menganalisis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6446520"/>
            <a:ext cx="10789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0">
                <a:solidFill>
                  <a:srgbClr val="607D8B"/>
                </a:solidFill>
                <a:latin typeface="Aptos"/>
              </a:rPr>
              <a:t>Pengembangan IPS SD  •  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83153"/>
                </a:solidFill>
                <a:latin typeface="Aptos"/>
              </a:rPr>
              <a:t>10. Pendekatan Pengorganisasian IPS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49047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51560" y="141732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Pendekatan terpisah: disiplin ilmu sosial dipelajari secara berdiri sendiri.</a:t>
            </a:r>
          </a:p>
        </p:txBody>
      </p:sp>
      <p:sp>
        <p:nvSpPr>
          <p:cNvPr id="6" name="Oval 5"/>
          <p:cNvSpPr/>
          <p:nvPr/>
        </p:nvSpPr>
        <p:spPr>
          <a:xfrm>
            <a:off x="731520" y="231343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Pendekatan korelasi: konsep dari beberapa disiplin dihubungkan tetapi identitas disiplin masih terlihat.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313639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51560" y="306324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Pendekatan terpadu: berbagai disiplin dipadukan berdasarkan tema atau permasalahan sosial.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395935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51560" y="388620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Untuk SD, pendekatan terpadu membantu peserta didik melihat hubungan antarkonsep secara utuh.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6446520"/>
            <a:ext cx="10789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0">
                <a:solidFill>
                  <a:srgbClr val="607D8B"/>
                </a:solidFill>
                <a:latin typeface="Aptos"/>
              </a:rPr>
              <a:t>Pengembangan IPS SD  •  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83153"/>
                </a:solidFill>
                <a:latin typeface="Aptos"/>
              </a:rPr>
              <a:t>11. Fungsi Struktur IPS dalam Kurikulum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49047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51560" y="141732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Memberikan arah dan batasan pembelajaran IPS.</a:t>
            </a:r>
          </a:p>
        </p:txBody>
      </p:sp>
      <p:sp>
        <p:nvSpPr>
          <p:cNvPr id="6" name="Oval 5"/>
          <p:cNvSpPr/>
          <p:nvPr/>
        </p:nvSpPr>
        <p:spPr>
          <a:xfrm>
            <a:off x="731520" y="231343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Mengorganisasikan materi secara sistematis dan berkesinambungan.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313639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51560" y="306324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Menghubungkan berbagai disiplin ilmu sosial.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395935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51560" y="388620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Mengembangkan pengetahuan, keterampilan, nilai, dan karakter.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478231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51560" y="470916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Membantu peserta didik memahami serta merespons masalah kehidupan nyata.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6446520"/>
            <a:ext cx="10789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0">
                <a:solidFill>
                  <a:srgbClr val="607D8B"/>
                </a:solidFill>
                <a:latin typeface="Aptos"/>
              </a:rPr>
              <a:t>Pengembangan IPS SD  •  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31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94360"/>
            <a:ext cx="3657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1">
                <a:solidFill>
                  <a:srgbClr val="E9C46A"/>
                </a:solidFill>
                <a:latin typeface="Aptos"/>
              </a:rPr>
              <a:t>RANGKUMAN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508760"/>
            <a:ext cx="5486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100" b="0">
                <a:solidFill>
                  <a:srgbClr val="FFFFFF"/>
                </a:solidFill>
                <a:latin typeface="Aptos"/>
              </a:rPr>
              <a:t>Struktur IPS yang baik harus: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148840"/>
            <a:ext cx="5943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Aptos"/>
              </a:rPr>
              <a:t>✓  Terpadu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715768"/>
            <a:ext cx="5943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Aptos"/>
              </a:rPr>
              <a:t>✓  Sistematis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282696"/>
            <a:ext cx="5943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Aptos"/>
              </a:rPr>
              <a:t>✓  Berkesinambungan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3849624"/>
            <a:ext cx="5943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Aptos"/>
              </a:rPr>
              <a:t>✓  Kontekstual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4416552"/>
            <a:ext cx="5943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Aptos"/>
              </a:rPr>
              <a:t>✓  Sesuai perkembangan peserta didik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4983480"/>
            <a:ext cx="5943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Aptos"/>
              </a:rPr>
              <a:t>✓  Berorientasi pada kehidupan nyata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75120" y="1920240"/>
            <a:ext cx="4389120" cy="2560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200" b="1">
                <a:solidFill>
                  <a:srgbClr val="E9C46A"/>
                </a:solidFill>
                <a:latin typeface="Aptos"/>
              </a:rPr>
              <a:t>Tujuan akhirnya: peserta didik tidak hanya mengetahui kehidupan sosial, tetapi mampu memahami, menghargai, menganalisis, dan berpartisipasi di dalamnya.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6446520"/>
            <a:ext cx="10789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0">
                <a:solidFill>
                  <a:srgbClr val="607D8B"/>
                </a:solidFill>
                <a:latin typeface="Aptos"/>
              </a:rPr>
              <a:t>Pengembangan IPS SD  •  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83153"/>
                </a:solidFill>
                <a:latin typeface="Aptos"/>
              </a:rPr>
              <a:t>Pertanyaan Diskusi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" y="1828800"/>
            <a:ext cx="9966960" cy="1280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183153"/>
                </a:solidFill>
                <a:latin typeface="Aptos"/>
              </a:rPr>
              <a:t>“Jika materi IPS di SD hanya berisi hafalan fakta, apa yang mungkin hilang dari tujuan pembelajaran IPS?”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794760"/>
            <a:ext cx="97840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2A9D8F"/>
                </a:solidFill>
                <a:latin typeface="Aptos"/>
              </a:rPr>
              <a:t>Diskusikan bersama kelompok: pengetahuan • keterampilan • nilai • tindakan sosial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46520"/>
            <a:ext cx="10789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0">
                <a:solidFill>
                  <a:srgbClr val="607D8B"/>
                </a:solidFill>
                <a:latin typeface="Aptos"/>
              </a:rPr>
              <a:t>Pengembangan IPS SD  •  15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83153"/>
                </a:solidFill>
                <a:latin typeface="Aptos"/>
              </a:rPr>
              <a:t>Tujuan Pembelajaran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49047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51560" y="141732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Menjelaskan pengertian dan hakikat struktur IPS dalam kurikulum.</a:t>
            </a:r>
          </a:p>
        </p:txBody>
      </p:sp>
      <p:sp>
        <p:nvSpPr>
          <p:cNvPr id="6" name="Oval 5"/>
          <p:cNvSpPr/>
          <p:nvPr/>
        </p:nvSpPr>
        <p:spPr>
          <a:xfrm>
            <a:off x="731520" y="231343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Mengidentifikasi komponen utama struktur IPS: pengetahuan, keterampilan, nilai, dan tindakan sosial.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313639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51560" y="306324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Menganalisis hubungan IPS dengan berbagai disiplin ilmu sosial.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395935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51560" y="388620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Menjelaskan prinsip pengorganisasian materi IPS di sekolah dasar.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478231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51560" y="470916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Mengaitkan struktur IPS dengan implementasi Kurikulum Merdeka.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6446520"/>
            <a:ext cx="10789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0">
                <a:solidFill>
                  <a:srgbClr val="607D8B"/>
                </a:solidFill>
                <a:latin typeface="Aptos"/>
              </a:rPr>
              <a:t>Pengembangan IPS SD  •  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83153"/>
                </a:solidFill>
                <a:latin typeface="Aptos"/>
              </a:rPr>
              <a:t>1. Pengertian Struktur IPS dalam Kurikulum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49047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51560" y="141732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Struktur IPS adalah susunan dan pengorganisasian materi, konsep, keterampilan, nilai, serta pengalaman belajar sosial secara sistematis.</a:t>
            </a:r>
          </a:p>
        </p:txBody>
      </p:sp>
      <p:sp>
        <p:nvSpPr>
          <p:cNvPr id="6" name="Oval 5"/>
          <p:cNvSpPr/>
          <p:nvPr/>
        </p:nvSpPr>
        <p:spPr>
          <a:xfrm>
            <a:off x="731520" y="231343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IPS bukan sekadar kumpulan fakta, tetapi penyederhanaan dan pengintegrasian ilmu-ilmu sosial untuk tujuan pendidikan.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313639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51560" y="306324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Materi IPS disesuaikan dengan karakteristik, kebutuhan, dan perkembangan peserta didik SD.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6446520"/>
            <a:ext cx="10789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0">
                <a:solidFill>
                  <a:srgbClr val="607D8B"/>
                </a:solidFill>
                <a:latin typeface="Aptos"/>
              </a:rPr>
              <a:t>Pengembangan IPS SD  •  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83153"/>
                </a:solidFill>
                <a:latin typeface="Aptos"/>
              </a:rPr>
              <a:t>2. Hakikat Struktur IPS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49047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51560" y="141732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Menentukan apa yang perlu dipelajari peserta didik tentang kehidupan sosial.</a:t>
            </a:r>
          </a:p>
        </p:txBody>
      </p:sp>
      <p:sp>
        <p:nvSpPr>
          <p:cNvPr id="6" name="Oval 5"/>
          <p:cNvSpPr/>
          <p:nvPr/>
        </p:nvSpPr>
        <p:spPr>
          <a:xfrm>
            <a:off x="731520" y="231343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Mengatur hubungan antarkonsep agar pembelajaran tersusun logis dan bermakna.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313639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51560" y="306324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Mengembangkan kemampuan memahami dan memecahkan masalah sosial.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395935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51560" y="388620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Menghubungkan pembelajaran dengan pengalaman nyata peserta didik.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6446520"/>
            <a:ext cx="10789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0">
                <a:solidFill>
                  <a:srgbClr val="607D8B"/>
                </a:solidFill>
                <a:latin typeface="Aptos"/>
              </a:rPr>
              <a:t>Pengembangan IPS SD  •  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83153"/>
                </a:solidFill>
                <a:latin typeface="Aptos"/>
              </a:rPr>
              <a:t>3. Komponen Struktur IPS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463040"/>
            <a:ext cx="5257800" cy="1874519"/>
          </a:xfrm>
          <a:prstGeom prst="roundRect">
            <a:avLst/>
          </a:prstGeom>
          <a:solidFill>
            <a:srgbClr val="FFFFFF"/>
          </a:solidFill>
          <a:ln>
            <a:solidFill>
              <a:srgbClr val="1831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05840" y="1691640"/>
            <a:ext cx="46634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183153"/>
                </a:solidFill>
                <a:latin typeface="Aptos"/>
              </a:rPr>
              <a:t>PENGETAHUAN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2148840"/>
            <a:ext cx="46177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500" b="0">
                <a:solidFill>
                  <a:srgbClr val="263238"/>
                </a:solidFill>
                <a:latin typeface="Aptos"/>
              </a:rPr>
              <a:t>Fakta, konsep, prinsip, dan generalisasi sosial.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172200" y="1463040"/>
            <a:ext cx="5257800" cy="1874519"/>
          </a:xfrm>
          <a:prstGeom prst="roundRect">
            <a:avLst/>
          </a:prstGeom>
          <a:solidFill>
            <a:srgbClr val="FFFFFF"/>
          </a:solidFill>
          <a:ln>
            <a:solidFill>
              <a:srgbClr val="2A9D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46520" y="1691640"/>
            <a:ext cx="46634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2A9D8F"/>
                </a:solidFill>
                <a:latin typeface="Aptos"/>
              </a:rPr>
              <a:t>KETERAMPILAN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46520" y="2148840"/>
            <a:ext cx="46177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500" b="0">
                <a:solidFill>
                  <a:srgbClr val="263238"/>
                </a:solidFill>
                <a:latin typeface="Aptos"/>
              </a:rPr>
              <a:t>Mengamati, menganalisis, mengomunikasikan, dan memecahkan masalah.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3886200"/>
            <a:ext cx="5257800" cy="1874519"/>
          </a:xfrm>
          <a:prstGeom prst="roundRect">
            <a:avLst/>
          </a:prstGeom>
          <a:solidFill>
            <a:srgbClr val="FFFFFF"/>
          </a:solidFill>
          <a:ln>
            <a:solidFill>
              <a:srgbClr val="E9C4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05840" y="4114800"/>
            <a:ext cx="46634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E9C46A"/>
                </a:solidFill>
                <a:latin typeface="Aptos"/>
              </a:rPr>
              <a:t>NILAI &amp; SIKAP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40" y="4572000"/>
            <a:ext cx="46177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500" b="0">
                <a:solidFill>
                  <a:srgbClr val="263238"/>
                </a:solidFill>
                <a:latin typeface="Aptos"/>
              </a:rPr>
              <a:t>Tanggung jawab, toleransi, kerja sama, dan kepedulian sosial.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72200" y="3886200"/>
            <a:ext cx="5257800" cy="1874519"/>
          </a:xfrm>
          <a:prstGeom prst="roundRect">
            <a:avLst/>
          </a:prstGeom>
          <a:solidFill>
            <a:srgbClr val="FFFFFF"/>
          </a:solidFill>
          <a:ln>
            <a:solidFill>
              <a:srgbClr val="6C7A8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46520" y="4114800"/>
            <a:ext cx="46634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6C7A89"/>
                </a:solidFill>
                <a:latin typeface="Aptos"/>
              </a:rPr>
              <a:t>TINDAKAN SOSIAL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4572000"/>
            <a:ext cx="46177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500" b="0">
                <a:solidFill>
                  <a:srgbClr val="263238"/>
                </a:solidFill>
                <a:latin typeface="Aptos"/>
              </a:rPr>
              <a:t>Menerapkan pengetahuan dalam tindakan nyata di lingkungan.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6446520"/>
            <a:ext cx="10789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0">
                <a:solidFill>
                  <a:srgbClr val="607D8B"/>
                </a:solidFill>
                <a:latin typeface="Aptos"/>
              </a:rPr>
              <a:t>Pengembangan IPS SD  •  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83153"/>
                </a:solidFill>
                <a:latin typeface="Aptos"/>
              </a:rPr>
              <a:t>4. Sumber dan Disiplin Ilmu IPS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49047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51560" y="141732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Geografi → ruang, wilayah, lingkungan, dan persebaran.</a:t>
            </a:r>
          </a:p>
        </p:txBody>
      </p:sp>
      <p:sp>
        <p:nvSpPr>
          <p:cNvPr id="6" name="Oval 5"/>
          <p:cNvSpPr/>
          <p:nvPr/>
        </p:nvSpPr>
        <p:spPr>
          <a:xfrm>
            <a:off x="731520" y="231343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Sejarah → peristiwa masa lalu, perubahan, tokoh, dan perjuangan.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313639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51560" y="306324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Ekonomi → kebutuhan, produksi, distribusi, konsumsi, dan pekerjaan.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395935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51560" y="388620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Sosiologi → interaksi, kelompok, norma, dan kehidupan masyarakat.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478231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51560" y="470916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Antropologi &amp; politik → budaya, keragaman, pemerintahan, dan kehidupan bernegara.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6446520"/>
            <a:ext cx="10789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0">
                <a:solidFill>
                  <a:srgbClr val="607D8B"/>
                </a:solidFill>
                <a:latin typeface="Aptos"/>
              </a:rPr>
              <a:t>Pengembangan IPS SD  •  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83153"/>
                </a:solidFill>
                <a:latin typeface="Aptos"/>
              </a:rPr>
              <a:t>5. Dimensi IPS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49047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51560" y="141732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Dimensi pengetahuan: memahami fakta, konsep, dan fenomena sosial.</a:t>
            </a:r>
          </a:p>
        </p:txBody>
      </p:sp>
      <p:sp>
        <p:nvSpPr>
          <p:cNvPr id="6" name="Oval 5"/>
          <p:cNvSpPr/>
          <p:nvPr/>
        </p:nvSpPr>
        <p:spPr>
          <a:xfrm>
            <a:off x="731520" y="231343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Dimensi keterampilan: menggunakan informasi untuk menyelidiki dan menyelesaikan masalah.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313639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51560" y="306324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Dimensi nilai dan sikap: membangun kepedulian, tanggung jawab, toleransi, dan karakter.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395935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51560" y="388620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Dimensi tindakan: mendorong peserta didik berpartisipasi dalam kehidupan sosial.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6446520"/>
            <a:ext cx="10789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0">
                <a:solidFill>
                  <a:srgbClr val="607D8B"/>
                </a:solidFill>
                <a:latin typeface="Aptos"/>
              </a:rPr>
              <a:t>Pengembangan IPS SD  •  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83153"/>
                </a:solidFill>
                <a:latin typeface="Aptos"/>
              </a:rPr>
              <a:t>6. Prinsip Pengorganisasian Struktur IPS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49047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51560" y="141732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Keterkaitan: konsep satu dengan lainnya saling berhubungan.</a:t>
            </a:r>
          </a:p>
        </p:txBody>
      </p:sp>
      <p:sp>
        <p:nvSpPr>
          <p:cNvPr id="6" name="Oval 5"/>
          <p:cNvSpPr/>
          <p:nvPr/>
        </p:nvSpPr>
        <p:spPr>
          <a:xfrm>
            <a:off x="731520" y="231343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Berkesinambungan: materi berkembang dari sederhana menuju kompleks.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313639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51560" y="306324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Sesuai perkembangan peserta didik: konkret, dekat, dan bermakna bagi anak.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395935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51560" y="388620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Kontekstual: dikaitkan dengan kehidupan nyata.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4782312"/>
            <a:ext cx="164592" cy="164592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51560" y="4709160"/>
            <a:ext cx="10149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263238"/>
                </a:solidFill>
                <a:latin typeface="Aptos"/>
              </a:rPr>
              <a:t>Terintegrasi: berbagai disiplin ilmu dapat dipadukan dalam tema atau masalah sosial.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6446520"/>
            <a:ext cx="10789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0">
                <a:solidFill>
                  <a:srgbClr val="607D8B"/>
                </a:solidFill>
                <a:latin typeface="Aptos"/>
              </a:rPr>
              <a:t>Pengembangan IPS SD  •  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83153"/>
                </a:solidFill>
                <a:latin typeface="Aptos"/>
              </a:rPr>
              <a:t>7. Lingkup Struktur IPS di SD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02920" y="2468880"/>
            <a:ext cx="1417320" cy="822960"/>
          </a:xfrm>
          <a:prstGeom prst="roundRect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2688336"/>
            <a:ext cx="13258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DIRI SENDIRI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29384" y="2660904"/>
            <a:ext cx="2286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 b="1">
                <a:solidFill>
                  <a:srgbClr val="E9C46A"/>
                </a:solidFill>
                <a:latin typeface="Aptos"/>
              </a:rPr>
              <a:t>→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67128" y="2468880"/>
            <a:ext cx="1417320" cy="822960"/>
          </a:xfrm>
          <a:prstGeom prst="roundRect">
            <a:avLst/>
          </a:prstGeom>
          <a:solidFill>
            <a:srgbClr val="1831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212848" y="2688336"/>
            <a:ext cx="13258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KELUARGA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93592" y="2660904"/>
            <a:ext cx="2286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 b="1">
                <a:solidFill>
                  <a:srgbClr val="E9C46A"/>
                </a:solidFill>
                <a:latin typeface="Aptos"/>
              </a:rPr>
              <a:t>→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831336" y="2468880"/>
            <a:ext cx="1417320" cy="822960"/>
          </a:xfrm>
          <a:prstGeom prst="roundRect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877056" y="2688336"/>
            <a:ext cx="13258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SEKOLAH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57800" y="2660904"/>
            <a:ext cx="2286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 b="1">
                <a:solidFill>
                  <a:srgbClr val="E9C46A"/>
                </a:solidFill>
                <a:latin typeface="Aptos"/>
              </a:rPr>
              <a:t>→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95544" y="2468880"/>
            <a:ext cx="1417320" cy="822960"/>
          </a:xfrm>
          <a:prstGeom prst="roundRect">
            <a:avLst/>
          </a:prstGeom>
          <a:solidFill>
            <a:srgbClr val="1831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541264" y="2688336"/>
            <a:ext cx="13258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LINGKUNGAN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22008" y="2660904"/>
            <a:ext cx="2286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 b="1">
                <a:solidFill>
                  <a:srgbClr val="E9C46A"/>
                </a:solidFill>
                <a:latin typeface="Aptos"/>
              </a:rPr>
              <a:t>→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59752" y="2468880"/>
            <a:ext cx="1417320" cy="822960"/>
          </a:xfrm>
          <a:prstGeom prst="roundRect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205472" y="2688336"/>
            <a:ext cx="13258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DAERAH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86216" y="2660904"/>
            <a:ext cx="2286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 b="1">
                <a:solidFill>
                  <a:srgbClr val="E9C46A"/>
                </a:solidFill>
                <a:latin typeface="Aptos"/>
              </a:rPr>
              <a:t>→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823960" y="2468880"/>
            <a:ext cx="1417320" cy="822960"/>
          </a:xfrm>
          <a:prstGeom prst="roundRect">
            <a:avLst/>
          </a:prstGeom>
          <a:solidFill>
            <a:srgbClr val="1831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869680" y="2688336"/>
            <a:ext cx="13258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INDONESIA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250424" y="2660904"/>
            <a:ext cx="2286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 b="1">
                <a:solidFill>
                  <a:srgbClr val="E9C46A"/>
                </a:solidFill>
                <a:latin typeface="Aptos"/>
              </a:rPr>
              <a:t>→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0488168" y="2468880"/>
            <a:ext cx="1417320" cy="822960"/>
          </a:xfrm>
          <a:prstGeom prst="roundRect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533888" y="2688336"/>
            <a:ext cx="13258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DUNIA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97280" y="3977639"/>
            <a:ext cx="98755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100" b="1">
                <a:solidFill>
                  <a:srgbClr val="183153"/>
                </a:solidFill>
                <a:latin typeface="Aptos"/>
              </a:rPr>
              <a:t>Prinsip utama: dari lingkungan yang paling dekat menuju lingkungan yang lebih luas.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" y="6446520"/>
            <a:ext cx="10789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0">
                <a:solidFill>
                  <a:srgbClr val="607D8B"/>
                </a:solidFill>
                <a:latin typeface="Aptos"/>
              </a:rPr>
              <a:t>Pengembangan IPS SD  •  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