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44" r:id="rId2"/>
    <p:sldId id="401" r:id="rId3"/>
    <p:sldId id="406" r:id="rId4"/>
    <p:sldId id="402" r:id="rId5"/>
    <p:sldId id="403" r:id="rId6"/>
    <p:sldId id="325" r:id="rId7"/>
    <p:sldId id="404" r:id="rId8"/>
    <p:sldId id="405" r:id="rId9"/>
    <p:sldId id="407" r:id="rId10"/>
    <p:sldId id="410" r:id="rId11"/>
    <p:sldId id="412" r:id="rId12"/>
    <p:sldId id="413" r:id="rId13"/>
    <p:sldId id="414" r:id="rId14"/>
    <p:sldId id="415" r:id="rId15"/>
    <p:sldId id="416" r:id="rId16"/>
    <p:sldId id="398" r:id="rId17"/>
    <p:sldId id="408" r:id="rId18"/>
    <p:sldId id="328" r:id="rId19"/>
    <p:sldId id="329" r:id="rId20"/>
    <p:sldId id="438" r:id="rId21"/>
    <p:sldId id="439" r:id="rId22"/>
    <p:sldId id="363" r:id="rId23"/>
    <p:sldId id="417" r:id="rId24"/>
    <p:sldId id="330" r:id="rId25"/>
    <p:sldId id="331" r:id="rId26"/>
    <p:sldId id="332" r:id="rId27"/>
    <p:sldId id="422" r:id="rId28"/>
    <p:sldId id="433" r:id="rId29"/>
    <p:sldId id="364" r:id="rId30"/>
    <p:sldId id="423" r:id="rId31"/>
    <p:sldId id="425" r:id="rId32"/>
    <p:sldId id="426" r:id="rId33"/>
    <p:sldId id="440" r:id="rId34"/>
    <p:sldId id="427" r:id="rId35"/>
    <p:sldId id="428" r:id="rId36"/>
    <p:sldId id="429" r:id="rId37"/>
    <p:sldId id="430" r:id="rId38"/>
    <p:sldId id="431" r:id="rId39"/>
    <p:sldId id="432" r:id="rId40"/>
    <p:sldId id="434" r:id="rId41"/>
    <p:sldId id="436" r:id="rId42"/>
    <p:sldId id="437" r:id="rId43"/>
    <p:sldId id="418" r:id="rId44"/>
    <p:sldId id="419" r:id="rId45"/>
    <p:sldId id="420" r:id="rId46"/>
    <p:sldId id="421" r:id="rId47"/>
  </p:sldIdLst>
  <p:sldSz cx="9144000" cy="6858000" type="screen4x3"/>
  <p:notesSz cx="6858000" cy="9945688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8" autoAdjust="0"/>
    <p:restoredTop sz="98753" autoAdjust="0"/>
  </p:normalViewPr>
  <p:slideViewPr>
    <p:cSldViewPr>
      <p:cViewPr varScale="1">
        <p:scale>
          <a:sx n="70" d="100"/>
          <a:sy n="70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A9ADE-8533-4554-BD66-95289EE54C06}" type="datetimeFigureOut">
              <a:rPr lang="id-ID" smtClean="0"/>
              <a:t>05/05/2017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2C9D6-4281-4395-B99F-50397662E1C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4994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E3FC9-F847-4AB7-9EBF-6B691E3627F8}" type="datetimeFigureOut">
              <a:rPr lang="id-ID" smtClean="0"/>
              <a:pPr/>
              <a:t>05/05/2017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BC055-5269-4F21-9853-E779D5EB494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931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C80E61-E1B4-4569-88BD-24553C6307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A5917-FDDE-4316-9C0E-AF06546A156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8213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8213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8213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8213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8213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defTabSz="9382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D38CAEA-F5CE-4B67-BE3B-1C73527C7C96}" type="slidenum">
              <a:rPr kumimoji="0" lang="en-US" altLang="en-US" sz="1200" smtClean="0">
                <a:latin typeface="Times New Roman" pitchFamily="18" charset="0"/>
              </a:rPr>
              <a:pPr/>
              <a:t>5</a:t>
            </a:fld>
            <a:endParaRPr kumimoji="0" lang="en-US" altLang="en-US" sz="1200" smtClean="0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A33D04-F6D6-480F-AFF3-D0596B791D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FBF417-42F2-41F2-A08B-4ED235DD96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fld id="{D7F97AFE-358B-4588-9B2C-0A6197993B18}" type="slidenum">
              <a:rPr kumimoji="0" lang="en-US" altLang="en-US" sz="1200" smtClean="0">
                <a:latin typeface="Times New Roman" pitchFamily="18" charset="0"/>
              </a:rPr>
              <a:pPr/>
              <a:t>14</a:t>
            </a:fld>
            <a:endParaRPr kumimoji="0" lang="en-US" altLang="en-US" sz="120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E7C501-C211-4EE6-A036-F2BF4C5921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6BF1F-9144-464E-8222-6FCE3D1F23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C0B97-4FD5-491F-A625-F1716F5E5C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56A2A1D-0B5B-478F-8490-D05250E6E3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99660A1E-F6F3-422F-B6F1-417174F253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1E0C8-5D74-42C4-9296-9D85D9CA5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64A4A-B1A8-4BE0-B14A-96F53A7E4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1225A-642C-433A-859C-10F34490B0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8DCBA-EE7D-4013-ADF4-FE8F6461A7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F1303-7311-4B08-9282-AD41C8D57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E2610-EA1C-4832-9C6B-588AADA58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FF180-6E87-4152-8F4D-E60F244AB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B9028-FF63-4C28-B0E9-79AAF67B2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E8BF92-01B1-4658-8BDF-903B799E3F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648726"/>
            <a:ext cx="955483" cy="994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54348"/>
            <a:ext cx="932737" cy="988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 l="2546" t="6667"/>
          <a:stretch>
            <a:fillRect/>
          </a:stretch>
        </p:blipFill>
        <p:spPr bwMode="auto">
          <a:xfrm>
            <a:off x="8001024" y="642918"/>
            <a:ext cx="928694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2317747"/>
            <a:ext cx="6096000" cy="682625"/>
          </a:xfrm>
        </p:spPr>
        <p:txBody>
          <a:bodyPr/>
          <a:lstStyle/>
          <a:p>
            <a:pPr algn="l"/>
            <a:r>
              <a:rPr lang="id-ID" dirty="0" smtClean="0"/>
              <a:t>INTI SEL (NUKLEUS) </a:t>
            </a:r>
            <a:endParaRPr lang="en-US" dirty="0"/>
          </a:p>
        </p:txBody>
      </p:sp>
      <p:pic>
        <p:nvPicPr>
          <p:cNvPr id="13" name="Picture 12" descr="E:\gambar\Logo\01. UNI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131" y="147918"/>
            <a:ext cx="1071035" cy="1067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643042" y="149346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PENDIDIKAN BIOLOGI</a:t>
            </a:r>
          </a:p>
          <a:p>
            <a:r>
              <a:rPr lang="id-ID" sz="2400" b="1" dirty="0" smtClean="0"/>
              <a:t>UNIVERSITAS LAMPUNG</a:t>
            </a:r>
            <a:endParaRPr lang="id-ID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93514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Gambaran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Umum</a:t>
            </a:r>
            <a:endParaRPr lang="en-US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86272"/>
            <a:ext cx="8534400" cy="2590800"/>
          </a:xfrm>
        </p:spPr>
        <p:txBody>
          <a:bodyPr/>
          <a:lstStyle/>
          <a:p>
            <a:pPr eaLnBrk="1" hangingPunct="1"/>
            <a:r>
              <a:rPr lang="en-US" altLang="en-US" sz="2400" dirty="0" err="1" smtClean="0"/>
              <a:t>Pada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tahun</a:t>
            </a:r>
            <a:r>
              <a:rPr lang="en-US" altLang="en-US" sz="2400" dirty="0" smtClean="0"/>
              <a:t> 1953, James Watson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Francis Crick </a:t>
            </a:r>
            <a:r>
              <a:rPr lang="en-US" altLang="en-US" sz="2400" dirty="0" err="1" smtClean="0"/>
              <a:t>menggemparkan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dunia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dengan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suatu</a:t>
            </a:r>
            <a:r>
              <a:rPr lang="en-US" altLang="en-US" sz="2400" dirty="0" smtClean="0"/>
              <a:t> model </a:t>
            </a:r>
            <a:r>
              <a:rPr lang="en-US" altLang="en-US" sz="2400" dirty="0" err="1" smtClean="0"/>
              <a:t>heliks-ganda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elegan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untuk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struktur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asam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deoksiribonukleat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atau</a:t>
            </a:r>
            <a:r>
              <a:rPr lang="en-US" altLang="en-US" sz="2400" dirty="0" smtClean="0"/>
              <a:t> DNA</a:t>
            </a:r>
          </a:p>
          <a:p>
            <a:r>
              <a:rPr lang="en-US" altLang="en-US" sz="2400" dirty="0" err="1"/>
              <a:t>Informasi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herediter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dikodekan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kimiawi</a:t>
            </a:r>
            <a:r>
              <a:rPr lang="en-US" altLang="en-US" sz="2400" dirty="0"/>
              <a:t> DNA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direproduksi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tubuh</a:t>
            </a:r>
            <a:endParaRPr lang="en-US" altLang="en-US" sz="2400" dirty="0"/>
          </a:p>
          <a:p>
            <a:pPr eaLnBrk="1" hangingPunct="1"/>
            <a:endParaRPr lang="en-US" altLang="en-US" sz="2400" b="1" dirty="0" smtClean="0"/>
          </a:p>
          <a:p>
            <a:pPr eaLnBrk="1" hangingPunct="1"/>
            <a:endParaRPr lang="en-US" altLang="en-US" sz="2400" dirty="0" smtClean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860032" y="4216152"/>
            <a:ext cx="4101827" cy="2641848"/>
            <a:chOff x="1631" y="2248"/>
            <a:chExt cx="2833" cy="1812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631" y="3925"/>
              <a:ext cx="8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endParaRPr kumimoji="0" lang="en-US" altLang="en-US" sz="1400" b="1">
                <a:solidFill>
                  <a:schemeClr val="bg2"/>
                </a:solidFill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248"/>
              <a:ext cx="2400" cy="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-36512" y="6525344"/>
            <a:ext cx="1348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(Campbell, </a:t>
            </a:r>
            <a:r>
              <a:rPr lang="en-US" sz="1200" dirty="0" smtClean="0"/>
              <a:t>2011)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65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41"/>
          <p:cNvGrpSpPr>
            <a:grpSpLocks/>
          </p:cNvGrpSpPr>
          <p:nvPr/>
        </p:nvGrpSpPr>
        <p:grpSpPr bwMode="auto">
          <a:xfrm>
            <a:off x="169863" y="1510109"/>
            <a:ext cx="8667750" cy="5375275"/>
            <a:chOff x="144" y="664"/>
            <a:chExt cx="5664" cy="3512"/>
          </a:xfrm>
        </p:grpSpPr>
        <p:grpSp>
          <p:nvGrpSpPr>
            <p:cNvPr id="11268" name="Group 4"/>
            <p:cNvGrpSpPr>
              <a:grpSpLocks/>
            </p:cNvGrpSpPr>
            <p:nvPr/>
          </p:nvGrpSpPr>
          <p:grpSpPr bwMode="auto">
            <a:xfrm>
              <a:off x="748" y="1088"/>
              <a:ext cx="4772" cy="3088"/>
              <a:chOff x="1872" y="2304"/>
              <a:chExt cx="2505" cy="1665"/>
            </a:xfrm>
          </p:grpSpPr>
          <p:pic>
            <p:nvPicPr>
              <p:cNvPr id="11284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2304"/>
                <a:ext cx="2457" cy="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5" name="Rectangle 6"/>
              <p:cNvSpPr>
                <a:spLocks noChangeArrowheads="1"/>
              </p:cNvSpPr>
              <p:nvPr/>
            </p:nvSpPr>
            <p:spPr bwMode="auto">
              <a:xfrm>
                <a:off x="1872" y="3114"/>
                <a:ext cx="545" cy="10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269" name="Group 10"/>
            <p:cNvGrpSpPr>
              <a:grpSpLocks/>
            </p:cNvGrpSpPr>
            <p:nvPr/>
          </p:nvGrpSpPr>
          <p:grpSpPr bwMode="auto">
            <a:xfrm>
              <a:off x="144" y="672"/>
              <a:ext cx="990" cy="240"/>
              <a:chOff x="268" y="864"/>
              <a:chExt cx="678" cy="144"/>
            </a:xfrm>
          </p:grpSpPr>
          <p:sp>
            <p:nvSpPr>
              <p:cNvPr id="11282" name="Rectangle 11"/>
              <p:cNvSpPr>
                <a:spLocks noChangeArrowheads="1"/>
              </p:cNvSpPr>
              <p:nvPr/>
            </p:nvSpPr>
            <p:spPr bwMode="auto">
              <a:xfrm>
                <a:off x="268" y="864"/>
                <a:ext cx="672" cy="144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83" name="Text Box 12"/>
              <p:cNvSpPr txBox="1">
                <a:spLocks noChangeArrowheads="1"/>
              </p:cNvSpPr>
              <p:nvPr/>
            </p:nvSpPr>
            <p:spPr bwMode="auto">
              <a:xfrm>
                <a:off x="277" y="869"/>
                <a:ext cx="669" cy="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1600" b="1">
                    <a:solidFill>
                      <a:schemeClr val="bg1"/>
                    </a:solidFill>
                  </a:rPr>
                  <a:t>PERCOBAAN</a:t>
                </a:r>
              </a:p>
            </p:txBody>
          </p:sp>
        </p:grpSp>
        <p:sp>
          <p:nvSpPr>
            <p:cNvPr id="11270" name="Text Box 20"/>
            <p:cNvSpPr txBox="1">
              <a:spLocks noChangeArrowheads="1"/>
            </p:cNvSpPr>
            <p:nvPr/>
          </p:nvSpPr>
          <p:spPr bwMode="auto">
            <a:xfrm>
              <a:off x="1156" y="664"/>
              <a:ext cx="716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Sel-sel S yang hidup (kontrol)</a:t>
              </a:r>
            </a:p>
          </p:txBody>
        </p:sp>
        <p:sp>
          <p:nvSpPr>
            <p:cNvPr id="11271" name="Text Box 23"/>
            <p:cNvSpPr txBox="1">
              <a:spLocks noChangeArrowheads="1"/>
            </p:cNvSpPr>
            <p:nvPr/>
          </p:nvSpPr>
          <p:spPr bwMode="auto">
            <a:xfrm>
              <a:off x="1420" y="2869"/>
              <a:ext cx="851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1600" b="1"/>
                <a:t>Mencit mati</a:t>
              </a:r>
            </a:p>
          </p:txBody>
        </p:sp>
        <p:sp>
          <p:nvSpPr>
            <p:cNvPr id="11272" name="Text Box 24"/>
            <p:cNvSpPr txBox="1">
              <a:spLocks noChangeArrowheads="1"/>
            </p:cNvSpPr>
            <p:nvPr/>
          </p:nvSpPr>
          <p:spPr bwMode="auto">
            <a:xfrm>
              <a:off x="2356" y="2869"/>
              <a:ext cx="924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1600" b="1"/>
                <a:t>Mencit sehat</a:t>
              </a:r>
            </a:p>
          </p:txBody>
        </p:sp>
        <p:sp>
          <p:nvSpPr>
            <p:cNvPr id="11273" name="Text Box 25"/>
            <p:cNvSpPr txBox="1">
              <a:spLocks noChangeArrowheads="1"/>
            </p:cNvSpPr>
            <p:nvPr/>
          </p:nvSpPr>
          <p:spPr bwMode="auto">
            <a:xfrm>
              <a:off x="3515" y="2876"/>
              <a:ext cx="925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1600" b="1"/>
                <a:t>Mencit sehat</a:t>
              </a:r>
            </a:p>
          </p:txBody>
        </p:sp>
        <p:sp>
          <p:nvSpPr>
            <p:cNvPr id="11274" name="Text Box 26"/>
            <p:cNvSpPr txBox="1">
              <a:spLocks noChangeArrowheads="1"/>
            </p:cNvSpPr>
            <p:nvPr/>
          </p:nvSpPr>
          <p:spPr bwMode="auto">
            <a:xfrm>
              <a:off x="4689" y="2875"/>
              <a:ext cx="850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1600" b="1"/>
                <a:t>Mencit mati</a:t>
              </a:r>
            </a:p>
          </p:txBody>
        </p:sp>
        <p:sp>
          <p:nvSpPr>
            <p:cNvPr id="11275" name="Text Box 27"/>
            <p:cNvSpPr txBox="1">
              <a:spLocks noChangeArrowheads="1"/>
            </p:cNvSpPr>
            <p:nvPr/>
          </p:nvSpPr>
          <p:spPr bwMode="auto">
            <a:xfrm>
              <a:off x="4470" y="3590"/>
              <a:ext cx="1338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600"/>
                <a:t>Sel-sel S yang hidup</a:t>
              </a:r>
            </a:p>
            <a:p>
              <a:r>
                <a:rPr lang="en-US" altLang="en-US" sz="1600"/>
                <a:t>ditemukan dalam </a:t>
              </a:r>
            </a:p>
            <a:p>
              <a:r>
                <a:rPr lang="en-US" altLang="en-US" sz="1600"/>
                <a:t>sampel darah</a:t>
              </a:r>
            </a:p>
          </p:txBody>
        </p:sp>
        <p:sp>
          <p:nvSpPr>
            <p:cNvPr id="11276" name="Text Box 35"/>
            <p:cNvSpPr txBox="1">
              <a:spLocks noChangeArrowheads="1"/>
            </p:cNvSpPr>
            <p:nvPr/>
          </p:nvSpPr>
          <p:spPr bwMode="auto">
            <a:xfrm>
              <a:off x="2256" y="665"/>
              <a:ext cx="716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Sel-sel R yang hidup (kontrol)</a:t>
              </a:r>
            </a:p>
          </p:txBody>
        </p:sp>
        <p:sp>
          <p:nvSpPr>
            <p:cNvPr id="11277" name="Text Box 36"/>
            <p:cNvSpPr txBox="1">
              <a:spLocks noChangeArrowheads="1"/>
            </p:cNvSpPr>
            <p:nvPr/>
          </p:nvSpPr>
          <p:spPr bwMode="auto">
            <a:xfrm>
              <a:off x="3216" y="666"/>
              <a:ext cx="1056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Sel-sel S yang dimatikan dengan panas (kontrol)</a:t>
              </a:r>
            </a:p>
          </p:txBody>
        </p:sp>
        <p:sp>
          <p:nvSpPr>
            <p:cNvPr id="11278" name="Text Box 37"/>
            <p:cNvSpPr txBox="1">
              <a:spLocks noChangeArrowheads="1"/>
            </p:cNvSpPr>
            <p:nvPr/>
          </p:nvSpPr>
          <p:spPr bwMode="auto">
            <a:xfrm>
              <a:off x="4272" y="671"/>
              <a:ext cx="1295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Campuran sel S yang mati karena panas dan sel R yang hidup</a:t>
              </a:r>
            </a:p>
          </p:txBody>
        </p:sp>
        <p:grpSp>
          <p:nvGrpSpPr>
            <p:cNvPr id="11279" name="Group 38"/>
            <p:cNvGrpSpPr>
              <a:grpSpLocks/>
            </p:cNvGrpSpPr>
            <p:nvPr/>
          </p:nvGrpSpPr>
          <p:grpSpPr bwMode="auto">
            <a:xfrm>
              <a:off x="192" y="2784"/>
              <a:ext cx="981" cy="240"/>
              <a:chOff x="268" y="864"/>
              <a:chExt cx="672" cy="144"/>
            </a:xfrm>
          </p:grpSpPr>
          <p:sp>
            <p:nvSpPr>
              <p:cNvPr id="11280" name="Rectangle 39"/>
              <p:cNvSpPr>
                <a:spLocks noChangeArrowheads="1"/>
              </p:cNvSpPr>
              <p:nvPr/>
            </p:nvSpPr>
            <p:spPr bwMode="auto">
              <a:xfrm>
                <a:off x="268" y="864"/>
                <a:ext cx="672" cy="144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81" name="Text Box 40"/>
              <p:cNvSpPr txBox="1">
                <a:spLocks noChangeArrowheads="1"/>
              </p:cNvSpPr>
              <p:nvPr/>
            </p:nvSpPr>
            <p:spPr bwMode="auto">
              <a:xfrm>
                <a:off x="434" y="868"/>
                <a:ext cx="355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1600" b="1">
                    <a:solidFill>
                      <a:schemeClr val="bg1"/>
                    </a:solidFill>
                  </a:rPr>
                  <a:t>HASIL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96" y="332656"/>
            <a:ext cx="5643530" cy="108012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1400" b="0" dirty="0"/>
              <a:t>Griffith </a:t>
            </a:r>
            <a:r>
              <a:rPr lang="en-US" altLang="en-US" sz="1400" b="0" dirty="0" err="1"/>
              <a:t>menyimpulkan</a:t>
            </a:r>
            <a:r>
              <a:rPr lang="en-US" altLang="en-US" sz="1400" b="0" dirty="0"/>
              <a:t> </a:t>
            </a:r>
            <a:r>
              <a:rPr lang="en-US" altLang="en-US" sz="1400" b="0" dirty="0" err="1"/>
              <a:t>bahwa</a:t>
            </a:r>
            <a:r>
              <a:rPr lang="en-US" altLang="en-US" sz="1400" b="0" dirty="0"/>
              <a:t> </a:t>
            </a:r>
            <a:r>
              <a:rPr lang="en-US" altLang="en-US" sz="1400" b="0" dirty="0" err="1"/>
              <a:t>bakteri</a:t>
            </a:r>
            <a:r>
              <a:rPr lang="en-US" altLang="en-US" sz="1400" b="0" dirty="0"/>
              <a:t> R yang </a:t>
            </a:r>
            <a:r>
              <a:rPr lang="en-US" altLang="en-US" sz="1400" b="0" dirty="0" err="1"/>
              <a:t>hidup</a:t>
            </a:r>
            <a:r>
              <a:rPr lang="en-US" altLang="en-US" sz="1400" b="0" dirty="0"/>
              <a:t> </a:t>
            </a:r>
            <a:r>
              <a:rPr lang="en-US" altLang="en-US" sz="1400" b="0" dirty="0" err="1"/>
              <a:t>telah</a:t>
            </a:r>
            <a:r>
              <a:rPr lang="en-US" altLang="en-US" sz="1400" b="0" dirty="0"/>
              <a:t> </a:t>
            </a:r>
            <a:r>
              <a:rPr lang="en-US" altLang="en-US" sz="1400" b="0" dirty="0" err="1"/>
              <a:t>ditransformasi</a:t>
            </a:r>
            <a:r>
              <a:rPr lang="en-US" altLang="en-US" sz="1400" b="0" dirty="0"/>
              <a:t> </a:t>
            </a:r>
            <a:r>
              <a:rPr lang="en-US" altLang="en-US" sz="1400" b="0" dirty="0" err="1"/>
              <a:t>menjadi</a:t>
            </a:r>
            <a:r>
              <a:rPr lang="en-US" altLang="en-US" sz="1400" b="0" dirty="0"/>
              <a:t> </a:t>
            </a:r>
            <a:r>
              <a:rPr lang="en-US" altLang="en-US" sz="1400" b="0" dirty="0" err="1"/>
              <a:t>bakteri</a:t>
            </a:r>
            <a:r>
              <a:rPr lang="en-US" altLang="en-US" sz="1400" b="0" dirty="0"/>
              <a:t> S </a:t>
            </a:r>
            <a:r>
              <a:rPr lang="en-US" altLang="en-US" sz="1400" b="0" dirty="0" err="1"/>
              <a:t>patogenik</a:t>
            </a:r>
            <a:r>
              <a:rPr lang="en-US" altLang="en-US" sz="1400" b="0" dirty="0"/>
              <a:t> </a:t>
            </a:r>
            <a:r>
              <a:rPr lang="en-US" altLang="en-US" sz="1400" b="0" dirty="0" err="1"/>
              <a:t>oleh</a:t>
            </a:r>
            <a:r>
              <a:rPr lang="en-US" altLang="en-US" sz="1400" b="0" dirty="0"/>
              <a:t> </a:t>
            </a:r>
            <a:r>
              <a:rPr lang="en-US" altLang="en-US" sz="1400" b="0" dirty="0" err="1"/>
              <a:t>suatu</a:t>
            </a:r>
            <a:r>
              <a:rPr lang="en-US" altLang="en-US" sz="1400" b="0" dirty="0"/>
              <a:t> </a:t>
            </a:r>
            <a:r>
              <a:rPr lang="en-US" altLang="en-US" sz="1400" b="0" dirty="0" err="1"/>
              <a:t>zat</a:t>
            </a:r>
            <a:r>
              <a:rPr lang="en-US" altLang="en-US" sz="1400" b="0" dirty="0"/>
              <a:t> </a:t>
            </a:r>
            <a:r>
              <a:rPr lang="en-US" altLang="en-US" sz="1400" b="0" dirty="0" err="1"/>
              <a:t>terwariskan</a:t>
            </a:r>
            <a:r>
              <a:rPr lang="en-US" altLang="en-US" sz="1400" b="0" dirty="0"/>
              <a:t> yang </a:t>
            </a:r>
            <a:r>
              <a:rPr lang="en-US" altLang="en-US" sz="1400" b="0" dirty="0" err="1"/>
              <a:t>belum</a:t>
            </a:r>
            <a:r>
              <a:rPr lang="en-US" altLang="en-US" sz="1400" b="0" dirty="0"/>
              <a:t> </a:t>
            </a:r>
            <a:r>
              <a:rPr lang="en-US" altLang="en-US" sz="1400" b="0" dirty="0" err="1"/>
              <a:t>diketahui</a:t>
            </a:r>
            <a:r>
              <a:rPr lang="en-US" altLang="en-US" sz="1400" b="0" dirty="0"/>
              <a:t> </a:t>
            </a:r>
            <a:r>
              <a:rPr lang="en-US" altLang="en-US" sz="1400" b="0" dirty="0" err="1"/>
              <a:t>dari</a:t>
            </a:r>
            <a:r>
              <a:rPr lang="en-US" altLang="en-US" sz="1400" b="0" dirty="0"/>
              <a:t> </a:t>
            </a:r>
            <a:r>
              <a:rPr lang="en-US" altLang="en-US" sz="1400" b="0" dirty="0" err="1"/>
              <a:t>sel-sel</a:t>
            </a:r>
            <a:r>
              <a:rPr lang="en-US" altLang="en-US" sz="1400" b="0" dirty="0"/>
              <a:t> S yang </a:t>
            </a:r>
            <a:r>
              <a:rPr lang="en-US" altLang="en-US" sz="1400" b="0" dirty="0" err="1"/>
              <a:t>mati</a:t>
            </a:r>
            <a:r>
              <a:rPr lang="en-US" altLang="en-US" sz="1400" b="0" dirty="0"/>
              <a:t> yang </a:t>
            </a:r>
            <a:r>
              <a:rPr lang="en-US" altLang="en-US" sz="1400" b="0" dirty="0" err="1"/>
              <a:t>memungkinkan</a:t>
            </a:r>
            <a:r>
              <a:rPr lang="en-US" altLang="en-US" sz="1400" b="0" dirty="0"/>
              <a:t> </a:t>
            </a:r>
            <a:r>
              <a:rPr lang="en-US" altLang="en-US" sz="1400" b="0" dirty="0" err="1"/>
              <a:t>sel-sel</a:t>
            </a:r>
            <a:r>
              <a:rPr lang="en-US" altLang="en-US" sz="1400" b="0" dirty="0"/>
              <a:t> R </a:t>
            </a:r>
            <a:r>
              <a:rPr lang="en-US" altLang="en-US" sz="1400" b="0" dirty="0" err="1"/>
              <a:t>membuat</a:t>
            </a:r>
            <a:r>
              <a:rPr lang="en-US" altLang="en-US" sz="1400" b="0" dirty="0"/>
              <a:t> </a:t>
            </a:r>
            <a:r>
              <a:rPr lang="en-US" altLang="en-US" sz="1400" b="0" dirty="0" err="1" smtClean="0"/>
              <a:t>kapsul</a:t>
            </a:r>
            <a:endParaRPr lang="en-US" sz="1400" b="0" dirty="0"/>
          </a:p>
        </p:txBody>
      </p:sp>
      <p:sp>
        <p:nvSpPr>
          <p:cNvPr id="24" name="Rectangle 23"/>
          <p:cNvSpPr/>
          <p:nvPr/>
        </p:nvSpPr>
        <p:spPr>
          <a:xfrm>
            <a:off x="-36512" y="6581001"/>
            <a:ext cx="1348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(Campbell, </a:t>
            </a:r>
            <a:r>
              <a:rPr lang="en-US" sz="1200" dirty="0" smtClean="0"/>
              <a:t>2011)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27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91283"/>
            <a:ext cx="8534400" cy="3017837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Maurice Wilkins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Rosalind Franklin </a:t>
            </a:r>
            <a:r>
              <a:rPr lang="en-US" altLang="en-US" sz="2400" dirty="0" err="1" smtClean="0"/>
              <a:t>menggunakan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teknik</a:t>
            </a:r>
            <a:r>
              <a:rPr lang="en-US" altLang="en-US" sz="2400" dirty="0" smtClean="0"/>
              <a:t> yang </a:t>
            </a:r>
            <a:r>
              <a:rPr lang="en-US" altLang="en-US" sz="2400" dirty="0" err="1" smtClean="0"/>
              <a:t>disebut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kristalografi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sinar</a:t>
            </a:r>
            <a:r>
              <a:rPr lang="en-US" altLang="en-US" sz="2400" dirty="0" smtClean="0"/>
              <a:t>-X (</a:t>
            </a:r>
            <a:r>
              <a:rPr lang="en-US" altLang="en-US" sz="2400" i="1" dirty="0" smtClean="0"/>
              <a:t>X-ray crystallography</a:t>
            </a:r>
            <a:r>
              <a:rPr lang="en-US" altLang="en-US" sz="2400" dirty="0" smtClean="0"/>
              <a:t>) </a:t>
            </a:r>
            <a:r>
              <a:rPr lang="en-US" altLang="en-US" sz="2400" dirty="0" err="1" smtClean="0"/>
              <a:t>untuk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mempelajari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struktur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molekul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Rosalind Franklin </a:t>
            </a:r>
            <a:r>
              <a:rPr lang="en-US" altLang="en-US" sz="2400" dirty="0" err="1" smtClean="0"/>
              <a:t>menghasilkan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citra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molekul</a:t>
            </a:r>
            <a:r>
              <a:rPr lang="en-US" altLang="en-US" sz="2400" dirty="0" smtClean="0"/>
              <a:t> DNA </a:t>
            </a:r>
            <a:r>
              <a:rPr lang="en-US" altLang="en-US" sz="2400" dirty="0" err="1" smtClean="0"/>
              <a:t>menggunakan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teknik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tersebut</a:t>
            </a:r>
            <a:endParaRPr lang="en-US" altLang="en-US" sz="2400" dirty="0" smtClean="0"/>
          </a:p>
          <a:p>
            <a:r>
              <a:rPr lang="en-US" altLang="en-US" sz="2400" dirty="0"/>
              <a:t>Watson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Crick </a:t>
            </a:r>
            <a:r>
              <a:rPr lang="en-US" altLang="en-US" sz="2400" dirty="0" err="1"/>
              <a:t>menyimpulkan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struktur</a:t>
            </a:r>
            <a:r>
              <a:rPr lang="en-US" altLang="en-US" sz="2400" dirty="0"/>
              <a:t> DNA </a:t>
            </a:r>
            <a:r>
              <a:rPr lang="en-US" altLang="en-US" sz="2400" dirty="0" err="1"/>
              <a:t>berupa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heliks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ganda</a:t>
            </a:r>
            <a:r>
              <a:rPr lang="en-US" altLang="en-US" sz="2400" dirty="0"/>
              <a:t> (</a:t>
            </a:r>
            <a:r>
              <a:rPr lang="en-US" altLang="en-US" sz="2400" i="1" dirty="0"/>
              <a:t>double helix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melalui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percobaan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citra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kristalografi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sinar</a:t>
            </a:r>
            <a:r>
              <a:rPr lang="en-US" altLang="en-US" sz="2400" dirty="0"/>
              <a:t>-X DNA</a:t>
            </a:r>
          </a:p>
          <a:p>
            <a:pPr eaLnBrk="1" hangingPunct="1"/>
            <a:endParaRPr lang="en-US" altLang="en-US" sz="2400" dirty="0" smtClean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949757" y="4293096"/>
            <a:ext cx="4870715" cy="2453828"/>
            <a:chOff x="1629" y="2447"/>
            <a:chExt cx="3255" cy="1641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393" y="2447"/>
              <a:ext cx="2491" cy="1598"/>
              <a:chOff x="2393" y="2447"/>
              <a:chExt cx="2491" cy="1598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93" y="2447"/>
                <a:ext cx="2491" cy="1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549" y="3848"/>
                <a:ext cx="756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1400" b="1"/>
                  <a:t>(a) Rosalind Franklin</a:t>
                </a:r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3829" y="3844"/>
                <a:ext cx="759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r>
                  <a:rPr lang="en-US" altLang="en-US" sz="1400" b="1"/>
                  <a:t>Foto difraksi sinar-X </a:t>
                </a:r>
              </a:p>
              <a:p>
                <a:r>
                  <a:rPr lang="en-US" altLang="en-US" sz="1400" b="1"/>
                  <a:t>buatan franklin</a:t>
                </a: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3712" y="3845"/>
                <a:ext cx="160" cy="1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1400" b="1"/>
                  <a:t>(b)</a:t>
                </a:r>
              </a:p>
            </p:txBody>
          </p:sp>
        </p:grp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1629" y="3880"/>
              <a:ext cx="72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endParaRPr lang="en-US" altLang="en-US" sz="290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-36512" y="6608385"/>
            <a:ext cx="1348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(Campbell, </a:t>
            </a:r>
            <a:r>
              <a:rPr lang="en-US" sz="1200" dirty="0" smtClean="0"/>
              <a:t>2011)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04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-76200" y="1066800"/>
            <a:ext cx="7913688" cy="5334000"/>
            <a:chOff x="1057" y="1768"/>
            <a:chExt cx="3359" cy="2264"/>
          </a:xfrm>
        </p:grpSpPr>
        <p:grpSp>
          <p:nvGrpSpPr>
            <p:cNvPr id="25604" name="Group 4"/>
            <p:cNvGrpSpPr>
              <a:grpSpLocks/>
            </p:cNvGrpSpPr>
            <p:nvPr/>
          </p:nvGrpSpPr>
          <p:grpSpPr bwMode="auto">
            <a:xfrm>
              <a:off x="1057" y="1768"/>
              <a:ext cx="3359" cy="2264"/>
              <a:chOff x="1057" y="1768"/>
              <a:chExt cx="3359" cy="2264"/>
            </a:xfrm>
          </p:grpSpPr>
          <p:sp>
            <p:nvSpPr>
              <p:cNvPr id="25606" name="Text Box 5"/>
              <p:cNvSpPr txBox="1">
                <a:spLocks noChangeArrowheads="1"/>
              </p:cNvSpPr>
              <p:nvPr/>
            </p:nvSpPr>
            <p:spPr bwMode="auto">
              <a:xfrm>
                <a:off x="1057" y="3895"/>
                <a:ext cx="78" cy="1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endParaRPr kumimoji="0" lang="en-US" altLang="en-US" sz="1400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25607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0" y="1772"/>
                <a:ext cx="1236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5608" name="Group 7"/>
              <p:cNvGrpSpPr>
                <a:grpSpLocks/>
              </p:cNvGrpSpPr>
              <p:nvPr/>
            </p:nvGrpSpPr>
            <p:grpSpPr bwMode="auto">
              <a:xfrm>
                <a:off x="1718" y="1768"/>
                <a:ext cx="2698" cy="2264"/>
                <a:chOff x="1718" y="1768"/>
                <a:chExt cx="2698" cy="2264"/>
              </a:xfrm>
            </p:grpSpPr>
            <p:sp>
              <p:nvSpPr>
                <p:cNvPr id="2560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230" y="1858"/>
                  <a:ext cx="109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C</a:t>
                  </a:r>
                </a:p>
              </p:txBody>
            </p:sp>
            <p:sp>
              <p:nvSpPr>
                <p:cNvPr id="2561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404" y="1976"/>
                  <a:ext cx="104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T</a:t>
                  </a:r>
                </a:p>
              </p:txBody>
            </p:sp>
            <p:sp>
              <p:nvSpPr>
                <p:cNvPr id="2561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400" y="2097"/>
                  <a:ext cx="107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A</a:t>
                  </a:r>
                </a:p>
              </p:txBody>
            </p:sp>
            <p:sp>
              <p:nvSpPr>
                <p:cNvPr id="2561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042" y="1975"/>
                  <a:ext cx="107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A</a:t>
                  </a:r>
                </a:p>
              </p:txBody>
            </p:sp>
            <p:sp>
              <p:nvSpPr>
                <p:cNvPr id="2561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175" y="2092"/>
                  <a:ext cx="104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T</a:t>
                  </a:r>
                </a:p>
              </p:txBody>
            </p:sp>
            <p:sp>
              <p:nvSpPr>
                <p:cNvPr id="2561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452" y="2358"/>
                  <a:ext cx="109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C</a:t>
                  </a:r>
                </a:p>
              </p:txBody>
            </p:sp>
            <p:sp>
              <p:nvSpPr>
                <p:cNvPr id="2561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276" y="2363"/>
                  <a:ext cx="112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G</a:t>
                  </a:r>
                </a:p>
              </p:txBody>
            </p:sp>
            <p:sp>
              <p:nvSpPr>
                <p:cNvPr id="2561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214" y="2475"/>
                  <a:ext cx="112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G</a:t>
                  </a:r>
                </a:p>
              </p:txBody>
            </p:sp>
            <p:sp>
              <p:nvSpPr>
                <p:cNvPr id="2561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976" y="2475"/>
                  <a:ext cx="109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C</a:t>
                  </a:r>
                </a:p>
              </p:txBody>
            </p:sp>
            <p:sp>
              <p:nvSpPr>
                <p:cNvPr id="2561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911" y="2594"/>
                  <a:ext cx="107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A</a:t>
                  </a:r>
                </a:p>
              </p:txBody>
            </p:sp>
            <p:sp>
              <p:nvSpPr>
                <p:cNvPr id="2561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718" y="2714"/>
                  <a:ext cx="109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C</a:t>
                  </a:r>
                </a:p>
              </p:txBody>
            </p:sp>
            <p:sp>
              <p:nvSpPr>
                <p:cNvPr id="2562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906" y="2712"/>
                  <a:ext cx="112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G</a:t>
                  </a:r>
                </a:p>
              </p:txBody>
            </p:sp>
            <p:sp>
              <p:nvSpPr>
                <p:cNvPr id="2562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60" y="3014"/>
                  <a:ext cx="107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A</a:t>
                  </a:r>
                </a:p>
              </p:txBody>
            </p:sp>
            <p:sp>
              <p:nvSpPr>
                <p:cNvPr id="2562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46" y="3013"/>
                  <a:ext cx="105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T</a:t>
                  </a:r>
                </a:p>
              </p:txBody>
            </p:sp>
            <p:sp>
              <p:nvSpPr>
                <p:cNvPr id="2562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162" y="3149"/>
                  <a:ext cx="107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A</a:t>
                  </a:r>
                </a:p>
              </p:txBody>
            </p:sp>
            <p:sp>
              <p:nvSpPr>
                <p:cNvPr id="2562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795" y="3148"/>
                  <a:ext cx="104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T</a:t>
                  </a:r>
                </a:p>
              </p:txBody>
            </p:sp>
            <p:sp>
              <p:nvSpPr>
                <p:cNvPr id="2562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002" y="3269"/>
                  <a:ext cx="107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A</a:t>
                  </a:r>
                </a:p>
              </p:txBody>
            </p:sp>
            <p:sp>
              <p:nvSpPr>
                <p:cNvPr id="2562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363" y="3269"/>
                  <a:ext cx="104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T</a:t>
                  </a:r>
                </a:p>
              </p:txBody>
            </p:sp>
            <p:sp>
              <p:nvSpPr>
                <p:cNvPr id="2562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395" y="3399"/>
                  <a:ext cx="105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T</a:t>
                  </a:r>
                </a:p>
              </p:txBody>
            </p:sp>
            <p:sp>
              <p:nvSpPr>
                <p:cNvPr id="256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128" y="3403"/>
                  <a:ext cx="107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A</a:t>
                  </a:r>
                </a:p>
              </p:txBody>
            </p:sp>
            <p:sp>
              <p:nvSpPr>
                <p:cNvPr id="2562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426" y="3675"/>
                  <a:ext cx="109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C</a:t>
                  </a:r>
                </a:p>
              </p:txBody>
            </p:sp>
            <p:sp>
              <p:nvSpPr>
                <p:cNvPr id="2563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391" y="3797"/>
                  <a:ext cx="105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T</a:t>
                  </a:r>
                </a:p>
              </p:txBody>
            </p:sp>
            <p:sp>
              <p:nvSpPr>
                <p:cNvPr id="2563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005" y="3795"/>
                  <a:ext cx="107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A</a:t>
                  </a:r>
                </a:p>
              </p:txBody>
            </p:sp>
            <p:sp>
              <p:nvSpPr>
                <p:cNvPr id="25632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619" y="3720"/>
                  <a:ext cx="234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0,34 nm</a:t>
                  </a:r>
                </a:p>
              </p:txBody>
            </p:sp>
            <p:sp>
              <p:nvSpPr>
                <p:cNvPr id="2563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618" y="2437"/>
                  <a:ext cx="210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3,4 nm</a:t>
                  </a:r>
                </a:p>
              </p:txBody>
            </p:sp>
            <p:sp>
              <p:nvSpPr>
                <p:cNvPr id="2563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807" y="3921"/>
                  <a:ext cx="699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 b="1"/>
                    <a:t>(a) Ciri-ciri kunci struktur DNA</a:t>
                  </a:r>
                </a:p>
              </p:txBody>
            </p:sp>
            <p:sp>
              <p:nvSpPr>
                <p:cNvPr id="2563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872" y="1845"/>
                  <a:ext cx="112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G</a:t>
                  </a:r>
                </a:p>
              </p:txBody>
            </p:sp>
            <p:sp>
              <p:nvSpPr>
                <p:cNvPr id="2563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831" y="2232"/>
                  <a:ext cx="174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1 nm</a:t>
                  </a:r>
                </a:p>
              </p:txBody>
            </p:sp>
            <p:sp>
              <p:nvSpPr>
                <p:cNvPr id="2563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241" y="3673"/>
                  <a:ext cx="112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/>
                    <a:t>G</a:t>
                  </a:r>
                </a:p>
              </p:txBody>
            </p:sp>
            <p:pic>
              <p:nvPicPr>
                <p:cNvPr id="25638" name="Picture 3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87" y="1768"/>
                  <a:ext cx="1129" cy="2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3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536" y="3929"/>
                  <a:ext cx="615" cy="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800" b="1"/>
                    <a:t>(c) Model pengisian-ruang</a:t>
                  </a:r>
                  <a:endParaRPr lang="en-US" altLang="en-US" sz="2900"/>
                </a:p>
              </p:txBody>
            </p:sp>
          </p:grpSp>
        </p:grpSp>
        <p:sp>
          <p:nvSpPr>
            <p:cNvPr id="25605" name="Text Box 39"/>
            <p:cNvSpPr txBox="1">
              <a:spLocks noChangeArrowheads="1"/>
            </p:cNvSpPr>
            <p:nvPr/>
          </p:nvSpPr>
          <p:spPr bwMode="auto">
            <a:xfrm>
              <a:off x="2210" y="2595"/>
              <a:ext cx="10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T</a:t>
              </a:r>
            </a:p>
          </p:txBody>
        </p:sp>
      </p:grpSp>
      <p:sp>
        <p:nvSpPr>
          <p:cNvPr id="25603" name="Rectangle 41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312738"/>
          </a:xfrm>
          <a:noFill/>
        </p:spPr>
        <p:txBody>
          <a:bodyPr/>
          <a:lstStyle/>
          <a:p>
            <a:pPr eaLnBrk="1" hangingPunct="1"/>
            <a:r>
              <a:rPr lang="en-US" altLang="en-US" sz="1600" smtClean="0"/>
              <a:t>Peraga 16.7 Heliks ganda</a:t>
            </a:r>
            <a:endParaRPr lang="en-US" altLang="en-US" smtClean="0"/>
          </a:p>
        </p:txBody>
      </p:sp>
      <p:sp>
        <p:nvSpPr>
          <p:cNvPr id="40" name="Rectangle 39"/>
          <p:cNvSpPr/>
          <p:nvPr/>
        </p:nvSpPr>
        <p:spPr>
          <a:xfrm>
            <a:off x="-36512" y="6581001"/>
            <a:ext cx="1348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(Campbell, </a:t>
            </a:r>
            <a:r>
              <a:rPr lang="en-US" sz="1200" dirty="0" smtClean="0"/>
              <a:t>2011)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21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01"/>
          <p:cNvGrpSpPr>
            <a:grpSpLocks/>
          </p:cNvGrpSpPr>
          <p:nvPr/>
        </p:nvGrpSpPr>
        <p:grpSpPr bwMode="auto">
          <a:xfrm>
            <a:off x="1524000" y="1066800"/>
            <a:ext cx="5710238" cy="5507038"/>
            <a:chOff x="960" y="725"/>
            <a:chExt cx="3597" cy="3469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0" b="6165"/>
            <a:stretch>
              <a:fillRect/>
            </a:stretch>
          </p:blipFill>
          <p:spPr bwMode="auto">
            <a:xfrm>
              <a:off x="1238" y="725"/>
              <a:ext cx="3319" cy="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3" name="Text Box 6"/>
            <p:cNvSpPr txBox="1">
              <a:spLocks noChangeArrowheads="1"/>
            </p:cNvSpPr>
            <p:nvPr/>
          </p:nvSpPr>
          <p:spPr bwMode="auto">
            <a:xfrm>
              <a:off x="1519" y="907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654" name="Text Box 7"/>
            <p:cNvSpPr txBox="1">
              <a:spLocks noChangeArrowheads="1"/>
            </p:cNvSpPr>
            <p:nvPr/>
          </p:nvSpPr>
          <p:spPr bwMode="auto">
            <a:xfrm>
              <a:off x="1463" y="1117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 baseline="30000"/>
                <a:t>–</a:t>
              </a:r>
              <a:r>
                <a:rPr lang="en-US" altLang="en-US" sz="800"/>
                <a:t>O</a:t>
              </a:r>
            </a:p>
          </p:txBody>
        </p:sp>
        <p:sp>
          <p:nvSpPr>
            <p:cNvPr id="27655" name="Text Box 8"/>
            <p:cNvSpPr txBox="1">
              <a:spLocks noChangeArrowheads="1"/>
            </p:cNvSpPr>
            <p:nvPr/>
          </p:nvSpPr>
          <p:spPr bwMode="auto">
            <a:xfrm>
              <a:off x="1657" y="1148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656" name="Text Box 9"/>
            <p:cNvSpPr txBox="1">
              <a:spLocks noChangeArrowheads="1"/>
            </p:cNvSpPr>
            <p:nvPr/>
          </p:nvSpPr>
          <p:spPr bwMode="auto">
            <a:xfrm>
              <a:off x="1718" y="956"/>
              <a:ext cx="21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OH</a:t>
              </a:r>
            </a:p>
          </p:txBody>
        </p:sp>
        <p:sp>
          <p:nvSpPr>
            <p:cNvPr id="27657" name="Text Box 10"/>
            <p:cNvSpPr txBox="1">
              <a:spLocks noChangeArrowheads="1"/>
            </p:cNvSpPr>
            <p:nvPr/>
          </p:nvSpPr>
          <p:spPr bwMode="auto">
            <a:xfrm>
              <a:off x="1524" y="1530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658" name="Text Box 11"/>
            <p:cNvSpPr txBox="1">
              <a:spLocks noChangeArrowheads="1"/>
            </p:cNvSpPr>
            <p:nvPr/>
          </p:nvSpPr>
          <p:spPr bwMode="auto">
            <a:xfrm>
              <a:off x="1446" y="1724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 baseline="30000"/>
                <a:t>–</a:t>
              </a:r>
              <a:r>
                <a:rPr lang="en-US" altLang="en-US" sz="800"/>
                <a:t>O</a:t>
              </a:r>
            </a:p>
          </p:txBody>
        </p:sp>
        <p:sp>
          <p:nvSpPr>
            <p:cNvPr id="27659" name="Text Box 12"/>
            <p:cNvSpPr txBox="1">
              <a:spLocks noChangeArrowheads="1"/>
            </p:cNvSpPr>
            <p:nvPr/>
          </p:nvSpPr>
          <p:spPr bwMode="auto">
            <a:xfrm>
              <a:off x="1657" y="1765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660" name="Text Box 13"/>
            <p:cNvSpPr txBox="1">
              <a:spLocks noChangeArrowheads="1"/>
            </p:cNvSpPr>
            <p:nvPr/>
          </p:nvSpPr>
          <p:spPr bwMode="auto">
            <a:xfrm>
              <a:off x="1713" y="1590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661" name="Text Box 14"/>
            <p:cNvSpPr txBox="1">
              <a:spLocks noChangeArrowheads="1"/>
            </p:cNvSpPr>
            <p:nvPr/>
          </p:nvSpPr>
          <p:spPr bwMode="auto">
            <a:xfrm>
              <a:off x="1658" y="1908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H</a:t>
              </a:r>
              <a:r>
                <a:rPr lang="en-US" altLang="en-US" sz="800" baseline="-25000"/>
                <a:t>2</a:t>
              </a:r>
              <a:r>
                <a:rPr lang="en-US" altLang="en-US" sz="800"/>
                <a:t>C</a:t>
              </a:r>
            </a:p>
          </p:txBody>
        </p:sp>
        <p:sp>
          <p:nvSpPr>
            <p:cNvPr id="27662" name="Text Box 15"/>
            <p:cNvSpPr txBox="1">
              <a:spLocks noChangeArrowheads="1"/>
            </p:cNvSpPr>
            <p:nvPr/>
          </p:nvSpPr>
          <p:spPr bwMode="auto">
            <a:xfrm>
              <a:off x="1522" y="2151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663" name="Text Box 16"/>
            <p:cNvSpPr txBox="1">
              <a:spLocks noChangeArrowheads="1"/>
            </p:cNvSpPr>
            <p:nvPr/>
          </p:nvSpPr>
          <p:spPr bwMode="auto">
            <a:xfrm>
              <a:off x="1456" y="2345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 baseline="30000"/>
                <a:t>–</a:t>
              </a:r>
              <a:r>
                <a:rPr lang="en-US" altLang="en-US" sz="800"/>
                <a:t>O</a:t>
              </a:r>
            </a:p>
          </p:txBody>
        </p:sp>
        <p:sp>
          <p:nvSpPr>
            <p:cNvPr id="27664" name="Text Box 17"/>
            <p:cNvSpPr txBox="1">
              <a:spLocks noChangeArrowheads="1"/>
            </p:cNvSpPr>
            <p:nvPr/>
          </p:nvSpPr>
          <p:spPr bwMode="auto">
            <a:xfrm>
              <a:off x="1660" y="2401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665" name="Text Box 18"/>
            <p:cNvSpPr txBox="1">
              <a:spLocks noChangeArrowheads="1"/>
            </p:cNvSpPr>
            <p:nvPr/>
          </p:nvSpPr>
          <p:spPr bwMode="auto">
            <a:xfrm>
              <a:off x="1712" y="2207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666" name="Text Box 19"/>
            <p:cNvSpPr txBox="1">
              <a:spLocks noChangeArrowheads="1"/>
            </p:cNvSpPr>
            <p:nvPr/>
          </p:nvSpPr>
          <p:spPr bwMode="auto">
            <a:xfrm>
              <a:off x="1698" y="2540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H</a:t>
              </a:r>
              <a:r>
                <a:rPr lang="en-US" altLang="en-US" sz="800" baseline="-25000"/>
                <a:t>2</a:t>
              </a:r>
              <a:r>
                <a:rPr lang="en-US" altLang="en-US" sz="800"/>
                <a:t>C</a:t>
              </a:r>
            </a:p>
          </p:txBody>
        </p:sp>
        <p:sp>
          <p:nvSpPr>
            <p:cNvPr id="27667" name="Text Box 20"/>
            <p:cNvSpPr txBox="1">
              <a:spLocks noChangeArrowheads="1"/>
            </p:cNvSpPr>
            <p:nvPr/>
          </p:nvSpPr>
          <p:spPr bwMode="auto">
            <a:xfrm>
              <a:off x="1528" y="2771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668" name="Text Box 21"/>
            <p:cNvSpPr txBox="1">
              <a:spLocks noChangeArrowheads="1"/>
            </p:cNvSpPr>
            <p:nvPr/>
          </p:nvSpPr>
          <p:spPr bwMode="auto">
            <a:xfrm>
              <a:off x="1444" y="2982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 baseline="30000"/>
                <a:t>–</a:t>
              </a:r>
              <a:r>
                <a:rPr lang="en-US" altLang="en-US" sz="800"/>
                <a:t>O</a:t>
              </a:r>
            </a:p>
          </p:txBody>
        </p:sp>
        <p:sp>
          <p:nvSpPr>
            <p:cNvPr id="27669" name="Text Box 22"/>
            <p:cNvSpPr txBox="1">
              <a:spLocks noChangeArrowheads="1"/>
            </p:cNvSpPr>
            <p:nvPr/>
          </p:nvSpPr>
          <p:spPr bwMode="auto">
            <a:xfrm>
              <a:off x="1652" y="3024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670" name="Text Box 23"/>
            <p:cNvSpPr txBox="1">
              <a:spLocks noChangeArrowheads="1"/>
            </p:cNvSpPr>
            <p:nvPr/>
          </p:nvSpPr>
          <p:spPr bwMode="auto">
            <a:xfrm>
              <a:off x="1721" y="2838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671" name="Text Box 24"/>
            <p:cNvSpPr txBox="1">
              <a:spLocks noChangeArrowheads="1"/>
            </p:cNvSpPr>
            <p:nvPr/>
          </p:nvSpPr>
          <p:spPr bwMode="auto">
            <a:xfrm>
              <a:off x="1780" y="3505"/>
              <a:ext cx="21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OH</a:t>
              </a:r>
            </a:p>
          </p:txBody>
        </p:sp>
        <p:sp>
          <p:nvSpPr>
            <p:cNvPr id="27672" name="Text Box 25"/>
            <p:cNvSpPr txBox="1">
              <a:spLocks noChangeArrowheads="1"/>
            </p:cNvSpPr>
            <p:nvPr/>
          </p:nvSpPr>
          <p:spPr bwMode="auto">
            <a:xfrm>
              <a:off x="1954" y="2545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673" name="Text Box 26"/>
            <p:cNvSpPr txBox="1">
              <a:spLocks noChangeArrowheads="1"/>
            </p:cNvSpPr>
            <p:nvPr/>
          </p:nvSpPr>
          <p:spPr bwMode="auto">
            <a:xfrm>
              <a:off x="1959" y="1913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674" name="Text Box 27"/>
            <p:cNvSpPr txBox="1">
              <a:spLocks noChangeArrowheads="1"/>
            </p:cNvSpPr>
            <p:nvPr/>
          </p:nvSpPr>
          <p:spPr bwMode="auto">
            <a:xfrm>
              <a:off x="1959" y="1288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675" name="Text Box 28"/>
            <p:cNvSpPr txBox="1">
              <a:spLocks noChangeArrowheads="1"/>
            </p:cNvSpPr>
            <p:nvPr/>
          </p:nvSpPr>
          <p:spPr bwMode="auto">
            <a:xfrm>
              <a:off x="2466" y="1358"/>
              <a:ext cx="1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T</a:t>
              </a:r>
            </a:p>
          </p:txBody>
        </p:sp>
        <p:sp>
          <p:nvSpPr>
            <p:cNvPr id="27676" name="Text Box 29"/>
            <p:cNvSpPr txBox="1">
              <a:spLocks noChangeArrowheads="1"/>
            </p:cNvSpPr>
            <p:nvPr/>
          </p:nvSpPr>
          <p:spPr bwMode="auto">
            <a:xfrm>
              <a:off x="3061" y="1349"/>
              <a:ext cx="15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A</a:t>
              </a:r>
            </a:p>
          </p:txBody>
        </p:sp>
        <p:sp>
          <p:nvSpPr>
            <p:cNvPr id="27677" name="Text Box 30"/>
            <p:cNvSpPr txBox="1">
              <a:spLocks noChangeArrowheads="1"/>
            </p:cNvSpPr>
            <p:nvPr/>
          </p:nvSpPr>
          <p:spPr bwMode="auto">
            <a:xfrm>
              <a:off x="3260" y="1973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C</a:t>
              </a:r>
            </a:p>
          </p:txBody>
        </p:sp>
        <p:sp>
          <p:nvSpPr>
            <p:cNvPr id="27678" name="Text Box 31"/>
            <p:cNvSpPr txBox="1">
              <a:spLocks noChangeArrowheads="1"/>
            </p:cNvSpPr>
            <p:nvPr/>
          </p:nvSpPr>
          <p:spPr bwMode="auto">
            <a:xfrm>
              <a:off x="3040" y="2600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G</a:t>
              </a:r>
            </a:p>
          </p:txBody>
        </p:sp>
        <p:sp>
          <p:nvSpPr>
            <p:cNvPr id="27679" name="Text Box 32"/>
            <p:cNvSpPr txBox="1">
              <a:spLocks noChangeArrowheads="1"/>
            </p:cNvSpPr>
            <p:nvPr/>
          </p:nvSpPr>
          <p:spPr bwMode="auto">
            <a:xfrm>
              <a:off x="2470" y="2591"/>
              <a:ext cx="16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C</a:t>
              </a:r>
            </a:p>
          </p:txBody>
        </p:sp>
        <p:sp>
          <p:nvSpPr>
            <p:cNvPr id="27680" name="Text Box 33"/>
            <p:cNvSpPr txBox="1">
              <a:spLocks noChangeArrowheads="1"/>
            </p:cNvSpPr>
            <p:nvPr/>
          </p:nvSpPr>
          <p:spPr bwMode="auto">
            <a:xfrm>
              <a:off x="2681" y="3221"/>
              <a:ext cx="15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A</a:t>
              </a:r>
            </a:p>
          </p:txBody>
        </p:sp>
        <p:sp>
          <p:nvSpPr>
            <p:cNvPr id="27681" name="Text Box 34"/>
            <p:cNvSpPr txBox="1">
              <a:spLocks noChangeArrowheads="1"/>
            </p:cNvSpPr>
            <p:nvPr/>
          </p:nvSpPr>
          <p:spPr bwMode="auto">
            <a:xfrm>
              <a:off x="3257" y="3223"/>
              <a:ext cx="1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T</a:t>
              </a:r>
            </a:p>
          </p:txBody>
        </p:sp>
        <p:sp>
          <p:nvSpPr>
            <p:cNvPr id="27682" name="Text Box 35"/>
            <p:cNvSpPr txBox="1">
              <a:spLocks noChangeArrowheads="1"/>
            </p:cNvSpPr>
            <p:nvPr/>
          </p:nvSpPr>
          <p:spPr bwMode="auto">
            <a:xfrm>
              <a:off x="3771" y="1547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683" name="Text Box 36"/>
            <p:cNvSpPr txBox="1">
              <a:spLocks noChangeArrowheads="1"/>
            </p:cNvSpPr>
            <p:nvPr/>
          </p:nvSpPr>
          <p:spPr bwMode="auto">
            <a:xfrm>
              <a:off x="3770" y="2176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684" name="Text Box 37"/>
            <p:cNvSpPr txBox="1">
              <a:spLocks noChangeArrowheads="1"/>
            </p:cNvSpPr>
            <p:nvPr/>
          </p:nvSpPr>
          <p:spPr bwMode="auto">
            <a:xfrm>
              <a:off x="3775" y="2793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685" name="Text Box 38"/>
            <p:cNvSpPr txBox="1">
              <a:spLocks noChangeArrowheads="1"/>
            </p:cNvSpPr>
            <p:nvPr/>
          </p:nvSpPr>
          <p:spPr bwMode="auto">
            <a:xfrm>
              <a:off x="3966" y="1541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CH</a:t>
              </a:r>
              <a:r>
                <a:rPr lang="en-US" altLang="en-US" sz="800" baseline="-25000"/>
                <a:t>2</a:t>
              </a:r>
              <a:endParaRPr lang="en-US" altLang="en-US" sz="800"/>
            </a:p>
          </p:txBody>
        </p:sp>
        <p:sp>
          <p:nvSpPr>
            <p:cNvPr id="27686" name="Text Box 39"/>
            <p:cNvSpPr txBox="1">
              <a:spLocks noChangeArrowheads="1"/>
            </p:cNvSpPr>
            <p:nvPr/>
          </p:nvSpPr>
          <p:spPr bwMode="auto">
            <a:xfrm>
              <a:off x="4065" y="1695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687" name="Text Box 40"/>
            <p:cNvSpPr txBox="1">
              <a:spLocks noChangeArrowheads="1"/>
            </p:cNvSpPr>
            <p:nvPr/>
          </p:nvSpPr>
          <p:spPr bwMode="auto">
            <a:xfrm>
              <a:off x="4252" y="1737"/>
              <a:ext cx="1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  <a:r>
                <a:rPr lang="en-US" altLang="en-US" sz="800" baseline="30000"/>
                <a:t>–</a:t>
              </a:r>
              <a:endParaRPr lang="en-US" altLang="en-US" sz="800"/>
            </a:p>
          </p:txBody>
        </p:sp>
        <p:sp>
          <p:nvSpPr>
            <p:cNvPr id="27688" name="Text Box 41"/>
            <p:cNvSpPr txBox="1">
              <a:spLocks noChangeArrowheads="1"/>
            </p:cNvSpPr>
            <p:nvPr/>
          </p:nvSpPr>
          <p:spPr bwMode="auto">
            <a:xfrm>
              <a:off x="4198" y="1945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689" name="Text Box 42"/>
            <p:cNvSpPr txBox="1">
              <a:spLocks noChangeArrowheads="1"/>
            </p:cNvSpPr>
            <p:nvPr/>
          </p:nvSpPr>
          <p:spPr bwMode="auto">
            <a:xfrm>
              <a:off x="4004" y="1874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690" name="Text Box 43"/>
            <p:cNvSpPr txBox="1">
              <a:spLocks noChangeArrowheads="1"/>
            </p:cNvSpPr>
            <p:nvPr/>
          </p:nvSpPr>
          <p:spPr bwMode="auto">
            <a:xfrm>
              <a:off x="3966" y="2177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CH</a:t>
              </a:r>
              <a:r>
                <a:rPr lang="en-US" altLang="en-US" sz="800" baseline="-25000"/>
                <a:t>2</a:t>
              </a:r>
              <a:endParaRPr lang="en-US" altLang="en-US" sz="800"/>
            </a:p>
          </p:txBody>
        </p:sp>
        <p:sp>
          <p:nvSpPr>
            <p:cNvPr id="27691" name="Text Box 47"/>
            <p:cNvSpPr txBox="1">
              <a:spLocks noChangeArrowheads="1"/>
            </p:cNvSpPr>
            <p:nvPr/>
          </p:nvSpPr>
          <p:spPr bwMode="auto">
            <a:xfrm>
              <a:off x="3981" y="2804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CH</a:t>
              </a:r>
              <a:r>
                <a:rPr lang="en-US" altLang="en-US" sz="800" baseline="-25000"/>
                <a:t>2</a:t>
              </a:r>
              <a:endParaRPr lang="en-US" altLang="en-US" sz="800"/>
            </a:p>
          </p:txBody>
        </p:sp>
        <p:sp>
          <p:nvSpPr>
            <p:cNvPr id="27692" name="Text Box 52"/>
            <p:cNvSpPr txBox="1">
              <a:spLocks noChangeArrowheads="1"/>
            </p:cNvSpPr>
            <p:nvPr/>
          </p:nvSpPr>
          <p:spPr bwMode="auto">
            <a:xfrm>
              <a:off x="4016" y="3422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CH</a:t>
              </a:r>
              <a:r>
                <a:rPr lang="en-US" altLang="en-US" sz="800" baseline="-25000"/>
                <a:t>2</a:t>
              </a:r>
              <a:endParaRPr lang="en-US" altLang="en-US" sz="800"/>
            </a:p>
          </p:txBody>
        </p:sp>
        <p:sp>
          <p:nvSpPr>
            <p:cNvPr id="27693" name="Text Box 57"/>
            <p:cNvSpPr txBox="1">
              <a:spLocks noChangeArrowheads="1"/>
            </p:cNvSpPr>
            <p:nvPr/>
          </p:nvSpPr>
          <p:spPr bwMode="auto">
            <a:xfrm>
              <a:off x="1360" y="765"/>
              <a:ext cx="35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Ujung 5</a:t>
              </a:r>
            </a:p>
          </p:txBody>
        </p:sp>
        <p:sp>
          <p:nvSpPr>
            <p:cNvPr id="27694" name="Text Box 58"/>
            <p:cNvSpPr txBox="1">
              <a:spLocks noChangeArrowheads="1"/>
            </p:cNvSpPr>
            <p:nvPr/>
          </p:nvSpPr>
          <p:spPr bwMode="auto">
            <a:xfrm>
              <a:off x="2641" y="1020"/>
              <a:ext cx="55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Ikatan hidrogen</a:t>
              </a:r>
            </a:p>
          </p:txBody>
        </p:sp>
        <p:sp>
          <p:nvSpPr>
            <p:cNvPr id="27695" name="Text Box 59"/>
            <p:cNvSpPr txBox="1">
              <a:spLocks noChangeArrowheads="1"/>
            </p:cNvSpPr>
            <p:nvPr/>
          </p:nvSpPr>
          <p:spPr bwMode="auto">
            <a:xfrm>
              <a:off x="3855" y="1113"/>
              <a:ext cx="35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Ujung 3</a:t>
              </a:r>
            </a:p>
          </p:txBody>
        </p:sp>
        <p:sp>
          <p:nvSpPr>
            <p:cNvPr id="27696" name="Text Box 60"/>
            <p:cNvSpPr txBox="1">
              <a:spLocks noChangeArrowheads="1"/>
            </p:cNvSpPr>
            <p:nvPr/>
          </p:nvSpPr>
          <p:spPr bwMode="auto">
            <a:xfrm>
              <a:off x="1727" y="3580"/>
              <a:ext cx="35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Ujung 3</a:t>
              </a:r>
            </a:p>
          </p:txBody>
        </p:sp>
        <p:sp>
          <p:nvSpPr>
            <p:cNvPr id="27697" name="Line 61"/>
            <p:cNvSpPr>
              <a:spLocks noChangeShapeType="1"/>
            </p:cNvSpPr>
            <p:nvPr/>
          </p:nvSpPr>
          <p:spPr bwMode="auto">
            <a:xfrm flipV="1">
              <a:off x="2826" y="1153"/>
              <a:ext cx="0" cy="1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7698" name="Text Box 63"/>
            <p:cNvSpPr txBox="1">
              <a:spLocks noChangeArrowheads="1"/>
            </p:cNvSpPr>
            <p:nvPr/>
          </p:nvSpPr>
          <p:spPr bwMode="auto">
            <a:xfrm>
              <a:off x="2675" y="1971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G</a:t>
              </a:r>
            </a:p>
          </p:txBody>
        </p:sp>
        <p:sp>
          <p:nvSpPr>
            <p:cNvPr id="27699" name="Text Box 64"/>
            <p:cNvSpPr txBox="1">
              <a:spLocks noChangeArrowheads="1"/>
            </p:cNvSpPr>
            <p:nvPr/>
          </p:nvSpPr>
          <p:spPr bwMode="auto">
            <a:xfrm>
              <a:off x="1597" y="1028"/>
              <a:ext cx="15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P</a:t>
              </a:r>
            </a:p>
          </p:txBody>
        </p:sp>
        <p:sp>
          <p:nvSpPr>
            <p:cNvPr id="27700" name="Text Box 65"/>
            <p:cNvSpPr txBox="1">
              <a:spLocks noChangeArrowheads="1"/>
            </p:cNvSpPr>
            <p:nvPr/>
          </p:nvSpPr>
          <p:spPr bwMode="auto">
            <a:xfrm>
              <a:off x="1595" y="1653"/>
              <a:ext cx="15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P</a:t>
              </a:r>
            </a:p>
          </p:txBody>
        </p:sp>
        <p:sp>
          <p:nvSpPr>
            <p:cNvPr id="27701" name="Text Box 66"/>
            <p:cNvSpPr txBox="1">
              <a:spLocks noChangeArrowheads="1"/>
            </p:cNvSpPr>
            <p:nvPr/>
          </p:nvSpPr>
          <p:spPr bwMode="auto">
            <a:xfrm>
              <a:off x="1595" y="2275"/>
              <a:ext cx="15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P</a:t>
              </a:r>
            </a:p>
          </p:txBody>
        </p:sp>
        <p:sp>
          <p:nvSpPr>
            <p:cNvPr id="27702" name="Text Box 67"/>
            <p:cNvSpPr txBox="1">
              <a:spLocks noChangeArrowheads="1"/>
            </p:cNvSpPr>
            <p:nvPr/>
          </p:nvSpPr>
          <p:spPr bwMode="auto">
            <a:xfrm>
              <a:off x="1595" y="2904"/>
              <a:ext cx="15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P</a:t>
              </a:r>
            </a:p>
          </p:txBody>
        </p:sp>
        <p:sp>
          <p:nvSpPr>
            <p:cNvPr id="27703" name="Text Box 68"/>
            <p:cNvSpPr txBox="1">
              <a:spLocks noChangeArrowheads="1"/>
            </p:cNvSpPr>
            <p:nvPr/>
          </p:nvSpPr>
          <p:spPr bwMode="auto">
            <a:xfrm>
              <a:off x="3780" y="3415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  <p:sp>
          <p:nvSpPr>
            <p:cNvPr id="27704" name="Text Box 70"/>
            <p:cNvSpPr txBox="1">
              <a:spLocks noChangeArrowheads="1"/>
            </p:cNvSpPr>
            <p:nvPr/>
          </p:nvSpPr>
          <p:spPr bwMode="auto">
            <a:xfrm>
              <a:off x="3902" y="1188"/>
              <a:ext cx="21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OH</a:t>
              </a:r>
            </a:p>
          </p:txBody>
        </p:sp>
        <p:grpSp>
          <p:nvGrpSpPr>
            <p:cNvPr id="27705" name="Group 74"/>
            <p:cNvGrpSpPr>
              <a:grpSpLocks/>
            </p:cNvGrpSpPr>
            <p:nvPr/>
          </p:nvGrpSpPr>
          <p:grpSpPr bwMode="auto">
            <a:xfrm>
              <a:off x="4010" y="2931"/>
              <a:ext cx="445" cy="387"/>
              <a:chOff x="3647" y="2042"/>
              <a:chExt cx="424" cy="369"/>
            </a:xfrm>
          </p:grpSpPr>
          <p:sp>
            <p:nvSpPr>
              <p:cNvPr id="27725" name="Text Box 44"/>
              <p:cNvSpPr txBox="1">
                <a:spLocks noChangeArrowheads="1"/>
              </p:cNvSpPr>
              <p:nvPr/>
            </p:nvSpPr>
            <p:spPr bwMode="auto">
              <a:xfrm>
                <a:off x="3892" y="2091"/>
                <a:ext cx="179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800"/>
                  <a:t>O</a:t>
                </a:r>
                <a:r>
                  <a:rPr lang="en-US" altLang="en-US" sz="800" baseline="30000"/>
                  <a:t>–</a:t>
                </a:r>
                <a:endParaRPr lang="en-US" altLang="en-US" sz="800"/>
              </a:p>
            </p:txBody>
          </p:sp>
          <p:sp>
            <p:nvSpPr>
              <p:cNvPr id="27726" name="Text Box 45"/>
              <p:cNvSpPr txBox="1">
                <a:spLocks noChangeArrowheads="1"/>
              </p:cNvSpPr>
              <p:nvPr/>
            </p:nvSpPr>
            <p:spPr bwMode="auto">
              <a:xfrm>
                <a:off x="3816" y="2282"/>
                <a:ext cx="158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800"/>
                  <a:t>O</a:t>
                </a:r>
              </a:p>
            </p:txBody>
          </p:sp>
          <p:sp>
            <p:nvSpPr>
              <p:cNvPr id="27727" name="Text Box 46"/>
              <p:cNvSpPr txBox="1">
                <a:spLocks noChangeArrowheads="1"/>
              </p:cNvSpPr>
              <p:nvPr/>
            </p:nvSpPr>
            <p:spPr bwMode="auto">
              <a:xfrm>
                <a:off x="3647" y="2225"/>
                <a:ext cx="158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800"/>
                  <a:t>O</a:t>
                </a:r>
              </a:p>
            </p:txBody>
          </p:sp>
          <p:sp>
            <p:nvSpPr>
              <p:cNvPr id="27728" name="Text Box 71"/>
              <p:cNvSpPr txBox="1">
                <a:spLocks noChangeArrowheads="1"/>
              </p:cNvSpPr>
              <p:nvPr/>
            </p:nvSpPr>
            <p:spPr bwMode="auto">
              <a:xfrm>
                <a:off x="3703" y="2042"/>
                <a:ext cx="158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800"/>
                  <a:t>O</a:t>
                </a:r>
              </a:p>
            </p:txBody>
          </p:sp>
          <p:sp>
            <p:nvSpPr>
              <p:cNvPr id="27729" name="Text Box 72"/>
              <p:cNvSpPr txBox="1">
                <a:spLocks noChangeArrowheads="1"/>
              </p:cNvSpPr>
              <p:nvPr/>
            </p:nvSpPr>
            <p:spPr bwMode="auto">
              <a:xfrm>
                <a:off x="3772" y="2162"/>
                <a:ext cx="151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800"/>
                  <a:t>P</a:t>
                </a:r>
              </a:p>
            </p:txBody>
          </p:sp>
        </p:grpSp>
        <p:sp>
          <p:nvSpPr>
            <p:cNvPr id="27706" name="Text Box 73"/>
            <p:cNvSpPr txBox="1">
              <a:spLocks noChangeArrowheads="1"/>
            </p:cNvSpPr>
            <p:nvPr/>
          </p:nvSpPr>
          <p:spPr bwMode="auto">
            <a:xfrm>
              <a:off x="4140" y="1819"/>
              <a:ext cx="15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P</a:t>
              </a:r>
            </a:p>
          </p:txBody>
        </p:sp>
        <p:grpSp>
          <p:nvGrpSpPr>
            <p:cNvPr id="27707" name="Group 75"/>
            <p:cNvGrpSpPr>
              <a:grpSpLocks/>
            </p:cNvGrpSpPr>
            <p:nvPr/>
          </p:nvGrpSpPr>
          <p:grpSpPr bwMode="auto">
            <a:xfrm>
              <a:off x="4010" y="2314"/>
              <a:ext cx="445" cy="388"/>
              <a:chOff x="3647" y="2042"/>
              <a:chExt cx="424" cy="369"/>
            </a:xfrm>
          </p:grpSpPr>
          <p:sp>
            <p:nvSpPr>
              <p:cNvPr id="27720" name="Text Box 76"/>
              <p:cNvSpPr txBox="1">
                <a:spLocks noChangeArrowheads="1"/>
              </p:cNvSpPr>
              <p:nvPr/>
            </p:nvSpPr>
            <p:spPr bwMode="auto">
              <a:xfrm>
                <a:off x="3892" y="2085"/>
                <a:ext cx="179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800"/>
                  <a:t>O</a:t>
                </a:r>
                <a:r>
                  <a:rPr lang="en-US" altLang="en-US" sz="800" baseline="30000"/>
                  <a:t>–</a:t>
                </a:r>
                <a:endParaRPr lang="en-US" altLang="en-US" sz="800"/>
              </a:p>
            </p:txBody>
          </p:sp>
          <p:sp>
            <p:nvSpPr>
              <p:cNvPr id="27721" name="Text Box 77"/>
              <p:cNvSpPr txBox="1">
                <a:spLocks noChangeArrowheads="1"/>
              </p:cNvSpPr>
              <p:nvPr/>
            </p:nvSpPr>
            <p:spPr bwMode="auto">
              <a:xfrm>
                <a:off x="3816" y="2283"/>
                <a:ext cx="158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800"/>
                  <a:t>O</a:t>
                </a:r>
              </a:p>
            </p:txBody>
          </p:sp>
          <p:sp>
            <p:nvSpPr>
              <p:cNvPr id="27722" name="Text Box 78"/>
              <p:cNvSpPr txBox="1">
                <a:spLocks noChangeArrowheads="1"/>
              </p:cNvSpPr>
              <p:nvPr/>
            </p:nvSpPr>
            <p:spPr bwMode="auto">
              <a:xfrm>
                <a:off x="3647" y="2225"/>
                <a:ext cx="158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800"/>
                  <a:t>O</a:t>
                </a:r>
              </a:p>
            </p:txBody>
          </p:sp>
          <p:sp>
            <p:nvSpPr>
              <p:cNvPr id="27723" name="Text Box 79"/>
              <p:cNvSpPr txBox="1">
                <a:spLocks noChangeArrowheads="1"/>
              </p:cNvSpPr>
              <p:nvPr/>
            </p:nvSpPr>
            <p:spPr bwMode="auto">
              <a:xfrm>
                <a:off x="3703" y="2042"/>
                <a:ext cx="158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800"/>
                  <a:t>O</a:t>
                </a:r>
              </a:p>
            </p:txBody>
          </p:sp>
          <p:sp>
            <p:nvSpPr>
              <p:cNvPr id="27724" name="Text Box 80"/>
              <p:cNvSpPr txBox="1">
                <a:spLocks noChangeArrowheads="1"/>
              </p:cNvSpPr>
              <p:nvPr/>
            </p:nvSpPr>
            <p:spPr bwMode="auto">
              <a:xfrm>
                <a:off x="3772" y="2162"/>
                <a:ext cx="151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800"/>
                  <a:t>P</a:t>
                </a:r>
              </a:p>
            </p:txBody>
          </p:sp>
        </p:grpSp>
        <p:grpSp>
          <p:nvGrpSpPr>
            <p:cNvPr id="27708" name="Group 81"/>
            <p:cNvGrpSpPr>
              <a:grpSpLocks/>
            </p:cNvGrpSpPr>
            <p:nvPr/>
          </p:nvGrpSpPr>
          <p:grpSpPr bwMode="auto">
            <a:xfrm>
              <a:off x="3999" y="3556"/>
              <a:ext cx="446" cy="389"/>
              <a:chOff x="3647" y="2041"/>
              <a:chExt cx="424" cy="371"/>
            </a:xfrm>
          </p:grpSpPr>
          <p:sp>
            <p:nvSpPr>
              <p:cNvPr id="27715" name="Text Box 82"/>
              <p:cNvSpPr txBox="1">
                <a:spLocks noChangeArrowheads="1"/>
              </p:cNvSpPr>
              <p:nvPr/>
            </p:nvSpPr>
            <p:spPr bwMode="auto">
              <a:xfrm>
                <a:off x="3892" y="2091"/>
                <a:ext cx="179" cy="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800"/>
                  <a:t>O</a:t>
                </a:r>
                <a:r>
                  <a:rPr lang="en-US" altLang="en-US" sz="800" baseline="30000"/>
                  <a:t>–</a:t>
                </a:r>
                <a:endParaRPr lang="en-US" altLang="en-US" sz="800"/>
              </a:p>
            </p:txBody>
          </p:sp>
          <p:sp>
            <p:nvSpPr>
              <p:cNvPr id="27716" name="Text Box 83"/>
              <p:cNvSpPr txBox="1">
                <a:spLocks noChangeArrowheads="1"/>
              </p:cNvSpPr>
              <p:nvPr/>
            </p:nvSpPr>
            <p:spPr bwMode="auto">
              <a:xfrm>
                <a:off x="3815" y="2283"/>
                <a:ext cx="158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800"/>
                  <a:t>O</a:t>
                </a:r>
              </a:p>
            </p:txBody>
          </p:sp>
          <p:sp>
            <p:nvSpPr>
              <p:cNvPr id="27717" name="Text Box 84"/>
              <p:cNvSpPr txBox="1">
                <a:spLocks noChangeArrowheads="1"/>
              </p:cNvSpPr>
              <p:nvPr/>
            </p:nvSpPr>
            <p:spPr bwMode="auto">
              <a:xfrm>
                <a:off x="3647" y="2225"/>
                <a:ext cx="158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800"/>
                  <a:t>O</a:t>
                </a:r>
              </a:p>
            </p:txBody>
          </p:sp>
          <p:sp>
            <p:nvSpPr>
              <p:cNvPr id="27718" name="Text Box 85"/>
              <p:cNvSpPr txBox="1">
                <a:spLocks noChangeArrowheads="1"/>
              </p:cNvSpPr>
              <p:nvPr/>
            </p:nvSpPr>
            <p:spPr bwMode="auto">
              <a:xfrm>
                <a:off x="3703" y="2041"/>
                <a:ext cx="158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800"/>
                  <a:t>O</a:t>
                </a:r>
              </a:p>
            </p:txBody>
          </p:sp>
          <p:sp>
            <p:nvSpPr>
              <p:cNvPr id="27719" name="Text Box 86"/>
              <p:cNvSpPr txBox="1">
                <a:spLocks noChangeArrowheads="1"/>
              </p:cNvSpPr>
              <p:nvPr/>
            </p:nvSpPr>
            <p:spPr bwMode="auto">
              <a:xfrm>
                <a:off x="3770" y="2161"/>
                <a:ext cx="151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800"/>
                  <a:t>P</a:t>
                </a:r>
              </a:p>
            </p:txBody>
          </p:sp>
        </p:grpSp>
        <p:sp>
          <p:nvSpPr>
            <p:cNvPr id="27709" name="Text Box 87"/>
            <p:cNvSpPr txBox="1">
              <a:spLocks noChangeArrowheads="1"/>
            </p:cNvSpPr>
            <p:nvPr/>
          </p:nvSpPr>
          <p:spPr bwMode="auto">
            <a:xfrm>
              <a:off x="1645" y="3860"/>
              <a:ext cx="94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 b="1"/>
                <a:t>(b) Struktur kimia sebagian</a:t>
              </a:r>
            </a:p>
          </p:txBody>
        </p:sp>
        <p:sp>
          <p:nvSpPr>
            <p:cNvPr id="27710" name="Rectangle 89"/>
            <p:cNvSpPr>
              <a:spLocks noChangeArrowheads="1"/>
            </p:cNvSpPr>
            <p:nvPr/>
          </p:nvSpPr>
          <p:spPr bwMode="auto">
            <a:xfrm>
              <a:off x="1591" y="3186"/>
              <a:ext cx="303" cy="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711" name="Text Box 90"/>
            <p:cNvSpPr txBox="1">
              <a:spLocks noChangeArrowheads="1"/>
            </p:cNvSpPr>
            <p:nvPr/>
          </p:nvSpPr>
          <p:spPr bwMode="auto">
            <a:xfrm>
              <a:off x="1671" y="3154"/>
              <a:ext cx="23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H</a:t>
              </a:r>
              <a:r>
                <a:rPr lang="en-US" altLang="en-US" sz="800" baseline="-25000"/>
                <a:t>2</a:t>
              </a:r>
              <a:r>
                <a:rPr lang="en-US" altLang="en-US" sz="800"/>
                <a:t>C</a:t>
              </a:r>
            </a:p>
          </p:txBody>
        </p:sp>
        <p:sp>
          <p:nvSpPr>
            <p:cNvPr id="27712" name="Text Box 91"/>
            <p:cNvSpPr txBox="1">
              <a:spLocks noChangeArrowheads="1"/>
            </p:cNvSpPr>
            <p:nvPr/>
          </p:nvSpPr>
          <p:spPr bwMode="auto">
            <a:xfrm>
              <a:off x="4016" y="3954"/>
              <a:ext cx="35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Ujung 5</a:t>
              </a:r>
            </a:p>
          </p:txBody>
        </p:sp>
        <p:sp>
          <p:nvSpPr>
            <p:cNvPr id="27713" name="Text Box 93"/>
            <p:cNvSpPr txBox="1">
              <a:spLocks noChangeArrowheads="1"/>
            </p:cNvSpPr>
            <p:nvPr/>
          </p:nvSpPr>
          <p:spPr bwMode="auto">
            <a:xfrm>
              <a:off x="960" y="3819"/>
              <a:ext cx="116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7714" name="Text Box 95"/>
            <p:cNvSpPr txBox="1">
              <a:spLocks noChangeArrowheads="1"/>
            </p:cNvSpPr>
            <p:nvPr/>
          </p:nvSpPr>
          <p:spPr bwMode="auto">
            <a:xfrm>
              <a:off x="1964" y="3170"/>
              <a:ext cx="16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/>
                <a:t>O</a:t>
              </a:r>
            </a:p>
          </p:txBody>
        </p:sp>
      </p:grpSp>
      <p:sp>
        <p:nvSpPr>
          <p:cNvPr id="27651" name="Rectangle 97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312738"/>
          </a:xfrm>
          <a:noFill/>
        </p:spPr>
        <p:txBody>
          <a:bodyPr/>
          <a:lstStyle/>
          <a:p>
            <a:pPr eaLnBrk="1" hangingPunct="1"/>
            <a:r>
              <a:rPr lang="en-US" altLang="en-US" sz="1600" smtClean="0"/>
              <a:t>Peraga 16.7 Heliks ganda</a:t>
            </a:r>
            <a:endParaRPr lang="en-US" altLang="en-US" smtClean="0"/>
          </a:p>
        </p:txBody>
      </p:sp>
      <p:sp>
        <p:nvSpPr>
          <p:cNvPr id="82" name="Rectangle 81"/>
          <p:cNvSpPr/>
          <p:nvPr/>
        </p:nvSpPr>
        <p:spPr>
          <a:xfrm>
            <a:off x="-36512" y="6581001"/>
            <a:ext cx="1348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(Campbell, </a:t>
            </a:r>
            <a:r>
              <a:rPr lang="en-US" sz="1200" dirty="0" smtClean="0"/>
              <a:t>2011)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36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44"/>
          <p:cNvGrpSpPr>
            <a:grpSpLocks/>
          </p:cNvGrpSpPr>
          <p:nvPr/>
        </p:nvGrpSpPr>
        <p:grpSpPr bwMode="auto">
          <a:xfrm>
            <a:off x="206640" y="956040"/>
            <a:ext cx="4181475" cy="5199063"/>
            <a:chOff x="1487" y="374"/>
            <a:chExt cx="2919" cy="3629"/>
          </a:xfrm>
        </p:grpSpPr>
        <p:grpSp>
          <p:nvGrpSpPr>
            <p:cNvPr id="29700" name="Group 42"/>
            <p:cNvGrpSpPr>
              <a:grpSpLocks/>
            </p:cNvGrpSpPr>
            <p:nvPr/>
          </p:nvGrpSpPr>
          <p:grpSpPr bwMode="auto">
            <a:xfrm>
              <a:off x="1487" y="528"/>
              <a:ext cx="2919" cy="3475"/>
              <a:chOff x="1727" y="528"/>
              <a:chExt cx="2919" cy="3475"/>
            </a:xfrm>
          </p:grpSpPr>
          <p:grpSp>
            <p:nvGrpSpPr>
              <p:cNvPr id="29702" name="Group 4"/>
              <p:cNvGrpSpPr>
                <a:grpSpLocks/>
              </p:cNvGrpSpPr>
              <p:nvPr/>
            </p:nvGrpSpPr>
            <p:grpSpPr bwMode="auto">
              <a:xfrm>
                <a:off x="1789" y="528"/>
                <a:ext cx="2857" cy="3475"/>
                <a:chOff x="1397" y="584"/>
                <a:chExt cx="2857" cy="3475"/>
              </a:xfrm>
            </p:grpSpPr>
            <p:pic>
              <p:nvPicPr>
                <p:cNvPr id="29704" name="Picture 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9" y="584"/>
                  <a:ext cx="2401" cy="32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70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552" y="726"/>
                  <a:ext cx="21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2970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809" y="734"/>
                  <a:ext cx="21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H</a:t>
                  </a:r>
                </a:p>
              </p:txBody>
            </p:sp>
            <p:sp>
              <p:nvSpPr>
                <p:cNvPr id="2970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309" y="726"/>
                  <a:ext cx="22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O</a:t>
                  </a:r>
                </a:p>
              </p:txBody>
            </p:sp>
            <p:sp>
              <p:nvSpPr>
                <p:cNvPr id="2970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852" y="734"/>
                  <a:ext cx="35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CH</a:t>
                  </a:r>
                  <a:r>
                    <a:rPr lang="en-US" altLang="en-US" sz="1400" baseline="-25000"/>
                    <a:t>3</a:t>
                  </a:r>
                  <a:endParaRPr lang="en-US" altLang="en-US" sz="1400"/>
                </a:p>
              </p:txBody>
            </p:sp>
            <p:sp>
              <p:nvSpPr>
                <p:cNvPr id="2970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297" y="1230"/>
                  <a:ext cx="21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2971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753" y="1502"/>
                  <a:ext cx="21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2971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290" y="1742"/>
                  <a:ext cx="22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O</a:t>
                  </a:r>
                </a:p>
              </p:txBody>
            </p:sp>
            <p:sp>
              <p:nvSpPr>
                <p:cNvPr id="2971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901" y="742"/>
                  <a:ext cx="219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2971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641" y="1182"/>
                  <a:ext cx="21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2971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081" y="1494"/>
                  <a:ext cx="21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2971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553" y="1238"/>
                  <a:ext cx="21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2971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041" y="1238"/>
                  <a:ext cx="21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H</a:t>
                  </a:r>
                </a:p>
              </p:txBody>
            </p:sp>
            <p:sp>
              <p:nvSpPr>
                <p:cNvPr id="2971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785" y="1766"/>
                  <a:ext cx="391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Gula</a:t>
                  </a:r>
                </a:p>
              </p:txBody>
            </p:sp>
            <p:sp>
              <p:nvSpPr>
                <p:cNvPr id="2971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07" y="1446"/>
                  <a:ext cx="391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Gula</a:t>
                  </a:r>
                </a:p>
              </p:txBody>
            </p:sp>
            <p:sp>
              <p:nvSpPr>
                <p:cNvPr id="2971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788" y="1910"/>
                  <a:ext cx="756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 b="1"/>
                    <a:t>Adenin (A)</a:t>
                  </a:r>
                </a:p>
              </p:txBody>
            </p:sp>
            <p:sp>
              <p:nvSpPr>
                <p:cNvPr id="2972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352" y="1926"/>
                  <a:ext cx="653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 b="1"/>
                    <a:t>Timin (T)</a:t>
                  </a:r>
                </a:p>
              </p:txBody>
            </p:sp>
            <p:sp>
              <p:nvSpPr>
                <p:cNvPr id="2972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891" y="2470"/>
                  <a:ext cx="219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2972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645" y="2894"/>
                  <a:ext cx="219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2972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086" y="3230"/>
                  <a:ext cx="219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2972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550" y="2950"/>
                  <a:ext cx="21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2972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397" y="3174"/>
                  <a:ext cx="391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Gula</a:t>
                  </a:r>
                </a:p>
              </p:txBody>
            </p:sp>
            <p:sp>
              <p:nvSpPr>
                <p:cNvPr id="2972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541" y="2438"/>
                  <a:ext cx="22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O</a:t>
                  </a:r>
                </a:p>
              </p:txBody>
            </p:sp>
            <p:sp>
              <p:nvSpPr>
                <p:cNvPr id="2972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46" y="2446"/>
                  <a:ext cx="21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H</a:t>
                  </a:r>
                </a:p>
              </p:txBody>
            </p:sp>
            <p:sp>
              <p:nvSpPr>
                <p:cNvPr id="2972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304" y="2438"/>
                  <a:ext cx="219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29729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488" y="2166"/>
                  <a:ext cx="219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H</a:t>
                  </a:r>
                </a:p>
              </p:txBody>
            </p:sp>
            <p:sp>
              <p:nvSpPr>
                <p:cNvPr id="2973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293" y="2974"/>
                  <a:ext cx="219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2973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813" y="2966"/>
                  <a:ext cx="219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H</a:t>
                  </a:r>
                </a:p>
              </p:txBody>
            </p:sp>
            <p:sp>
              <p:nvSpPr>
                <p:cNvPr id="2973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534" y="3486"/>
                  <a:ext cx="21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2973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306" y="3494"/>
                  <a:ext cx="22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O</a:t>
                  </a:r>
                </a:p>
              </p:txBody>
            </p:sp>
            <p:sp>
              <p:nvSpPr>
                <p:cNvPr id="2973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813" y="3502"/>
                  <a:ext cx="21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H</a:t>
                  </a:r>
                </a:p>
              </p:txBody>
            </p:sp>
            <p:sp>
              <p:nvSpPr>
                <p:cNvPr id="2973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382" y="3727"/>
                  <a:ext cx="21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H</a:t>
                  </a:r>
                </a:p>
              </p:txBody>
            </p:sp>
            <p:sp>
              <p:nvSpPr>
                <p:cNvPr id="29736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761" y="3222"/>
                  <a:ext cx="21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N</a:t>
                  </a:r>
                </a:p>
              </p:txBody>
            </p:sp>
            <p:sp>
              <p:nvSpPr>
                <p:cNvPr id="2973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863" y="3510"/>
                  <a:ext cx="391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/>
                    <a:t>Gula</a:t>
                  </a:r>
                </a:p>
              </p:txBody>
            </p:sp>
            <p:sp>
              <p:nvSpPr>
                <p:cNvPr id="29738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014" y="3846"/>
                  <a:ext cx="770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 b="1"/>
                    <a:t>Guanin (G)</a:t>
                  </a:r>
                </a:p>
              </p:txBody>
            </p:sp>
            <p:sp>
              <p:nvSpPr>
                <p:cNvPr id="2973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423" y="3822"/>
                  <a:ext cx="74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400" b="1"/>
                    <a:t>Sitosin (C)</a:t>
                  </a:r>
                </a:p>
              </p:txBody>
            </p:sp>
          </p:grpSp>
          <p:sp>
            <p:nvSpPr>
              <p:cNvPr id="29703" name="Text Box 41"/>
              <p:cNvSpPr txBox="1">
                <a:spLocks noChangeArrowheads="1"/>
              </p:cNvSpPr>
              <p:nvPr/>
            </p:nvSpPr>
            <p:spPr bwMode="auto">
              <a:xfrm>
                <a:off x="1727" y="3790"/>
                <a:ext cx="129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endParaRPr kumimoji="0" lang="en-US" altLang="en-US" sz="1400" b="1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9701" name="Rectangle 43"/>
            <p:cNvSpPr>
              <a:spLocks noChangeArrowheads="1"/>
            </p:cNvSpPr>
            <p:nvPr/>
          </p:nvSpPr>
          <p:spPr bwMode="auto">
            <a:xfrm>
              <a:off x="2561" y="374"/>
              <a:ext cx="21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</a:p>
          </p:txBody>
        </p:sp>
      </p:grpSp>
      <p:sp>
        <p:nvSpPr>
          <p:cNvPr id="29699" name="Rectangle 45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312738"/>
          </a:xfrm>
          <a:noFill/>
        </p:spPr>
        <p:txBody>
          <a:bodyPr/>
          <a:lstStyle/>
          <a:p>
            <a:pPr eaLnBrk="1" hangingPunct="1"/>
            <a:r>
              <a:rPr lang="en-US" altLang="en-US" sz="1600" smtClean="0"/>
              <a:t>Peraga 16.8 Perpasangan basa dalam DNA</a:t>
            </a:r>
            <a:endParaRPr lang="en-US" altLang="en-US" smtClean="0"/>
          </a:p>
        </p:txBody>
      </p:sp>
      <p:sp>
        <p:nvSpPr>
          <p:cNvPr id="44" name="Rectangle 43"/>
          <p:cNvSpPr/>
          <p:nvPr/>
        </p:nvSpPr>
        <p:spPr>
          <a:xfrm>
            <a:off x="-36512" y="6581001"/>
            <a:ext cx="18271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(Campbell, </a:t>
            </a:r>
            <a:r>
              <a:rPr lang="en-US" sz="1200" dirty="0" smtClean="0"/>
              <a:t>2011</a:t>
            </a:r>
            <a:r>
              <a:rPr lang="en-US" sz="1200" smtClean="0"/>
              <a:t>; Albert)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640" y="1059102"/>
            <a:ext cx="4502556" cy="469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2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6" y="-10755"/>
            <a:ext cx="5660176" cy="684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987824" cy="539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2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324" y="2564904"/>
            <a:ext cx="75810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id-ID" sz="3200" b="1" dirty="0" smtClean="0"/>
              <a:t>Bagaimana DNA yang memiliki panjang </a:t>
            </a:r>
            <a:r>
              <a:rPr lang="en-US" sz="3200" b="1" dirty="0" err="1" smtClean="0"/>
              <a:t>sekitar</a:t>
            </a:r>
            <a:r>
              <a:rPr lang="en-US" sz="3200" b="1" dirty="0" smtClean="0"/>
              <a:t> 6cm</a:t>
            </a:r>
            <a:r>
              <a:rPr lang="id-ID" sz="3200" b="1" dirty="0" smtClean="0"/>
              <a:t> bisa cukup berada dalam nukleus yang diameternya hanya </a:t>
            </a:r>
            <a:r>
              <a:rPr lang="en-US" sz="3200" b="1" dirty="0" err="1" smtClean="0"/>
              <a:t>sekitar</a:t>
            </a:r>
            <a:r>
              <a:rPr lang="en-US" sz="3200" b="1" dirty="0" smtClean="0"/>
              <a:t> 5</a:t>
            </a:r>
            <a:r>
              <a:rPr lang="id-ID" sz="3200" b="1" dirty="0" smtClean="0"/>
              <a:t> µm?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1306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id-ID" sz="3600" b="1" dirty="0" smtClean="0">
                <a:latin typeface="Calibri" pitchFamily="34" charset="0"/>
              </a:rPr>
              <a:t>Nukleosom</a:t>
            </a:r>
            <a:endParaRPr lang="id-ID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latin typeface="Calibri" pitchFamily="34" charset="0"/>
              </a:rPr>
              <a:t>Kromosom terdiri dari DNA dan protein yang berasosiasi yang disebut </a:t>
            </a:r>
            <a:r>
              <a:rPr lang="id-ID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kromatin</a:t>
            </a:r>
          </a:p>
          <a:p>
            <a:r>
              <a:rPr lang="id-ID" b="1" dirty="0" smtClean="0">
                <a:latin typeface="Calibri" pitchFamily="34" charset="0"/>
              </a:rPr>
              <a:t>Pengaturan pengemasan pada sel eukariotik bergantung kepada </a:t>
            </a:r>
            <a:r>
              <a:rPr lang="id-ID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histone, </a:t>
            </a:r>
            <a:r>
              <a:rPr lang="id-ID" b="1" dirty="0" smtClean="0">
                <a:latin typeface="Calibri" pitchFamily="34" charset="0"/>
              </a:rPr>
              <a:t>suatu komponen protein yang memiliki kandungan arginin dan lisin yang tinggi</a:t>
            </a:r>
          </a:p>
          <a:p>
            <a:r>
              <a:rPr lang="id-ID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Histon </a:t>
            </a:r>
            <a:r>
              <a:rPr lang="id-ID" b="1" dirty="0" smtClean="0">
                <a:latin typeface="Calibri" pitchFamily="34" charset="0"/>
              </a:rPr>
              <a:t>terbagi ke dalam 5 kelas yang dibedakan berdasarkan rasio arginin dan lisin, yaitu H2A, H2B, H3, H4</a:t>
            </a:r>
            <a:r>
              <a:rPr lang="en-US" b="1" dirty="0" smtClean="0">
                <a:latin typeface="Calibri" pitchFamily="34" charset="0"/>
              </a:rPr>
              <a:t>, H1</a:t>
            </a:r>
            <a:r>
              <a:rPr lang="id-ID" b="1" smtClean="0">
                <a:latin typeface="Calibri" pitchFamily="34" charset="0"/>
              </a:rPr>
              <a:t>.</a:t>
            </a:r>
            <a:endParaRPr lang="id-ID" b="1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id-ID" sz="3600" b="1" dirty="0" smtClean="0">
                <a:latin typeface="Calibri" pitchFamily="34" charset="0"/>
              </a:rPr>
              <a:t>Nukleosom</a:t>
            </a:r>
            <a:endParaRPr lang="id-ID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43050"/>
            <a:ext cx="8229600" cy="1071570"/>
          </a:xfrm>
        </p:spPr>
        <p:txBody>
          <a:bodyPr/>
          <a:lstStyle/>
          <a:p>
            <a:r>
              <a:rPr lang="id-ID" b="1" dirty="0" smtClean="0">
                <a:latin typeface="Calibri" pitchFamily="34" charset="0"/>
              </a:rPr>
              <a:t>DNA dan Histone bergabung dan disebut nukleosom</a:t>
            </a:r>
          </a:p>
          <a:p>
            <a:pPr>
              <a:buNone/>
            </a:pPr>
            <a:endParaRPr lang="id-ID" b="1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2571744"/>
            <a:ext cx="794989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51000"/>
            <a:ext cx="8534400" cy="2219325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Nukleus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mengandung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sebagian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besar</a:t>
            </a:r>
            <a:r>
              <a:rPr lang="en-US" altLang="en-US" dirty="0" smtClean="0"/>
              <a:t> DNA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eukariot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Ribosom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menggunakan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informasi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</a:t>
            </a:r>
            <a:r>
              <a:rPr lang="en-US" altLang="en-US" dirty="0" smtClean="0"/>
              <a:t> DNA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membuat</a:t>
            </a:r>
            <a:r>
              <a:rPr lang="en-US" altLang="en-US" dirty="0" smtClean="0"/>
              <a:t> protein</a:t>
            </a:r>
          </a:p>
          <a:p>
            <a:pPr eaLnBrk="1" hangingPunct="1"/>
            <a:r>
              <a:rPr lang="en-US" altLang="en-US" dirty="0" err="1" smtClean="0"/>
              <a:t>Ukuran</a:t>
            </a:r>
            <a:r>
              <a:rPr lang="en-US" altLang="en-US" dirty="0" smtClean="0"/>
              <a:t> diameter 5 </a:t>
            </a:r>
            <a:r>
              <a:rPr lang="el-GR" altLang="en-US" dirty="0" smtClean="0"/>
              <a:t>μ</a:t>
            </a:r>
            <a:r>
              <a:rPr lang="en-US" altLang="en-US" dirty="0" smtClean="0"/>
              <a:t>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NUKLEUS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36512" y="6581001"/>
            <a:ext cx="1348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(Campbell, </a:t>
            </a:r>
            <a:r>
              <a:rPr lang="en-US" sz="1200" dirty="0" smtClean="0"/>
              <a:t>2011)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03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Albert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"/>
            <a:ext cx="2952328" cy="69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5" b="43557"/>
          <a:stretch/>
        </p:blipFill>
        <p:spPr bwMode="auto">
          <a:xfrm>
            <a:off x="5343496" y="4437113"/>
            <a:ext cx="2927274" cy="233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5"/>
          <a:stretch/>
        </p:blipFill>
        <p:spPr bwMode="auto">
          <a:xfrm>
            <a:off x="3191269" y="275329"/>
            <a:ext cx="5941029" cy="416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Albert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" y="476672"/>
            <a:ext cx="9014523" cy="517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83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3944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52388"/>
            <a:ext cx="859155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214422"/>
            <a:ext cx="557608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57158" y="1677779"/>
            <a:ext cx="30003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/>
              <a:t>Ada dua model mengenai pengemasan nukleosom:</a:t>
            </a:r>
          </a:p>
          <a:p>
            <a:pPr marL="514350" indent="-514350">
              <a:buAutoNum type="arabicPeriod"/>
            </a:pPr>
            <a:r>
              <a:rPr lang="id-ID" sz="2800" b="1" dirty="0" smtClean="0"/>
              <a:t>model zig-zag</a:t>
            </a:r>
          </a:p>
          <a:p>
            <a:pPr marL="514350" indent="-514350">
              <a:buAutoNum type="arabicPeriod"/>
            </a:pPr>
            <a:r>
              <a:rPr lang="id-ID" sz="2800" b="1" dirty="0" smtClean="0"/>
              <a:t>solenoid</a:t>
            </a:r>
            <a:endParaRPr lang="id-ID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8557"/>
            <a:ext cx="3786214" cy="64137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76" y="1428736"/>
            <a:ext cx="35718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latin typeface="Calibri" pitchFamily="34" charset="0"/>
              </a:rPr>
              <a:t>Pengemasan Kromatin</a:t>
            </a:r>
          </a:p>
          <a:p>
            <a:pPr marL="365125" indent="-365125">
              <a:buFont typeface="Arial" pitchFamily="34" charset="0"/>
              <a:buChar char="•"/>
            </a:pPr>
            <a:r>
              <a:rPr lang="id-ID" sz="2800" b="1" dirty="0" smtClean="0">
                <a:latin typeface="Calibri" pitchFamily="34" charset="0"/>
              </a:rPr>
              <a:t>Untaian DNA membungkus histon</a:t>
            </a:r>
          </a:p>
          <a:p>
            <a:pPr marL="365125" indent="-365125">
              <a:buFont typeface="Arial" pitchFamily="34" charset="0"/>
              <a:buChar char="•"/>
            </a:pPr>
            <a:r>
              <a:rPr lang="id-ID" sz="2800" b="1" dirty="0" smtClean="0">
                <a:latin typeface="Calibri" pitchFamily="34" charset="0"/>
              </a:rPr>
              <a:t>Terbentuk nukleosom</a:t>
            </a:r>
          </a:p>
          <a:p>
            <a:pPr marL="365125" indent="-365125">
              <a:buFont typeface="Arial" pitchFamily="34" charset="0"/>
              <a:buChar char="•"/>
            </a:pPr>
            <a:r>
              <a:rPr lang="id-ID" sz="2800" b="1" dirty="0" smtClean="0">
                <a:latin typeface="Calibri" pitchFamily="34" charset="0"/>
              </a:rPr>
              <a:t>Membentuk loop</a:t>
            </a:r>
          </a:p>
          <a:p>
            <a:pPr marL="365125" indent="-365125">
              <a:buFont typeface="Arial" pitchFamily="34" charset="0"/>
              <a:buChar char="•"/>
            </a:pPr>
            <a:r>
              <a:rPr lang="id-ID" sz="2800" b="1" dirty="0" smtClean="0">
                <a:latin typeface="Calibri" pitchFamily="34" charset="0"/>
              </a:rPr>
              <a:t>Kromosom terbentuk</a:t>
            </a:r>
          </a:p>
          <a:p>
            <a:pPr marL="514350" indent="-514350">
              <a:buAutoNum type="alphaLcPeriod"/>
            </a:pPr>
            <a:endParaRPr lang="id-ID" sz="28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5267332" cy="563562"/>
          </a:xfrm>
        </p:spPr>
        <p:txBody>
          <a:bodyPr/>
          <a:lstStyle/>
          <a:p>
            <a:pPr>
              <a:buNone/>
            </a:pPr>
            <a:r>
              <a:rPr lang="id-ID" b="1" dirty="0" smtClean="0">
                <a:latin typeface="Calibri" pitchFamily="34" charset="0"/>
              </a:rPr>
              <a:t>Heterokromatin dan Eukromatin</a:t>
            </a:r>
            <a:endParaRPr lang="id-ID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55784"/>
            <a:ext cx="8229600" cy="5059364"/>
          </a:xfrm>
        </p:spPr>
        <p:txBody>
          <a:bodyPr/>
          <a:lstStyle/>
          <a:p>
            <a:r>
              <a:rPr lang="id-ID" b="1" dirty="0" smtClean="0"/>
              <a:t>Heterokromatin adalah kromatin yang tetap terlihat padat ketika masa interfase</a:t>
            </a:r>
          </a:p>
          <a:p>
            <a:r>
              <a:rPr lang="id-ID" b="1" dirty="0" smtClean="0"/>
              <a:t>Eukromatin adalah kromatin yang kembali ke kondisi disperse</a:t>
            </a:r>
          </a:p>
          <a:p>
            <a:r>
              <a:rPr lang="id-ID" b="1" dirty="0" smtClean="0"/>
              <a:t>Heterokromatin terbagi menjadi dua kelas:</a:t>
            </a:r>
          </a:p>
          <a:p>
            <a:pPr marL="812800" indent="-447675">
              <a:buAutoNum type="arabicPeriod"/>
            </a:pPr>
            <a:r>
              <a:rPr lang="id-ID" b="1" dirty="0" smtClean="0"/>
              <a:t>Heterokromatin konstitutif</a:t>
            </a:r>
          </a:p>
          <a:p>
            <a:pPr marL="812800" indent="-447675">
              <a:buAutoNum type="arabicPeriod"/>
            </a:pPr>
            <a:r>
              <a:rPr lang="id-ID" b="1" dirty="0" smtClean="0"/>
              <a:t>Heterokromatin fakultatif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2781"/>
            <a:ext cx="8534400" cy="461963"/>
          </a:xfrm>
        </p:spPr>
        <p:txBody>
          <a:bodyPr/>
          <a:lstStyle/>
          <a:p>
            <a:pPr eaLnBrk="1" hangingPunct="1"/>
            <a:r>
              <a:rPr lang="en-US" altLang="en-US" sz="2700" dirty="0" err="1" smtClean="0"/>
              <a:t>Prinsip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Dasar</a:t>
            </a:r>
            <a:endParaRPr lang="en-US" altLang="en-US" sz="27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55911"/>
            <a:ext cx="8534400" cy="3197225"/>
          </a:xfrm>
        </p:spPr>
        <p:txBody>
          <a:bodyPr/>
          <a:lstStyle/>
          <a:p>
            <a:pPr eaLnBrk="1" hangingPunct="1"/>
            <a:r>
              <a:rPr lang="en-US" altLang="en-US" sz="2400" dirty="0" err="1" smtClean="0"/>
              <a:t>Karena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kedua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untai</a:t>
            </a:r>
            <a:r>
              <a:rPr lang="en-US" altLang="en-US" sz="2400" dirty="0" smtClean="0"/>
              <a:t> DNA </a:t>
            </a:r>
            <a:r>
              <a:rPr lang="en-US" altLang="en-US" sz="2400" dirty="0" err="1" smtClean="0"/>
              <a:t>bersifat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komplementer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maka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setiap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untai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berperan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sebagai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cetakan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untuk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pembentukan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untai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baru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proses </a:t>
            </a:r>
            <a:r>
              <a:rPr lang="en-US" altLang="en-US" sz="2400" dirty="0" err="1" smtClean="0"/>
              <a:t>replikasi</a:t>
            </a:r>
            <a:r>
              <a:rPr lang="en-US" altLang="en-US" sz="2400" dirty="0" smtClean="0"/>
              <a:t> DNA</a:t>
            </a:r>
          </a:p>
          <a:p>
            <a:pPr eaLnBrk="1" hangingPunct="1"/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replikasi</a:t>
            </a:r>
            <a:r>
              <a:rPr lang="en-US" altLang="en-US" sz="2400" dirty="0" smtClean="0"/>
              <a:t> DNA, </a:t>
            </a:r>
            <a:r>
              <a:rPr lang="en-US" altLang="en-US" sz="2400" dirty="0" err="1" smtClean="0"/>
              <a:t>molekul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induk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membuka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dua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untai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anakan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baru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terbentuk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berdasarkan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aturan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pemasangan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basa</a:t>
            </a:r>
            <a:endParaRPr lang="en-US" altLang="en-US" sz="2400" dirty="0"/>
          </a:p>
          <a:p>
            <a:r>
              <a:rPr lang="en-US" altLang="en-US" sz="2400" dirty="0" err="1"/>
              <a:t>Replikasi</a:t>
            </a:r>
            <a:r>
              <a:rPr lang="en-US" altLang="en-US" sz="2400" dirty="0"/>
              <a:t> DNA </a:t>
            </a:r>
            <a:r>
              <a:rPr lang="en-US" altLang="en-US" sz="2400" dirty="0" err="1"/>
              <a:t>bersifat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semikonservatif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Masing-masing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molekul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baru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mengandung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untai</a:t>
            </a:r>
            <a:r>
              <a:rPr lang="en-US" altLang="en-US" sz="2400" dirty="0"/>
              <a:t> lama, yang </a:t>
            </a:r>
            <a:r>
              <a:rPr lang="en-US" altLang="en-US" sz="2400" dirty="0" err="1"/>
              <a:t>berasal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molekul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induk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untai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baru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dibuat</a:t>
            </a:r>
            <a:endParaRPr lang="en-US" altLang="en-US" sz="2400" dirty="0"/>
          </a:p>
          <a:p>
            <a:pPr>
              <a:buNone/>
            </a:pPr>
            <a:endParaRPr lang="en-US" altLang="en-US" sz="2400" dirty="0"/>
          </a:p>
          <a:p>
            <a:pPr eaLnBrk="1" hangingPunct="1"/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257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324" y="2564904"/>
            <a:ext cx="7581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MENGAPA TERJADI REPLIKASI DNA DI DALAM SEL</a:t>
            </a:r>
            <a:r>
              <a:rPr lang="id-ID" sz="3200" b="1" dirty="0" smtClean="0"/>
              <a:t>?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9989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604822"/>
            <a:ext cx="5143536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sz="3200" b="1" dirty="0" smtClean="0">
                <a:latin typeface="Calibri" pitchFamily="34" charset="0"/>
              </a:rPr>
              <a:t>Replikasi DNA</a:t>
            </a:r>
            <a:endParaRPr lang="id-ID" sz="3200" b="1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56" y="1747835"/>
            <a:ext cx="9012538" cy="2967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292" y="263691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APAKAH PERBEDAAN ANTARA NUKLEUS, NUKLEOID, DAN NUKLEOLUS?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337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981200" y="614045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/>
            <a:endParaRPr kumimoji="0" lang="en-US" altLang="en-US" sz="1400" b="1">
              <a:solidFill>
                <a:schemeClr val="bg2"/>
              </a:solidFill>
            </a:endParaRPr>
          </a:p>
        </p:txBody>
      </p:sp>
      <p:sp>
        <p:nvSpPr>
          <p:cNvPr id="34819" name="Text Box 9"/>
          <p:cNvSpPr txBox="1">
            <a:spLocks noChangeArrowheads="1"/>
          </p:cNvSpPr>
          <p:nvPr/>
        </p:nvSpPr>
        <p:spPr bwMode="auto">
          <a:xfrm>
            <a:off x="4956175" y="1066800"/>
            <a:ext cx="630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r>
              <a:rPr lang="en-US" altLang="en-US" sz="800" b="1"/>
              <a:t>Replikasi</a:t>
            </a:r>
          </a:p>
          <a:p>
            <a:r>
              <a:rPr lang="en-US" altLang="en-US" sz="800" b="1"/>
              <a:t>pertama</a:t>
            </a:r>
          </a:p>
        </p:txBody>
      </p:sp>
      <p:sp>
        <p:nvSpPr>
          <p:cNvPr id="34820" name="Text Box 10"/>
          <p:cNvSpPr txBox="1">
            <a:spLocks noChangeArrowheads="1"/>
          </p:cNvSpPr>
          <p:nvPr/>
        </p:nvSpPr>
        <p:spPr bwMode="auto">
          <a:xfrm>
            <a:off x="5788025" y="1066800"/>
            <a:ext cx="630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r>
              <a:rPr lang="en-US" altLang="en-US" sz="800" b="1"/>
              <a:t>Replikasi</a:t>
            </a:r>
          </a:p>
          <a:p>
            <a:r>
              <a:rPr lang="en-US" altLang="en-US" sz="800" b="1"/>
              <a:t>kedua</a:t>
            </a:r>
          </a:p>
        </p:txBody>
      </p:sp>
      <p:grpSp>
        <p:nvGrpSpPr>
          <p:cNvPr id="34821" name="Group 20"/>
          <p:cNvGrpSpPr>
            <a:grpSpLocks/>
          </p:cNvGrpSpPr>
          <p:nvPr/>
        </p:nvGrpSpPr>
        <p:grpSpPr bwMode="auto">
          <a:xfrm>
            <a:off x="2557463" y="1268760"/>
            <a:ext cx="3954462" cy="5199063"/>
            <a:chOff x="1611" y="772"/>
            <a:chExt cx="2491" cy="3275"/>
          </a:xfrm>
        </p:grpSpPr>
        <p:pic>
          <p:nvPicPr>
            <p:cNvPr id="3482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" y="894"/>
              <a:ext cx="2059" cy="3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4" name="Text Box 5"/>
            <p:cNvSpPr txBox="1">
              <a:spLocks noChangeArrowheads="1"/>
            </p:cNvSpPr>
            <p:nvPr/>
          </p:nvSpPr>
          <p:spPr bwMode="auto">
            <a:xfrm>
              <a:off x="2098" y="1027"/>
              <a:ext cx="590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700" b="1" dirty="0"/>
                <a:t>Model </a:t>
              </a:r>
              <a:r>
                <a:rPr lang="en-US" altLang="en-US" sz="700" b="1" dirty="0" err="1"/>
                <a:t>konservatif</a:t>
              </a:r>
              <a:r>
                <a:rPr lang="en-US" altLang="en-US" sz="700" b="1" dirty="0"/>
                <a:t>.</a:t>
              </a:r>
              <a:r>
                <a:rPr lang="en-US" altLang="en-US" sz="700" dirty="0"/>
                <a:t> </a:t>
              </a:r>
              <a:r>
                <a:rPr lang="en-US" altLang="en-US" sz="700" dirty="0" err="1"/>
                <a:t>Kedua</a:t>
              </a:r>
              <a:r>
                <a:rPr lang="en-US" altLang="en-US" sz="700" dirty="0"/>
                <a:t> </a:t>
              </a:r>
              <a:r>
                <a:rPr lang="en-US" altLang="en-US" sz="700" dirty="0" err="1"/>
                <a:t>untai</a:t>
              </a:r>
              <a:endParaRPr lang="en-US" altLang="en-US" sz="700" dirty="0"/>
            </a:p>
            <a:p>
              <a:r>
                <a:rPr lang="en-US" altLang="en-US" sz="700" dirty="0" err="1"/>
                <a:t>induk</a:t>
              </a:r>
              <a:r>
                <a:rPr lang="en-US" altLang="en-US" sz="700" dirty="0"/>
                <a:t> </a:t>
              </a:r>
              <a:r>
                <a:rPr lang="en-US" altLang="en-US" sz="700" dirty="0" err="1"/>
                <a:t>menyatu</a:t>
              </a:r>
              <a:r>
                <a:rPr lang="en-US" altLang="en-US" sz="700" dirty="0"/>
                <a:t> </a:t>
              </a:r>
              <a:r>
                <a:rPr lang="en-US" altLang="en-US" sz="700" dirty="0" err="1"/>
                <a:t>lagi</a:t>
              </a:r>
              <a:r>
                <a:rPr lang="en-US" altLang="en-US" sz="700" dirty="0"/>
                <a:t> </a:t>
              </a:r>
              <a:r>
                <a:rPr lang="en-US" altLang="en-US" sz="700" dirty="0" err="1"/>
                <a:t>setelah</a:t>
              </a:r>
              <a:r>
                <a:rPr lang="en-US" altLang="en-US" sz="700" dirty="0"/>
                <a:t> </a:t>
              </a:r>
              <a:r>
                <a:rPr lang="en-US" altLang="en-US" sz="700" dirty="0" err="1"/>
                <a:t>bertindak</a:t>
              </a:r>
              <a:r>
                <a:rPr lang="en-US" altLang="en-US" sz="700" dirty="0"/>
                <a:t> </a:t>
              </a:r>
              <a:r>
                <a:rPr lang="en-US" altLang="en-US" sz="700" dirty="0" err="1"/>
                <a:t>sebagai</a:t>
              </a:r>
              <a:r>
                <a:rPr lang="en-US" altLang="en-US" sz="700" dirty="0"/>
                <a:t> </a:t>
              </a:r>
              <a:r>
                <a:rPr lang="en-US" altLang="en-US" sz="700" dirty="0" err="1"/>
                <a:t>cetakan</a:t>
              </a:r>
              <a:r>
                <a:rPr lang="en-US" altLang="en-US" sz="700" dirty="0"/>
                <a:t> </a:t>
              </a:r>
              <a:r>
                <a:rPr lang="en-US" altLang="en-US" sz="700" dirty="0" err="1"/>
                <a:t>untuk</a:t>
              </a:r>
              <a:r>
                <a:rPr lang="en-US" altLang="en-US" sz="700" dirty="0"/>
                <a:t> </a:t>
              </a:r>
              <a:r>
                <a:rPr lang="en-US" altLang="en-US" sz="700" dirty="0" err="1"/>
                <a:t>untai-untai</a:t>
              </a:r>
              <a:r>
                <a:rPr lang="en-US" altLang="en-US" sz="700" dirty="0"/>
                <a:t> </a:t>
              </a:r>
              <a:r>
                <a:rPr lang="en-US" altLang="en-US" sz="700" dirty="0" err="1"/>
                <a:t>baru</a:t>
              </a:r>
              <a:r>
                <a:rPr lang="en-US" altLang="en-US" sz="700" dirty="0"/>
                <a:t>, </a:t>
              </a:r>
              <a:r>
                <a:rPr lang="en-US" altLang="en-US" sz="700" dirty="0" err="1"/>
                <a:t>sehingga</a:t>
              </a:r>
              <a:r>
                <a:rPr lang="en-US" altLang="en-US" sz="700" dirty="0"/>
                <a:t> </a:t>
              </a:r>
              <a:r>
                <a:rPr lang="en-US" altLang="en-US" sz="700" dirty="0" err="1"/>
                <a:t>mengembalikan</a:t>
              </a:r>
              <a:r>
                <a:rPr lang="en-US" altLang="en-US" sz="700" dirty="0"/>
                <a:t> </a:t>
              </a:r>
              <a:r>
                <a:rPr lang="en-US" altLang="en-US" sz="700" dirty="0" err="1"/>
                <a:t>heliks</a:t>
              </a:r>
              <a:r>
                <a:rPr lang="en-US" altLang="en-US" sz="700" dirty="0"/>
                <a:t> </a:t>
              </a:r>
              <a:r>
                <a:rPr lang="en-US" altLang="en-US" sz="700" dirty="0" err="1"/>
                <a:t>ganda</a:t>
              </a:r>
              <a:r>
                <a:rPr lang="en-US" altLang="en-US" sz="700" dirty="0"/>
                <a:t> </a:t>
              </a:r>
              <a:r>
                <a:rPr lang="en-US" altLang="en-US" sz="700" dirty="0" err="1"/>
                <a:t>induk</a:t>
              </a:r>
              <a:r>
                <a:rPr lang="en-US" altLang="en-US" sz="700" dirty="0"/>
                <a:t>.</a:t>
              </a:r>
            </a:p>
            <a:p>
              <a:endParaRPr lang="en-US" altLang="en-US" sz="700" dirty="0"/>
            </a:p>
          </p:txBody>
        </p:sp>
        <p:sp>
          <p:nvSpPr>
            <p:cNvPr id="34825" name="Text Box 6"/>
            <p:cNvSpPr txBox="1">
              <a:spLocks noChangeArrowheads="1"/>
            </p:cNvSpPr>
            <p:nvPr/>
          </p:nvSpPr>
          <p:spPr bwMode="auto">
            <a:xfrm>
              <a:off x="2089" y="2165"/>
              <a:ext cx="647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700" b="1"/>
                <a:t>Model semikonservatif. </a:t>
              </a:r>
              <a:r>
                <a:rPr lang="en-US" altLang="en-US" sz="700"/>
                <a:t>Kedua untai molekul induk memisah, dan masing-masing berfungsi sebagai cetakan untuk sintesis untai baru yang komplementer.</a:t>
              </a:r>
            </a:p>
            <a:p>
              <a:endParaRPr lang="en-US" altLang="en-US" sz="700"/>
            </a:p>
          </p:txBody>
        </p:sp>
        <p:sp>
          <p:nvSpPr>
            <p:cNvPr id="34826" name="Text Box 7"/>
            <p:cNvSpPr txBox="1">
              <a:spLocks noChangeArrowheads="1"/>
            </p:cNvSpPr>
            <p:nvPr/>
          </p:nvSpPr>
          <p:spPr bwMode="auto">
            <a:xfrm>
              <a:off x="2103" y="3286"/>
              <a:ext cx="585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700" b="1"/>
                <a:t>Model dispersif.</a:t>
              </a:r>
              <a:r>
                <a:rPr lang="en-US" altLang="en-US" sz="700"/>
                <a:t> Setiap untai pada kedua molekul anakan mengandung campuran DNA sintesis yang lama dan baru.</a:t>
              </a:r>
            </a:p>
          </p:txBody>
        </p:sp>
        <p:sp>
          <p:nvSpPr>
            <p:cNvPr id="34827" name="Text Box 8"/>
            <p:cNvSpPr txBox="1">
              <a:spLocks noChangeArrowheads="1"/>
            </p:cNvSpPr>
            <p:nvPr/>
          </p:nvSpPr>
          <p:spPr bwMode="auto">
            <a:xfrm>
              <a:off x="2700" y="772"/>
              <a:ext cx="40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800" b="1"/>
                <a:t>Sel induk</a:t>
              </a:r>
            </a:p>
          </p:txBody>
        </p:sp>
        <p:sp>
          <p:nvSpPr>
            <p:cNvPr id="34828" name="Text Box 13"/>
            <p:cNvSpPr txBox="1">
              <a:spLocks noChangeArrowheads="1"/>
            </p:cNvSpPr>
            <p:nvPr/>
          </p:nvSpPr>
          <p:spPr bwMode="auto">
            <a:xfrm>
              <a:off x="1618" y="1430"/>
              <a:ext cx="18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700" b="1"/>
                <a:t>(a)</a:t>
              </a:r>
            </a:p>
          </p:txBody>
        </p:sp>
        <p:sp>
          <p:nvSpPr>
            <p:cNvPr id="34829" name="Text Box 14"/>
            <p:cNvSpPr txBox="1">
              <a:spLocks noChangeArrowheads="1"/>
            </p:cNvSpPr>
            <p:nvPr/>
          </p:nvSpPr>
          <p:spPr bwMode="auto">
            <a:xfrm>
              <a:off x="1611" y="2208"/>
              <a:ext cx="18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700" b="1"/>
                <a:t>(b)</a:t>
              </a:r>
            </a:p>
          </p:txBody>
        </p:sp>
        <p:sp>
          <p:nvSpPr>
            <p:cNvPr id="34830" name="Text Box 15"/>
            <p:cNvSpPr txBox="1">
              <a:spLocks noChangeArrowheads="1"/>
            </p:cNvSpPr>
            <p:nvPr/>
          </p:nvSpPr>
          <p:spPr bwMode="auto">
            <a:xfrm>
              <a:off x="1619" y="2937"/>
              <a:ext cx="18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700" b="1"/>
                <a:t>(c)</a:t>
              </a:r>
            </a:p>
          </p:txBody>
        </p:sp>
      </p:grpSp>
      <p:sp>
        <p:nvSpPr>
          <p:cNvPr id="34822" name="Rectangle 17"/>
          <p:cNvSpPr>
            <a:spLocks noGrp="1" noChangeArrowheads="1"/>
          </p:cNvSpPr>
          <p:nvPr>
            <p:ph type="title"/>
          </p:nvPr>
        </p:nvSpPr>
        <p:spPr>
          <a:xfrm>
            <a:off x="304800" y="667990"/>
            <a:ext cx="8534400" cy="312738"/>
          </a:xfrm>
          <a:noFill/>
        </p:spPr>
        <p:txBody>
          <a:bodyPr/>
          <a:lstStyle/>
          <a:p>
            <a:pPr eaLnBrk="1" hangingPunct="1"/>
            <a:r>
              <a:rPr lang="en-US" altLang="en-US" sz="1600" dirty="0" err="1" smtClean="0"/>
              <a:t>Peraga</a:t>
            </a:r>
            <a:r>
              <a:rPr lang="en-US" altLang="en-US" sz="1600" dirty="0" smtClean="0"/>
              <a:t> 16.10 </a:t>
            </a:r>
            <a:r>
              <a:rPr lang="en-US" altLang="en-US" sz="1600" dirty="0" err="1" smtClean="0"/>
              <a:t>Tiga</a:t>
            </a:r>
            <a:r>
              <a:rPr lang="en-US" altLang="en-US" sz="1600" dirty="0" smtClean="0"/>
              <a:t> model </a:t>
            </a:r>
            <a:r>
              <a:rPr lang="en-US" altLang="en-US" sz="1600" dirty="0" err="1" smtClean="0"/>
              <a:t>alternatif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replikasi</a:t>
            </a:r>
            <a:r>
              <a:rPr lang="en-US" altLang="en-US" sz="1600" dirty="0" smtClean="0"/>
              <a:t> DNA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287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8"/>
          <p:cNvGrpSpPr>
            <a:grpSpLocks/>
          </p:cNvGrpSpPr>
          <p:nvPr/>
        </p:nvGrpSpPr>
        <p:grpSpPr bwMode="auto">
          <a:xfrm>
            <a:off x="-228600" y="1454150"/>
            <a:ext cx="8897938" cy="4946650"/>
            <a:chOff x="25" y="828"/>
            <a:chExt cx="5605" cy="3116"/>
          </a:xfrm>
        </p:grpSpPr>
        <p:sp>
          <p:nvSpPr>
            <p:cNvPr id="36868" name="Text Box 4"/>
            <p:cNvSpPr txBox="1">
              <a:spLocks noChangeArrowheads="1"/>
            </p:cNvSpPr>
            <p:nvPr/>
          </p:nvSpPr>
          <p:spPr bwMode="auto">
            <a:xfrm>
              <a:off x="25" y="3752"/>
              <a:ext cx="11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endParaRPr kumimoji="0" lang="en-US" altLang="en-US" sz="1400" b="1">
                <a:solidFill>
                  <a:schemeClr val="bg2"/>
                </a:solidFill>
              </a:endParaRPr>
            </a:p>
          </p:txBody>
        </p:sp>
        <p:pic>
          <p:nvPicPr>
            <p:cNvPr id="3686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" y="1781"/>
              <a:ext cx="3180" cy="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0" name="Rectangle 8"/>
            <p:cNvSpPr>
              <a:spLocks noChangeArrowheads="1"/>
            </p:cNvSpPr>
            <p:nvPr/>
          </p:nvSpPr>
          <p:spPr bwMode="auto">
            <a:xfrm>
              <a:off x="507" y="828"/>
              <a:ext cx="817" cy="18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871" name="Text Box 9"/>
            <p:cNvSpPr txBox="1">
              <a:spLocks noChangeArrowheads="1"/>
            </p:cNvSpPr>
            <p:nvPr/>
          </p:nvSpPr>
          <p:spPr bwMode="auto">
            <a:xfrm>
              <a:off x="432" y="864"/>
              <a:ext cx="5198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                                 Matthew Meselson dan Franklin Stahl mengultur </a:t>
              </a:r>
              <a:r>
                <a:rPr lang="en-US" altLang="en-US" sz="1200" i="1"/>
                <a:t>E. coli</a:t>
              </a:r>
              <a:r>
                <a:rPr lang="en-US" altLang="en-US" sz="1200"/>
                <a:t> selama beberapa generasi dalam medium </a:t>
              </a:r>
            </a:p>
            <a:p>
              <a:r>
                <a:rPr lang="en-US" altLang="en-US" sz="1200"/>
                <a:t>yang mengandung prekursor nukleotida berlabel isotop berat nitrogen, </a:t>
              </a:r>
              <a:r>
                <a:rPr lang="en-US" altLang="en-US" sz="1200" baseline="30000"/>
                <a:t>15</a:t>
              </a:r>
              <a:r>
                <a:rPr lang="en-US" altLang="en-US" sz="1200"/>
                <a:t>N. Mereka lalu mentransfer bakteri ke medium </a:t>
              </a:r>
            </a:p>
            <a:p>
              <a:r>
                <a:rPr lang="en-US" altLang="en-US" sz="1200"/>
                <a:t>yang hanya mengandung </a:t>
              </a:r>
              <a:r>
                <a:rPr lang="en-US" altLang="en-US" sz="1200" baseline="30000"/>
                <a:t>14</a:t>
              </a:r>
              <a:r>
                <a:rPr lang="en-US" altLang="en-US" sz="1200"/>
                <a:t>N, isotop yang lebih ringan. Dua sampel DNA diambil dari labu ini, sekali pada menit ke-20</a:t>
              </a:r>
            </a:p>
            <a:p>
              <a:r>
                <a:rPr lang="en-US" altLang="en-US" sz="1200"/>
                <a:t>dan sekali pada menit ke-40, setelah replikasi pertama dan kedua. Meselson dan Stahl dapat membedakan DNA dari</a:t>
              </a:r>
            </a:p>
            <a:p>
              <a:r>
                <a:rPr lang="en-US" altLang="en-US" sz="1200"/>
                <a:t>densitas yang berbeda dengan cara menyentrifugasi DNA yang diekstraksi dari bakteri.</a:t>
              </a:r>
            </a:p>
          </p:txBody>
        </p:sp>
        <p:sp>
          <p:nvSpPr>
            <p:cNvPr id="36872" name="Text Box 10"/>
            <p:cNvSpPr txBox="1">
              <a:spLocks noChangeArrowheads="1"/>
            </p:cNvSpPr>
            <p:nvPr/>
          </p:nvSpPr>
          <p:spPr bwMode="auto">
            <a:xfrm>
              <a:off x="535" y="832"/>
              <a:ext cx="7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chemeClr val="bg1"/>
                  </a:solidFill>
                </a:rPr>
                <a:t>PERCOBAAN</a:t>
              </a:r>
            </a:p>
          </p:txBody>
        </p:sp>
        <p:grpSp>
          <p:nvGrpSpPr>
            <p:cNvPr id="36873" name="Group 12"/>
            <p:cNvGrpSpPr>
              <a:grpSpLocks/>
            </p:cNvGrpSpPr>
            <p:nvPr/>
          </p:nvGrpSpPr>
          <p:grpSpPr bwMode="auto">
            <a:xfrm>
              <a:off x="511" y="2488"/>
              <a:ext cx="631" cy="173"/>
              <a:chOff x="197" y="2524"/>
              <a:chExt cx="667" cy="183"/>
            </a:xfrm>
          </p:grpSpPr>
          <p:sp>
            <p:nvSpPr>
              <p:cNvPr id="36892" name="Rectangle 13"/>
              <p:cNvSpPr>
                <a:spLocks noChangeArrowheads="1"/>
              </p:cNvSpPr>
              <p:nvPr/>
            </p:nvSpPr>
            <p:spPr bwMode="auto">
              <a:xfrm>
                <a:off x="197" y="2544"/>
                <a:ext cx="667" cy="14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893" name="Text Box 14"/>
              <p:cNvSpPr txBox="1">
                <a:spLocks noChangeArrowheads="1"/>
              </p:cNvSpPr>
              <p:nvPr/>
            </p:nvSpPr>
            <p:spPr bwMode="auto">
              <a:xfrm>
                <a:off x="328" y="2524"/>
                <a:ext cx="427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1200" b="1">
                    <a:solidFill>
                      <a:schemeClr val="bg1"/>
                    </a:solidFill>
                  </a:rPr>
                  <a:t>HASIL</a:t>
                </a:r>
              </a:p>
            </p:txBody>
          </p:sp>
        </p:grpSp>
        <p:sp>
          <p:nvSpPr>
            <p:cNvPr id="36874" name="Text Box 15"/>
            <p:cNvSpPr txBox="1">
              <a:spLocks noChangeArrowheads="1"/>
            </p:cNvSpPr>
            <p:nvPr/>
          </p:nvSpPr>
          <p:spPr bwMode="auto">
            <a:xfrm>
              <a:off x="992" y="1728"/>
              <a:ext cx="107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Bakteri dikultur dalam</a:t>
              </a:r>
            </a:p>
            <a:p>
              <a:r>
                <a:rPr lang="en-US" altLang="en-US" sz="1200"/>
                <a:t>medium yang </a:t>
              </a:r>
            </a:p>
            <a:p>
              <a:r>
                <a:rPr lang="en-US" altLang="en-US" sz="1200"/>
                <a:t>mengandung </a:t>
              </a:r>
              <a:r>
                <a:rPr lang="en-US" altLang="en-US" sz="1200" baseline="30000"/>
                <a:t>15</a:t>
              </a:r>
              <a:r>
                <a:rPr lang="en-US" altLang="en-US" sz="1200"/>
                <a:t>N</a:t>
              </a:r>
            </a:p>
          </p:txBody>
        </p:sp>
        <p:sp>
          <p:nvSpPr>
            <p:cNvPr id="36875" name="Text Box 16"/>
            <p:cNvSpPr txBox="1">
              <a:spLocks noChangeArrowheads="1"/>
            </p:cNvSpPr>
            <p:nvPr/>
          </p:nvSpPr>
          <p:spPr bwMode="auto">
            <a:xfrm>
              <a:off x="3915" y="1760"/>
              <a:ext cx="13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Bakteri ditransfer ke medium </a:t>
              </a:r>
            </a:p>
            <a:p>
              <a:r>
                <a:rPr lang="en-US" altLang="en-US" sz="1200"/>
                <a:t>yang mengandung </a:t>
              </a:r>
              <a:r>
                <a:rPr lang="en-US" altLang="en-US" sz="1200" baseline="30000"/>
                <a:t>14</a:t>
              </a:r>
              <a:r>
                <a:rPr lang="en-US" altLang="en-US" sz="1200"/>
                <a:t>N</a:t>
              </a:r>
            </a:p>
          </p:txBody>
        </p:sp>
        <p:grpSp>
          <p:nvGrpSpPr>
            <p:cNvPr id="36876" name="Group 17"/>
            <p:cNvGrpSpPr>
              <a:grpSpLocks/>
            </p:cNvGrpSpPr>
            <p:nvPr/>
          </p:nvGrpSpPr>
          <p:grpSpPr bwMode="auto">
            <a:xfrm>
              <a:off x="3811" y="1748"/>
              <a:ext cx="160" cy="154"/>
              <a:chOff x="3686" y="1741"/>
              <a:chExt cx="170" cy="163"/>
            </a:xfrm>
          </p:grpSpPr>
          <p:sp>
            <p:nvSpPr>
              <p:cNvPr id="36890" name="AutoShape 18"/>
              <p:cNvSpPr>
                <a:spLocks noChangeArrowheads="1"/>
              </p:cNvSpPr>
              <p:nvPr/>
            </p:nvSpPr>
            <p:spPr bwMode="auto">
              <a:xfrm>
                <a:off x="3708" y="1767"/>
                <a:ext cx="117" cy="117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891" name="Text Box 19"/>
              <p:cNvSpPr txBox="1">
                <a:spLocks noChangeArrowheads="1"/>
              </p:cNvSpPr>
              <p:nvPr/>
            </p:nvSpPr>
            <p:spPr bwMode="auto">
              <a:xfrm>
                <a:off x="3686" y="1741"/>
                <a:ext cx="170" cy="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10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36877" name="Group 20"/>
            <p:cNvGrpSpPr>
              <a:grpSpLocks/>
            </p:cNvGrpSpPr>
            <p:nvPr/>
          </p:nvGrpSpPr>
          <p:grpSpPr bwMode="auto">
            <a:xfrm>
              <a:off x="880" y="1741"/>
              <a:ext cx="160" cy="154"/>
              <a:chOff x="3686" y="1742"/>
              <a:chExt cx="169" cy="163"/>
            </a:xfrm>
          </p:grpSpPr>
          <p:sp>
            <p:nvSpPr>
              <p:cNvPr id="36888" name="AutoShape 21"/>
              <p:cNvSpPr>
                <a:spLocks noChangeArrowheads="1"/>
              </p:cNvSpPr>
              <p:nvPr/>
            </p:nvSpPr>
            <p:spPr bwMode="auto">
              <a:xfrm>
                <a:off x="3708" y="1767"/>
                <a:ext cx="117" cy="117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889" name="Text Box 22"/>
              <p:cNvSpPr txBox="1">
                <a:spLocks noChangeArrowheads="1"/>
              </p:cNvSpPr>
              <p:nvPr/>
            </p:nvSpPr>
            <p:spPr bwMode="auto">
              <a:xfrm>
                <a:off x="3686" y="1742"/>
                <a:ext cx="169" cy="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100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sp>
          <p:nvSpPr>
            <p:cNvPr id="36878" name="Text Box 23"/>
            <p:cNvSpPr txBox="1">
              <a:spLocks noChangeArrowheads="1"/>
            </p:cNvSpPr>
            <p:nvPr/>
          </p:nvSpPr>
          <p:spPr bwMode="auto">
            <a:xfrm>
              <a:off x="974" y="2888"/>
              <a:ext cx="1263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Sampel DNA disentrifugasi</a:t>
              </a:r>
            </a:p>
            <a:p>
              <a:r>
                <a:rPr lang="en-US" altLang="en-US" sz="1200"/>
                <a:t>setelah 20 menit (setelah</a:t>
              </a:r>
            </a:p>
            <a:p>
              <a:r>
                <a:rPr lang="en-US" altLang="en-US" sz="1200"/>
                <a:t>replikasi pertama)</a:t>
              </a:r>
            </a:p>
          </p:txBody>
        </p:sp>
        <p:grpSp>
          <p:nvGrpSpPr>
            <p:cNvPr id="36879" name="Group 24"/>
            <p:cNvGrpSpPr>
              <a:grpSpLocks/>
            </p:cNvGrpSpPr>
            <p:nvPr/>
          </p:nvGrpSpPr>
          <p:grpSpPr bwMode="auto">
            <a:xfrm>
              <a:off x="862" y="2897"/>
              <a:ext cx="160" cy="154"/>
              <a:chOff x="3687" y="1740"/>
              <a:chExt cx="169" cy="163"/>
            </a:xfrm>
          </p:grpSpPr>
          <p:sp>
            <p:nvSpPr>
              <p:cNvPr id="36886" name="AutoShape 25"/>
              <p:cNvSpPr>
                <a:spLocks noChangeArrowheads="1"/>
              </p:cNvSpPr>
              <p:nvPr/>
            </p:nvSpPr>
            <p:spPr bwMode="auto">
              <a:xfrm>
                <a:off x="3708" y="1767"/>
                <a:ext cx="117" cy="117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887" name="Text Box 26"/>
              <p:cNvSpPr txBox="1">
                <a:spLocks noChangeArrowheads="1"/>
              </p:cNvSpPr>
              <p:nvPr/>
            </p:nvSpPr>
            <p:spPr bwMode="auto">
              <a:xfrm>
                <a:off x="3687" y="1740"/>
                <a:ext cx="169" cy="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10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sp>
          <p:nvSpPr>
            <p:cNvPr id="36880" name="Text Box 27"/>
            <p:cNvSpPr txBox="1">
              <a:spLocks noChangeArrowheads="1"/>
            </p:cNvSpPr>
            <p:nvPr/>
          </p:nvSpPr>
          <p:spPr bwMode="auto">
            <a:xfrm>
              <a:off x="2952" y="2892"/>
              <a:ext cx="836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Sampel DNA</a:t>
              </a:r>
            </a:p>
            <a:p>
              <a:r>
                <a:rPr lang="en-US" altLang="en-US" sz="1200"/>
                <a:t>disentrifugasi</a:t>
              </a:r>
            </a:p>
            <a:p>
              <a:r>
                <a:rPr lang="en-US" altLang="en-US" sz="1200"/>
                <a:t>setelah 40 menit</a:t>
              </a:r>
            </a:p>
            <a:p>
              <a:r>
                <a:rPr lang="en-US" altLang="en-US" sz="1200"/>
                <a:t>(setelah replikasi</a:t>
              </a:r>
            </a:p>
            <a:p>
              <a:r>
                <a:rPr lang="en-US" altLang="en-US" sz="1200"/>
                <a:t>kedua)</a:t>
              </a:r>
            </a:p>
          </p:txBody>
        </p:sp>
        <p:grpSp>
          <p:nvGrpSpPr>
            <p:cNvPr id="36881" name="Group 28"/>
            <p:cNvGrpSpPr>
              <a:grpSpLocks/>
            </p:cNvGrpSpPr>
            <p:nvPr/>
          </p:nvGrpSpPr>
          <p:grpSpPr bwMode="auto">
            <a:xfrm>
              <a:off x="2832" y="2874"/>
              <a:ext cx="160" cy="154"/>
              <a:chOff x="3682" y="1740"/>
              <a:chExt cx="169" cy="163"/>
            </a:xfrm>
          </p:grpSpPr>
          <p:sp>
            <p:nvSpPr>
              <p:cNvPr id="36884" name="AutoShape 29"/>
              <p:cNvSpPr>
                <a:spLocks noChangeArrowheads="1"/>
              </p:cNvSpPr>
              <p:nvPr/>
            </p:nvSpPr>
            <p:spPr bwMode="auto">
              <a:xfrm>
                <a:off x="3708" y="1767"/>
                <a:ext cx="117" cy="117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885" name="Text Box 30"/>
              <p:cNvSpPr txBox="1">
                <a:spLocks noChangeArrowheads="1"/>
              </p:cNvSpPr>
              <p:nvPr/>
            </p:nvSpPr>
            <p:spPr bwMode="auto">
              <a:xfrm>
                <a:off x="3682" y="1740"/>
                <a:ext cx="169" cy="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100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sp>
          <p:nvSpPr>
            <p:cNvPr id="36882" name="Text Box 31"/>
            <p:cNvSpPr txBox="1">
              <a:spLocks noChangeArrowheads="1"/>
            </p:cNvSpPr>
            <p:nvPr/>
          </p:nvSpPr>
          <p:spPr bwMode="auto">
            <a:xfrm>
              <a:off x="4016" y="2800"/>
              <a:ext cx="8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Densitas kurang</a:t>
              </a:r>
            </a:p>
          </p:txBody>
        </p:sp>
        <p:sp>
          <p:nvSpPr>
            <p:cNvPr id="36883" name="Text Box 32"/>
            <p:cNvSpPr txBox="1">
              <a:spLocks noChangeArrowheads="1"/>
            </p:cNvSpPr>
            <p:nvPr/>
          </p:nvSpPr>
          <p:spPr bwMode="auto">
            <a:xfrm>
              <a:off x="4024" y="3347"/>
              <a:ext cx="71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Densitas lebih</a:t>
              </a:r>
            </a:p>
          </p:txBody>
        </p:sp>
      </p:grpSp>
      <p:sp>
        <p:nvSpPr>
          <p:cNvPr id="36867" name="Rectangle 33"/>
          <p:cNvSpPr>
            <a:spLocks noGrp="1" noChangeArrowheads="1"/>
          </p:cNvSpPr>
          <p:nvPr>
            <p:ph type="title"/>
          </p:nvPr>
        </p:nvSpPr>
        <p:spPr>
          <a:xfrm>
            <a:off x="107504" y="764704"/>
            <a:ext cx="5328592" cy="168722"/>
          </a:xfrm>
          <a:noFill/>
        </p:spPr>
        <p:txBody>
          <a:bodyPr/>
          <a:lstStyle/>
          <a:p>
            <a:pPr eaLnBrk="1" hangingPunct="1"/>
            <a:r>
              <a:rPr lang="en-US" altLang="en-US" sz="1600" dirty="0" err="1" smtClean="0"/>
              <a:t>Peraga</a:t>
            </a:r>
            <a:r>
              <a:rPr lang="en-US" altLang="en-US" sz="1600" dirty="0" smtClean="0"/>
              <a:t> 16.11 </a:t>
            </a:r>
            <a:r>
              <a:rPr lang="en-US" altLang="en-US" sz="1600" dirty="0" err="1" smtClean="0"/>
              <a:t>Apakah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replikasi</a:t>
            </a:r>
            <a:r>
              <a:rPr lang="en-US" altLang="en-US" sz="1600" dirty="0" smtClean="0"/>
              <a:t> DNA </a:t>
            </a:r>
            <a:r>
              <a:rPr lang="en-US" altLang="en-US" sz="1600" dirty="0" err="1" smtClean="0"/>
              <a:t>mengikuti</a:t>
            </a:r>
            <a:r>
              <a:rPr lang="en-US" altLang="en-US" sz="1600" dirty="0" smtClean="0"/>
              <a:t> model </a:t>
            </a:r>
            <a:r>
              <a:rPr lang="en-US" altLang="en-US" sz="1600" dirty="0" err="1" smtClean="0"/>
              <a:t>konservatif</a:t>
            </a:r>
            <a:r>
              <a:rPr lang="en-US" altLang="en-US" sz="1600" dirty="0" smtClean="0"/>
              <a:t>, </a:t>
            </a:r>
            <a:r>
              <a:rPr lang="en-US" altLang="en-US" sz="1600" dirty="0" err="1" smtClean="0"/>
              <a:t>semikonservatif</a:t>
            </a:r>
            <a:r>
              <a:rPr lang="en-US" altLang="en-US" sz="1600" dirty="0" smtClean="0"/>
              <a:t>, </a:t>
            </a:r>
            <a:r>
              <a:rPr lang="en-US" altLang="en-US" sz="1600" dirty="0" err="1" smtClean="0"/>
              <a:t>atau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dispersif</a:t>
            </a:r>
            <a:r>
              <a:rPr lang="en-US" altLang="en-US" sz="1600" dirty="0" smtClean="0"/>
              <a:t>?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67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6"/>
          <p:cNvGrpSpPr>
            <a:grpSpLocks/>
          </p:cNvGrpSpPr>
          <p:nvPr/>
        </p:nvGrpSpPr>
        <p:grpSpPr bwMode="auto">
          <a:xfrm>
            <a:off x="107504" y="1547760"/>
            <a:ext cx="8794750" cy="5414965"/>
            <a:chOff x="96" y="663"/>
            <a:chExt cx="5540" cy="3411"/>
          </a:xfrm>
        </p:grpSpPr>
        <p:pic>
          <p:nvPicPr>
            <p:cNvPr id="3789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" y="1736"/>
              <a:ext cx="1864" cy="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893" name="Group 7"/>
            <p:cNvGrpSpPr>
              <a:grpSpLocks/>
            </p:cNvGrpSpPr>
            <p:nvPr/>
          </p:nvGrpSpPr>
          <p:grpSpPr bwMode="auto">
            <a:xfrm>
              <a:off x="205" y="672"/>
              <a:ext cx="862" cy="194"/>
              <a:chOff x="235" y="504"/>
              <a:chExt cx="869" cy="196"/>
            </a:xfrm>
          </p:grpSpPr>
          <p:sp>
            <p:nvSpPr>
              <p:cNvPr id="37908" name="Rectangle 8"/>
              <p:cNvSpPr>
                <a:spLocks noChangeArrowheads="1"/>
              </p:cNvSpPr>
              <p:nvPr/>
            </p:nvSpPr>
            <p:spPr bwMode="auto">
              <a:xfrm>
                <a:off x="240" y="504"/>
                <a:ext cx="864" cy="19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09" name="Text Box 9"/>
              <p:cNvSpPr txBox="1">
                <a:spLocks noChangeArrowheads="1"/>
              </p:cNvSpPr>
              <p:nvPr/>
            </p:nvSpPr>
            <p:spPr bwMode="auto">
              <a:xfrm>
                <a:off x="235" y="506"/>
                <a:ext cx="86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1400" b="1" dirty="0">
                    <a:solidFill>
                      <a:schemeClr val="bg1"/>
                    </a:solidFill>
                  </a:rPr>
                  <a:t>KESIMPULAN</a:t>
                </a:r>
              </a:p>
            </p:txBody>
          </p:sp>
        </p:grpSp>
        <p:sp>
          <p:nvSpPr>
            <p:cNvPr id="37894" name="Text Box 10"/>
            <p:cNvSpPr txBox="1">
              <a:spLocks noChangeArrowheads="1"/>
            </p:cNvSpPr>
            <p:nvPr/>
          </p:nvSpPr>
          <p:spPr bwMode="auto">
            <a:xfrm>
              <a:off x="96" y="663"/>
              <a:ext cx="5540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400" dirty="0"/>
                <a:t>                              </a:t>
              </a:r>
              <a:r>
                <a:rPr lang="en-US" altLang="en-US" sz="1400" dirty="0" err="1"/>
                <a:t>Meselson</a:t>
              </a:r>
              <a:r>
                <a:rPr lang="en-US" altLang="en-US" sz="1400" dirty="0"/>
                <a:t> and Stahl </a:t>
              </a:r>
              <a:r>
                <a:rPr lang="en-US" altLang="en-US" sz="1400" dirty="0" err="1"/>
                <a:t>menyimpulkan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bahwa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replikasi</a:t>
              </a:r>
              <a:r>
                <a:rPr lang="en-US" altLang="en-US" sz="1400" dirty="0"/>
                <a:t> DNA </a:t>
              </a:r>
              <a:r>
                <a:rPr lang="en-US" altLang="en-US" sz="1400" dirty="0" err="1"/>
                <a:t>mengikuti</a:t>
              </a:r>
              <a:r>
                <a:rPr lang="en-US" altLang="en-US" sz="1400" dirty="0"/>
                <a:t> model </a:t>
              </a:r>
              <a:r>
                <a:rPr lang="en-US" altLang="en-US" sz="1400" dirty="0" err="1"/>
                <a:t>semikonservatif</a:t>
              </a:r>
              <a:endParaRPr lang="en-US" altLang="en-US" sz="1400" dirty="0"/>
            </a:p>
            <a:p>
              <a:r>
                <a:rPr lang="en-US" altLang="en-US" sz="1400" dirty="0" err="1"/>
                <a:t>dengan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membandingkan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hasil</a:t>
              </a:r>
              <a:r>
                <a:rPr lang="en-US" altLang="en-US" sz="1400" dirty="0"/>
                <a:t> yang </a:t>
              </a:r>
              <a:r>
                <a:rPr lang="en-US" altLang="en-US" sz="1400" dirty="0" err="1"/>
                <a:t>diperoleh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dengan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hasil</a:t>
              </a:r>
              <a:r>
                <a:rPr lang="en-US" altLang="en-US" sz="1400" dirty="0"/>
                <a:t> yang </a:t>
              </a:r>
              <a:r>
                <a:rPr lang="en-US" altLang="en-US" sz="1400" dirty="0" err="1"/>
                <a:t>diprediksi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oleh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ketiga</a:t>
              </a:r>
              <a:r>
                <a:rPr lang="en-US" altLang="en-US" sz="1400" dirty="0"/>
                <a:t> model </a:t>
              </a:r>
              <a:r>
                <a:rPr lang="en-US" altLang="en-US" sz="1400" dirty="0" err="1"/>
                <a:t>pada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Peraga</a:t>
              </a:r>
              <a:r>
                <a:rPr lang="en-US" altLang="en-US" sz="1400" dirty="0"/>
                <a:t> </a:t>
              </a:r>
            </a:p>
            <a:p>
              <a:r>
                <a:rPr lang="en-US" altLang="en-US" sz="1400" dirty="0"/>
                <a:t>16.10. </a:t>
              </a:r>
              <a:r>
                <a:rPr lang="en-US" altLang="en-US" sz="1400" dirty="0" err="1"/>
                <a:t>Replikasi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pertama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dalam</a:t>
              </a:r>
              <a:r>
                <a:rPr lang="en-US" altLang="en-US" sz="1400" dirty="0"/>
                <a:t> medium </a:t>
              </a:r>
              <a:r>
                <a:rPr lang="en-US" altLang="en-US" sz="1400" baseline="30000" dirty="0"/>
                <a:t>14</a:t>
              </a:r>
              <a:r>
                <a:rPr lang="en-US" altLang="en-US" sz="1400" dirty="0"/>
                <a:t>N </a:t>
              </a:r>
              <a:r>
                <a:rPr lang="en-US" altLang="en-US" sz="1400" dirty="0" err="1"/>
                <a:t>menghasilkan</a:t>
              </a:r>
              <a:r>
                <a:rPr lang="en-US" altLang="en-US" sz="1400" dirty="0"/>
                <a:t> pita DNA </a:t>
              </a:r>
              <a:r>
                <a:rPr lang="en-US" altLang="en-US" sz="1400" dirty="0" err="1"/>
                <a:t>hibrid</a:t>
              </a:r>
              <a:r>
                <a:rPr lang="en-US" altLang="en-US" sz="1400" dirty="0"/>
                <a:t> (</a:t>
              </a:r>
              <a:r>
                <a:rPr lang="en-US" altLang="en-US" sz="1400" baseline="30000" dirty="0"/>
                <a:t>15</a:t>
              </a:r>
              <a:r>
                <a:rPr lang="en-US" altLang="en-US" sz="1400" dirty="0"/>
                <a:t>N–</a:t>
              </a:r>
              <a:r>
                <a:rPr lang="en-US" altLang="en-US" sz="1400" baseline="30000" dirty="0"/>
                <a:t>14</a:t>
              </a:r>
              <a:r>
                <a:rPr lang="en-US" altLang="en-US" sz="1400" dirty="0"/>
                <a:t>N). </a:t>
              </a:r>
              <a:r>
                <a:rPr lang="en-US" altLang="en-US" sz="1400" dirty="0" err="1"/>
                <a:t>Hasil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ini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mengeliminasi</a:t>
              </a:r>
              <a:r>
                <a:rPr lang="en-US" altLang="en-US" sz="1400" dirty="0"/>
                <a:t> </a:t>
              </a:r>
            </a:p>
            <a:p>
              <a:r>
                <a:rPr lang="en-US" altLang="en-US" sz="1400" dirty="0"/>
                <a:t>model </a:t>
              </a:r>
              <a:r>
                <a:rPr lang="en-US" altLang="en-US" sz="1400" dirty="0" err="1"/>
                <a:t>konservatif</a:t>
              </a:r>
              <a:r>
                <a:rPr lang="en-US" altLang="en-US" sz="1400" dirty="0"/>
                <a:t>. </a:t>
              </a:r>
              <a:r>
                <a:rPr lang="en-US" altLang="en-US" sz="1400" dirty="0" err="1"/>
                <a:t>Replikasi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kedua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menghasilkan</a:t>
              </a:r>
              <a:r>
                <a:rPr lang="en-US" altLang="en-US" sz="1400" dirty="0"/>
                <a:t> DNA </a:t>
              </a:r>
              <a:r>
                <a:rPr lang="en-US" altLang="en-US" sz="1400" dirty="0" err="1"/>
                <a:t>ringan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maupun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hibrid</a:t>
              </a:r>
              <a:r>
                <a:rPr lang="en-US" altLang="en-US" sz="1400" dirty="0"/>
                <a:t>, </a:t>
              </a:r>
              <a:r>
                <a:rPr lang="en-US" altLang="en-US" sz="1400" dirty="0" err="1"/>
                <a:t>hasil</a:t>
              </a:r>
              <a:r>
                <a:rPr lang="en-US" altLang="en-US" sz="1400" dirty="0"/>
                <a:t> yang </a:t>
              </a:r>
              <a:r>
                <a:rPr lang="en-US" altLang="en-US" sz="1400" dirty="0" err="1"/>
                <a:t>membantah</a:t>
              </a:r>
              <a:r>
                <a:rPr lang="en-US" altLang="en-US" sz="1400" dirty="0"/>
                <a:t> model </a:t>
              </a:r>
            </a:p>
            <a:p>
              <a:r>
                <a:rPr lang="en-US" altLang="en-US" sz="1400" dirty="0" err="1"/>
                <a:t>dispersif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dan</a:t>
              </a:r>
              <a:r>
                <a:rPr lang="en-US" altLang="en-US" sz="1400" dirty="0"/>
                <a:t> </a:t>
              </a:r>
              <a:r>
                <a:rPr lang="en-US" altLang="en-US" sz="1400" dirty="0" err="1"/>
                <a:t>mendukung</a:t>
              </a:r>
              <a:r>
                <a:rPr lang="en-US" altLang="en-US" sz="1400" dirty="0"/>
                <a:t> model </a:t>
              </a:r>
              <a:r>
                <a:rPr lang="en-US" altLang="en-US" sz="1400" dirty="0" err="1"/>
                <a:t>semikonservatif</a:t>
              </a:r>
              <a:r>
                <a:rPr lang="en-US" altLang="en-US" sz="1400" dirty="0"/>
                <a:t>.</a:t>
              </a:r>
            </a:p>
          </p:txBody>
        </p:sp>
        <p:sp>
          <p:nvSpPr>
            <p:cNvPr id="37895" name="Text Box 11"/>
            <p:cNvSpPr txBox="1">
              <a:spLocks noChangeArrowheads="1"/>
            </p:cNvSpPr>
            <p:nvPr/>
          </p:nvSpPr>
          <p:spPr bwMode="auto">
            <a:xfrm>
              <a:off x="1614" y="1528"/>
              <a:ext cx="10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1400" b="1"/>
                <a:t>Replikasi pertama</a:t>
              </a:r>
            </a:p>
          </p:txBody>
        </p:sp>
        <p:sp>
          <p:nvSpPr>
            <p:cNvPr id="37896" name="Text Box 12"/>
            <p:cNvSpPr txBox="1">
              <a:spLocks noChangeArrowheads="1"/>
            </p:cNvSpPr>
            <p:nvPr/>
          </p:nvSpPr>
          <p:spPr bwMode="auto">
            <a:xfrm>
              <a:off x="3103" y="1528"/>
              <a:ext cx="96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1400" b="1"/>
                <a:t>Replikasi kedua</a:t>
              </a:r>
            </a:p>
          </p:txBody>
        </p:sp>
        <p:sp>
          <p:nvSpPr>
            <p:cNvPr id="37897" name="AutoShape 13"/>
            <p:cNvSpPr>
              <a:spLocks/>
            </p:cNvSpPr>
            <p:nvPr/>
          </p:nvSpPr>
          <p:spPr bwMode="auto">
            <a:xfrm>
              <a:off x="3411" y="1790"/>
              <a:ext cx="48" cy="666"/>
            </a:xfrm>
            <a:prstGeom prst="leftBrace">
              <a:avLst>
                <a:gd name="adj1" fmla="val 115625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898" name="Text Box 14"/>
            <p:cNvSpPr txBox="1">
              <a:spLocks noChangeArrowheads="1"/>
            </p:cNvSpPr>
            <p:nvPr/>
          </p:nvSpPr>
          <p:spPr bwMode="auto">
            <a:xfrm>
              <a:off x="699" y="1969"/>
              <a:ext cx="71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400" b="1"/>
                <a:t>Model</a:t>
              </a:r>
            </a:p>
            <a:p>
              <a:r>
                <a:rPr lang="en-US" altLang="en-US" sz="1400" b="1"/>
                <a:t>konservatif</a:t>
              </a:r>
            </a:p>
          </p:txBody>
        </p:sp>
        <p:sp>
          <p:nvSpPr>
            <p:cNvPr id="37899" name="Text Box 15"/>
            <p:cNvSpPr txBox="1">
              <a:spLocks noChangeArrowheads="1"/>
            </p:cNvSpPr>
            <p:nvPr/>
          </p:nvSpPr>
          <p:spPr bwMode="auto">
            <a:xfrm>
              <a:off x="713" y="2656"/>
              <a:ext cx="96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400" b="1"/>
                <a:t>Model</a:t>
              </a:r>
            </a:p>
            <a:p>
              <a:r>
                <a:rPr lang="en-US" altLang="en-US" sz="1400" b="1"/>
                <a:t>semikonservatif</a:t>
              </a:r>
            </a:p>
          </p:txBody>
        </p:sp>
        <p:sp>
          <p:nvSpPr>
            <p:cNvPr id="37900" name="Text Box 16"/>
            <p:cNvSpPr txBox="1">
              <a:spLocks noChangeArrowheads="1"/>
            </p:cNvSpPr>
            <p:nvPr/>
          </p:nvSpPr>
          <p:spPr bwMode="auto">
            <a:xfrm>
              <a:off x="723" y="3560"/>
              <a:ext cx="58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400" b="1"/>
                <a:t>Model</a:t>
              </a:r>
            </a:p>
            <a:p>
              <a:r>
                <a:rPr lang="en-US" altLang="en-US" sz="1400" b="1"/>
                <a:t>dispersif</a:t>
              </a:r>
            </a:p>
          </p:txBody>
        </p:sp>
        <p:sp>
          <p:nvSpPr>
            <p:cNvPr id="37901" name="AutoShape 17"/>
            <p:cNvSpPr>
              <a:spLocks/>
            </p:cNvSpPr>
            <p:nvPr/>
          </p:nvSpPr>
          <p:spPr bwMode="auto">
            <a:xfrm>
              <a:off x="2261" y="2742"/>
              <a:ext cx="48" cy="428"/>
            </a:xfrm>
            <a:prstGeom prst="leftBrace">
              <a:avLst>
                <a:gd name="adj1" fmla="val 7430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2" name="AutoShape 18"/>
            <p:cNvSpPr>
              <a:spLocks/>
            </p:cNvSpPr>
            <p:nvPr/>
          </p:nvSpPr>
          <p:spPr bwMode="auto">
            <a:xfrm>
              <a:off x="2261" y="3599"/>
              <a:ext cx="48" cy="380"/>
            </a:xfrm>
            <a:prstGeom prst="leftBrace">
              <a:avLst>
                <a:gd name="adj1" fmla="val 65972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3" name="AutoShape 19"/>
            <p:cNvSpPr>
              <a:spLocks/>
            </p:cNvSpPr>
            <p:nvPr/>
          </p:nvSpPr>
          <p:spPr bwMode="auto">
            <a:xfrm>
              <a:off x="3387" y="2647"/>
              <a:ext cx="48" cy="285"/>
            </a:xfrm>
            <a:prstGeom prst="leftBrace">
              <a:avLst>
                <a:gd name="adj1" fmla="val 49479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4" name="AutoShape 20"/>
            <p:cNvSpPr>
              <a:spLocks/>
            </p:cNvSpPr>
            <p:nvPr/>
          </p:nvSpPr>
          <p:spPr bwMode="auto">
            <a:xfrm>
              <a:off x="3403" y="2980"/>
              <a:ext cx="48" cy="285"/>
            </a:xfrm>
            <a:prstGeom prst="leftBrace">
              <a:avLst>
                <a:gd name="adj1" fmla="val 49479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5" name="AutoShape 21"/>
            <p:cNvSpPr>
              <a:spLocks/>
            </p:cNvSpPr>
            <p:nvPr/>
          </p:nvSpPr>
          <p:spPr bwMode="auto">
            <a:xfrm>
              <a:off x="3419" y="3408"/>
              <a:ext cx="48" cy="666"/>
            </a:xfrm>
            <a:prstGeom prst="leftBrace">
              <a:avLst>
                <a:gd name="adj1" fmla="val 115625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6" name="Line 22"/>
            <p:cNvSpPr>
              <a:spLocks noChangeShapeType="1"/>
            </p:cNvSpPr>
            <p:nvPr/>
          </p:nvSpPr>
          <p:spPr bwMode="auto">
            <a:xfrm>
              <a:off x="3340" y="2936"/>
              <a:ext cx="4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7907" name="Line 23"/>
            <p:cNvSpPr>
              <a:spLocks noChangeShapeType="1"/>
            </p:cNvSpPr>
            <p:nvPr/>
          </p:nvSpPr>
          <p:spPr bwMode="auto">
            <a:xfrm>
              <a:off x="3391" y="2932"/>
              <a:ext cx="0" cy="1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37891" name="Rectangle 24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9601200" cy="312738"/>
          </a:xfrm>
          <a:noFill/>
        </p:spPr>
        <p:txBody>
          <a:bodyPr/>
          <a:lstStyle/>
          <a:p>
            <a:pPr eaLnBrk="1" hangingPunct="1"/>
            <a:r>
              <a:rPr lang="en-US" altLang="en-US" sz="1600" smtClean="0"/>
              <a:t>	Peraga 16.11 Apakah replikasi DNA mengikuti model konservatif, semikonservatif, atau dispersif?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64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5324" y="2564904"/>
            <a:ext cx="7581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BAGAIMANAKAH PROSES REPLIKASI DNA</a:t>
            </a:r>
            <a:r>
              <a:rPr lang="id-ID" sz="3200" b="1" dirty="0" smtClean="0"/>
              <a:t>?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2144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37"/>
          <p:cNvGrpSpPr>
            <a:grpSpLocks/>
          </p:cNvGrpSpPr>
          <p:nvPr/>
        </p:nvGrpSpPr>
        <p:grpSpPr bwMode="auto">
          <a:xfrm>
            <a:off x="19050" y="1524000"/>
            <a:ext cx="8909050" cy="4289425"/>
            <a:chOff x="12" y="960"/>
            <a:chExt cx="5612" cy="2702"/>
          </a:xfrm>
        </p:grpSpPr>
        <p:pic>
          <p:nvPicPr>
            <p:cNvPr id="4096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" y="1203"/>
              <a:ext cx="4031" cy="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5" name="Text Box 8"/>
            <p:cNvSpPr txBox="1">
              <a:spLocks noChangeArrowheads="1"/>
            </p:cNvSpPr>
            <p:nvPr/>
          </p:nvSpPr>
          <p:spPr bwMode="auto">
            <a:xfrm>
              <a:off x="153" y="1423"/>
              <a:ext cx="1685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Replikasi dimulai pada titik spesifik</a:t>
              </a:r>
            </a:p>
            <a:p>
              <a:r>
                <a:rPr lang="en-US" altLang="en-US" sz="1200"/>
                <a:t>tempat dua untai induk memisah</a:t>
              </a:r>
            </a:p>
            <a:p>
              <a:r>
                <a:rPr lang="en-US" altLang="en-US" sz="1200"/>
                <a:t>dan membentuk gelembung replikasi</a:t>
              </a:r>
            </a:p>
          </p:txBody>
        </p:sp>
        <p:sp>
          <p:nvSpPr>
            <p:cNvPr id="40966" name="Text Box 9"/>
            <p:cNvSpPr txBox="1">
              <a:spLocks noChangeArrowheads="1"/>
            </p:cNvSpPr>
            <p:nvPr/>
          </p:nvSpPr>
          <p:spPr bwMode="auto">
            <a:xfrm>
              <a:off x="153" y="2019"/>
              <a:ext cx="14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Gelembung mengembang saat</a:t>
              </a:r>
            </a:p>
            <a:p>
              <a:r>
                <a:rPr lang="en-US" altLang="en-US" sz="1200"/>
                <a:t>replikasi berlanjut ke kedua arah</a:t>
              </a:r>
            </a:p>
          </p:txBody>
        </p:sp>
        <p:sp>
          <p:nvSpPr>
            <p:cNvPr id="40967" name="Text Box 10"/>
            <p:cNvSpPr txBox="1">
              <a:spLocks noChangeArrowheads="1"/>
            </p:cNvSpPr>
            <p:nvPr/>
          </p:nvSpPr>
          <p:spPr bwMode="auto">
            <a:xfrm>
              <a:off x="153" y="2548"/>
              <a:ext cx="149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Akhirnya gelembung-gelembung</a:t>
              </a:r>
            </a:p>
            <a:p>
              <a:r>
                <a:rPr lang="en-US" altLang="en-US" sz="1200"/>
                <a:t>menyatu dan sintesis untai-untai</a:t>
              </a:r>
            </a:p>
            <a:p>
              <a:r>
                <a:rPr lang="en-US" altLang="en-US" sz="1200"/>
                <a:t>anakan pun selesai.</a:t>
              </a:r>
            </a:p>
          </p:txBody>
        </p:sp>
        <p:sp>
          <p:nvSpPr>
            <p:cNvPr id="40968" name="AutoShape 11"/>
            <p:cNvSpPr>
              <a:spLocks noChangeArrowheads="1"/>
            </p:cNvSpPr>
            <p:nvPr/>
          </p:nvSpPr>
          <p:spPr bwMode="auto">
            <a:xfrm>
              <a:off x="65" y="1388"/>
              <a:ext cx="112" cy="112"/>
            </a:xfrm>
            <a:prstGeom prst="flowChartConnector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69" name="Text Box 12"/>
            <p:cNvSpPr txBox="1">
              <a:spLocks noChangeArrowheads="1"/>
            </p:cNvSpPr>
            <p:nvPr/>
          </p:nvSpPr>
          <p:spPr bwMode="auto">
            <a:xfrm>
              <a:off x="37" y="135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0970" name="AutoShape 13"/>
            <p:cNvSpPr>
              <a:spLocks noChangeArrowheads="1"/>
            </p:cNvSpPr>
            <p:nvPr/>
          </p:nvSpPr>
          <p:spPr bwMode="auto">
            <a:xfrm>
              <a:off x="77" y="1983"/>
              <a:ext cx="112" cy="112"/>
            </a:xfrm>
            <a:prstGeom prst="flowChartConnector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1" name="Text Box 14"/>
            <p:cNvSpPr txBox="1">
              <a:spLocks noChangeArrowheads="1"/>
            </p:cNvSpPr>
            <p:nvPr/>
          </p:nvSpPr>
          <p:spPr bwMode="auto">
            <a:xfrm>
              <a:off x="49" y="1951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0972" name="AutoShape 15"/>
            <p:cNvSpPr>
              <a:spLocks noChangeArrowheads="1"/>
            </p:cNvSpPr>
            <p:nvPr/>
          </p:nvSpPr>
          <p:spPr bwMode="auto">
            <a:xfrm>
              <a:off x="81" y="2511"/>
              <a:ext cx="112" cy="112"/>
            </a:xfrm>
            <a:prstGeom prst="flowChartConnector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3" name="Text Box 16"/>
            <p:cNvSpPr txBox="1">
              <a:spLocks noChangeArrowheads="1"/>
            </p:cNvSpPr>
            <p:nvPr/>
          </p:nvSpPr>
          <p:spPr bwMode="auto">
            <a:xfrm>
              <a:off x="53" y="2479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0974" name="Text Box 17"/>
            <p:cNvSpPr txBox="1">
              <a:spLocks noChangeArrowheads="1"/>
            </p:cNvSpPr>
            <p:nvPr/>
          </p:nvSpPr>
          <p:spPr bwMode="auto">
            <a:xfrm>
              <a:off x="1709" y="960"/>
              <a:ext cx="90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Titik mula replikasi</a:t>
              </a:r>
            </a:p>
          </p:txBody>
        </p:sp>
        <p:sp>
          <p:nvSpPr>
            <p:cNvPr id="40975" name="Line 18"/>
            <p:cNvSpPr>
              <a:spLocks noChangeShapeType="1"/>
            </p:cNvSpPr>
            <p:nvPr/>
          </p:nvSpPr>
          <p:spPr bwMode="auto">
            <a:xfrm>
              <a:off x="2177" y="1104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76" name="Text Box 19"/>
            <p:cNvSpPr txBox="1">
              <a:spLocks noChangeArrowheads="1"/>
            </p:cNvSpPr>
            <p:nvPr/>
          </p:nvSpPr>
          <p:spPr bwMode="auto">
            <a:xfrm>
              <a:off x="1872" y="1699"/>
              <a:ext cx="6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Gelembung</a:t>
              </a:r>
            </a:p>
          </p:txBody>
        </p:sp>
        <p:sp>
          <p:nvSpPr>
            <p:cNvPr id="40977" name="AutoShape 20"/>
            <p:cNvSpPr>
              <a:spLocks/>
            </p:cNvSpPr>
            <p:nvPr/>
          </p:nvSpPr>
          <p:spPr bwMode="auto">
            <a:xfrm rot="-5400000">
              <a:off x="2121" y="1548"/>
              <a:ext cx="96" cy="288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8" name="Text Box 21"/>
            <p:cNvSpPr txBox="1">
              <a:spLocks noChangeArrowheads="1"/>
            </p:cNvSpPr>
            <p:nvPr/>
          </p:nvSpPr>
          <p:spPr bwMode="auto">
            <a:xfrm>
              <a:off x="3023" y="991"/>
              <a:ext cx="10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Untai induk (cetakan)</a:t>
              </a:r>
            </a:p>
          </p:txBody>
        </p:sp>
        <p:sp>
          <p:nvSpPr>
            <p:cNvPr id="40979" name="Text Box 22"/>
            <p:cNvSpPr txBox="1">
              <a:spLocks noChangeArrowheads="1"/>
            </p:cNvSpPr>
            <p:nvPr/>
          </p:nvSpPr>
          <p:spPr bwMode="auto">
            <a:xfrm>
              <a:off x="3081" y="1135"/>
              <a:ext cx="9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Untai anakan (baru)</a:t>
              </a:r>
            </a:p>
          </p:txBody>
        </p:sp>
        <p:sp>
          <p:nvSpPr>
            <p:cNvPr id="40980" name="Line 23"/>
            <p:cNvSpPr>
              <a:spLocks noChangeShapeType="1"/>
            </p:cNvSpPr>
            <p:nvPr/>
          </p:nvSpPr>
          <p:spPr bwMode="auto">
            <a:xfrm flipV="1">
              <a:off x="2829" y="1088"/>
              <a:ext cx="24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81" name="Line 24"/>
            <p:cNvSpPr>
              <a:spLocks noChangeShapeType="1"/>
            </p:cNvSpPr>
            <p:nvPr/>
          </p:nvSpPr>
          <p:spPr bwMode="auto">
            <a:xfrm flipV="1">
              <a:off x="2889" y="1244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82" name="Text Box 25"/>
            <p:cNvSpPr txBox="1">
              <a:spLocks noChangeArrowheads="1"/>
            </p:cNvSpPr>
            <p:nvPr/>
          </p:nvSpPr>
          <p:spPr bwMode="auto">
            <a:xfrm>
              <a:off x="3129" y="1713"/>
              <a:ext cx="76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Garpu replikasi</a:t>
              </a:r>
            </a:p>
          </p:txBody>
        </p:sp>
        <p:sp>
          <p:nvSpPr>
            <p:cNvPr id="40983" name="Line 26"/>
            <p:cNvSpPr>
              <a:spLocks noChangeShapeType="1"/>
            </p:cNvSpPr>
            <p:nvPr/>
          </p:nvSpPr>
          <p:spPr bwMode="auto">
            <a:xfrm>
              <a:off x="3481" y="1612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84" name="Text Box 27"/>
            <p:cNvSpPr txBox="1">
              <a:spLocks noChangeArrowheads="1"/>
            </p:cNvSpPr>
            <p:nvPr/>
          </p:nvSpPr>
          <p:spPr bwMode="auto">
            <a:xfrm>
              <a:off x="2208" y="2820"/>
              <a:ext cx="1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Dua molekul DNA anakan</a:t>
              </a:r>
            </a:p>
          </p:txBody>
        </p:sp>
        <p:sp>
          <p:nvSpPr>
            <p:cNvPr id="40985" name="Text Box 28"/>
            <p:cNvSpPr txBox="1">
              <a:spLocks noChangeArrowheads="1"/>
            </p:cNvSpPr>
            <p:nvPr/>
          </p:nvSpPr>
          <p:spPr bwMode="auto">
            <a:xfrm>
              <a:off x="150" y="3140"/>
              <a:ext cx="36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Pada eukariota, replikasi DNA dimulai di banyak tempat di sepanjang molekul DNA</a:t>
              </a:r>
            </a:p>
            <a:p>
              <a:r>
                <a:rPr lang="en-US" altLang="en-US" sz="1200"/>
                <a:t>raksasa setiap kromosom.</a:t>
              </a:r>
            </a:p>
          </p:txBody>
        </p:sp>
        <p:sp>
          <p:nvSpPr>
            <p:cNvPr id="40986" name="Text Box 29"/>
            <p:cNvSpPr txBox="1">
              <a:spLocks noChangeArrowheads="1"/>
            </p:cNvSpPr>
            <p:nvPr/>
          </p:nvSpPr>
          <p:spPr bwMode="auto">
            <a:xfrm>
              <a:off x="3983" y="3171"/>
              <a:ext cx="1627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Pada mikrograf ini, tiga gelembung </a:t>
              </a:r>
            </a:p>
            <a:p>
              <a:r>
                <a:rPr lang="en-US" altLang="en-US" sz="1200"/>
                <a:t>replikasi terlihat di sepanjang DNA </a:t>
              </a:r>
            </a:p>
            <a:p>
              <a:r>
                <a:rPr lang="en-US" altLang="en-US" sz="1200"/>
                <a:t>sel hamster cina hasil kultur.</a:t>
              </a:r>
            </a:p>
          </p:txBody>
        </p:sp>
        <p:sp>
          <p:nvSpPr>
            <p:cNvPr id="40987" name="Text Box 30"/>
            <p:cNvSpPr txBox="1">
              <a:spLocks noChangeArrowheads="1"/>
            </p:cNvSpPr>
            <p:nvPr/>
          </p:nvSpPr>
          <p:spPr bwMode="auto">
            <a:xfrm>
              <a:off x="3818" y="3169"/>
              <a:ext cx="23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1200" b="1"/>
                <a:t>(b)</a:t>
              </a:r>
            </a:p>
          </p:txBody>
        </p:sp>
        <p:sp>
          <p:nvSpPr>
            <p:cNvPr id="40988" name="Text Box 31"/>
            <p:cNvSpPr txBox="1">
              <a:spLocks noChangeArrowheads="1"/>
            </p:cNvSpPr>
            <p:nvPr/>
          </p:nvSpPr>
          <p:spPr bwMode="auto">
            <a:xfrm>
              <a:off x="12" y="3136"/>
              <a:ext cx="2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1200" b="1"/>
                <a:t>(a)</a:t>
              </a:r>
            </a:p>
          </p:txBody>
        </p:sp>
        <p:sp>
          <p:nvSpPr>
            <p:cNvPr id="40989" name="Text Box 32"/>
            <p:cNvSpPr txBox="1">
              <a:spLocks noChangeArrowheads="1"/>
            </p:cNvSpPr>
            <p:nvPr/>
          </p:nvSpPr>
          <p:spPr bwMode="auto">
            <a:xfrm>
              <a:off x="5073" y="1045"/>
              <a:ext cx="46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1200"/>
                <a:t>0,25 µm</a:t>
              </a:r>
            </a:p>
          </p:txBody>
        </p:sp>
        <p:sp>
          <p:nvSpPr>
            <p:cNvPr id="40990" name="Text Box 33"/>
            <p:cNvSpPr txBox="1">
              <a:spLocks noChangeArrowheads="1"/>
            </p:cNvSpPr>
            <p:nvPr/>
          </p:nvSpPr>
          <p:spPr bwMode="auto">
            <a:xfrm>
              <a:off x="471" y="3326"/>
              <a:ext cx="11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endParaRPr lang="en-US" altLang="en-US" sz="2900"/>
            </a:p>
          </p:txBody>
        </p:sp>
      </p:grpSp>
      <p:sp>
        <p:nvSpPr>
          <p:cNvPr id="40963" name="Rectangle 35"/>
          <p:cNvSpPr>
            <a:spLocks noGrp="1" noChangeArrowheads="1"/>
          </p:cNvSpPr>
          <p:nvPr>
            <p:ph type="title"/>
          </p:nvPr>
        </p:nvSpPr>
        <p:spPr>
          <a:xfrm>
            <a:off x="115936" y="764704"/>
            <a:ext cx="7248872" cy="328464"/>
          </a:xfrm>
          <a:noFill/>
        </p:spPr>
        <p:txBody>
          <a:bodyPr/>
          <a:lstStyle/>
          <a:p>
            <a:pPr eaLnBrk="1" hangingPunct="1"/>
            <a:r>
              <a:rPr lang="en-US" altLang="en-US" sz="1600" dirty="0" err="1" smtClean="0"/>
              <a:t>Titik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mula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replikasi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pada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eukariota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9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692696"/>
            <a:ext cx="4404965" cy="576064"/>
          </a:xfrm>
          <a:noFill/>
        </p:spPr>
        <p:txBody>
          <a:bodyPr/>
          <a:lstStyle/>
          <a:p>
            <a:pPr eaLnBrk="1" hangingPunct="1"/>
            <a:r>
              <a:rPr lang="en-US" altLang="en-US" sz="1600" dirty="0" err="1" smtClean="0"/>
              <a:t>Peraga</a:t>
            </a:r>
            <a:r>
              <a:rPr lang="en-US" altLang="en-US" sz="1600" dirty="0" smtClean="0"/>
              <a:t> 16.13 </a:t>
            </a:r>
            <a:r>
              <a:rPr lang="en-US" altLang="en-US" sz="1600" dirty="0" err="1" smtClean="0"/>
              <a:t>Beberapa</a:t>
            </a:r>
            <a:r>
              <a:rPr lang="en-US" altLang="en-US" sz="1600" dirty="0" smtClean="0"/>
              <a:t> protein yang </a:t>
            </a:r>
            <a:r>
              <a:rPr lang="en-US" altLang="en-US" sz="1600" dirty="0" err="1" smtClean="0"/>
              <a:t>terlibat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dalam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inisiasi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replikasi</a:t>
            </a:r>
            <a:r>
              <a:rPr lang="en-US" altLang="en-US" sz="1600" dirty="0" smtClean="0"/>
              <a:t> DNA</a:t>
            </a:r>
            <a:endParaRPr lang="en-US" altLang="en-US" dirty="0" smtClean="0"/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043738" cy="419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838200" y="5715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endParaRPr lang="en-US" altLang="en-US"/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914400" y="5486400"/>
            <a:ext cx="304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3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65"/>
          <p:cNvSpPr>
            <a:spLocks noGrp="1" noChangeArrowheads="1"/>
          </p:cNvSpPr>
          <p:nvPr>
            <p:ph type="title"/>
          </p:nvPr>
        </p:nvSpPr>
        <p:spPr>
          <a:xfrm>
            <a:off x="107504" y="620687"/>
            <a:ext cx="4176464" cy="660425"/>
          </a:xfrm>
          <a:noFill/>
        </p:spPr>
        <p:txBody>
          <a:bodyPr/>
          <a:lstStyle/>
          <a:p>
            <a:pPr eaLnBrk="1" hangingPunct="1"/>
            <a:r>
              <a:rPr lang="en-US" altLang="en-US" sz="1600" dirty="0" err="1" smtClean="0"/>
              <a:t>Peraga</a:t>
            </a:r>
            <a:r>
              <a:rPr lang="en-US" altLang="en-US" sz="1600" dirty="0" smtClean="0"/>
              <a:t> 16.15 </a:t>
            </a:r>
            <a:r>
              <a:rPr lang="en-US" altLang="en-US" sz="1600" dirty="0" err="1" smtClean="0"/>
              <a:t>Sintesis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untai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maju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saat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replikasi</a:t>
            </a:r>
            <a:r>
              <a:rPr lang="en-US" altLang="en-US" sz="1600" dirty="0" smtClean="0"/>
              <a:t> DNA</a:t>
            </a:r>
            <a:endParaRPr lang="en-US" altLang="en-US" dirty="0" smtClean="0"/>
          </a:p>
        </p:txBody>
      </p:sp>
      <p:pic>
        <p:nvPicPr>
          <p:cNvPr id="4915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81113"/>
            <a:ext cx="5303838" cy="489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4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6"/>
          <p:cNvSpPr txBox="1">
            <a:spLocks noChangeArrowheads="1"/>
          </p:cNvSpPr>
          <p:nvPr/>
        </p:nvSpPr>
        <p:spPr bwMode="auto">
          <a:xfrm>
            <a:off x="2106613" y="6070600"/>
            <a:ext cx="1841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/>
            <a:endParaRPr lang="en-US" altLang="en-US" sz="2900"/>
          </a:p>
        </p:txBody>
      </p:sp>
      <p:grpSp>
        <p:nvGrpSpPr>
          <p:cNvPr id="52227" name="Group 98"/>
          <p:cNvGrpSpPr>
            <a:grpSpLocks/>
          </p:cNvGrpSpPr>
          <p:nvPr/>
        </p:nvGrpSpPr>
        <p:grpSpPr bwMode="auto">
          <a:xfrm>
            <a:off x="1212850" y="609600"/>
            <a:ext cx="7702550" cy="5907088"/>
            <a:chOff x="764" y="384"/>
            <a:chExt cx="4852" cy="3721"/>
          </a:xfrm>
        </p:grpSpPr>
        <p:pic>
          <p:nvPicPr>
            <p:cNvPr id="5222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" y="513"/>
              <a:ext cx="1379" cy="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0" name="Text Box 5"/>
            <p:cNvSpPr txBox="1">
              <a:spLocks noChangeArrowheads="1"/>
            </p:cNvSpPr>
            <p:nvPr/>
          </p:nvSpPr>
          <p:spPr bwMode="auto">
            <a:xfrm>
              <a:off x="2637" y="3989"/>
              <a:ext cx="682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600"/>
                <a:t>Arah keseluruhan replikasi</a:t>
              </a:r>
            </a:p>
          </p:txBody>
        </p:sp>
        <p:sp>
          <p:nvSpPr>
            <p:cNvPr id="52231" name="Text Box 6"/>
            <p:cNvSpPr txBox="1">
              <a:spLocks noChangeArrowheads="1"/>
            </p:cNvSpPr>
            <p:nvPr/>
          </p:nvSpPr>
          <p:spPr bwMode="auto">
            <a:xfrm>
              <a:off x="2200" y="545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52232" name="Text Box 7"/>
            <p:cNvSpPr txBox="1">
              <a:spLocks noChangeArrowheads="1"/>
            </p:cNvSpPr>
            <p:nvPr/>
          </p:nvSpPr>
          <p:spPr bwMode="auto">
            <a:xfrm>
              <a:off x="2192" y="1097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52233" name="Text Box 8"/>
            <p:cNvSpPr txBox="1">
              <a:spLocks noChangeArrowheads="1"/>
            </p:cNvSpPr>
            <p:nvPr/>
          </p:nvSpPr>
          <p:spPr bwMode="auto">
            <a:xfrm>
              <a:off x="2184" y="1705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52234" name="Text Box 9"/>
            <p:cNvSpPr txBox="1">
              <a:spLocks noChangeArrowheads="1"/>
            </p:cNvSpPr>
            <p:nvPr/>
          </p:nvSpPr>
          <p:spPr bwMode="auto">
            <a:xfrm>
              <a:off x="2190" y="2315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52235" name="Text Box 10"/>
            <p:cNvSpPr txBox="1">
              <a:spLocks noChangeArrowheads="1"/>
            </p:cNvSpPr>
            <p:nvPr/>
          </p:nvSpPr>
          <p:spPr bwMode="auto">
            <a:xfrm>
              <a:off x="2248" y="2241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52236" name="Text Box 11"/>
            <p:cNvSpPr txBox="1">
              <a:spLocks noChangeArrowheads="1"/>
            </p:cNvSpPr>
            <p:nvPr/>
          </p:nvSpPr>
          <p:spPr bwMode="auto">
            <a:xfrm>
              <a:off x="2208" y="2945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52237" name="Text Box 12"/>
            <p:cNvSpPr txBox="1">
              <a:spLocks noChangeArrowheads="1"/>
            </p:cNvSpPr>
            <p:nvPr/>
          </p:nvSpPr>
          <p:spPr bwMode="auto">
            <a:xfrm>
              <a:off x="2260" y="2886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52238" name="Text Box 13"/>
            <p:cNvSpPr txBox="1">
              <a:spLocks noChangeArrowheads="1"/>
            </p:cNvSpPr>
            <p:nvPr/>
          </p:nvSpPr>
          <p:spPr bwMode="auto">
            <a:xfrm>
              <a:off x="2198" y="3615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52239" name="Text Box 14"/>
            <p:cNvSpPr txBox="1">
              <a:spLocks noChangeArrowheads="1"/>
            </p:cNvSpPr>
            <p:nvPr/>
          </p:nvSpPr>
          <p:spPr bwMode="auto">
            <a:xfrm>
              <a:off x="2263" y="3546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52240" name="Text Box 15"/>
            <p:cNvSpPr txBox="1">
              <a:spLocks noChangeArrowheads="1"/>
            </p:cNvSpPr>
            <p:nvPr/>
          </p:nvSpPr>
          <p:spPr bwMode="auto">
            <a:xfrm>
              <a:off x="3532" y="2910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52241" name="Text Box 16"/>
            <p:cNvSpPr txBox="1">
              <a:spLocks noChangeArrowheads="1"/>
            </p:cNvSpPr>
            <p:nvPr/>
          </p:nvSpPr>
          <p:spPr bwMode="auto">
            <a:xfrm>
              <a:off x="3577" y="2978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52242" name="Text Box 17"/>
            <p:cNvSpPr txBox="1">
              <a:spLocks noChangeArrowheads="1"/>
            </p:cNvSpPr>
            <p:nvPr/>
          </p:nvSpPr>
          <p:spPr bwMode="auto">
            <a:xfrm>
              <a:off x="3532" y="3564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52243" name="Text Box 18"/>
            <p:cNvSpPr txBox="1">
              <a:spLocks noChangeArrowheads="1"/>
            </p:cNvSpPr>
            <p:nvPr/>
          </p:nvSpPr>
          <p:spPr bwMode="auto">
            <a:xfrm>
              <a:off x="3577" y="3650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52244" name="Text Box 19"/>
            <p:cNvSpPr txBox="1">
              <a:spLocks noChangeArrowheads="1"/>
            </p:cNvSpPr>
            <p:nvPr/>
          </p:nvSpPr>
          <p:spPr bwMode="auto">
            <a:xfrm>
              <a:off x="3529" y="2258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52245" name="Text Box 20"/>
            <p:cNvSpPr txBox="1">
              <a:spLocks noChangeArrowheads="1"/>
            </p:cNvSpPr>
            <p:nvPr/>
          </p:nvSpPr>
          <p:spPr bwMode="auto">
            <a:xfrm>
              <a:off x="3584" y="2344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52246" name="Text Box 21"/>
            <p:cNvSpPr txBox="1">
              <a:spLocks noChangeArrowheads="1"/>
            </p:cNvSpPr>
            <p:nvPr/>
          </p:nvSpPr>
          <p:spPr bwMode="auto">
            <a:xfrm>
              <a:off x="3539" y="1649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52247" name="Text Box 22"/>
            <p:cNvSpPr txBox="1">
              <a:spLocks noChangeArrowheads="1"/>
            </p:cNvSpPr>
            <p:nvPr/>
          </p:nvSpPr>
          <p:spPr bwMode="auto">
            <a:xfrm>
              <a:off x="3589" y="1735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52248" name="Text Box 23"/>
            <p:cNvSpPr txBox="1">
              <a:spLocks noChangeArrowheads="1"/>
            </p:cNvSpPr>
            <p:nvPr/>
          </p:nvSpPr>
          <p:spPr bwMode="auto">
            <a:xfrm>
              <a:off x="3340" y="1136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52249" name="Text Box 24"/>
            <p:cNvSpPr txBox="1">
              <a:spLocks noChangeArrowheads="1"/>
            </p:cNvSpPr>
            <p:nvPr/>
          </p:nvSpPr>
          <p:spPr bwMode="auto">
            <a:xfrm>
              <a:off x="3564" y="1116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52250" name="Text Box 25"/>
            <p:cNvSpPr txBox="1">
              <a:spLocks noChangeArrowheads="1"/>
            </p:cNvSpPr>
            <p:nvPr/>
          </p:nvSpPr>
          <p:spPr bwMode="auto">
            <a:xfrm>
              <a:off x="3565" y="573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52251" name="Text Box 26"/>
            <p:cNvSpPr txBox="1">
              <a:spLocks noChangeArrowheads="1"/>
            </p:cNvSpPr>
            <p:nvPr/>
          </p:nvSpPr>
          <p:spPr bwMode="auto">
            <a:xfrm>
              <a:off x="3076" y="1212"/>
              <a:ext cx="14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600"/>
                <a:t>1</a:t>
              </a:r>
            </a:p>
          </p:txBody>
        </p:sp>
        <p:sp>
          <p:nvSpPr>
            <p:cNvPr id="52252" name="Text Box 27"/>
            <p:cNvSpPr txBox="1">
              <a:spLocks noChangeArrowheads="1"/>
            </p:cNvSpPr>
            <p:nvPr/>
          </p:nvSpPr>
          <p:spPr bwMode="auto">
            <a:xfrm>
              <a:off x="3223" y="1788"/>
              <a:ext cx="14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600"/>
                <a:t>1</a:t>
              </a:r>
            </a:p>
          </p:txBody>
        </p:sp>
        <p:sp>
          <p:nvSpPr>
            <p:cNvPr id="52253" name="Text Box 28"/>
            <p:cNvSpPr txBox="1">
              <a:spLocks noChangeArrowheads="1"/>
            </p:cNvSpPr>
            <p:nvPr/>
          </p:nvSpPr>
          <p:spPr bwMode="auto">
            <a:xfrm>
              <a:off x="2435" y="2344"/>
              <a:ext cx="14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600"/>
                <a:t>2</a:t>
              </a:r>
            </a:p>
          </p:txBody>
        </p:sp>
        <p:sp>
          <p:nvSpPr>
            <p:cNvPr id="52254" name="Text Box 29"/>
            <p:cNvSpPr txBox="1">
              <a:spLocks noChangeArrowheads="1"/>
            </p:cNvSpPr>
            <p:nvPr/>
          </p:nvSpPr>
          <p:spPr bwMode="auto">
            <a:xfrm>
              <a:off x="3228" y="2379"/>
              <a:ext cx="14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600"/>
                <a:t>1</a:t>
              </a:r>
            </a:p>
          </p:txBody>
        </p:sp>
        <p:sp>
          <p:nvSpPr>
            <p:cNvPr id="52255" name="Text Box 30"/>
            <p:cNvSpPr txBox="1">
              <a:spLocks noChangeArrowheads="1"/>
            </p:cNvSpPr>
            <p:nvPr/>
          </p:nvSpPr>
          <p:spPr bwMode="auto">
            <a:xfrm>
              <a:off x="3224" y="3018"/>
              <a:ext cx="14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600"/>
                <a:t>1</a:t>
              </a:r>
            </a:p>
          </p:txBody>
        </p:sp>
        <p:sp>
          <p:nvSpPr>
            <p:cNvPr id="52256" name="Text Box 31"/>
            <p:cNvSpPr txBox="1">
              <a:spLocks noChangeArrowheads="1"/>
            </p:cNvSpPr>
            <p:nvPr/>
          </p:nvSpPr>
          <p:spPr bwMode="auto">
            <a:xfrm>
              <a:off x="2430" y="2983"/>
              <a:ext cx="14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600"/>
                <a:t>2</a:t>
              </a:r>
            </a:p>
          </p:txBody>
        </p:sp>
        <p:sp>
          <p:nvSpPr>
            <p:cNvPr id="52257" name="Text Box 32"/>
            <p:cNvSpPr txBox="1">
              <a:spLocks noChangeArrowheads="1"/>
            </p:cNvSpPr>
            <p:nvPr/>
          </p:nvSpPr>
          <p:spPr bwMode="auto">
            <a:xfrm>
              <a:off x="2760" y="1249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52258" name="Text Box 33"/>
            <p:cNvSpPr txBox="1">
              <a:spLocks noChangeArrowheads="1"/>
            </p:cNvSpPr>
            <p:nvPr/>
          </p:nvSpPr>
          <p:spPr bwMode="auto">
            <a:xfrm>
              <a:off x="2759" y="1859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52259" name="Text Box 34"/>
            <p:cNvSpPr txBox="1">
              <a:spLocks noChangeArrowheads="1"/>
            </p:cNvSpPr>
            <p:nvPr/>
          </p:nvSpPr>
          <p:spPr bwMode="auto">
            <a:xfrm>
              <a:off x="3226" y="3693"/>
              <a:ext cx="14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600"/>
                <a:t>1</a:t>
              </a:r>
            </a:p>
          </p:txBody>
        </p:sp>
        <p:sp>
          <p:nvSpPr>
            <p:cNvPr id="52260" name="Text Box 35"/>
            <p:cNvSpPr txBox="1">
              <a:spLocks noChangeArrowheads="1"/>
            </p:cNvSpPr>
            <p:nvPr/>
          </p:nvSpPr>
          <p:spPr bwMode="auto">
            <a:xfrm>
              <a:off x="2432" y="3650"/>
              <a:ext cx="14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600"/>
                <a:t>2</a:t>
              </a:r>
            </a:p>
          </p:txBody>
        </p:sp>
        <p:sp>
          <p:nvSpPr>
            <p:cNvPr id="52261" name="Text Box 36"/>
            <p:cNvSpPr txBox="1">
              <a:spLocks noChangeArrowheads="1"/>
            </p:cNvSpPr>
            <p:nvPr/>
          </p:nvSpPr>
          <p:spPr bwMode="auto">
            <a:xfrm>
              <a:off x="3048" y="683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52262" name="Text Box 37"/>
            <p:cNvSpPr txBox="1">
              <a:spLocks noChangeArrowheads="1"/>
            </p:cNvSpPr>
            <p:nvPr/>
          </p:nvSpPr>
          <p:spPr bwMode="auto">
            <a:xfrm>
              <a:off x="2760" y="698"/>
              <a:ext cx="161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grpSp>
          <p:nvGrpSpPr>
            <p:cNvPr id="52263" name="Group 38"/>
            <p:cNvGrpSpPr>
              <a:grpSpLocks/>
            </p:cNvGrpSpPr>
            <p:nvPr/>
          </p:nvGrpSpPr>
          <p:grpSpPr bwMode="auto">
            <a:xfrm>
              <a:off x="1768" y="737"/>
              <a:ext cx="672" cy="266"/>
              <a:chOff x="1440" y="720"/>
              <a:chExt cx="672" cy="266"/>
            </a:xfrm>
          </p:grpSpPr>
          <p:sp>
            <p:nvSpPr>
              <p:cNvPr id="52304" name="Line 39"/>
              <p:cNvSpPr>
                <a:spLocks noChangeShapeType="1"/>
              </p:cNvSpPr>
              <p:nvPr/>
            </p:nvSpPr>
            <p:spPr bwMode="auto">
              <a:xfrm flipH="1">
                <a:off x="1872" y="720"/>
                <a:ext cx="24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52305" name="Text Box 40"/>
              <p:cNvSpPr txBox="1">
                <a:spLocks noChangeArrowheads="1"/>
              </p:cNvSpPr>
              <p:nvPr/>
            </p:nvSpPr>
            <p:spPr bwMode="auto">
              <a:xfrm>
                <a:off x="1440" y="832"/>
                <a:ext cx="60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en-US" sz="1000"/>
                  <a:t>Untai cetakan</a:t>
                </a:r>
              </a:p>
            </p:txBody>
          </p:sp>
        </p:grpSp>
        <p:grpSp>
          <p:nvGrpSpPr>
            <p:cNvPr id="52264" name="Group 41"/>
            <p:cNvGrpSpPr>
              <a:grpSpLocks/>
            </p:cNvGrpSpPr>
            <p:nvPr/>
          </p:nvGrpSpPr>
          <p:grpSpPr bwMode="auto">
            <a:xfrm>
              <a:off x="2527" y="1081"/>
              <a:ext cx="545" cy="192"/>
              <a:chOff x="2199" y="1064"/>
              <a:chExt cx="545" cy="192"/>
            </a:xfrm>
          </p:grpSpPr>
          <p:sp>
            <p:nvSpPr>
              <p:cNvPr id="52302" name="AutoShape 42"/>
              <p:cNvSpPr>
                <a:spLocks/>
              </p:cNvSpPr>
              <p:nvPr/>
            </p:nvSpPr>
            <p:spPr bwMode="auto">
              <a:xfrm rot="-5400000">
                <a:off x="2620" y="1132"/>
                <a:ext cx="48" cy="200"/>
              </a:xfrm>
              <a:prstGeom prst="rightBrace">
                <a:avLst>
                  <a:gd name="adj1" fmla="val 3472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303" name="Text Box 43"/>
              <p:cNvSpPr txBox="1">
                <a:spLocks noChangeArrowheads="1"/>
              </p:cNvSpPr>
              <p:nvPr/>
            </p:nvSpPr>
            <p:spPr bwMode="auto">
              <a:xfrm>
                <a:off x="2199" y="1064"/>
                <a:ext cx="5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0" lang="en-US" altLang="en-US" sz="1000"/>
                  <a:t>Primer RNA</a:t>
                </a:r>
              </a:p>
            </p:txBody>
          </p:sp>
        </p:grpSp>
        <p:sp>
          <p:nvSpPr>
            <p:cNvPr id="52265" name="Text Box 44"/>
            <p:cNvSpPr txBox="1">
              <a:spLocks noChangeArrowheads="1"/>
            </p:cNvSpPr>
            <p:nvPr/>
          </p:nvSpPr>
          <p:spPr bwMode="auto">
            <a:xfrm>
              <a:off x="3211" y="1627"/>
              <a:ext cx="34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en-US" sz="600"/>
                <a:t>Fragmen Okazaki</a:t>
              </a:r>
            </a:p>
          </p:txBody>
        </p:sp>
        <p:sp>
          <p:nvSpPr>
            <p:cNvPr id="52266" name="Line 45"/>
            <p:cNvSpPr>
              <a:spLocks noChangeShapeType="1"/>
            </p:cNvSpPr>
            <p:nvPr/>
          </p:nvSpPr>
          <p:spPr bwMode="auto">
            <a:xfrm>
              <a:off x="3352" y="1793"/>
              <a:ext cx="6" cy="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2267" name="Text Box 49"/>
            <p:cNvSpPr txBox="1">
              <a:spLocks noChangeArrowheads="1"/>
            </p:cNvSpPr>
            <p:nvPr/>
          </p:nvSpPr>
          <p:spPr bwMode="auto">
            <a:xfrm>
              <a:off x="888" y="384"/>
              <a:ext cx="136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en-US" sz="900"/>
                <a:t>Primase menggabungkan nukleotida-nukleotida RNA ke dalam primer.</a:t>
              </a:r>
            </a:p>
          </p:txBody>
        </p:sp>
        <p:grpSp>
          <p:nvGrpSpPr>
            <p:cNvPr id="52268" name="Group 50"/>
            <p:cNvGrpSpPr>
              <a:grpSpLocks/>
            </p:cNvGrpSpPr>
            <p:nvPr/>
          </p:nvGrpSpPr>
          <p:grpSpPr bwMode="auto">
            <a:xfrm>
              <a:off x="764" y="384"/>
              <a:ext cx="160" cy="154"/>
              <a:chOff x="204" y="481"/>
              <a:chExt cx="160" cy="154"/>
            </a:xfrm>
          </p:grpSpPr>
          <p:sp>
            <p:nvSpPr>
              <p:cNvPr id="52300" name="AutoShape 51"/>
              <p:cNvSpPr>
                <a:spLocks noChangeArrowheads="1"/>
              </p:cNvSpPr>
              <p:nvPr/>
            </p:nvSpPr>
            <p:spPr bwMode="auto">
              <a:xfrm>
                <a:off x="208" y="483"/>
                <a:ext cx="144" cy="144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301" name="Text Box 52"/>
              <p:cNvSpPr txBox="1">
                <a:spLocks noChangeArrowheads="1"/>
              </p:cNvSpPr>
              <p:nvPr/>
            </p:nvSpPr>
            <p:spPr bwMode="auto">
              <a:xfrm>
                <a:off x="204" y="481"/>
                <a:ext cx="16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kumimoji="0" lang="en-US" altLang="en-US" sz="1000" b="1">
                    <a:solidFill>
                      <a:schemeClr val="bg1"/>
                    </a:solidFill>
                  </a:rPr>
                  <a:t>1</a:t>
                </a:r>
                <a:endParaRPr kumimoji="0" lang="en-US" altLang="en-US" sz="2400"/>
              </a:p>
            </p:txBody>
          </p:sp>
        </p:grpSp>
        <p:sp>
          <p:nvSpPr>
            <p:cNvPr id="52269" name="Line 53"/>
            <p:cNvSpPr>
              <a:spLocks noChangeShapeType="1"/>
            </p:cNvSpPr>
            <p:nvPr/>
          </p:nvSpPr>
          <p:spPr bwMode="auto">
            <a:xfrm>
              <a:off x="2144" y="529"/>
              <a:ext cx="864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2270" name="Line 55"/>
            <p:cNvSpPr>
              <a:spLocks noChangeShapeType="1"/>
            </p:cNvSpPr>
            <p:nvPr/>
          </p:nvSpPr>
          <p:spPr bwMode="auto">
            <a:xfrm flipV="1">
              <a:off x="3304" y="1073"/>
              <a:ext cx="96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2271" name="Text Box 57"/>
            <p:cNvSpPr txBox="1">
              <a:spLocks noChangeArrowheads="1"/>
            </p:cNvSpPr>
            <p:nvPr/>
          </p:nvSpPr>
          <p:spPr bwMode="auto">
            <a:xfrm>
              <a:off x="3480" y="864"/>
              <a:ext cx="213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en-US" sz="900"/>
                <a:t>DNA pol III menambahkan nukleotida DNA ke primer, membentuk fragmen Okazaki 1.</a:t>
              </a:r>
            </a:p>
          </p:txBody>
        </p:sp>
        <p:grpSp>
          <p:nvGrpSpPr>
            <p:cNvPr id="52272" name="Group 58"/>
            <p:cNvGrpSpPr>
              <a:grpSpLocks/>
            </p:cNvGrpSpPr>
            <p:nvPr/>
          </p:nvGrpSpPr>
          <p:grpSpPr bwMode="auto">
            <a:xfrm>
              <a:off x="3356" y="857"/>
              <a:ext cx="160" cy="154"/>
              <a:chOff x="204" y="481"/>
              <a:chExt cx="160" cy="154"/>
            </a:xfrm>
          </p:grpSpPr>
          <p:sp>
            <p:nvSpPr>
              <p:cNvPr id="52298" name="AutoShape 59"/>
              <p:cNvSpPr>
                <a:spLocks noChangeArrowheads="1"/>
              </p:cNvSpPr>
              <p:nvPr/>
            </p:nvSpPr>
            <p:spPr bwMode="auto">
              <a:xfrm>
                <a:off x="208" y="483"/>
                <a:ext cx="144" cy="144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299" name="Text Box 60"/>
              <p:cNvSpPr txBox="1">
                <a:spLocks noChangeArrowheads="1"/>
              </p:cNvSpPr>
              <p:nvPr/>
            </p:nvSpPr>
            <p:spPr bwMode="auto">
              <a:xfrm>
                <a:off x="204" y="481"/>
                <a:ext cx="16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kumimoji="0" lang="en-US" altLang="en-US" sz="1000" b="1">
                    <a:solidFill>
                      <a:schemeClr val="bg1"/>
                    </a:solidFill>
                  </a:rPr>
                  <a:t>2</a:t>
                </a:r>
                <a:endParaRPr kumimoji="0" lang="en-US" altLang="en-US" sz="1000"/>
              </a:p>
            </p:txBody>
          </p:sp>
        </p:grpSp>
        <p:sp>
          <p:nvSpPr>
            <p:cNvPr id="52273" name="Text Box 63"/>
            <p:cNvSpPr txBox="1">
              <a:spLocks noChangeArrowheads="1"/>
            </p:cNvSpPr>
            <p:nvPr/>
          </p:nvSpPr>
          <p:spPr bwMode="auto">
            <a:xfrm>
              <a:off x="1528" y="1392"/>
              <a:ext cx="968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en-US" sz="900"/>
                <a:t>Setelah mencapai primer RNA berikutnya di sebelah kanan, DNA pol III terlepas</a:t>
              </a:r>
            </a:p>
          </p:txBody>
        </p:sp>
        <p:grpSp>
          <p:nvGrpSpPr>
            <p:cNvPr id="52274" name="Group 64"/>
            <p:cNvGrpSpPr>
              <a:grpSpLocks/>
            </p:cNvGrpSpPr>
            <p:nvPr/>
          </p:nvGrpSpPr>
          <p:grpSpPr bwMode="auto">
            <a:xfrm>
              <a:off x="1404" y="1366"/>
              <a:ext cx="160" cy="154"/>
              <a:chOff x="204" y="481"/>
              <a:chExt cx="160" cy="154"/>
            </a:xfrm>
          </p:grpSpPr>
          <p:sp>
            <p:nvSpPr>
              <p:cNvPr id="52296" name="AutoShape 65"/>
              <p:cNvSpPr>
                <a:spLocks noChangeArrowheads="1"/>
              </p:cNvSpPr>
              <p:nvPr/>
            </p:nvSpPr>
            <p:spPr bwMode="auto">
              <a:xfrm>
                <a:off x="208" y="483"/>
                <a:ext cx="144" cy="144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297" name="Text Box 66"/>
              <p:cNvSpPr txBox="1">
                <a:spLocks noChangeArrowheads="1"/>
              </p:cNvSpPr>
              <p:nvPr/>
            </p:nvSpPr>
            <p:spPr bwMode="auto">
              <a:xfrm>
                <a:off x="204" y="481"/>
                <a:ext cx="16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kumimoji="0" lang="en-US" altLang="en-US" sz="1000">
                    <a:solidFill>
                      <a:schemeClr val="bg1"/>
                    </a:solidFill>
                  </a:rPr>
                  <a:t>3</a:t>
                </a:r>
                <a:endParaRPr kumimoji="0" lang="en-US" altLang="en-US" sz="2400"/>
              </a:p>
            </p:txBody>
          </p:sp>
        </p:grpSp>
        <p:sp>
          <p:nvSpPr>
            <p:cNvPr id="52275" name="Line 67"/>
            <p:cNvSpPr>
              <a:spLocks noChangeShapeType="1"/>
            </p:cNvSpPr>
            <p:nvPr/>
          </p:nvSpPr>
          <p:spPr bwMode="auto">
            <a:xfrm>
              <a:off x="2448" y="1553"/>
              <a:ext cx="616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2276" name="Text Box 69"/>
            <p:cNvSpPr txBox="1">
              <a:spLocks noChangeArrowheads="1"/>
            </p:cNvSpPr>
            <p:nvPr/>
          </p:nvSpPr>
          <p:spPr bwMode="auto">
            <a:xfrm>
              <a:off x="1392" y="1895"/>
              <a:ext cx="1152" cy="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en-US" sz="900"/>
                <a:t>Setelah fragmen 2 mendapatkan primer, DNA pol III menambahkan nukleotida DNA hingga mencapai      primer fragmen 1 dan melepaskan diri</a:t>
              </a:r>
            </a:p>
          </p:txBody>
        </p:sp>
        <p:grpSp>
          <p:nvGrpSpPr>
            <p:cNvPr id="52277" name="Group 70"/>
            <p:cNvGrpSpPr>
              <a:grpSpLocks/>
            </p:cNvGrpSpPr>
            <p:nvPr/>
          </p:nvGrpSpPr>
          <p:grpSpPr bwMode="auto">
            <a:xfrm>
              <a:off x="1292" y="1930"/>
              <a:ext cx="160" cy="154"/>
              <a:chOff x="204" y="481"/>
              <a:chExt cx="160" cy="154"/>
            </a:xfrm>
          </p:grpSpPr>
          <p:sp>
            <p:nvSpPr>
              <p:cNvPr id="52294" name="AutoShape 71"/>
              <p:cNvSpPr>
                <a:spLocks noChangeArrowheads="1"/>
              </p:cNvSpPr>
              <p:nvPr/>
            </p:nvSpPr>
            <p:spPr bwMode="auto">
              <a:xfrm>
                <a:off x="208" y="483"/>
                <a:ext cx="144" cy="144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295" name="Text Box 72"/>
              <p:cNvSpPr txBox="1">
                <a:spLocks noChangeArrowheads="1"/>
              </p:cNvSpPr>
              <p:nvPr/>
            </p:nvSpPr>
            <p:spPr bwMode="auto">
              <a:xfrm>
                <a:off x="204" y="481"/>
                <a:ext cx="16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kumimoji="0" lang="en-US" altLang="en-US" sz="1000" b="1">
                    <a:solidFill>
                      <a:schemeClr val="bg1"/>
                    </a:solidFill>
                  </a:rPr>
                  <a:t>4</a:t>
                </a:r>
                <a:endParaRPr kumimoji="0" lang="en-US" altLang="en-US" sz="2400"/>
              </a:p>
            </p:txBody>
          </p:sp>
        </p:grpSp>
        <p:sp>
          <p:nvSpPr>
            <p:cNvPr id="52278" name="Line 73"/>
            <p:cNvSpPr>
              <a:spLocks noChangeShapeType="1"/>
            </p:cNvSpPr>
            <p:nvPr/>
          </p:nvSpPr>
          <p:spPr bwMode="auto">
            <a:xfrm>
              <a:off x="2400" y="2112"/>
              <a:ext cx="328" cy="3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2279" name="Text Box 76"/>
            <p:cNvSpPr txBox="1">
              <a:spLocks noChangeArrowheads="1"/>
            </p:cNvSpPr>
            <p:nvPr/>
          </p:nvSpPr>
          <p:spPr bwMode="auto">
            <a:xfrm>
              <a:off x="1648" y="2562"/>
              <a:ext cx="944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en-US" sz="900"/>
                <a:t>DNA pol I menggantikan RNA dengan DNA, menambahkan ke ujung 3’ dari fragmen 2</a:t>
              </a:r>
            </a:p>
          </p:txBody>
        </p:sp>
        <p:grpSp>
          <p:nvGrpSpPr>
            <p:cNvPr id="52280" name="Group 77"/>
            <p:cNvGrpSpPr>
              <a:grpSpLocks/>
            </p:cNvGrpSpPr>
            <p:nvPr/>
          </p:nvGrpSpPr>
          <p:grpSpPr bwMode="auto">
            <a:xfrm>
              <a:off x="1524" y="2570"/>
              <a:ext cx="160" cy="154"/>
              <a:chOff x="204" y="481"/>
              <a:chExt cx="160" cy="154"/>
            </a:xfrm>
          </p:grpSpPr>
          <p:sp>
            <p:nvSpPr>
              <p:cNvPr id="52292" name="AutoShape 78"/>
              <p:cNvSpPr>
                <a:spLocks noChangeArrowheads="1"/>
              </p:cNvSpPr>
              <p:nvPr/>
            </p:nvSpPr>
            <p:spPr bwMode="auto">
              <a:xfrm>
                <a:off x="208" y="483"/>
                <a:ext cx="144" cy="144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293" name="Text Box 79"/>
              <p:cNvSpPr txBox="1">
                <a:spLocks noChangeArrowheads="1"/>
              </p:cNvSpPr>
              <p:nvPr/>
            </p:nvSpPr>
            <p:spPr bwMode="auto">
              <a:xfrm>
                <a:off x="204" y="481"/>
                <a:ext cx="16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kumimoji="0" lang="en-US" altLang="en-US" sz="1000" b="1">
                    <a:solidFill>
                      <a:schemeClr val="bg1"/>
                    </a:solidFill>
                  </a:rPr>
                  <a:t>5</a:t>
                </a:r>
                <a:endParaRPr kumimoji="0" lang="en-US" altLang="en-US" sz="2400"/>
              </a:p>
            </p:txBody>
          </p:sp>
        </p:grpSp>
        <p:sp>
          <p:nvSpPr>
            <p:cNvPr id="52281" name="Line 80"/>
            <p:cNvSpPr>
              <a:spLocks noChangeShapeType="1"/>
            </p:cNvSpPr>
            <p:nvPr/>
          </p:nvSpPr>
          <p:spPr bwMode="auto">
            <a:xfrm>
              <a:off x="2536" y="2785"/>
              <a:ext cx="336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2282" name="Line 83"/>
            <p:cNvSpPr>
              <a:spLocks noChangeShapeType="1"/>
            </p:cNvSpPr>
            <p:nvPr/>
          </p:nvSpPr>
          <p:spPr bwMode="auto">
            <a:xfrm flipH="1" flipV="1">
              <a:off x="2613" y="3537"/>
              <a:ext cx="443" cy="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2283" name="Text Box 84"/>
            <p:cNvSpPr txBox="1">
              <a:spLocks noChangeArrowheads="1"/>
            </p:cNvSpPr>
            <p:nvPr/>
          </p:nvSpPr>
          <p:spPr bwMode="auto">
            <a:xfrm>
              <a:off x="1688" y="3322"/>
              <a:ext cx="119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en-US" sz="900"/>
                <a:t>DNA ligase membentuk ikatan di antara DNA terbaru dan DNA fragmen 1.</a:t>
              </a:r>
            </a:p>
          </p:txBody>
        </p:sp>
        <p:grpSp>
          <p:nvGrpSpPr>
            <p:cNvPr id="52284" name="Group 85"/>
            <p:cNvGrpSpPr>
              <a:grpSpLocks/>
            </p:cNvGrpSpPr>
            <p:nvPr/>
          </p:nvGrpSpPr>
          <p:grpSpPr bwMode="auto">
            <a:xfrm>
              <a:off x="1568" y="3312"/>
              <a:ext cx="160" cy="154"/>
              <a:chOff x="204" y="481"/>
              <a:chExt cx="160" cy="154"/>
            </a:xfrm>
          </p:grpSpPr>
          <p:sp>
            <p:nvSpPr>
              <p:cNvPr id="52290" name="AutoShape 86"/>
              <p:cNvSpPr>
                <a:spLocks noChangeArrowheads="1"/>
              </p:cNvSpPr>
              <p:nvPr/>
            </p:nvSpPr>
            <p:spPr bwMode="auto">
              <a:xfrm>
                <a:off x="208" y="483"/>
                <a:ext cx="144" cy="144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291" name="Text Box 87"/>
              <p:cNvSpPr txBox="1">
                <a:spLocks noChangeArrowheads="1"/>
              </p:cNvSpPr>
              <p:nvPr/>
            </p:nvSpPr>
            <p:spPr bwMode="auto">
              <a:xfrm>
                <a:off x="204" y="481"/>
                <a:ext cx="16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kumimoji="0" lang="en-US" altLang="en-US" sz="1000" b="1">
                    <a:solidFill>
                      <a:schemeClr val="bg1"/>
                    </a:solidFill>
                  </a:rPr>
                  <a:t>6</a:t>
                </a:r>
                <a:endParaRPr kumimoji="0" lang="en-US" altLang="en-US" sz="2400"/>
              </a:p>
            </p:txBody>
          </p:sp>
        </p:grpSp>
        <p:sp>
          <p:nvSpPr>
            <p:cNvPr id="52285" name="Line 89"/>
            <p:cNvSpPr>
              <a:spLocks noChangeShapeType="1"/>
            </p:cNvSpPr>
            <p:nvPr/>
          </p:nvSpPr>
          <p:spPr bwMode="auto">
            <a:xfrm flipV="1">
              <a:off x="3448" y="3408"/>
              <a:ext cx="152" cy="3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2286" name="Text Box 90"/>
            <p:cNvSpPr txBox="1">
              <a:spLocks noChangeArrowheads="1"/>
            </p:cNvSpPr>
            <p:nvPr/>
          </p:nvSpPr>
          <p:spPr bwMode="auto">
            <a:xfrm>
              <a:off x="3552" y="3264"/>
              <a:ext cx="110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en-US" sz="900"/>
                <a:t>Untai lamban di wilayah ini sekarang telah selesai</a:t>
              </a:r>
            </a:p>
          </p:txBody>
        </p:sp>
        <p:grpSp>
          <p:nvGrpSpPr>
            <p:cNvPr id="52287" name="Group 91"/>
            <p:cNvGrpSpPr>
              <a:grpSpLocks/>
            </p:cNvGrpSpPr>
            <p:nvPr/>
          </p:nvGrpSpPr>
          <p:grpSpPr bwMode="auto">
            <a:xfrm>
              <a:off x="3428" y="3253"/>
              <a:ext cx="160" cy="154"/>
              <a:chOff x="204" y="481"/>
              <a:chExt cx="160" cy="154"/>
            </a:xfrm>
          </p:grpSpPr>
          <p:sp>
            <p:nvSpPr>
              <p:cNvPr id="52288" name="AutoShape 92"/>
              <p:cNvSpPr>
                <a:spLocks noChangeArrowheads="1"/>
              </p:cNvSpPr>
              <p:nvPr/>
            </p:nvSpPr>
            <p:spPr bwMode="auto">
              <a:xfrm>
                <a:off x="208" y="483"/>
                <a:ext cx="144" cy="144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289" name="Text Box 93"/>
              <p:cNvSpPr txBox="1">
                <a:spLocks noChangeArrowheads="1"/>
              </p:cNvSpPr>
              <p:nvPr/>
            </p:nvSpPr>
            <p:spPr bwMode="auto">
              <a:xfrm>
                <a:off x="204" y="481"/>
                <a:ext cx="16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kumimoji="0" lang="en-US" altLang="en-US" sz="1000" b="1">
                    <a:solidFill>
                      <a:schemeClr val="bg1"/>
                    </a:solidFill>
                  </a:rPr>
                  <a:t>7</a:t>
                </a:r>
                <a:endParaRPr kumimoji="0" lang="en-US" altLang="en-US" sz="1000" b="1"/>
              </a:p>
            </p:txBody>
          </p:sp>
        </p:grpSp>
      </p:grpSp>
      <p:sp>
        <p:nvSpPr>
          <p:cNvPr id="52228" name="Text Box 95"/>
          <p:cNvSpPr txBox="1">
            <a:spLocks noChangeArrowheads="1"/>
          </p:cNvSpPr>
          <p:nvPr/>
        </p:nvSpPr>
        <p:spPr bwMode="auto">
          <a:xfrm>
            <a:off x="228600" y="152400"/>
            <a:ext cx="815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/>
              <a:t>Peraga 16.16 Sintesis untai lamban</a:t>
            </a:r>
          </a:p>
        </p:txBody>
      </p:sp>
    </p:spTree>
    <p:extLst>
      <p:ext uri="{BB962C8B-B14F-4D97-AF65-F5344CB8AC3E}">
        <p14:creationId xmlns:p14="http://schemas.microsoft.com/office/powerpoint/2010/main" val="179995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54"/>
          <p:cNvSpPr>
            <a:spLocks noGrp="1" noChangeArrowheads="1"/>
          </p:cNvSpPr>
          <p:nvPr>
            <p:ph type="title"/>
          </p:nvPr>
        </p:nvSpPr>
        <p:spPr>
          <a:xfrm>
            <a:off x="179512" y="667991"/>
            <a:ext cx="8534400" cy="312737"/>
          </a:xfrm>
          <a:noFill/>
        </p:spPr>
        <p:txBody>
          <a:bodyPr/>
          <a:lstStyle/>
          <a:p>
            <a:pPr eaLnBrk="1" hangingPunct="1"/>
            <a:r>
              <a:rPr lang="en-US" altLang="en-US" sz="1600" dirty="0" err="1" smtClean="0"/>
              <a:t>Peraga</a:t>
            </a:r>
            <a:r>
              <a:rPr lang="en-US" altLang="en-US" sz="1600" dirty="0" smtClean="0"/>
              <a:t> 16.17 </a:t>
            </a:r>
            <a:r>
              <a:rPr lang="en-US" altLang="en-US" sz="1600" dirty="0" err="1" smtClean="0"/>
              <a:t>Rangkuman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replikasi</a:t>
            </a:r>
            <a:r>
              <a:rPr lang="en-US" altLang="en-US" sz="1600" dirty="0" smtClean="0"/>
              <a:t> DNA </a:t>
            </a:r>
            <a:r>
              <a:rPr lang="en-US" altLang="en-US" sz="1600" dirty="0" err="1" smtClean="0"/>
              <a:t>bakteri</a:t>
            </a:r>
            <a:endParaRPr lang="en-US" altLang="en-US" dirty="0" smtClean="0"/>
          </a:p>
        </p:txBody>
      </p:sp>
      <p:pic>
        <p:nvPicPr>
          <p:cNvPr id="54275" name="Picture 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147763"/>
            <a:ext cx="7546975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9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169"/>
          <p:cNvGrpSpPr>
            <a:grpSpLocks/>
          </p:cNvGrpSpPr>
          <p:nvPr/>
        </p:nvGrpSpPr>
        <p:grpSpPr bwMode="auto">
          <a:xfrm>
            <a:off x="2046288" y="1384300"/>
            <a:ext cx="4894262" cy="4940300"/>
            <a:chOff x="1497" y="1496"/>
            <a:chExt cx="2463" cy="2488"/>
          </a:xfrm>
        </p:grpSpPr>
        <p:pic>
          <p:nvPicPr>
            <p:cNvPr id="5632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" y="1530"/>
              <a:ext cx="887" cy="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5" name="Text Box 8"/>
            <p:cNvSpPr txBox="1">
              <a:spLocks noChangeArrowheads="1"/>
            </p:cNvSpPr>
            <p:nvPr/>
          </p:nvSpPr>
          <p:spPr bwMode="auto">
            <a:xfrm>
              <a:off x="2863" y="2324"/>
              <a:ext cx="41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1200"/>
                <a:t>Nuklease</a:t>
              </a:r>
            </a:p>
          </p:txBody>
        </p:sp>
        <p:sp>
          <p:nvSpPr>
            <p:cNvPr id="56326" name="Text Box 9"/>
            <p:cNvSpPr txBox="1">
              <a:spLocks noChangeArrowheads="1"/>
            </p:cNvSpPr>
            <p:nvPr/>
          </p:nvSpPr>
          <p:spPr bwMode="auto">
            <a:xfrm>
              <a:off x="1497" y="2710"/>
              <a:ext cx="47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DNA</a:t>
              </a:r>
            </a:p>
            <a:p>
              <a:r>
                <a:rPr lang="en-US" altLang="en-US" sz="1200"/>
                <a:t>Polimerase</a:t>
              </a:r>
            </a:p>
          </p:txBody>
        </p:sp>
        <p:sp>
          <p:nvSpPr>
            <p:cNvPr id="56327" name="Text Box 10"/>
            <p:cNvSpPr txBox="1">
              <a:spLocks noChangeArrowheads="1"/>
            </p:cNvSpPr>
            <p:nvPr/>
          </p:nvSpPr>
          <p:spPr bwMode="auto">
            <a:xfrm>
              <a:off x="2288" y="3387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DNA</a:t>
              </a:r>
            </a:p>
            <a:p>
              <a:r>
                <a:rPr lang="en-US" altLang="en-US" sz="1200"/>
                <a:t>ligase</a:t>
              </a:r>
            </a:p>
          </p:txBody>
        </p:sp>
        <p:sp>
          <p:nvSpPr>
            <p:cNvPr id="56328" name="Line 33"/>
            <p:cNvSpPr>
              <a:spLocks noChangeShapeType="1"/>
            </p:cNvSpPr>
            <p:nvPr/>
          </p:nvSpPr>
          <p:spPr bwMode="auto">
            <a:xfrm>
              <a:off x="2475" y="2393"/>
              <a:ext cx="37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6329" name="Line 35"/>
            <p:cNvSpPr>
              <a:spLocks noChangeShapeType="1"/>
            </p:cNvSpPr>
            <p:nvPr/>
          </p:nvSpPr>
          <p:spPr bwMode="auto">
            <a:xfrm>
              <a:off x="1759" y="2961"/>
              <a:ext cx="477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6330" name="Line 36"/>
            <p:cNvSpPr>
              <a:spLocks noChangeShapeType="1"/>
            </p:cNvSpPr>
            <p:nvPr/>
          </p:nvSpPr>
          <p:spPr bwMode="auto">
            <a:xfrm flipH="1" flipV="1">
              <a:off x="2441" y="3643"/>
              <a:ext cx="34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6331" name="Line 135"/>
            <p:cNvSpPr>
              <a:spLocks noChangeShapeType="1"/>
            </p:cNvSpPr>
            <p:nvPr/>
          </p:nvSpPr>
          <p:spPr bwMode="auto">
            <a:xfrm flipH="1">
              <a:off x="2236" y="1599"/>
              <a:ext cx="579" cy="10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6332" name="Line 136"/>
            <p:cNvSpPr>
              <a:spLocks noChangeShapeType="1"/>
            </p:cNvSpPr>
            <p:nvPr/>
          </p:nvSpPr>
          <p:spPr bwMode="auto">
            <a:xfrm>
              <a:off x="2822" y="1530"/>
              <a:ext cx="1" cy="1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grpSp>
          <p:nvGrpSpPr>
            <p:cNvPr id="56333" name="Group 165"/>
            <p:cNvGrpSpPr>
              <a:grpSpLocks/>
            </p:cNvGrpSpPr>
            <p:nvPr/>
          </p:nvGrpSpPr>
          <p:grpSpPr bwMode="auto">
            <a:xfrm>
              <a:off x="2822" y="1496"/>
              <a:ext cx="919" cy="240"/>
              <a:chOff x="2792" y="1496"/>
              <a:chExt cx="919" cy="240"/>
            </a:xfrm>
          </p:grpSpPr>
          <p:sp>
            <p:nvSpPr>
              <p:cNvPr id="56352" name="Text Box 134"/>
              <p:cNvSpPr txBox="1">
                <a:spLocks noChangeArrowheads="1"/>
              </p:cNvSpPr>
              <p:nvPr/>
            </p:nvSpPr>
            <p:spPr bwMode="auto">
              <a:xfrm>
                <a:off x="2792" y="1506"/>
                <a:ext cx="919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r>
                  <a:rPr lang="en-US" altLang="en-US" sz="1200"/>
                  <a:t>     Dimer timin menekuk</a:t>
                </a:r>
              </a:p>
              <a:p>
                <a:r>
                  <a:rPr lang="en-US" altLang="en-US" sz="1200"/>
                  <a:t>molekul DNA</a:t>
                </a:r>
              </a:p>
            </p:txBody>
          </p:sp>
          <p:grpSp>
            <p:nvGrpSpPr>
              <p:cNvPr id="56353" name="Group 137"/>
              <p:cNvGrpSpPr>
                <a:grpSpLocks/>
              </p:cNvGrpSpPr>
              <p:nvPr/>
            </p:nvGrpSpPr>
            <p:grpSpPr bwMode="auto">
              <a:xfrm>
                <a:off x="2811" y="1496"/>
                <a:ext cx="135" cy="138"/>
                <a:chOff x="2997" y="838"/>
                <a:chExt cx="191" cy="195"/>
              </a:xfrm>
            </p:grpSpPr>
            <p:sp>
              <p:nvSpPr>
                <p:cNvPr id="56354" name="AutoShape 138"/>
                <p:cNvSpPr>
                  <a:spLocks noChangeArrowheads="1"/>
                </p:cNvSpPr>
                <p:nvPr/>
              </p:nvSpPr>
              <p:spPr bwMode="auto">
                <a:xfrm>
                  <a:off x="3024" y="864"/>
                  <a:ext cx="144" cy="144"/>
                </a:xfrm>
                <a:prstGeom prst="flowChartConnector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6355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2997" y="838"/>
                  <a:ext cx="191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200" b="1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p:grpSp>
        </p:grpSp>
        <p:sp>
          <p:nvSpPr>
            <p:cNvPr id="56334" name="Text Box 141"/>
            <p:cNvSpPr txBox="1">
              <a:spLocks noChangeArrowheads="1"/>
            </p:cNvSpPr>
            <p:nvPr/>
          </p:nvSpPr>
          <p:spPr bwMode="auto">
            <a:xfrm>
              <a:off x="2823" y="1848"/>
              <a:ext cx="1104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    Enzim nuklease memotong</a:t>
              </a:r>
            </a:p>
            <a:p>
              <a:r>
                <a:rPr lang="en-US" altLang="en-US" sz="1200"/>
                <a:t>untai DNA yang rusak di dua</a:t>
              </a:r>
            </a:p>
            <a:p>
              <a:r>
                <a:rPr lang="en-US" altLang="en-US" sz="1200"/>
                <a:t>titik, dan bagian yang rusak</a:t>
              </a:r>
            </a:p>
            <a:p>
              <a:r>
                <a:rPr lang="en-US" altLang="en-US" sz="1200"/>
                <a:t>kemudian dibuang</a:t>
              </a:r>
            </a:p>
          </p:txBody>
        </p:sp>
        <p:grpSp>
          <p:nvGrpSpPr>
            <p:cNvPr id="56335" name="Group 142"/>
            <p:cNvGrpSpPr>
              <a:grpSpLocks/>
            </p:cNvGrpSpPr>
            <p:nvPr/>
          </p:nvGrpSpPr>
          <p:grpSpPr bwMode="auto">
            <a:xfrm>
              <a:off x="2850" y="1748"/>
              <a:ext cx="135" cy="138"/>
              <a:chOff x="2997" y="839"/>
              <a:chExt cx="191" cy="194"/>
            </a:xfrm>
          </p:grpSpPr>
          <p:sp>
            <p:nvSpPr>
              <p:cNvPr id="56350" name="AutoShape 143"/>
              <p:cNvSpPr>
                <a:spLocks noChangeArrowheads="1"/>
              </p:cNvSpPr>
              <p:nvPr/>
            </p:nvSpPr>
            <p:spPr bwMode="auto">
              <a:xfrm>
                <a:off x="3024" y="864"/>
                <a:ext cx="144" cy="144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351" name="Text Box 144"/>
              <p:cNvSpPr txBox="1">
                <a:spLocks noChangeArrowheads="1"/>
              </p:cNvSpPr>
              <p:nvPr/>
            </p:nvSpPr>
            <p:spPr bwMode="auto">
              <a:xfrm>
                <a:off x="2997" y="839"/>
                <a:ext cx="191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12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sp>
          <p:nvSpPr>
            <p:cNvPr id="56336" name="Line 145"/>
            <p:cNvSpPr>
              <a:spLocks noChangeShapeType="1"/>
            </p:cNvSpPr>
            <p:nvPr/>
          </p:nvSpPr>
          <p:spPr bwMode="auto">
            <a:xfrm>
              <a:off x="2815" y="1803"/>
              <a:ext cx="1" cy="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6337" name="Line 146"/>
            <p:cNvSpPr>
              <a:spLocks noChangeShapeType="1"/>
            </p:cNvSpPr>
            <p:nvPr/>
          </p:nvSpPr>
          <p:spPr bwMode="auto">
            <a:xfrm flipH="1">
              <a:off x="2066" y="1939"/>
              <a:ext cx="749" cy="4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6338" name="Line 147"/>
            <p:cNvSpPr>
              <a:spLocks noChangeShapeType="1"/>
            </p:cNvSpPr>
            <p:nvPr/>
          </p:nvSpPr>
          <p:spPr bwMode="auto">
            <a:xfrm flipH="1">
              <a:off x="2407" y="1939"/>
              <a:ext cx="408" cy="47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6339" name="Text Box 149"/>
            <p:cNvSpPr txBox="1">
              <a:spLocks noChangeArrowheads="1"/>
            </p:cNvSpPr>
            <p:nvPr/>
          </p:nvSpPr>
          <p:spPr bwMode="auto">
            <a:xfrm>
              <a:off x="2825" y="2754"/>
              <a:ext cx="971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    Sintesis perbaikan oleh</a:t>
              </a:r>
            </a:p>
            <a:p>
              <a:r>
                <a:rPr lang="en-US" altLang="en-US" sz="1200"/>
                <a:t>polimerase DNA mengisi </a:t>
              </a:r>
            </a:p>
            <a:p>
              <a:r>
                <a:rPr lang="en-US" altLang="en-US" sz="1200"/>
                <a:t>nukleotida-nukleotida</a:t>
              </a:r>
            </a:p>
            <a:p>
              <a:r>
                <a:rPr lang="en-US" altLang="en-US" sz="1200"/>
                <a:t>yang hilang</a:t>
              </a:r>
            </a:p>
          </p:txBody>
        </p:sp>
        <p:sp>
          <p:nvSpPr>
            <p:cNvPr id="56340" name="AutoShape 151"/>
            <p:cNvSpPr>
              <a:spLocks noChangeArrowheads="1"/>
            </p:cNvSpPr>
            <p:nvPr/>
          </p:nvSpPr>
          <p:spPr bwMode="auto">
            <a:xfrm>
              <a:off x="2848" y="2740"/>
              <a:ext cx="102" cy="103"/>
            </a:xfrm>
            <a:prstGeom prst="flowChartConnector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341" name="Text Box 152"/>
            <p:cNvSpPr txBox="1">
              <a:spLocks noChangeArrowheads="1"/>
            </p:cNvSpPr>
            <p:nvPr/>
          </p:nvSpPr>
          <p:spPr bwMode="auto">
            <a:xfrm>
              <a:off x="2828" y="2720"/>
              <a:ext cx="13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r>
                <a:rPr lang="en-US" altLang="en-US" sz="12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6342" name="Line 153"/>
            <p:cNvSpPr>
              <a:spLocks noChangeShapeType="1"/>
            </p:cNvSpPr>
            <p:nvPr/>
          </p:nvSpPr>
          <p:spPr bwMode="auto">
            <a:xfrm>
              <a:off x="2815" y="2744"/>
              <a:ext cx="1" cy="4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6343" name="Line 154"/>
            <p:cNvSpPr>
              <a:spLocks noChangeShapeType="1"/>
            </p:cNvSpPr>
            <p:nvPr/>
          </p:nvSpPr>
          <p:spPr bwMode="auto">
            <a:xfrm flipV="1">
              <a:off x="2236" y="2836"/>
              <a:ext cx="579" cy="2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6344" name="Text Box 156"/>
            <p:cNvSpPr txBox="1">
              <a:spLocks noChangeArrowheads="1"/>
            </p:cNvSpPr>
            <p:nvPr/>
          </p:nvSpPr>
          <p:spPr bwMode="auto">
            <a:xfrm>
              <a:off x="2806" y="3545"/>
              <a:ext cx="1154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r>
                <a:rPr lang="en-US" altLang="en-US" sz="1200"/>
                <a:t>    DNA ligase menyegel ujung </a:t>
              </a:r>
            </a:p>
            <a:p>
              <a:r>
                <a:rPr lang="en-US" altLang="en-US" sz="1200"/>
                <a:t>bebas DNA baru ke DNA lama,</a:t>
              </a:r>
            </a:p>
            <a:p>
              <a:r>
                <a:rPr lang="en-US" altLang="en-US" sz="1200"/>
                <a:t>membuat untai menjadi utuh</a:t>
              </a:r>
            </a:p>
          </p:txBody>
        </p:sp>
        <p:grpSp>
          <p:nvGrpSpPr>
            <p:cNvPr id="56345" name="Group 157"/>
            <p:cNvGrpSpPr>
              <a:grpSpLocks/>
            </p:cNvGrpSpPr>
            <p:nvPr/>
          </p:nvGrpSpPr>
          <p:grpSpPr bwMode="auto">
            <a:xfrm>
              <a:off x="2832" y="3460"/>
              <a:ext cx="135" cy="139"/>
              <a:chOff x="2996" y="839"/>
              <a:chExt cx="191" cy="196"/>
            </a:xfrm>
          </p:grpSpPr>
          <p:sp>
            <p:nvSpPr>
              <p:cNvPr id="56348" name="AutoShape 158"/>
              <p:cNvSpPr>
                <a:spLocks noChangeArrowheads="1"/>
              </p:cNvSpPr>
              <p:nvPr/>
            </p:nvSpPr>
            <p:spPr bwMode="auto">
              <a:xfrm>
                <a:off x="3024" y="864"/>
                <a:ext cx="144" cy="144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349" name="Text Box 159"/>
              <p:cNvSpPr txBox="1">
                <a:spLocks noChangeArrowheads="1"/>
              </p:cNvSpPr>
              <p:nvPr/>
            </p:nvSpPr>
            <p:spPr bwMode="auto">
              <a:xfrm>
                <a:off x="2996" y="839"/>
                <a:ext cx="191" cy="1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charset="0"/>
                    <a:sym typeface="Symbol" pitchFamily="48" charset="2"/>
                  </a:defRPr>
                </a:lvl9pPr>
              </a:lstStyle>
              <a:p>
                <a:pPr algn="ctr"/>
                <a:r>
                  <a:rPr lang="en-US" altLang="en-US" sz="120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sp>
          <p:nvSpPr>
            <p:cNvPr id="56346" name="Line 160"/>
            <p:cNvSpPr>
              <a:spLocks noChangeShapeType="1"/>
            </p:cNvSpPr>
            <p:nvPr/>
          </p:nvSpPr>
          <p:spPr bwMode="auto">
            <a:xfrm>
              <a:off x="2815" y="3478"/>
              <a:ext cx="1" cy="4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56347" name="Line 161"/>
            <p:cNvSpPr>
              <a:spLocks noChangeShapeType="1"/>
            </p:cNvSpPr>
            <p:nvPr/>
          </p:nvSpPr>
          <p:spPr bwMode="auto">
            <a:xfrm flipV="1">
              <a:off x="2475" y="3677"/>
              <a:ext cx="340" cy="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56323" name="Rectangle 168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4754053" cy="752845"/>
          </a:xfrm>
          <a:noFill/>
        </p:spPr>
        <p:txBody>
          <a:bodyPr/>
          <a:lstStyle/>
          <a:p>
            <a:pPr eaLnBrk="1" hangingPunct="1"/>
            <a:r>
              <a:rPr lang="en-US" altLang="en-US" sz="1600" dirty="0" err="1" smtClean="0"/>
              <a:t>Peraga</a:t>
            </a:r>
            <a:r>
              <a:rPr lang="en-US" altLang="en-US" sz="1600" dirty="0" smtClean="0"/>
              <a:t> 16.18 </a:t>
            </a:r>
            <a:r>
              <a:rPr lang="en-US" altLang="en-US" sz="1600" dirty="0" err="1" smtClean="0"/>
              <a:t>Perbaikan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terhadap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kerusakan</a:t>
            </a:r>
            <a:r>
              <a:rPr lang="en-US" altLang="en-US" sz="1600" dirty="0" smtClean="0"/>
              <a:t> DNA </a:t>
            </a:r>
            <a:r>
              <a:rPr lang="en-US" altLang="en-US" sz="1600" dirty="0" err="1" smtClean="0"/>
              <a:t>dengan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pemotongan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nukleotida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32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621506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Nukleus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Pusat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Informasi</a:t>
            </a:r>
            <a:endParaRPr lang="en-US" altLang="en-US" b="0" dirty="0" smtClean="0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41983"/>
            <a:ext cx="8534400" cy="5559425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Nukleus </a:t>
            </a:r>
            <a:r>
              <a:rPr lang="en-US" altLang="en-US" smtClean="0"/>
              <a:t>mengandung sebagian besar gen sel dan umumnya merupakan organel yang paling menonjol</a:t>
            </a:r>
          </a:p>
          <a:p>
            <a:pPr eaLnBrk="1" hangingPunct="1"/>
            <a:r>
              <a:rPr lang="en-US" altLang="en-US" b="1" smtClean="0"/>
              <a:t>Selaput nukleus (</a:t>
            </a:r>
            <a:r>
              <a:rPr lang="en-US" altLang="en-US" b="1" i="1" smtClean="0"/>
              <a:t>nuclear envelope</a:t>
            </a:r>
            <a:r>
              <a:rPr lang="en-US" altLang="en-US" b="1" smtClean="0"/>
              <a:t>) </a:t>
            </a:r>
            <a:r>
              <a:rPr lang="en-US" altLang="en-US" smtClean="0"/>
              <a:t>menyelubungi nukleus, memisahkan isinya dari sitoplasma</a:t>
            </a:r>
          </a:p>
          <a:p>
            <a:pPr eaLnBrk="1" hangingPunct="1"/>
            <a:r>
              <a:rPr lang="en-US" altLang="en-US" smtClean="0"/>
              <a:t>Membran nukleus merupakan membran ganda; setiap membran merupakan lapisan-ganda lipid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6" name="Rectangle 5"/>
          <p:cNvSpPr/>
          <p:nvPr/>
        </p:nvSpPr>
        <p:spPr>
          <a:xfrm>
            <a:off x="-36512" y="6581001"/>
            <a:ext cx="1348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(Campbell, </a:t>
            </a:r>
            <a:r>
              <a:rPr lang="en-US" sz="1200" dirty="0" smtClean="0"/>
              <a:t>2011)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20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1506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Ujung-</a:t>
            </a:r>
            <a:r>
              <a:rPr lang="en-US" altLang="en-US" dirty="0" err="1" smtClean="0"/>
              <a:t>ujung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Molekul</a:t>
            </a:r>
            <a:r>
              <a:rPr lang="en-US" altLang="en-US" dirty="0" smtClean="0"/>
              <a:t> DNA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13210"/>
            <a:ext cx="3662808" cy="155575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Ujung-</a:t>
            </a:r>
            <a:r>
              <a:rPr lang="en-US" altLang="en-US" sz="2400" dirty="0" err="1" smtClean="0"/>
              <a:t>ujung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kromosom</a:t>
            </a:r>
            <a:r>
              <a:rPr lang="en-US" altLang="en-US" sz="2400" dirty="0" smtClean="0"/>
              <a:t> DNA </a:t>
            </a:r>
            <a:r>
              <a:rPr lang="en-US" altLang="en-US" sz="2400" dirty="0" err="1" smtClean="0"/>
              <a:t>eukariotik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semakin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pendek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untuk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setiap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satu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putaran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replikasi</a:t>
            </a:r>
            <a:endParaRPr lang="en-US" altLang="en-US" sz="2400" dirty="0" smtClean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967608" y="1087438"/>
            <a:ext cx="5068888" cy="5399087"/>
            <a:chOff x="1242" y="1173"/>
            <a:chExt cx="2737" cy="2916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774" y="3902"/>
              <a:ext cx="10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endParaRPr kumimoji="0" lang="en-US" altLang="en-US" sz="1400" b="1">
                <a:solidFill>
                  <a:schemeClr val="bg2"/>
                </a:solidFill>
              </a:endParaRPr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242" y="1173"/>
              <a:ext cx="2737" cy="2916"/>
              <a:chOff x="1242" y="1173"/>
              <a:chExt cx="2737" cy="2916"/>
            </a:xfrm>
          </p:grpSpPr>
          <p:pic>
            <p:nvPicPr>
              <p:cNvPr id="7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5" y="1208"/>
                <a:ext cx="1451" cy="2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1242" y="1173"/>
                <a:ext cx="2737" cy="2916"/>
                <a:chOff x="1242" y="1173"/>
                <a:chExt cx="2737" cy="2916"/>
              </a:xfrm>
            </p:grpSpPr>
            <p:sp>
              <p:nvSpPr>
                <p:cNvPr id="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242" y="1299"/>
                  <a:ext cx="793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r>
                    <a:rPr lang="en-US" altLang="en-US" sz="1000"/>
                    <a:t>Ujung untai DNA induk</a:t>
                  </a:r>
                </a:p>
              </p:txBody>
            </p:sp>
            <p:sp>
              <p:nvSpPr>
                <p:cNvPr id="1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123" y="1258"/>
                  <a:ext cx="503" cy="2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000"/>
                    <a:t>Untai maju</a:t>
                  </a:r>
                </a:p>
                <a:p>
                  <a:pPr algn="ctr"/>
                  <a:r>
                    <a:rPr lang="en-US" altLang="en-US" sz="1000"/>
                    <a:t>Untai lamban</a:t>
                  </a:r>
                </a:p>
              </p:txBody>
            </p:sp>
            <p:sp>
              <p:nvSpPr>
                <p:cNvPr id="1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70" y="1734"/>
                  <a:ext cx="622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000"/>
                    <a:t>Fragmen terakhir</a:t>
                  </a:r>
                </a:p>
              </p:txBody>
            </p:sp>
            <p:sp>
              <p:nvSpPr>
                <p:cNvPr id="1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150" y="1734"/>
                  <a:ext cx="763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000"/>
                    <a:t>Fragmen sebelumnya</a:t>
                  </a:r>
                </a:p>
              </p:txBody>
            </p:sp>
            <p:sp>
              <p:nvSpPr>
                <p:cNvPr id="1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533" y="1923"/>
                  <a:ext cx="465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000"/>
                    <a:t>Primer RNA</a:t>
                  </a:r>
                </a:p>
              </p:txBody>
            </p:sp>
            <p:sp>
              <p:nvSpPr>
                <p:cNvPr id="1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648" y="2080"/>
                  <a:ext cx="503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000"/>
                    <a:t>Untai lamban</a:t>
                  </a:r>
                </a:p>
              </p:txBody>
            </p:sp>
            <p:sp>
              <p:nvSpPr>
                <p:cNvPr id="1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090" y="2288"/>
                  <a:ext cx="889" cy="2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r>
                    <a:rPr lang="en-US" altLang="en-US" sz="1000"/>
                    <a:t>Pembuangan primer dan </a:t>
                  </a:r>
                </a:p>
                <a:p>
                  <a:r>
                    <a:rPr lang="en-US" altLang="en-US" sz="1000"/>
                    <a:t>penggantian dengan DNA</a:t>
                  </a:r>
                </a:p>
                <a:p>
                  <a:r>
                    <a:rPr lang="en-US" altLang="en-US" sz="1000"/>
                    <a:t>jika ujung 3’ tersedia</a:t>
                  </a:r>
                </a:p>
              </p:txBody>
            </p:sp>
            <p:sp>
              <p:nvSpPr>
                <p:cNvPr id="1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635" y="2286"/>
                  <a:ext cx="823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r"/>
                  <a:r>
                    <a:rPr lang="en-US" altLang="en-US" sz="1000"/>
                    <a:t>Primer dibuang namun</a:t>
                  </a:r>
                </a:p>
                <a:p>
                  <a:pPr algn="r"/>
                  <a:r>
                    <a:rPr lang="en-US" altLang="en-US" sz="1000"/>
                    <a:t>tidak bisa digantikan</a:t>
                  </a:r>
                </a:p>
                <a:p>
                  <a:pPr algn="r"/>
                  <a:r>
                    <a:rPr lang="en-US" altLang="en-US" sz="1000"/>
                    <a:t>dengan DNA karena</a:t>
                  </a:r>
                </a:p>
                <a:p>
                  <a:pPr algn="r"/>
                  <a:r>
                    <a:rPr lang="en-US" altLang="en-US" sz="1000"/>
                    <a:t>tidak ada ujung 3’ untuk</a:t>
                  </a:r>
                </a:p>
                <a:p>
                  <a:pPr algn="r"/>
                  <a:r>
                    <a:rPr lang="en-US" altLang="en-US" sz="1000"/>
                    <a:t>polimerase DNA</a:t>
                  </a:r>
                </a:p>
              </p:txBody>
            </p:sp>
            <p:sp>
              <p:nvSpPr>
                <p:cNvPr id="1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090" y="2914"/>
                  <a:ext cx="698" cy="2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r>
                    <a:rPr lang="en-US" altLang="en-US" sz="1000"/>
                    <a:t>Putaran kedua dari </a:t>
                  </a:r>
                </a:p>
                <a:p>
                  <a:r>
                    <a:rPr lang="en-US" altLang="en-US" sz="1000"/>
                    <a:t>replikasi</a:t>
                  </a:r>
                </a:p>
              </p:txBody>
            </p:sp>
            <p:sp>
              <p:nvSpPr>
                <p:cNvPr id="1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027" y="3289"/>
                  <a:ext cx="584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000"/>
                    <a:t>Untai maju baru</a:t>
                  </a:r>
                </a:p>
              </p:txBody>
            </p:sp>
            <p:sp>
              <p:nvSpPr>
                <p:cNvPr id="1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011" y="3401"/>
                  <a:ext cx="660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000"/>
                    <a:t>Untai lamban baru</a:t>
                  </a:r>
                </a:p>
              </p:txBody>
            </p:sp>
            <p:sp>
              <p:nvSpPr>
                <p:cNvPr id="2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102" y="3660"/>
                  <a:ext cx="687" cy="2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r>
                    <a:rPr lang="en-US" altLang="en-US" sz="1000"/>
                    <a:t>Putaran-putaran</a:t>
                  </a:r>
                </a:p>
                <a:p>
                  <a:r>
                    <a:rPr lang="en-US" altLang="en-US" sz="1000"/>
                    <a:t>replikasi berikutnya</a:t>
                  </a:r>
                </a:p>
              </p:txBody>
            </p:sp>
            <p:sp>
              <p:nvSpPr>
                <p:cNvPr id="2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637" y="3885"/>
                  <a:ext cx="682" cy="2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r>
                    <a:rPr lang="en-US" altLang="en-US" sz="900"/>
                    <a:t>Molekul anakan yang</a:t>
                  </a:r>
                </a:p>
                <a:p>
                  <a:r>
                    <a:rPr lang="en-US" altLang="en-US" sz="900"/>
                    <a:t>semakin pendek</a:t>
                  </a:r>
                </a:p>
              </p:txBody>
            </p:sp>
            <p:sp>
              <p:nvSpPr>
                <p:cNvPr id="2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3" y="2027"/>
                  <a:ext cx="154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000"/>
                    <a:t>5</a:t>
                  </a:r>
                </a:p>
              </p:txBody>
            </p:sp>
            <p:sp>
              <p:nvSpPr>
                <p:cNvPr id="2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327" y="2154"/>
                  <a:ext cx="154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000"/>
                    <a:t>3</a:t>
                  </a:r>
                </a:p>
              </p:txBody>
            </p:sp>
            <p:sp>
              <p:nvSpPr>
                <p:cNvPr id="2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393" y="1173"/>
                  <a:ext cx="154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000"/>
                    <a:t>5</a:t>
                  </a:r>
                </a:p>
              </p:txBody>
            </p:sp>
            <p:sp>
              <p:nvSpPr>
                <p:cNvPr id="2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387" y="1465"/>
                  <a:ext cx="154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000"/>
                    <a:t>3</a:t>
                  </a:r>
                </a:p>
              </p:txBody>
            </p:sp>
            <p:sp>
              <p:nvSpPr>
                <p:cNvPr id="2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614" y="2664"/>
                  <a:ext cx="155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000"/>
                    <a:t>5</a:t>
                  </a:r>
                </a:p>
              </p:txBody>
            </p:sp>
            <p:sp>
              <p:nvSpPr>
                <p:cNvPr id="2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330" y="2795"/>
                  <a:ext cx="154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000"/>
                    <a:t>3</a:t>
                  </a:r>
                </a:p>
              </p:txBody>
            </p:sp>
            <p:sp>
              <p:nvSpPr>
                <p:cNvPr id="2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627" y="3164"/>
                  <a:ext cx="155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000"/>
                    <a:t>5</a:t>
                  </a:r>
                </a:p>
              </p:txBody>
            </p:sp>
            <p:sp>
              <p:nvSpPr>
                <p:cNvPr id="2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632" y="3290"/>
                  <a:ext cx="155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000"/>
                    <a:t>3</a:t>
                  </a:r>
                </a:p>
              </p:txBody>
            </p:sp>
            <p:sp>
              <p:nvSpPr>
                <p:cNvPr id="3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311" y="3529"/>
                  <a:ext cx="165" cy="1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200"/>
                    <a:t>3</a:t>
                  </a:r>
                </a:p>
              </p:txBody>
            </p:sp>
            <p:sp>
              <p:nvSpPr>
                <p:cNvPr id="31" name="Line 31"/>
                <p:cNvSpPr>
                  <a:spLocks noChangeShapeType="1"/>
                </p:cNvSpPr>
                <p:nvPr/>
              </p:nvSpPr>
              <p:spPr bwMode="auto">
                <a:xfrm>
                  <a:off x="2853" y="1287"/>
                  <a:ext cx="236" cy="3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971" y="1405"/>
                  <a:ext cx="118" cy="7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583" y="2029"/>
                  <a:ext cx="158" cy="7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>
                  <a:off x="2459" y="2311"/>
                  <a:ext cx="0" cy="43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35" name="Line 35"/>
                <p:cNvSpPr>
                  <a:spLocks noChangeShapeType="1"/>
                </p:cNvSpPr>
                <p:nvPr/>
              </p:nvSpPr>
              <p:spPr bwMode="auto">
                <a:xfrm>
                  <a:off x="2459" y="2429"/>
                  <a:ext cx="157" cy="31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750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89757"/>
            <a:ext cx="8534400" cy="3927475"/>
          </a:xfrm>
        </p:spPr>
        <p:txBody>
          <a:bodyPr/>
          <a:lstStyle/>
          <a:p>
            <a:pPr eaLnBrk="1" hangingPunct="1"/>
            <a:r>
              <a:rPr lang="en-US" altLang="en-US" sz="2400" dirty="0" err="1" smtClean="0"/>
              <a:t>Molekul</a:t>
            </a:r>
            <a:r>
              <a:rPr lang="en-US" altLang="en-US" sz="2400" dirty="0" smtClean="0"/>
              <a:t> DNA </a:t>
            </a:r>
            <a:r>
              <a:rPr lang="en-US" altLang="en-US" sz="2400" dirty="0" err="1" smtClean="0"/>
              <a:t>kromosom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eukariot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memiliki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sekuens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nukleotida</a:t>
            </a:r>
            <a:r>
              <a:rPr lang="en-US" altLang="en-US" sz="2400" dirty="0" smtClean="0"/>
              <a:t> yang </a:t>
            </a:r>
            <a:r>
              <a:rPr lang="en-US" altLang="en-US" sz="2400" dirty="0" err="1" smtClean="0"/>
              <a:t>disebut</a:t>
            </a:r>
            <a:r>
              <a:rPr lang="en-US" altLang="en-US" sz="2400" dirty="0" smtClean="0"/>
              <a:t> </a:t>
            </a:r>
            <a:r>
              <a:rPr lang="en-US" altLang="en-US" sz="2400" b="1" dirty="0" err="1" smtClean="0"/>
              <a:t>telomer</a:t>
            </a:r>
            <a:r>
              <a:rPr lang="en-US" altLang="en-US" sz="2400" dirty="0" smtClean="0"/>
              <a:t> di </a:t>
            </a:r>
            <a:r>
              <a:rPr lang="en-US" altLang="en-US" sz="2400" dirty="0" err="1" smtClean="0"/>
              <a:t>bagian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ujung</a:t>
            </a:r>
            <a:r>
              <a:rPr lang="en-US" altLang="en-US" sz="2400" dirty="0" smtClean="0"/>
              <a:t>, yang </a:t>
            </a:r>
            <a:r>
              <a:rPr lang="en-US" altLang="en-US" sz="2400" dirty="0" err="1" smtClean="0"/>
              <a:t>menunda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pengikisan</a:t>
            </a:r>
            <a:r>
              <a:rPr lang="en-US" altLang="en-US" sz="2400" dirty="0" smtClean="0"/>
              <a:t> gen-gen </a:t>
            </a:r>
            <a:r>
              <a:rPr lang="en-US" altLang="en-US" sz="2400" dirty="0" err="1" smtClean="0"/>
              <a:t>eukariot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dekat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ujung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molekul</a:t>
            </a:r>
            <a:r>
              <a:rPr lang="en-US" altLang="en-US" sz="2400" dirty="0" smtClean="0"/>
              <a:t> DNA</a:t>
            </a:r>
          </a:p>
          <a:p>
            <a:pPr eaLnBrk="1" hangingPunct="1"/>
            <a:r>
              <a:rPr lang="en-US" altLang="en-US" sz="2400" dirty="0" err="1" smtClean="0"/>
              <a:t>Jika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kromosom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nutfah</a:t>
            </a:r>
            <a:r>
              <a:rPr lang="en-US" altLang="en-US" sz="2400" dirty="0" smtClean="0"/>
              <a:t> (yang </a:t>
            </a:r>
            <a:r>
              <a:rPr lang="en-US" altLang="en-US" sz="2400" dirty="0" err="1" smtClean="0"/>
              <a:t>menghasilkan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gamet</a:t>
            </a:r>
            <a:r>
              <a:rPr lang="en-US" altLang="en-US" sz="2400" dirty="0" smtClean="0"/>
              <a:t>) </a:t>
            </a:r>
            <a:r>
              <a:rPr lang="en-US" altLang="en-US" sz="2400" dirty="0" err="1" smtClean="0"/>
              <a:t>semakin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pendek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setiap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siklus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sel</a:t>
            </a:r>
            <a:r>
              <a:rPr lang="en-US" altLang="en-US" sz="2400" dirty="0" smtClean="0"/>
              <a:t>, gen-gen yang </a:t>
            </a:r>
            <a:r>
              <a:rPr lang="en-US" altLang="en-US" sz="2400" dirty="0" err="1" smtClean="0"/>
              <a:t>esensial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akhirnya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hilang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dari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gamet</a:t>
            </a:r>
            <a:r>
              <a:rPr lang="en-US" altLang="en-US" sz="2400" dirty="0" smtClean="0"/>
              <a:t> yang </a:t>
            </a:r>
            <a:r>
              <a:rPr lang="en-US" altLang="en-US" sz="2400" dirty="0" err="1" smtClean="0"/>
              <a:t>dihasilkan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err="1" smtClean="0"/>
              <a:t>Enzim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telomerase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mengkatalisis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pemanjangan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telomer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sel-sel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nutfah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eukariot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782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4"/>
          <p:cNvGrpSpPr>
            <a:grpSpLocks/>
          </p:cNvGrpSpPr>
          <p:nvPr/>
        </p:nvGrpSpPr>
        <p:grpSpPr bwMode="auto">
          <a:xfrm>
            <a:off x="1066800" y="1341438"/>
            <a:ext cx="6457950" cy="3481387"/>
            <a:chOff x="903" y="1872"/>
            <a:chExt cx="4068" cy="2193"/>
          </a:xfrm>
        </p:grpSpPr>
        <p:sp>
          <p:nvSpPr>
            <p:cNvPr id="60421" name="Text Box 5"/>
            <p:cNvSpPr txBox="1">
              <a:spLocks noChangeArrowheads="1"/>
            </p:cNvSpPr>
            <p:nvPr/>
          </p:nvSpPr>
          <p:spPr bwMode="auto">
            <a:xfrm>
              <a:off x="903" y="3858"/>
              <a:ext cx="1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/>
              <a:endParaRPr kumimoji="0" lang="en-US" altLang="en-US" sz="1400" b="1">
                <a:solidFill>
                  <a:schemeClr val="bg2"/>
                </a:solidFill>
              </a:endParaRPr>
            </a:p>
          </p:txBody>
        </p:sp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1401" y="1872"/>
              <a:ext cx="3570" cy="2193"/>
              <a:chOff x="176" y="642"/>
              <a:chExt cx="5454" cy="3351"/>
            </a:xfrm>
          </p:grpSpPr>
          <p:grpSp>
            <p:nvGrpSpPr>
              <p:cNvPr id="60423" name="Group 7"/>
              <p:cNvGrpSpPr>
                <a:grpSpLocks/>
              </p:cNvGrpSpPr>
              <p:nvPr/>
            </p:nvGrpSpPr>
            <p:grpSpPr bwMode="auto">
              <a:xfrm>
                <a:off x="5013" y="3669"/>
                <a:ext cx="617" cy="324"/>
                <a:chOff x="5013" y="3669"/>
                <a:chExt cx="617" cy="324"/>
              </a:xfrm>
            </p:grpSpPr>
            <p:sp>
              <p:nvSpPr>
                <p:cNvPr id="60425" name="Line 8"/>
                <p:cNvSpPr>
                  <a:spLocks noChangeShapeType="1"/>
                </p:cNvSpPr>
                <p:nvPr/>
              </p:nvSpPr>
              <p:spPr bwMode="auto">
                <a:xfrm>
                  <a:off x="5160" y="3748"/>
                  <a:ext cx="3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60426" name="Line 9"/>
                <p:cNvSpPr>
                  <a:spLocks noChangeShapeType="1"/>
                </p:cNvSpPr>
                <p:nvPr/>
              </p:nvSpPr>
              <p:spPr bwMode="auto">
                <a:xfrm>
                  <a:off x="5152" y="3700"/>
                  <a:ext cx="0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60427" name="Line 10"/>
                <p:cNvSpPr>
                  <a:spLocks noChangeShapeType="1"/>
                </p:cNvSpPr>
                <p:nvPr/>
              </p:nvSpPr>
              <p:spPr bwMode="auto">
                <a:xfrm>
                  <a:off x="5504" y="3700"/>
                  <a:ext cx="0" cy="9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6042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013" y="3669"/>
                  <a:ext cx="617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charset="0"/>
                      <a:sym typeface="Symbol" pitchFamily="48" charset="2"/>
                    </a:defRPr>
                  </a:lvl9pPr>
                </a:lstStyle>
                <a:p>
                  <a:pPr algn="ctr"/>
                  <a:r>
                    <a:rPr lang="en-US" altLang="en-US" sz="1600"/>
                    <a:t>1 µm</a:t>
                  </a:r>
                </a:p>
              </p:txBody>
            </p:sp>
          </p:grpSp>
          <p:pic>
            <p:nvPicPr>
              <p:cNvPr id="60424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" y="642"/>
                <a:ext cx="5378" cy="3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0419" name="Rectangle 14"/>
          <p:cNvSpPr>
            <a:spLocks noGrp="1" noChangeArrowheads="1"/>
          </p:cNvSpPr>
          <p:nvPr>
            <p:ph type="title"/>
          </p:nvPr>
        </p:nvSpPr>
        <p:spPr>
          <a:xfrm>
            <a:off x="228600" y="68263"/>
            <a:ext cx="8534400" cy="312737"/>
          </a:xfrm>
          <a:noFill/>
        </p:spPr>
        <p:txBody>
          <a:bodyPr/>
          <a:lstStyle/>
          <a:p>
            <a:pPr eaLnBrk="1" hangingPunct="1"/>
            <a:r>
              <a:rPr lang="en-US" altLang="en-US" sz="1600" smtClean="0"/>
              <a:t>Peraga 16.20 Telomer</a:t>
            </a:r>
            <a:endParaRPr lang="en-US" altLang="en-US" smtClean="0"/>
          </a:p>
        </p:txBody>
      </p:sp>
      <p:sp>
        <p:nvSpPr>
          <p:cNvPr id="60420" name="Text Box 15"/>
          <p:cNvSpPr txBox="1">
            <a:spLocks noChangeArrowheads="1"/>
          </p:cNvSpPr>
          <p:nvPr/>
        </p:nvSpPr>
        <p:spPr bwMode="auto">
          <a:xfrm>
            <a:off x="1219200" y="5118100"/>
            <a:ext cx="6934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Eukariota memiliki sekuens repetitif bukan pengode, disebut telomer, di ujung-ujung DNA. Telomer diwarnai jingga dalam kromosom-kromosom mencit ini.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id-ID" sz="4000" b="1" dirty="0" smtClean="0">
                <a:latin typeface="Calibri" pitchFamily="34" charset="0"/>
              </a:rPr>
              <a:t>Telomer</a:t>
            </a:r>
            <a:endParaRPr lang="id-ID" sz="40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12908"/>
            <a:ext cx="8229600" cy="5059364"/>
          </a:xfrm>
        </p:spPr>
        <p:txBody>
          <a:bodyPr/>
          <a:lstStyle/>
          <a:p>
            <a:r>
              <a:rPr lang="id-ID" b="1" dirty="0" smtClean="0">
                <a:latin typeface="Calibri" pitchFamily="34" charset="0"/>
              </a:rPr>
              <a:t>Merupakan rangkaian yang bersatu dengan protein di setiap ujung DNA</a:t>
            </a:r>
          </a:p>
          <a:p>
            <a:r>
              <a:rPr lang="id-ID" b="1" dirty="0" smtClean="0">
                <a:latin typeface="Calibri" pitchFamily="34" charset="0"/>
              </a:rPr>
              <a:t>Telomer dibutuhkan untuk :</a:t>
            </a:r>
          </a:p>
          <a:p>
            <a:pPr marL="893763" indent="-528638">
              <a:buAutoNum type="arabicPeriod"/>
            </a:pPr>
            <a:r>
              <a:rPr lang="id-ID" b="1" dirty="0" smtClean="0">
                <a:latin typeface="Calibri" pitchFamily="34" charset="0"/>
              </a:rPr>
              <a:t>menyempurnakan replikasi kromosom</a:t>
            </a:r>
          </a:p>
          <a:p>
            <a:pPr marL="893763" indent="-528638">
              <a:buAutoNum type="arabicPeriod"/>
            </a:pPr>
            <a:r>
              <a:rPr lang="id-ID" b="1" dirty="0" smtClean="0">
                <a:latin typeface="Calibri" pitchFamily="34" charset="0"/>
              </a:rPr>
              <a:t>membuat tudung yang melindungi kromosom dari nuklease</a:t>
            </a:r>
          </a:p>
          <a:p>
            <a:pPr marL="893763" indent="-528638">
              <a:buAutoNum type="arabicPeriod"/>
            </a:pPr>
            <a:r>
              <a:rPr lang="id-ID" b="1" dirty="0" smtClean="0">
                <a:latin typeface="Calibri" pitchFamily="34" charset="0"/>
              </a:rPr>
              <a:t>Mencegah ujung kromosom berfusi dengan yang lainnya</a:t>
            </a:r>
            <a:endParaRPr lang="id-ID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2000240"/>
            <a:ext cx="7458075" cy="3952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id-ID" sz="4000" b="1" dirty="0" smtClean="0">
                <a:latin typeface="Calibri" pitchFamily="34" charset="0"/>
              </a:rPr>
              <a:t>Telomer</a:t>
            </a:r>
            <a:endParaRPr lang="id-ID" sz="4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id-ID" sz="3600" b="1" dirty="0" smtClean="0">
                <a:latin typeface="Calibri" pitchFamily="34" charset="0"/>
              </a:rPr>
              <a:t>Sentromer</a:t>
            </a:r>
            <a:endParaRPr lang="id-ID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/>
          <a:lstStyle/>
          <a:p>
            <a:r>
              <a:rPr lang="id-ID" b="1" dirty="0" smtClean="0">
                <a:latin typeface="Calibri" pitchFamily="34" charset="0"/>
              </a:rPr>
              <a:t>Merupakan daerah perlekukan pada kromosom</a:t>
            </a:r>
          </a:p>
          <a:p>
            <a:endParaRPr lang="id-ID" b="1" dirty="0">
              <a:latin typeface="Calibri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928934"/>
            <a:ext cx="71067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3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693026"/>
            <a:ext cx="84296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buFont typeface="Arial" pitchFamily="34" charset="0"/>
              <a:buChar char="•"/>
            </a:pPr>
            <a:r>
              <a:rPr lang="en-US" sz="3200" b="1" dirty="0" smtClean="0">
                <a:latin typeface="Calibri" pitchFamily="34" charset="0"/>
              </a:rPr>
              <a:t>Daerah yang </a:t>
            </a:r>
            <a:r>
              <a:rPr lang="en-US" sz="3200" b="1" dirty="0" err="1" smtClean="0">
                <a:latin typeface="Calibri" pitchFamily="34" charset="0"/>
              </a:rPr>
              <a:t>mengalami</a:t>
            </a:r>
            <a:r>
              <a:rPr lang="en-US" sz="3200" b="1" dirty="0" smtClean="0">
                <a:latin typeface="Calibri" pitchFamily="34" charset="0"/>
              </a:rPr>
              <a:t> yang </a:t>
            </a:r>
            <a:r>
              <a:rPr lang="en-US" sz="3200" b="1" dirty="0" err="1" smtClean="0">
                <a:latin typeface="Calibri" pitchFamily="34" charset="0"/>
              </a:rPr>
              <a:t>mengalami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</a:rPr>
              <a:t>penyempitan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</a:rPr>
              <a:t>merupakan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</a:rPr>
              <a:t>tanda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</a:rPr>
              <a:t>bahwa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</a:rPr>
              <a:t>daerah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</a:rPr>
              <a:t>tersebut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</a:rPr>
              <a:t>adalah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</a:rPr>
              <a:t>sentromer</a:t>
            </a:r>
            <a:endParaRPr lang="id-ID" sz="3200" b="1" dirty="0" smtClean="0">
              <a:latin typeface="Calibri" pitchFamily="34" charset="0"/>
            </a:endParaRPr>
          </a:p>
          <a:p>
            <a:pPr marL="365125" indent="-365125"/>
            <a:endParaRPr lang="id-ID" sz="3600" b="1" dirty="0" smtClean="0">
              <a:latin typeface="Calibri" pitchFamily="34" charset="0"/>
            </a:endParaRPr>
          </a:p>
          <a:p>
            <a:pPr marL="365125" indent="-365125">
              <a:buFont typeface="Arial" pitchFamily="34" charset="0"/>
              <a:buChar char="•"/>
            </a:pPr>
            <a:r>
              <a:rPr lang="en-US" sz="3200" b="1" dirty="0" err="1" smtClean="0">
                <a:latin typeface="Calibri" pitchFamily="34" charset="0"/>
              </a:rPr>
              <a:t>Pada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</a:rPr>
              <a:t>manusia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</a:rPr>
              <a:t>sentromer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</a:rPr>
              <a:t>mengandung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</a:rPr>
              <a:t>urutan</a:t>
            </a:r>
            <a:r>
              <a:rPr lang="en-US" sz="3200" b="1" dirty="0" smtClean="0">
                <a:latin typeface="Calibri" pitchFamily="34" charset="0"/>
              </a:rPr>
              <a:t> DNA 171-pasangan </a:t>
            </a:r>
            <a:r>
              <a:rPr lang="en-US" sz="3200" b="1" dirty="0" err="1" smtClean="0">
                <a:latin typeface="Calibri" pitchFamily="34" charset="0"/>
              </a:rPr>
              <a:t>basa</a:t>
            </a:r>
            <a:r>
              <a:rPr lang="en-US" sz="3200" b="1" dirty="0" smtClean="0">
                <a:latin typeface="Calibri" pitchFamily="34" charset="0"/>
              </a:rPr>
              <a:t> (</a:t>
            </a:r>
            <a:r>
              <a:rPr lang="en-US" sz="3200" b="1" dirty="0" err="1" smtClean="0">
                <a:latin typeface="Calibri" pitchFamily="34" charset="0"/>
              </a:rPr>
              <a:t>disebut</a:t>
            </a:r>
            <a:r>
              <a:rPr lang="en-US" sz="3200" b="1" dirty="0" smtClean="0">
                <a:latin typeface="Calibri" pitchFamily="34" charset="0"/>
              </a:rPr>
              <a:t> X-</a:t>
            </a:r>
            <a:r>
              <a:rPr lang="en-US" sz="3200" b="1" dirty="0" err="1" smtClean="0">
                <a:latin typeface="Calibri" pitchFamily="34" charset="0"/>
              </a:rPr>
              <a:t>satelit</a:t>
            </a:r>
            <a:r>
              <a:rPr lang="en-US" sz="3200" b="1" dirty="0" smtClean="0">
                <a:latin typeface="Calibri" pitchFamily="34" charset="0"/>
              </a:rPr>
              <a:t> DNA) yang </a:t>
            </a:r>
            <a:r>
              <a:rPr lang="en-US" sz="3200" b="1" dirty="0" err="1" smtClean="0">
                <a:latin typeface="Calibri" pitchFamily="34" charset="0"/>
              </a:rPr>
              <a:t>membentang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</a:rPr>
              <a:t>sekitar</a:t>
            </a:r>
            <a:r>
              <a:rPr lang="en-US" sz="3200" b="1" dirty="0" smtClean="0">
                <a:latin typeface="Calibri" pitchFamily="34" charset="0"/>
              </a:rPr>
              <a:t> 500 </a:t>
            </a:r>
            <a:r>
              <a:rPr lang="en-US" sz="3200" b="1" dirty="0" err="1" smtClean="0">
                <a:latin typeface="Calibri" pitchFamily="34" charset="0"/>
              </a:rPr>
              <a:t>kilobase</a:t>
            </a:r>
            <a:r>
              <a:rPr lang="en-US" sz="3200" b="1" dirty="0" smtClean="0">
                <a:latin typeface="Calibri" pitchFamily="34" charset="0"/>
              </a:rPr>
              <a:t>. </a:t>
            </a:r>
            <a:endParaRPr lang="id-ID" sz="3200" b="1" dirty="0" smtClean="0">
              <a:latin typeface="Calibri" pitchFamily="34" charset="0"/>
            </a:endParaRPr>
          </a:p>
          <a:p>
            <a:pPr marL="365125" indent="-365125"/>
            <a:endParaRPr lang="id-ID" sz="3200" b="1" dirty="0" smtClean="0"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655638"/>
            <a:ext cx="49530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Sentromer</a:t>
            </a:r>
            <a:endParaRPr kumimoji="0" lang="id-ID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41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06_10Nucleu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93675"/>
            <a:ext cx="8548687" cy="64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152400" y="119063"/>
            <a:ext cx="388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kumimoji="0" lang="en-US" altLang="en-US" sz="1400"/>
              <a:t>Peraga 6.10 Nukleus dan selaputnya</a:t>
            </a:r>
            <a:endParaRPr kumimoji="0" lang="en-US" altLang="en-US" sz="5000" b="1">
              <a:solidFill>
                <a:srgbClr val="333399"/>
              </a:solidFill>
            </a:endParaRPr>
          </a:p>
        </p:txBody>
      </p:sp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4584700" y="622300"/>
            <a:ext cx="1011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/>
              <a:t>Nukleolus</a:t>
            </a:r>
            <a:endParaRPr kumimoji="0" lang="en-US" altLang="en-US" sz="1500" b="1">
              <a:latin typeface="Times"/>
            </a:endParaRPr>
          </a:p>
        </p:txBody>
      </p:sp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7881938" y="360363"/>
            <a:ext cx="1011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/>
              <a:t>Nukleus</a:t>
            </a:r>
            <a:endParaRPr kumimoji="0" lang="en-US" altLang="en-US" sz="1500" b="1">
              <a:latin typeface="Times"/>
            </a:endParaRPr>
          </a:p>
        </p:txBody>
      </p:sp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7396163" y="3816350"/>
            <a:ext cx="1011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/>
              <a:t>RE kasar</a:t>
            </a:r>
            <a:endParaRPr kumimoji="0" lang="en-US" altLang="en-US" sz="1500" b="1">
              <a:latin typeface="Times"/>
            </a:endParaRPr>
          </a:p>
        </p:txBody>
      </p:sp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6216650" y="6286500"/>
            <a:ext cx="23177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/>
              <a:t>Lamina nukleus (TEM)</a:t>
            </a:r>
            <a:endParaRPr kumimoji="0" lang="en-US" altLang="en-US" sz="1500" b="1">
              <a:latin typeface="Times"/>
            </a:endParaRPr>
          </a:p>
        </p:txBody>
      </p:sp>
      <p:sp>
        <p:nvSpPr>
          <p:cNvPr id="36872" name="Text Box 12"/>
          <p:cNvSpPr txBox="1">
            <a:spLocks noChangeArrowheads="1"/>
          </p:cNvSpPr>
          <p:nvPr/>
        </p:nvSpPr>
        <p:spPr bwMode="auto">
          <a:xfrm>
            <a:off x="3978275" y="5067300"/>
            <a:ext cx="20018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/>
              <a:t>Tampak dekat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500" b="1"/>
              <a:t>selaput nukleus</a:t>
            </a:r>
            <a:endParaRPr kumimoji="0" lang="en-US" altLang="en-US" sz="1500" b="1">
              <a:latin typeface="Times"/>
            </a:endParaRPr>
          </a:p>
        </p:txBody>
      </p:sp>
      <p:sp>
        <p:nvSpPr>
          <p:cNvPr id="36873" name="Text Box 13"/>
          <p:cNvSpPr txBox="1">
            <a:spLocks noChangeArrowheads="1"/>
          </p:cNvSpPr>
          <p:nvPr/>
        </p:nvSpPr>
        <p:spPr bwMode="auto">
          <a:xfrm>
            <a:off x="7966075" y="4333875"/>
            <a:ext cx="7397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sz="1200" b="1"/>
              <a:t>1 µm</a:t>
            </a:r>
            <a:endParaRPr kumimoji="0" lang="en-US" altLang="en-US" sz="1200" b="1">
              <a:latin typeface="Times"/>
            </a:endParaRPr>
          </a:p>
        </p:txBody>
      </p:sp>
      <p:sp>
        <p:nvSpPr>
          <p:cNvPr id="36874" name="Text Box 14"/>
          <p:cNvSpPr txBox="1">
            <a:spLocks noChangeArrowheads="1"/>
          </p:cNvSpPr>
          <p:nvPr/>
        </p:nvSpPr>
        <p:spPr bwMode="auto">
          <a:xfrm>
            <a:off x="201613" y="596900"/>
            <a:ext cx="7397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sz="1200" b="1"/>
              <a:t>1 µm</a:t>
            </a:r>
            <a:endParaRPr kumimoji="0" lang="en-US" altLang="en-US" sz="1200" b="1">
              <a:latin typeface="Times"/>
            </a:endParaRPr>
          </a:p>
        </p:txBody>
      </p:sp>
      <p:sp>
        <p:nvSpPr>
          <p:cNvPr id="36875" name="Text Box 15"/>
          <p:cNvSpPr txBox="1">
            <a:spLocks noChangeArrowheads="1"/>
          </p:cNvSpPr>
          <p:nvPr/>
        </p:nvSpPr>
        <p:spPr bwMode="auto">
          <a:xfrm>
            <a:off x="293688" y="4645025"/>
            <a:ext cx="7397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en-US" altLang="en-US" sz="1200" b="1"/>
              <a:t>0,25 µm</a:t>
            </a:r>
            <a:endParaRPr kumimoji="0" lang="en-US" altLang="en-US" sz="1200" b="1">
              <a:latin typeface="Times"/>
            </a:endParaRPr>
          </a:p>
        </p:txBody>
      </p:sp>
      <p:sp>
        <p:nvSpPr>
          <p:cNvPr id="36876" name="Text Box 16"/>
          <p:cNvSpPr txBox="1">
            <a:spLocks noChangeArrowheads="1"/>
          </p:cNvSpPr>
          <p:nvPr/>
        </p:nvSpPr>
        <p:spPr bwMode="auto">
          <a:xfrm>
            <a:off x="2951163" y="4278313"/>
            <a:ext cx="1011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/>
              <a:t>Ribosom</a:t>
            </a:r>
            <a:endParaRPr kumimoji="0" lang="en-US" altLang="en-US" sz="1500" b="1">
              <a:latin typeface="Times"/>
            </a:endParaRPr>
          </a:p>
        </p:txBody>
      </p:sp>
      <p:sp>
        <p:nvSpPr>
          <p:cNvPr id="36877" name="Text Box 17"/>
          <p:cNvSpPr txBox="1">
            <a:spLocks noChangeArrowheads="1"/>
          </p:cNvSpPr>
          <p:nvPr/>
        </p:nvSpPr>
        <p:spPr bwMode="auto">
          <a:xfrm>
            <a:off x="4017963" y="3168650"/>
            <a:ext cx="10112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/>
              <a:t>Kompleks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500" b="1"/>
              <a:t>pori</a:t>
            </a:r>
            <a:endParaRPr kumimoji="0" lang="en-US" altLang="en-US" sz="1500" b="1">
              <a:latin typeface="Times"/>
            </a:endParaRPr>
          </a:p>
        </p:txBody>
      </p:sp>
      <p:sp>
        <p:nvSpPr>
          <p:cNvPr id="36878" name="Text Box 18"/>
          <p:cNvSpPr txBox="1">
            <a:spLocks noChangeArrowheads="1"/>
          </p:cNvSpPr>
          <p:nvPr/>
        </p:nvSpPr>
        <p:spPr bwMode="auto">
          <a:xfrm>
            <a:off x="3019425" y="2343150"/>
            <a:ext cx="13176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/>
              <a:t>Pori nukleus</a:t>
            </a:r>
            <a:endParaRPr kumimoji="0" lang="en-US" altLang="en-US" sz="1500" b="1">
              <a:latin typeface="Times"/>
            </a:endParaRPr>
          </a:p>
        </p:txBody>
      </p:sp>
      <p:sp>
        <p:nvSpPr>
          <p:cNvPr id="36879" name="Text Box 19"/>
          <p:cNvSpPr txBox="1">
            <a:spLocks noChangeArrowheads="1"/>
          </p:cNvSpPr>
          <p:nvPr/>
        </p:nvSpPr>
        <p:spPr bwMode="auto">
          <a:xfrm>
            <a:off x="3019425" y="1685925"/>
            <a:ext cx="16319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/>
              <a:t>Membran luar</a:t>
            </a:r>
            <a:endParaRPr kumimoji="0" lang="en-US" altLang="en-US" sz="1500" b="1">
              <a:latin typeface="Times"/>
            </a:endParaRPr>
          </a:p>
        </p:txBody>
      </p:sp>
      <p:sp>
        <p:nvSpPr>
          <p:cNvPr id="36880" name="Text Box 20"/>
          <p:cNvSpPr txBox="1">
            <a:spLocks noChangeArrowheads="1"/>
          </p:cNvSpPr>
          <p:nvPr/>
        </p:nvSpPr>
        <p:spPr bwMode="auto">
          <a:xfrm>
            <a:off x="3019425" y="1476375"/>
            <a:ext cx="16319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/>
              <a:t>Membran dalam</a:t>
            </a:r>
            <a:endParaRPr kumimoji="0" lang="en-US" altLang="en-US" sz="1500" b="1">
              <a:latin typeface="Times"/>
            </a:endParaRPr>
          </a:p>
        </p:txBody>
      </p:sp>
      <p:sp>
        <p:nvSpPr>
          <p:cNvPr id="36881" name="Text Box 21"/>
          <p:cNvSpPr txBox="1">
            <a:spLocks noChangeArrowheads="1"/>
          </p:cNvSpPr>
          <p:nvPr/>
        </p:nvSpPr>
        <p:spPr bwMode="auto">
          <a:xfrm>
            <a:off x="3019425" y="1257300"/>
            <a:ext cx="1727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/>
              <a:t>Selaput nukleus:</a:t>
            </a:r>
            <a:endParaRPr kumimoji="0" lang="en-US" altLang="en-US" sz="1500" b="1">
              <a:latin typeface="Times"/>
            </a:endParaRPr>
          </a:p>
        </p:txBody>
      </p:sp>
      <p:sp>
        <p:nvSpPr>
          <p:cNvPr id="36882" name="Text Box 22"/>
          <p:cNvSpPr txBox="1">
            <a:spLocks noChangeArrowheads="1"/>
          </p:cNvSpPr>
          <p:nvPr/>
        </p:nvSpPr>
        <p:spPr bwMode="auto">
          <a:xfrm>
            <a:off x="4051300" y="892175"/>
            <a:ext cx="1011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/>
              <a:t>Kromatin</a:t>
            </a:r>
            <a:endParaRPr kumimoji="0" lang="en-US" altLang="en-US" sz="1500" b="1">
              <a:latin typeface="Times"/>
            </a:endParaRPr>
          </a:p>
        </p:txBody>
      </p:sp>
      <p:sp>
        <p:nvSpPr>
          <p:cNvPr id="36883" name="Text Box 23"/>
          <p:cNvSpPr txBox="1">
            <a:spLocks noChangeArrowheads="1"/>
          </p:cNvSpPr>
          <p:nvPr/>
        </p:nvSpPr>
        <p:spPr bwMode="auto">
          <a:xfrm>
            <a:off x="361950" y="3973513"/>
            <a:ext cx="20002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/>
              <a:t>Permukaan selaput</a:t>
            </a:r>
          </a:p>
          <a:p>
            <a:pPr algn="l">
              <a:lnSpc>
                <a:spcPct val="90000"/>
              </a:lnSpc>
            </a:pPr>
            <a:r>
              <a:rPr kumimoji="0" lang="en-US" altLang="en-US" sz="1500" b="1"/>
              <a:t>nukleus</a:t>
            </a:r>
            <a:endParaRPr kumimoji="0" lang="en-US" altLang="en-US" sz="1500" b="1">
              <a:latin typeface="Times"/>
            </a:endParaRPr>
          </a:p>
        </p:txBody>
      </p:sp>
      <p:sp>
        <p:nvSpPr>
          <p:cNvPr id="36884" name="Text Box 24"/>
          <p:cNvSpPr txBox="1">
            <a:spLocks noChangeArrowheads="1"/>
          </p:cNvSpPr>
          <p:nvPr/>
        </p:nvSpPr>
        <p:spPr bwMode="auto">
          <a:xfrm>
            <a:off x="342900" y="6280150"/>
            <a:ext cx="22034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kumimoji="0" lang="en-US" altLang="en-US" sz="1500" b="1"/>
              <a:t>Kompleks pori (TEM)</a:t>
            </a:r>
            <a:endParaRPr kumimoji="0" lang="en-US" altLang="en-US" sz="1500" b="1">
              <a:latin typeface="Times"/>
            </a:endParaRPr>
          </a:p>
        </p:txBody>
      </p:sp>
      <p:sp>
        <p:nvSpPr>
          <p:cNvPr id="36885" name="Line 25"/>
          <p:cNvSpPr>
            <a:spLocks noChangeShapeType="1"/>
          </p:cNvSpPr>
          <p:nvPr/>
        </p:nvSpPr>
        <p:spPr bwMode="auto">
          <a:xfrm>
            <a:off x="355600" y="793750"/>
            <a:ext cx="422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Line 26"/>
          <p:cNvSpPr>
            <a:spLocks noChangeShapeType="1"/>
          </p:cNvSpPr>
          <p:nvPr/>
        </p:nvSpPr>
        <p:spPr bwMode="auto">
          <a:xfrm>
            <a:off x="355600" y="752475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Line 27"/>
          <p:cNvSpPr>
            <a:spLocks noChangeShapeType="1"/>
          </p:cNvSpPr>
          <p:nvPr/>
        </p:nvSpPr>
        <p:spPr bwMode="auto">
          <a:xfrm>
            <a:off x="777875" y="752475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Line 28"/>
          <p:cNvSpPr>
            <a:spLocks noChangeShapeType="1"/>
          </p:cNvSpPr>
          <p:nvPr/>
        </p:nvSpPr>
        <p:spPr bwMode="auto">
          <a:xfrm>
            <a:off x="346075" y="4838700"/>
            <a:ext cx="615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Line 29"/>
          <p:cNvSpPr>
            <a:spLocks noChangeShapeType="1"/>
          </p:cNvSpPr>
          <p:nvPr/>
        </p:nvSpPr>
        <p:spPr bwMode="auto">
          <a:xfrm>
            <a:off x="346075" y="4797425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Line 30"/>
          <p:cNvSpPr>
            <a:spLocks noChangeShapeType="1"/>
          </p:cNvSpPr>
          <p:nvPr/>
        </p:nvSpPr>
        <p:spPr bwMode="auto">
          <a:xfrm>
            <a:off x="965200" y="4797425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Line 31"/>
          <p:cNvSpPr>
            <a:spLocks noChangeShapeType="1"/>
          </p:cNvSpPr>
          <p:nvPr/>
        </p:nvSpPr>
        <p:spPr bwMode="auto">
          <a:xfrm>
            <a:off x="7923213" y="4533900"/>
            <a:ext cx="873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Line 32"/>
          <p:cNvSpPr>
            <a:spLocks noChangeShapeType="1"/>
          </p:cNvSpPr>
          <p:nvPr/>
        </p:nvSpPr>
        <p:spPr bwMode="auto">
          <a:xfrm>
            <a:off x="7923213" y="4492625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Line 33"/>
          <p:cNvSpPr>
            <a:spLocks noChangeShapeType="1"/>
          </p:cNvSpPr>
          <p:nvPr/>
        </p:nvSpPr>
        <p:spPr bwMode="auto">
          <a:xfrm>
            <a:off x="8799513" y="4492625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4" name="AutoShape 34"/>
          <p:cNvSpPr>
            <a:spLocks/>
          </p:cNvSpPr>
          <p:nvPr/>
        </p:nvSpPr>
        <p:spPr bwMode="auto">
          <a:xfrm rot="-5400000">
            <a:off x="4810125" y="3495675"/>
            <a:ext cx="101600" cy="565150"/>
          </a:xfrm>
          <a:prstGeom prst="rightBrace">
            <a:avLst>
              <a:gd name="adj1" fmla="val 4635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95" name="Line 35"/>
          <p:cNvSpPr>
            <a:spLocks noChangeShapeType="1"/>
          </p:cNvSpPr>
          <p:nvPr/>
        </p:nvSpPr>
        <p:spPr bwMode="auto">
          <a:xfrm>
            <a:off x="3848100" y="4406900"/>
            <a:ext cx="768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6" name="Line 36"/>
          <p:cNvSpPr>
            <a:spLocks noChangeShapeType="1"/>
          </p:cNvSpPr>
          <p:nvPr/>
        </p:nvSpPr>
        <p:spPr bwMode="auto">
          <a:xfrm>
            <a:off x="4600575" y="3451225"/>
            <a:ext cx="257175" cy="282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7" name="Line 37"/>
          <p:cNvSpPr>
            <a:spLocks noChangeShapeType="1"/>
          </p:cNvSpPr>
          <p:nvPr/>
        </p:nvSpPr>
        <p:spPr bwMode="auto">
          <a:xfrm>
            <a:off x="7458075" y="3244850"/>
            <a:ext cx="368300" cy="581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Line 38"/>
          <p:cNvSpPr>
            <a:spLocks noChangeShapeType="1"/>
          </p:cNvSpPr>
          <p:nvPr/>
        </p:nvSpPr>
        <p:spPr bwMode="auto">
          <a:xfrm flipV="1">
            <a:off x="7264400" y="485775"/>
            <a:ext cx="596900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9" name="Line 39"/>
          <p:cNvSpPr>
            <a:spLocks noChangeShapeType="1"/>
          </p:cNvSpPr>
          <p:nvPr/>
        </p:nvSpPr>
        <p:spPr bwMode="auto">
          <a:xfrm flipH="1" flipV="1">
            <a:off x="5270500" y="823913"/>
            <a:ext cx="596900" cy="527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0" name="Line 40"/>
          <p:cNvSpPr>
            <a:spLocks noChangeShapeType="1"/>
          </p:cNvSpPr>
          <p:nvPr/>
        </p:nvSpPr>
        <p:spPr bwMode="auto">
          <a:xfrm flipH="1" flipV="1">
            <a:off x="4811713" y="1095375"/>
            <a:ext cx="581025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Line 41"/>
          <p:cNvSpPr>
            <a:spLocks noChangeShapeType="1"/>
          </p:cNvSpPr>
          <p:nvPr/>
        </p:nvSpPr>
        <p:spPr bwMode="auto">
          <a:xfrm flipH="1" flipV="1">
            <a:off x="4521200" y="1647825"/>
            <a:ext cx="152400" cy="185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2" name="Line 42"/>
          <p:cNvSpPr>
            <a:spLocks noChangeShapeType="1"/>
          </p:cNvSpPr>
          <p:nvPr/>
        </p:nvSpPr>
        <p:spPr bwMode="auto">
          <a:xfrm flipH="1" flipV="1">
            <a:off x="4397375" y="1885950"/>
            <a:ext cx="33020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3" name="Line 43"/>
          <p:cNvSpPr>
            <a:spLocks noChangeShapeType="1"/>
          </p:cNvSpPr>
          <p:nvPr/>
        </p:nvSpPr>
        <p:spPr bwMode="auto">
          <a:xfrm flipH="1">
            <a:off x="4232275" y="2251075"/>
            <a:ext cx="711200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Line 44"/>
          <p:cNvSpPr>
            <a:spLocks noChangeShapeType="1"/>
          </p:cNvSpPr>
          <p:nvPr/>
        </p:nvSpPr>
        <p:spPr bwMode="auto">
          <a:xfrm flipH="1">
            <a:off x="2428875" y="2454275"/>
            <a:ext cx="563563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5" name="Line 45"/>
          <p:cNvSpPr>
            <a:spLocks noChangeShapeType="1"/>
          </p:cNvSpPr>
          <p:nvPr/>
        </p:nvSpPr>
        <p:spPr bwMode="auto">
          <a:xfrm flipH="1">
            <a:off x="2301875" y="1847850"/>
            <a:ext cx="706438" cy="612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6" name="Line 46"/>
          <p:cNvSpPr>
            <a:spLocks noChangeShapeType="1"/>
          </p:cNvSpPr>
          <p:nvPr/>
        </p:nvSpPr>
        <p:spPr bwMode="auto">
          <a:xfrm flipH="1">
            <a:off x="2089150" y="1570038"/>
            <a:ext cx="887413" cy="766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7" name="Rectangle 47"/>
          <p:cNvSpPr>
            <a:spLocks noChangeArrowheads="1"/>
          </p:cNvSpPr>
          <p:nvPr/>
        </p:nvSpPr>
        <p:spPr bwMode="auto">
          <a:xfrm>
            <a:off x="5532438" y="2120900"/>
            <a:ext cx="461962" cy="4397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908" name="Rectangle 48"/>
          <p:cNvSpPr>
            <a:spLocks noChangeArrowheads="1"/>
          </p:cNvSpPr>
          <p:nvPr/>
        </p:nvSpPr>
        <p:spPr bwMode="auto">
          <a:xfrm>
            <a:off x="1804988" y="3413125"/>
            <a:ext cx="468312" cy="155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909" name="Rectangle 49"/>
          <p:cNvSpPr>
            <a:spLocks noChangeArrowheads="1"/>
          </p:cNvSpPr>
          <p:nvPr/>
        </p:nvSpPr>
        <p:spPr bwMode="auto">
          <a:xfrm>
            <a:off x="228600" y="6477000"/>
            <a:ext cx="3200400" cy="152400"/>
          </a:xfrm>
          <a:prstGeom prst="rect">
            <a:avLst/>
          </a:prstGeom>
          <a:solidFill>
            <a:schemeClr val="bg1"/>
          </a:solidFill>
          <a:ln w="349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" name="Rectangle 45"/>
          <p:cNvSpPr/>
          <p:nvPr/>
        </p:nvSpPr>
        <p:spPr>
          <a:xfrm>
            <a:off x="-36512" y="6581001"/>
            <a:ext cx="1348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(Campbell, </a:t>
            </a:r>
            <a:r>
              <a:rPr lang="en-US" sz="1200" dirty="0" smtClean="0"/>
              <a:t>2011)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76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id-ID" sz="4000" b="1" dirty="0" smtClean="0">
                <a:latin typeface="Calibri" pitchFamily="34" charset="0"/>
              </a:rPr>
              <a:t>Selubung nukleus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42886" y="1474805"/>
            <a:ext cx="8543956" cy="4525963"/>
          </a:xfrm>
        </p:spPr>
        <p:txBody>
          <a:bodyPr/>
          <a:lstStyle/>
          <a:p>
            <a:pPr marL="0" indent="0">
              <a:buNone/>
            </a:pPr>
            <a:r>
              <a:rPr lang="id-ID" b="1" dirty="0" smtClean="0">
                <a:latin typeface="Calibri" pitchFamily="34" charset="0"/>
              </a:rPr>
              <a:t>Terdiri dari selaput rangkap/ganda</a:t>
            </a:r>
          </a:p>
          <a:p>
            <a:pPr marL="0" indent="0">
              <a:buFont typeface="Arial" charset="0"/>
              <a:buNone/>
            </a:pPr>
            <a:r>
              <a:rPr lang="id-ID" b="1" dirty="0" smtClean="0">
                <a:latin typeface="Calibri" pitchFamily="34" charset="0"/>
              </a:rPr>
              <a:t>1. Selaput luar    </a:t>
            </a:r>
          </a:p>
          <a:p>
            <a:pPr marL="0" indent="0">
              <a:buFont typeface="Arial" charset="0"/>
              <a:buNone/>
            </a:pPr>
            <a:r>
              <a:rPr lang="id-ID" b="1" dirty="0" smtClean="0">
                <a:latin typeface="Calibri" pitchFamily="34" charset="0"/>
              </a:rPr>
              <a:t>2. Selaput Dalam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7156" y="2071678"/>
            <a:ext cx="5134000" cy="3592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643314"/>
            <a:ext cx="3831441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22673"/>
            <a:ext cx="8534400" cy="22383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Pori </a:t>
            </a:r>
            <a:r>
              <a:rPr lang="en-US" altLang="en-US" dirty="0" err="1" smtClean="0"/>
              <a:t>meregulasi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keluar-masuknya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molekul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nukleus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Diameter </a:t>
            </a:r>
            <a:r>
              <a:rPr lang="en-US" altLang="en-US" dirty="0" err="1" smtClean="0"/>
              <a:t>pori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sekitar</a:t>
            </a:r>
            <a:r>
              <a:rPr lang="en-US" altLang="en-US" dirty="0" smtClean="0"/>
              <a:t> 100nm</a:t>
            </a:r>
          </a:p>
          <a:p>
            <a:pPr eaLnBrk="1" hangingPunct="1"/>
            <a:r>
              <a:rPr lang="en-US" altLang="en-US" dirty="0" err="1" smtClean="0"/>
              <a:t>Bentuk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nukleus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dipertahankan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oleh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lamina </a:t>
            </a:r>
            <a:r>
              <a:rPr lang="en-US" altLang="en-US" b="1" dirty="0" err="1" smtClean="0"/>
              <a:t>nukleus</a:t>
            </a:r>
            <a:r>
              <a:rPr lang="en-US" altLang="en-US" dirty="0" smtClean="0"/>
              <a:t>,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yang </a:t>
            </a:r>
            <a:r>
              <a:rPr lang="en-US" altLang="en-US" dirty="0" err="1" smtClean="0"/>
              <a:t>tersusun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</a:t>
            </a:r>
            <a:r>
              <a:rPr lang="en-US" altLang="en-US" dirty="0" smtClean="0"/>
              <a:t> protein</a:t>
            </a:r>
          </a:p>
        </p:txBody>
      </p:sp>
      <p:sp>
        <p:nvSpPr>
          <p:cNvPr id="5" name="Rectangle 4"/>
          <p:cNvSpPr/>
          <p:nvPr/>
        </p:nvSpPr>
        <p:spPr>
          <a:xfrm>
            <a:off x="-36512" y="6608385"/>
            <a:ext cx="1348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(Campbell, </a:t>
            </a:r>
            <a:r>
              <a:rPr lang="en-US" sz="1200" dirty="0" smtClean="0"/>
              <a:t>2011)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89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0279"/>
            <a:ext cx="8534400" cy="4645025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nukleus</a:t>
            </a:r>
            <a:r>
              <a:rPr lang="en-US" altLang="en-US" dirty="0" smtClean="0"/>
              <a:t>, DNA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protein </a:t>
            </a:r>
            <a:r>
              <a:rPr lang="en-US" altLang="en-US" dirty="0" err="1" smtClean="0"/>
              <a:t>membentuk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materi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genetik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disebut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kromatin</a:t>
            </a:r>
            <a:r>
              <a:rPr lang="en-US" altLang="en-US" b="1" dirty="0" smtClean="0"/>
              <a:t> </a:t>
            </a:r>
          </a:p>
          <a:p>
            <a:pPr eaLnBrk="1" hangingPunct="1"/>
            <a:r>
              <a:rPr lang="en-US" altLang="en-US" dirty="0" err="1" smtClean="0"/>
              <a:t>Kromatin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berkondensasi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membentuk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kromosom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yang </a:t>
            </a:r>
            <a:r>
              <a:rPr lang="en-US" altLang="en-US" dirty="0" err="1" smtClean="0"/>
              <a:t>khas</a:t>
            </a:r>
            <a:endParaRPr lang="en-US" altLang="en-US" b="1" dirty="0" smtClean="0"/>
          </a:p>
          <a:p>
            <a:pPr eaLnBrk="1" hangingPunct="1"/>
            <a:r>
              <a:rPr lang="en-US" altLang="en-US" b="1" dirty="0" err="1" smtClean="0"/>
              <a:t>Nukleolus</a:t>
            </a:r>
            <a:r>
              <a:rPr lang="en-US" altLang="en-US" b="1" dirty="0" smtClean="0"/>
              <a:t> </a:t>
            </a:r>
            <a:r>
              <a:rPr lang="en-US" altLang="en-US" dirty="0" err="1" smtClean="0"/>
              <a:t>terletak</a:t>
            </a:r>
            <a:r>
              <a:rPr lang="en-US" altLang="en-US" dirty="0" smtClean="0"/>
              <a:t> di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nukleus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Nukleolus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merupakan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tempat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sintesis</a:t>
            </a:r>
            <a:r>
              <a:rPr lang="en-US" altLang="en-US" dirty="0" smtClean="0"/>
              <a:t> RNA </a:t>
            </a:r>
            <a:r>
              <a:rPr lang="en-US" altLang="en-US" dirty="0" err="1" smtClean="0"/>
              <a:t>ribosom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ribosomal RNA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rRNA</a:t>
            </a:r>
            <a:r>
              <a:rPr lang="en-US" altLang="en-US" dirty="0" smtClean="0"/>
              <a:t>)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-36512" y="6581001"/>
            <a:ext cx="1348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(Campbell, </a:t>
            </a:r>
            <a:r>
              <a:rPr lang="en-US" sz="1200" dirty="0" smtClean="0"/>
              <a:t>2011)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61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292" y="2636912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APAKAH PERBEDAAN ANTARA GEN, DNA, KROMATIN, NUKLEOSOM, KROMOSOM?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917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101ad8bdec32ca172674a65146329f078114f99"/>
</p:tagLst>
</file>

<file path=ppt/theme/theme1.xml><?xml version="1.0" encoding="utf-8"?>
<a:theme xmlns:a="http://schemas.openxmlformats.org/drawingml/2006/main" name="cdb2004211gl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cdb2004211gl</Template>
  <TotalTime>4786</TotalTime>
  <Words>1797</Words>
  <Application>Microsoft Office PowerPoint</Application>
  <PresentationFormat>On-screen Show (4:3)</PresentationFormat>
  <Paragraphs>468</Paragraphs>
  <Slides>46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cdb2004211gl</vt:lpstr>
      <vt:lpstr>INTI SEL (NUKLEUS) </vt:lpstr>
      <vt:lpstr>NUKLEUS</vt:lpstr>
      <vt:lpstr>PowerPoint Presentation</vt:lpstr>
      <vt:lpstr>Nukleus: Pusat Informasi</vt:lpstr>
      <vt:lpstr>PowerPoint Presentation</vt:lpstr>
      <vt:lpstr>Selubung nukleus</vt:lpstr>
      <vt:lpstr>PowerPoint Presentation</vt:lpstr>
      <vt:lpstr>PowerPoint Presentation</vt:lpstr>
      <vt:lpstr>PowerPoint Presentation</vt:lpstr>
      <vt:lpstr>Gambaran Umum</vt:lpstr>
      <vt:lpstr>Griffith menyimpulkan bahwa bakteri R yang hidup telah ditransformasi menjadi bakteri S patogenik oleh suatu zat terwariskan yang belum diketahui dari sel-sel S yang mati yang memungkinkan sel-sel R membuat kapsul</vt:lpstr>
      <vt:lpstr>PowerPoint Presentation</vt:lpstr>
      <vt:lpstr>Peraga 16.7 Heliks ganda</vt:lpstr>
      <vt:lpstr>Peraga 16.7 Heliks ganda</vt:lpstr>
      <vt:lpstr>Peraga 16.8 Perpasangan basa dalam DNA</vt:lpstr>
      <vt:lpstr>PowerPoint Presentation</vt:lpstr>
      <vt:lpstr>PowerPoint Presentation</vt:lpstr>
      <vt:lpstr>Nukleosom</vt:lpstr>
      <vt:lpstr>Nukleosom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Heterokromatin dan Eukromatin</vt:lpstr>
      <vt:lpstr>Prinsip Dasar</vt:lpstr>
      <vt:lpstr>PowerPoint Presentation</vt:lpstr>
      <vt:lpstr>Replikasi DNA</vt:lpstr>
      <vt:lpstr>Peraga 16.10 Tiga model alternatif replikasi DNA</vt:lpstr>
      <vt:lpstr>Peraga 16.11 Apakah replikasi DNA mengikuti model konservatif, semikonservatif, atau dispersif?</vt:lpstr>
      <vt:lpstr> Peraga 16.11 Apakah replikasi DNA mengikuti model konservatif, semikonservatif, atau dispersif?</vt:lpstr>
      <vt:lpstr>PowerPoint Presentation</vt:lpstr>
      <vt:lpstr>Titik mula replikasi pada eukariota</vt:lpstr>
      <vt:lpstr>Peraga 16.13 Beberapa protein yang terlibat dalam inisiasi replikasi DNA</vt:lpstr>
      <vt:lpstr>Peraga 16.15 Sintesis untai maju saat replikasi DNA</vt:lpstr>
      <vt:lpstr>PowerPoint Presentation</vt:lpstr>
      <vt:lpstr>Peraga 16.17 Rangkuman replikasi DNA bakteri</vt:lpstr>
      <vt:lpstr>Peraga 16.18 Perbaikan terhadap kerusakan DNA dengan pemotongan nukleotida</vt:lpstr>
      <vt:lpstr>Ujung-ujung Molekul DNA</vt:lpstr>
      <vt:lpstr>PowerPoint Presentation</vt:lpstr>
      <vt:lpstr>Peraga 16.20 Telomer</vt:lpstr>
      <vt:lpstr>Telomer</vt:lpstr>
      <vt:lpstr>Telomer</vt:lpstr>
      <vt:lpstr>Sentromer</vt:lpstr>
      <vt:lpstr>PowerPoint Presentation</vt:lpstr>
    </vt:vector>
  </TitlesOfParts>
  <Company>Amihnah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Amih</dc:creator>
  <cp:lastModifiedBy>Ayie</cp:lastModifiedBy>
  <cp:revision>139</cp:revision>
  <dcterms:created xsi:type="dcterms:W3CDTF">2014-03-18T23:08:57Z</dcterms:created>
  <dcterms:modified xsi:type="dcterms:W3CDTF">2017-05-05T07:31:32Z</dcterms:modified>
</cp:coreProperties>
</file>