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3"/>
  </p:notesMasterIdLst>
  <p:sldIdLst>
    <p:sldId id="256" r:id="rId2"/>
    <p:sldId id="362" r:id="rId3"/>
    <p:sldId id="340" r:id="rId4"/>
    <p:sldId id="341" r:id="rId5"/>
    <p:sldId id="328" r:id="rId6"/>
    <p:sldId id="342" r:id="rId7"/>
    <p:sldId id="343" r:id="rId8"/>
    <p:sldId id="316" r:id="rId9"/>
    <p:sldId id="344" r:id="rId10"/>
    <p:sldId id="345" r:id="rId11"/>
    <p:sldId id="346" r:id="rId12"/>
    <p:sldId id="347" r:id="rId13"/>
    <p:sldId id="348" r:id="rId14"/>
    <p:sldId id="363" r:id="rId15"/>
    <p:sldId id="364" r:id="rId16"/>
    <p:sldId id="365" r:id="rId17"/>
    <p:sldId id="349" r:id="rId18"/>
    <p:sldId id="350" r:id="rId19"/>
    <p:sldId id="339" r:id="rId20"/>
    <p:sldId id="352" r:id="rId21"/>
    <p:sldId id="351" r:id="rId22"/>
    <p:sldId id="330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</p:sldIdLst>
  <p:sldSz cx="18288000" cy="10287000"/>
  <p:notesSz cx="6858000" cy="9144000"/>
  <p:embeddedFontLst>
    <p:embeddedFont>
      <p:font typeface="Shadows Into Light Two" charset="0"/>
      <p:regular r:id="rId34"/>
    </p:embeddedFont>
    <p:embeddedFont>
      <p:font typeface="Tahoma" pitchFamily="34" charset="0"/>
      <p:regular r:id="rId35"/>
      <p:bold r:id="rId36"/>
    </p:embeddedFont>
    <p:embeddedFont>
      <p:font typeface="Pompiere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Questrial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5EA680D-5670-44C0-824B-049F2EA2BB10}">
  <a:tblStyle styleId="{C5EA680D-5670-44C0-824B-049F2EA2BB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 snapToGrid="0">
      <p:cViewPr>
        <p:scale>
          <a:sx n="48" d="100"/>
          <a:sy n="48" d="100"/>
        </p:scale>
        <p:origin x="-684" y="1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471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6540639" y="1061526"/>
            <a:ext cx="777769" cy="1303822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1427935" y="4129659"/>
            <a:ext cx="743609" cy="1330509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2625970" y="1808513"/>
            <a:ext cx="13036048" cy="666997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1427935" y="4131996"/>
            <a:ext cx="743609" cy="1330509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5073538" y="4288134"/>
            <a:ext cx="1477581" cy="1710736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5662019" y="7580072"/>
            <a:ext cx="1385387" cy="1633742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5662019" y="7573647"/>
            <a:ext cx="1385387" cy="1633742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8127313" y="730397"/>
            <a:ext cx="1477581" cy="1710736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8127313" y="716372"/>
            <a:ext cx="1477581" cy="1710736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6540628" y="1061521"/>
            <a:ext cx="777769" cy="1303822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2451372" y="7926631"/>
            <a:ext cx="1640705" cy="1710795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5073538" y="4274109"/>
            <a:ext cx="1477581" cy="1710736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013 Two blocks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"/>
          <p:cNvSpPr/>
          <p:nvPr/>
        </p:nvSpPr>
        <p:spPr>
          <a:xfrm>
            <a:off x="1293075" y="3545039"/>
            <a:ext cx="7455300" cy="557067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4"/>
          <p:cNvSpPr/>
          <p:nvPr/>
        </p:nvSpPr>
        <p:spPr>
          <a:xfrm>
            <a:off x="9540284" y="3482575"/>
            <a:ext cx="7454640" cy="5695617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4"/>
          <p:cNvSpPr/>
          <p:nvPr/>
        </p:nvSpPr>
        <p:spPr>
          <a:xfrm>
            <a:off x="808200" y="3197172"/>
            <a:ext cx="1763648" cy="1508376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4"/>
          <p:cNvSpPr/>
          <p:nvPr/>
        </p:nvSpPr>
        <p:spPr>
          <a:xfrm>
            <a:off x="7502676" y="3036864"/>
            <a:ext cx="1662010" cy="1587044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4"/>
          <p:cNvSpPr/>
          <p:nvPr/>
        </p:nvSpPr>
        <p:spPr>
          <a:xfrm>
            <a:off x="9164682" y="3157936"/>
            <a:ext cx="1520823" cy="1586852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4"/>
          <p:cNvSpPr/>
          <p:nvPr/>
        </p:nvSpPr>
        <p:spPr>
          <a:xfrm>
            <a:off x="15924030" y="3036873"/>
            <a:ext cx="1512930" cy="152835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681449" y="7284913"/>
            <a:ext cx="2325543" cy="2324720"/>
            <a:chOff x="1209799" y="5559338"/>
            <a:chExt cx="2325543" cy="2324720"/>
          </a:xfrm>
        </p:grpSpPr>
        <p:grpSp>
          <p:nvGrpSpPr>
            <p:cNvPr id="1678" name="Google Shape;1678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679" name="Google Shape;1679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680" name="Google Shape;1680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681" name="Google Shape;1681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684" name="Google Shape;1684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687" name="Google Shape;1687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690" name="Google Shape;1690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693" name="Google Shape;1693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696" name="Google Shape;1696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699" name="Google Shape;1699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02" name="Google Shape;1702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4" name="Google Shape;1704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05" name="Google Shape;1705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7" name="Google Shape;1707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08" name="Google Shape;1708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0" name="Google Shape;1710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11" name="Google Shape;1711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14" name="Google Shape;1714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6" name="Google Shape;1716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17" name="Google Shape;1717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9" name="Google Shape;1719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20" name="Google Shape;1720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2" name="Google Shape;1722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23" name="Google Shape;1723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26" name="Google Shape;1726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8" name="Google Shape;1728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29" name="Google Shape;1729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1" name="Google Shape;1731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734" name="Google Shape;1734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735" name="Google Shape;1735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736" name="Google Shape;1736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739" name="Google Shape;1739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742" name="Google Shape;1742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745" name="Google Shape;1745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748" name="Google Shape;1748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751" name="Google Shape;1751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754" name="Google Shape;1754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57" name="Google Shape;1757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9" name="Google Shape;1759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60" name="Google Shape;1760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2" name="Google Shape;1762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63" name="Google Shape;1763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5" name="Google Shape;1765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66" name="Google Shape;1766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8" name="Google Shape;1768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69" name="Google Shape;1769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1" name="Google Shape;1771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72" name="Google Shape;1772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4" name="Google Shape;1774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75" name="Google Shape;1775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7" name="Google Shape;1777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3" name="Google Shape;1783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84" name="Google Shape;1784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6" name="Google Shape;1786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8" name="Google Shape;1788;p14"/>
          <p:cNvGrpSpPr/>
          <p:nvPr/>
        </p:nvGrpSpPr>
        <p:grpSpPr>
          <a:xfrm>
            <a:off x="16055772" y="7820131"/>
            <a:ext cx="1640705" cy="1710795"/>
            <a:chOff x="2451372" y="7926631"/>
            <a:chExt cx="1640705" cy="1710795"/>
          </a:xfrm>
        </p:grpSpPr>
        <p:grpSp>
          <p:nvGrpSpPr>
            <p:cNvPr id="1789" name="Google Shape;1789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790" name="Google Shape;1790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791" name="Google Shape;1791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3" name="Google Shape;1793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794" name="Google Shape;1794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6" name="Google Shape;1796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797" name="Google Shape;1797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9" name="Google Shape;1799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2" name="Google Shape;1802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03" name="Google Shape;1803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5" name="Google Shape;1805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06" name="Google Shape;1806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07" name="Google Shape;1807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10" name="Google Shape;1810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13" name="Google Shape;1813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6" name="Google Shape;1816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817" name="Google Shape;1817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818" name="Google Shape;1818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3" name="Google Shape;1823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824" name="Google Shape;1824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6" name="Google Shape;1826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27" name="Google Shape;1827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2" name="Google Shape;1832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33" name="Google Shape;1833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34" name="Google Shape;1834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37" name="Google Shape;1837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40" name="Google Shape;1840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2" name="Google Shape;1842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43" name="Google Shape;1843;p14"/>
          <p:cNvGrpSpPr/>
          <p:nvPr/>
        </p:nvGrpSpPr>
        <p:grpSpPr>
          <a:xfrm>
            <a:off x="848858" y="802503"/>
            <a:ext cx="1661977" cy="1823204"/>
            <a:chOff x="848858" y="802503"/>
            <a:chExt cx="1661977" cy="1823204"/>
          </a:xfrm>
        </p:grpSpPr>
        <p:grpSp>
          <p:nvGrpSpPr>
            <p:cNvPr id="1844" name="Google Shape;1844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45" name="Google Shape;1845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46" name="Google Shape;1846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9" name="Google Shape;1849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50" name="Google Shape;1850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2" name="Google Shape;1852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53" name="Google Shape;1853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54" name="Google Shape;1854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57" name="Google Shape;1857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9" name="Google Shape;1859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61" name="Google Shape;1861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4" name="Google Shape;1864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5" name="Google Shape;1865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8" name="Google Shape;1868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69" name="Google Shape;1869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70" name="Google Shape;1870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73" name="Google Shape;1873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75" name="Google Shape;1875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6" name="Google Shape;1876;p14"/>
          <p:cNvGrpSpPr/>
          <p:nvPr/>
        </p:nvGrpSpPr>
        <p:grpSpPr>
          <a:xfrm>
            <a:off x="15838851" y="1003560"/>
            <a:ext cx="1536327" cy="1421090"/>
            <a:chOff x="5140976" y="802510"/>
            <a:chExt cx="1536327" cy="1421090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878" name="Google Shape;1878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1" name="Google Shape;1881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882" name="Google Shape;1882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4" name="Google Shape;1884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885" name="Google Shape;1885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7" name="Google Shape;1887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888" name="Google Shape;1888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0" name="Google Shape;1890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891" name="Google Shape;1891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3" name="Google Shape;1893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894" name="Google Shape;1894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897" name="Google Shape;1897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9" name="Google Shape;1899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00" name="Google Shape;1900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03" name="Google Shape;1903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5" name="Google Shape;1905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06" name="Google Shape;1906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8" name="Google Shape;1908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09" name="Google Shape;1909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1" name="Google Shape;1911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12" name="Google Shape;1912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7" name="Google Shape;1917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18" name="Google Shape;1918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0" name="Google Shape;1920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21" name="Google Shape;1921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3" name="Google Shape;1923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24" name="Google Shape;1924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6" name="Google Shape;1926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27" name="Google Shape;1927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9" name="Google Shape;1929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931" name="Google Shape;1931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932" name="Google Shape;1932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2" name="Google Shape;1952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53" name="Google Shape;1953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5" name="Google Shape;1955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56" name="Google Shape;1956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8" name="Google Shape;1958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59" name="Google Shape;1959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1" name="Google Shape;1961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62" name="Google Shape;1962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4" name="Google Shape;1964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65" name="Google Shape;1965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68" name="Google Shape;1968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71" name="Google Shape;1971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74" name="Google Shape;1974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77" name="Google Shape;1977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9" name="Google Shape;1979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80" name="Google Shape;1980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67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1090663" y="2383800"/>
            <a:ext cx="16106666" cy="685135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853462" y="8226736"/>
            <a:ext cx="1386374" cy="1185709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5311961" y="1114478"/>
            <a:ext cx="1385374" cy="1640151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6340811" y="2296267"/>
            <a:ext cx="1268764" cy="1512536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97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7;p1"/>
          <p:cNvGraphicFramePr/>
          <p:nvPr/>
        </p:nvGraphicFramePr>
        <p:xfrm>
          <a:off x="485050" y="436250"/>
          <a:ext cx="17317900" cy="9414500"/>
        </p:xfrm>
        <a:graphic>
          <a:graphicData uri="http://schemas.openxmlformats.org/drawingml/2006/table">
            <a:tbl>
              <a:tblPr>
                <a:noFill/>
                <a:tableStyleId>{C5EA680D-5670-44C0-824B-049F2EA2BB10}</a:tableStyleId>
              </a:tblPr>
              <a:tblGrid>
                <a:gridCol w="17317900"/>
              </a:tblGrid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696551" y="9144368"/>
            <a:ext cx="1777500" cy="18711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22"/>
          <p:cNvSpPr/>
          <p:nvPr/>
        </p:nvSpPr>
        <p:spPr>
          <a:xfrm>
            <a:off x="5189150" y="7860800"/>
            <a:ext cx="850650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PERTEMUAN </a:t>
            </a:r>
            <a:r>
              <a:rPr lang="en" sz="4000" b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6</a:t>
            </a:r>
            <a:endParaRPr sz="40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" name="Google Shape;3119;p22"/>
          <p:cNvSpPr txBox="1"/>
          <p:nvPr/>
        </p:nvSpPr>
        <p:spPr>
          <a:xfrm>
            <a:off x="2860875" y="3126504"/>
            <a:ext cx="12706500" cy="273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 smtClean="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rPr>
              <a:t>MINIMASI SEBAGAI DASAR PENGOLAHAN SAMPAH</a:t>
            </a:r>
            <a:endParaRPr sz="8000" b="1" dirty="0">
              <a:solidFill>
                <a:schemeClr val="dk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12690"/>
              </p:ext>
            </p:extLst>
          </p:nvPr>
        </p:nvGraphicFramePr>
        <p:xfrm>
          <a:off x="2888974" y="3305865"/>
          <a:ext cx="12192000" cy="4968240"/>
        </p:xfrm>
        <a:graphic>
          <a:graphicData uri="http://schemas.openxmlformats.org/drawingml/2006/table">
            <a:tbl>
              <a:tblPr firstRow="1" bandRow="1">
                <a:tableStyleId>{C5EA680D-5670-44C0-824B-049F2EA2BB10}</a:tableStyleId>
              </a:tblPr>
              <a:tblGrid>
                <a:gridCol w="2935356"/>
                <a:gridCol w="9256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PENANGAN</a:t>
                      </a:r>
                      <a:r>
                        <a:rPr lang="en-US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3-R</a:t>
                      </a:r>
                      <a:endParaRPr lang="en-US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CARA PENGERJAAN</a:t>
                      </a:r>
                      <a:endParaRPr lang="en-US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R-1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None/>
                      </a:pP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biaya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permintaan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kantong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plastik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belanjaan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insentif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bagi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konsumen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membawa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wadah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sendiri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wadah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belanjaan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diproduksi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swalayan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bersangkutan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None/>
                      </a:pP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kemasan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bungkusan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hanya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kepada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benar-benar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memerlukannya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R-2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kembali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wadah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kemasan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fungsi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fungsi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lain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baterai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diisi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kembali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Jual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terpilah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kepada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pihak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memerlukan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kantor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berulang-ulang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Sediakan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perlengkapan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pengisian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kembali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umum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ulang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makanan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minuman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Lakukan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penanganan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anorganik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barang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bermanfaat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6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74946"/>
              </p:ext>
            </p:extLst>
          </p:nvPr>
        </p:nvGraphicFramePr>
        <p:xfrm>
          <a:off x="2888974" y="3305865"/>
          <a:ext cx="12192000" cy="3657600"/>
        </p:xfrm>
        <a:graphic>
          <a:graphicData uri="http://schemas.openxmlformats.org/drawingml/2006/table">
            <a:tbl>
              <a:tblPr firstRow="1" bandRow="1">
                <a:tableStyleId>{C5EA680D-5670-44C0-824B-049F2EA2BB10}</a:tableStyleId>
              </a:tblPr>
              <a:tblGrid>
                <a:gridCol w="2935356"/>
                <a:gridCol w="9256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PENANGAN</a:t>
                      </a:r>
                      <a:r>
                        <a:rPr lang="en-US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3-R</a:t>
                      </a:r>
                      <a:endParaRPr lang="en-US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CARA PENGERJAAN</a:t>
                      </a:r>
                      <a:endParaRPr lang="en-US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4833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R-3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kembali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masih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bisa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dimanfaatkan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lain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Lakukan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pengomposan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hayati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anorganik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kertas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plastik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sebagainya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baku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kembali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Jual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produk-produk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hasil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daur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ulang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agar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lebih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menarik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Berilah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insentif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kepada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masyarakat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membeli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barang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hasil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daur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ulang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Lakukan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penangan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anorganik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menjual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memberikan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dipilah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kepada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memerlukannya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6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PENGELOLAAN SAMPAH VERSI UU-18/2018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2795802"/>
            <a:ext cx="14836760" cy="618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PENGURANGAN SAMPAH (WASTE MINIMIZATION)</a:t>
            </a:r>
          </a:p>
          <a:p>
            <a:pPr marL="457200" lvl="0" indent="-457200" algn="just"/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Menekankan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bahwa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priotas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pihak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bagaimana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semaksimal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mungkin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lvl="0" indent="-457200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Pengurangan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3-R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menurut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UU-18/2018</a:t>
            </a:r>
          </a:p>
          <a:p>
            <a:pPr marL="457200" lvl="0" algn="just">
              <a:buFont typeface="Arial" pitchFamily="34" charset="0"/>
              <a:buChar char="•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pembatasan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(reduce);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mengupayakan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agar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sesedikit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mungkin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457200" lvl="0" algn="just">
              <a:buFont typeface="Arial" pitchFamily="34" charset="0"/>
              <a:buChar char="•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guna-ulang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(reuse);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terbentuk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upayakan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memanfaatkannya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93763" lvl="0" indent="-436563" algn="just">
              <a:buFont typeface="Arial" pitchFamily="34" charset="0"/>
              <a:buChar char="•"/>
            </a:pP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daur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ulang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(recycle) ;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tersisa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diproses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diolah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baku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PENANGANAN SAMPAH (WASTE HANDLING)</a:t>
            </a:r>
          </a:p>
          <a:p>
            <a:pPr marL="457200" lvl="0" algn="just">
              <a:buFont typeface="Arial" pitchFamily="34" charset="0"/>
              <a:buChar char="•"/>
            </a:pP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Pewadahan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(storage)</a:t>
            </a:r>
          </a:p>
          <a:p>
            <a:pPr marL="457200" lvl="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menyiapkan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wadah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karakter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terutama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pemberian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457200" lvl="0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fungsinya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algn="just">
              <a:buFont typeface="Arial" pitchFamily="34" charset="0"/>
              <a:buChar char="•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Pengumpulan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(collection)</a:t>
            </a:r>
          </a:p>
          <a:p>
            <a:pPr marL="1073150" lvl="0" indent="-61595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Penanganan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pengambilan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pemindahan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73150" lvl="0" indent="-615950" algn="just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penampungan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sementara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(TPS)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TPST</a:t>
            </a:r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algn="just">
              <a:buFont typeface="Arial" pitchFamily="34" charset="0"/>
              <a:buChar char="•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Pemindahan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pengangkutan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(transfer and transportation)</a:t>
            </a:r>
          </a:p>
          <a:p>
            <a:pPr marL="1073150" lvl="0" indent="-61595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penanganan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membawa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TPS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TPST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menuju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TPA.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Titik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pemindahan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pengumpulan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pengangkutan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disebut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pemindahan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</a:p>
          <a:p>
            <a:pPr marL="457200" lvl="0" algn="just"/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</a:p>
          <a:p>
            <a:pPr marL="457200" lvl="0" indent="-457200" algn="just"/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273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PENGELOLAAN SAMPAH VERSI UU-18/2018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2795802"/>
            <a:ext cx="14836760" cy="618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PENGOLAHAN</a:t>
            </a: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mentransformasi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karakteristik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komposisi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sampahagar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mudah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ditangani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bilamana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dikembalikan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lvl="0" indent="-457200" algn="just"/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PEMROSESAN AKHIR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akhir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pengembalian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hasil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pengolahan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sebelumnya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media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just"/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047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20176" r="35486" b="23845"/>
          <a:stretch/>
        </p:blipFill>
        <p:spPr bwMode="auto">
          <a:xfrm>
            <a:off x="3606688" y="2922103"/>
            <a:ext cx="11191461" cy="574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9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/>
          <a:stretch/>
        </p:blipFill>
        <p:spPr bwMode="auto">
          <a:xfrm>
            <a:off x="3104705" y="2981723"/>
            <a:ext cx="12103319" cy="564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54" y="2770006"/>
            <a:ext cx="12227407" cy="640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132433" y="1635044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PEMANGKU KEPENTINGAN (STAKEHOLDER) DALAM 3-R VERSI JEPANG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2795802"/>
            <a:ext cx="14836760" cy="618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MASYARAKAT PENGHASIL SAMPAH</a:t>
            </a: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memahami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dampak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mempertimbangkan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pola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daur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hidup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life cycle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memilih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barangdan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berwawasan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berpartisipasi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aktif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pemilahan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berpartisipasi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aktif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penerapan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berbasis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3R.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LSM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Mempromosikan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kegiatan-kegiatan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positif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3-R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level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mempromosikan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kesadaran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training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sosialisasi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memantau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upaya-upaya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bisnis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memeberikan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masukan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kebijakan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PIHAK SWASTA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Berperan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menyiapkan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jasa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berwawasan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take-back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guna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ulang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daur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ulang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pasca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mengelola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seacra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berwawasan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mengembangkan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infromasi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jujur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kepada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konsumen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label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laporan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PEMERINTAH DAERAH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Berperan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memastikan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diterapkannya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panduan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menyiapkan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rencana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mendorong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green purchasing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pemahaman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menajmin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berpartisipasi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proses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pengambilan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keputusan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bertindak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fasilitator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pihak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bisnis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bertindak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koordinator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wawasan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menyediakan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kesempatan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559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132433" y="1635044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PEMANGKU KEPENTINGAN (STAKEHOLDER) DALAM 3-R VERSI JEPANG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2795802"/>
            <a:ext cx="14836760" cy="618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algn="just"/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aling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bertukar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bekas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antar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stakeholder,dan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promosi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internasional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PEMERINTAH PUSAT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Mengembangkan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termasuk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aspek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legal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dibutuhkan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subsidi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pengaturan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pajak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penelitian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membangun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berwawasan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daur-bahan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dorongan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warga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LSM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sukarela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menyiapkan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sarana-prasaranayang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dibutuhkan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stakeholders,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mempromosikan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kerjasama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dialog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internasional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3R.</a:t>
            </a:r>
          </a:p>
          <a:p>
            <a:pPr marL="457200" lvl="0" indent="-457200" algn="just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134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PEMBATASAN (REDUSE)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4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Eropa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USA, 30%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(packaging).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paling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konsumen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0"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Berbagai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tingkat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pengemasan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Tchobanoglous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dkk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., 1993)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sekali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level-1 (primary packaging),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kontak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level-2 (secondary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packaging),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suplementer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primary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packaging;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level-3 (tertiary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packaging),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dibutuhkan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pengiriman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konsep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reduksi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tingkat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pengemasan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Tchobanoglous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dkk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., 1993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minimal;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dikonsumsi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dikembalikan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daur-ulang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MINIMASI SAMPAH</a:t>
            </a:r>
            <a:endParaRPr sz="5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26428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kegiatan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pencegahan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pengurangan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meningkatkan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kualitas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akhir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berbagai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proses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berlangsung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pembuangan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akhir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9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endParaRPr lang="en-US" sz="2800" dirty="0" smtClean="0">
              <a:latin typeface="Pompiere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Google Shape;3370;p34"/>
          <p:cNvSpPr txBox="1"/>
          <p:nvPr/>
        </p:nvSpPr>
        <p:spPr>
          <a:xfrm>
            <a:off x="1383900" y="44589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gambaran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mengenai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pengurangan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dibuang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pembuangan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akhir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termasuk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pengurangan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baku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serta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daur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ulang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</a:p>
        </p:txBody>
      </p:sp>
      <p:sp>
        <p:nvSpPr>
          <p:cNvPr id="10" name="Google Shape;3354;p33"/>
          <p:cNvSpPr txBox="1"/>
          <p:nvPr/>
        </p:nvSpPr>
        <p:spPr>
          <a:xfrm>
            <a:off x="1223112" y="3721197"/>
            <a:ext cx="6589046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UNEP DAN ISWA (2002)</a:t>
            </a:r>
            <a:endParaRPr sz="24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  <p:sp>
        <p:nvSpPr>
          <p:cNvPr id="11" name="Google Shape;3354;p33"/>
          <p:cNvSpPr txBox="1"/>
          <p:nvPr/>
        </p:nvSpPr>
        <p:spPr>
          <a:xfrm>
            <a:off x="10243879" y="3660239"/>
            <a:ext cx="6589046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OECD (2000)</a:t>
            </a:r>
            <a:endParaRPr sz="24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32078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  <p:bldP spid="3370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PEMBATASAN (REDUSE)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4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UU-18/2008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menggaris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bawahi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bahwa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pengurangan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sebelum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terbentuk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penghematan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Kewajiban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pengurangan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ditujukan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saja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konsumen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tetapi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ditujukan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produsen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Di Indonesia,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mereduksi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masih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belum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mendapat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perhatian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dianggap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rumit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menunjukkan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hasil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nyata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singkat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mereduksi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sebetulnya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menimbulkan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manfaat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jangka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investasi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potensi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pencemaran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usia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TPA.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kebutuhan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sarana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kebersihan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Menghemat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pemakaian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4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dikenal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konsep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extended </a:t>
            </a:r>
            <a:r>
              <a:rPr lang="en-US" sz="24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producers 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responsibility (EPR).</a:t>
            </a:r>
          </a:p>
          <a:p>
            <a:pPr marL="357188" lvl="0" indent="-357188" algn="just"/>
            <a:r>
              <a:rPr lang="en-US" sz="24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</a:t>
            </a:r>
            <a:r>
              <a:rPr lang="en-US" sz="2400" dirty="0" err="1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S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trategi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yang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dirancang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dengan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menginternalkan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biaya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lingkungan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ke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dalam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biaya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produksi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sebuah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produk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tidak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terbatas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pada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produk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utamanya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tetapi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termasuk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pula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pengemas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dari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produk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utama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tersebut</a:t>
            </a:r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.</a:t>
            </a:r>
          </a:p>
          <a:p>
            <a:pPr lvl="0" algn="just"/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Konsep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EPR yang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diterapkan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di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Jepang</a:t>
            </a:r>
            <a:endParaRPr lang="en-US" sz="2400" b="1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Langkah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1;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reduksi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penghematan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bahan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baku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di proses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produksi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Langkah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2;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memproduksi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barang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yang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berumur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panjang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mendorong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reparasi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pada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barang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yang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rusak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termasuk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servis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bergaransi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Langkah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3;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menerima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pengembalian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produk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bekas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termasuk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pengemas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menggunakan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bahan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baku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atau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menghasilkan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produk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yang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berasal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dari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daur-ulang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serta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mengupayakan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penggunaan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pengembangan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teknologi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daur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ulang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Langkah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4;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upaya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reuse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recycling di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setiap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level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rantai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perjalanan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materi</a:t>
            </a:r>
            <a:r>
              <a:rPr lang="en-US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.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21" y="3380547"/>
            <a:ext cx="11171837" cy="488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3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4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Jepang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tersedia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paling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9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sembilan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UU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Undang-undang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bebasis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daur-bahan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(material-cycle society)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kebersihan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efektif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sumberdaya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peralatan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tangga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puing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bangunan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Recycling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end-of-life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Kendaraan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Promosi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hijau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4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60%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Jepang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pembungkus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UU-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Recycling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diatur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didaur-ulang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berwarna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coklat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hijau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PET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beralkohol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non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alkohol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kedele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Wadah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pembungkus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−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pembungkus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plastik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Mekanisme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EPR di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Jepang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wadah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bertanggung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jawab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pengumpulan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pemilahan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penyimpanan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sedang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pengusaha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bertanggung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jawab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recycling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pemrosesan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Pengusaha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bertanggung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jawab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mereka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mereka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bersama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produknya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kewajiban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Jepang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menugaskan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Japan Containers and Packaging Recycling Association (JCPRA)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aktivitas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daur-ulang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nama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pengusaha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membayar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recycling-fee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JCPRA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87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alat-alat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elektronik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tangga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UU-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peralatan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tangga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pengusaha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memproduksi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menjual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kewajiban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mendaur-ulang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paling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60% AC, 55% TV set, 50%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refrigerataor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50%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cuci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di-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reproduksi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Mekanisme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diterapkan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Konsumen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membayar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pengumpulan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bekasnya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TV (2.835 Yen), AC (3.675 Yen),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kulkas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(4.830 Yen)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cuci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(2.520 Y).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Kurs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 Yen =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85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Pengusaha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retailer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menjual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sebelumnya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bertanggung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jawab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mengumpulkan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mengangkut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menuju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titik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pengumpulan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ditentukan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Pabrik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importir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bertanggung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jawab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mendaur-ulang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mereka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import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dikumpulkan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retailer.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lain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diatur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tanggung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jawab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EPR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lain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label,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PC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bebas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recycling,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sedang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label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membayar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Pemilik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kendaraan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bermotor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membayar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10.000Y- 65.000Y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kendaraan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'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dibuang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'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menurut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inspeksi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dianggap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layak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jalan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87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60" y="2659516"/>
            <a:ext cx="7898710" cy="630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3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DAUR-GUNA (REUSE)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DAUR-ULANG (RECYCLING)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4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algn="just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Terminologi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daur-ulang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 Indonesia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lama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namun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selama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pengertiannya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identik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recycle,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tapi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menjelaskan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aktivitas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lain,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reuse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dsb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terminologi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’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daur-ulang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’ di Indonesia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Sebelum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terminologi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3R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acuan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umum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penanganan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dikenal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beragam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terminologi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”R”,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recovery, reduce, reuse, recycle, refurbishment, repair,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rethinking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masih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lagi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penekanan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Reduce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terbentuknya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termasuk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penghematan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pemilihan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kuantitas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sifat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Recovery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memberikan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nilai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terbuang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berbagai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pengumpulan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pemisahan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Reuse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mengalami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proses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transformasi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dilebur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namun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tetap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dijadikan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berbasis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7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DAUR-GUNA (REUSE)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DAUR-ULANG (RECYCLING)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4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Reclamation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dikembalikan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baku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seolah-olah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diproses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terlebih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dahulu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input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produksi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mungkin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berbeda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dibanding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asalnya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68" y="4538024"/>
            <a:ext cx="7910306" cy="398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1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DAUR-GUNA (REUSE)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DAUR-ULANG (RECYCLING)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4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Manfaat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jangka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konsep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3R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lain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Berkurangnya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drastis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ketergantungan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pemrosesan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akhir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efisiensi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efektifitas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sarana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prasarana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persampahan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Terciptanya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peluang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usaha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usaha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daur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pengomposan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Terciptanya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jalinan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kerjasama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kabupaten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swasta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rangka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menuju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terlaksananya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berkualitas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pemisahan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pemilahan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timbulan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pembuangan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akhir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pemusatan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menjamin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terkendalinya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dampak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dikehendaki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PENDEKATAN PENGENDALIAN LIMBAH</a:t>
            </a:r>
            <a:endParaRPr sz="5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Pemakaian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kembali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tercecer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masih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bisa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dimanfaatkan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pengganti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baku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fluida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energi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</a:p>
          <a:p>
            <a:pPr lvl="0" algn="just"/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emodifikasian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proses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bahkan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kalau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perlu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penggantian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proses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teknologi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digunakan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agar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emisi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efluen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dihasilkan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seminimal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mungkin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tingkat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bahaya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serendah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mungkin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  </a:t>
            </a:r>
            <a:endParaRPr lang="en-US" sz="3200" dirty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9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endParaRPr lang="en-US" sz="2800" dirty="0" smtClean="0">
              <a:latin typeface="Pompiere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Google Shape;3370;p34"/>
          <p:cNvSpPr txBox="1"/>
          <p:nvPr/>
        </p:nvSpPr>
        <p:spPr>
          <a:xfrm>
            <a:off x="1383900" y="44589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Upaya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agar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proses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penggunaan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dihasilkan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seminimal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mungkin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tingkat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bahaya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serendah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mungkin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;</a:t>
            </a:r>
          </a:p>
          <a:p>
            <a:pPr lvl="0" algn="just"/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Dikenal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proses </a:t>
            </a:r>
            <a:r>
              <a:rPr lang="en-US" sz="3200" b="1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bersih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teknologi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bersih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</a:p>
          <a:p>
            <a:pPr lvl="0" algn="just"/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Konsepnya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meliputi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pengaturan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lebih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baik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manajemen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penggunaan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baku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fluida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energi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digunakan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.</a:t>
            </a:r>
          </a:p>
        </p:txBody>
      </p:sp>
      <p:sp>
        <p:nvSpPr>
          <p:cNvPr id="10" name="Google Shape;3354;p33"/>
          <p:cNvSpPr txBox="1"/>
          <p:nvPr/>
        </p:nvSpPr>
        <p:spPr>
          <a:xfrm>
            <a:off x="1223112" y="3721197"/>
            <a:ext cx="6589046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Pendekatan</a:t>
            </a:r>
            <a:r>
              <a:rPr lang="en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Proaktif</a:t>
            </a:r>
            <a:endParaRPr sz="24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22175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DAUR-GUNA (REUSE)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DAUR-ULANG (RECYCLING)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2775924"/>
            <a:ext cx="14836760" cy="587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aur-ulang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mendapatkan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sesuatu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berharga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koran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diproses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agar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tinta-nya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disingkirkan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(deink),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repulping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Dikenal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terminologi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lain,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reuse, direct recycling, indirect recycling: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Reuse: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contoh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dipakai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produsen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konsumen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setelah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proses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pencucian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pengisian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Reuse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opsi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paling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diinginkan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dibutuhkan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paling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sedikit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Direct recycling: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contoh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ketika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setelah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tiba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produsen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dianggap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layak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diteruskan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lalu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dikirim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pabrik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dilebur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dijadikan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dibutuhkan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dibandingkan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reuse.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cullet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kaca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ternyata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mahal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dibandingkan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baku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murni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pengangkutan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opsi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jelas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menguntungkan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diteruskan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diproses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kemungkinan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mengalami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degradasi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plastik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diproses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berulang-ulang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mengalami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penurunan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ukurannya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lama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memendek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aspek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perlu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perhatian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memutuskan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apakah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perlu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direct recycling.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DAUR-GUNA (REUSE)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DAUR-ULANG (RECYCLING)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93976"/>
            <a:ext cx="14836760" cy="587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Indirect recycling: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ternyata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sudut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pecah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bercampur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gelas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lain yang,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pengotor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lain.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memisahkan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dibutuhkan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mahal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lanjut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campuran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pelapais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dasar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jalan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Plastik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ternyata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baku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mengalami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penurunan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derajat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baku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membutuhkan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persyaratan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estetika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dsb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sifat-sifat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lain.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(a)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memproduksi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gas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bakar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prirolisis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(b)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bakar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pabrik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semen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eco-cement. Proses indirect recycling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dinilai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level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terendah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mengalami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proses indirect recycling,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sulit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mahal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biayanya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hendak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didaur-ulang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apalagi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hendak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dikembalikan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posisi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raw-material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aslinya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Penanganan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akhir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demikian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landfilling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insinerasi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sebetulnya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landfilling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insinerasi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menangani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nilai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didaur-ulang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PENDEKATAN PENGENDALIAN LIMBAH</a:t>
            </a:r>
            <a:endParaRPr sz="5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algn="just"/>
            <a:r>
              <a:rPr lang="en-US" sz="3200" dirty="0" err="1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ahulu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sebelum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dilakukan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pemanfaatan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(recycle)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terhadap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tersebut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endParaRPr lang="en-US" sz="3200" dirty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9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endParaRPr lang="en-US" sz="2800" dirty="0" smtClean="0">
              <a:latin typeface="Pompiere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Google Shape;3370;p34"/>
          <p:cNvSpPr txBox="1"/>
          <p:nvPr/>
        </p:nvSpPr>
        <p:spPr>
          <a:xfrm>
            <a:off x="1383900" y="4077076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Penanganan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dilakukan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setelah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tersebut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terbentuk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</a:p>
          <a:p>
            <a:pPr lvl="0" algn="just"/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Dikenal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pendekatan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end-of-pipe. </a:t>
            </a:r>
            <a:endParaRPr lang="en-US" sz="3200" dirty="0" smtClean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Konsep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ini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mengendalkan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pada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teknologi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pengolahan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lahan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pengurukan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agar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emisi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residu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dihasilkan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aman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dilepas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kembali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lingkungan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</a:p>
          <a:p>
            <a:pPr lvl="0" algn="just"/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Konsep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pengendalian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secara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reaktif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kemudian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diperbaiki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melalui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kegiatan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pemanfaatan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kembali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residu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limbah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secara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langsung</a:t>
            </a:r>
            <a:r>
              <a:rPr lang="en-US" sz="3200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(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reuse)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melalui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proses </a:t>
            </a:r>
            <a:r>
              <a:rPr lang="en-US" sz="32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terlebih</a:t>
            </a:r>
            <a:r>
              <a:rPr lang="en-US" sz="32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endParaRPr lang="en-US" sz="3200" dirty="0" smtClean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10" name="Google Shape;3354;p33"/>
          <p:cNvSpPr txBox="1"/>
          <p:nvPr/>
        </p:nvSpPr>
        <p:spPr>
          <a:xfrm>
            <a:off x="1223112" y="3434727"/>
            <a:ext cx="6589046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Pendekatan</a:t>
            </a:r>
            <a:r>
              <a:rPr lang="en" sz="24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Reaktif</a:t>
            </a:r>
            <a:endParaRPr sz="24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203722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"/>
          <a:stretch/>
        </p:blipFill>
        <p:spPr bwMode="auto">
          <a:xfrm>
            <a:off x="3466336" y="2907926"/>
            <a:ext cx="12046226" cy="58385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PENDEKATAN PENGENDALIAN LIMBAH</a:t>
            </a:r>
            <a:endParaRPr sz="5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7361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HIERARKI PENANGANAN LIMBAH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2795802"/>
            <a:ext cx="14836760" cy="618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REDUCE</a:t>
            </a:r>
          </a:p>
          <a:p>
            <a:pPr lvl="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Pembatasan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mengupayakan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agar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sesedikit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mungkin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REUSE</a:t>
            </a: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Guna-ulang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terbentuk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upayakan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memanfaatkan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RECYCLE</a:t>
            </a: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Daur-ulang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tersisa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diproses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diolah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baku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</a:p>
          <a:p>
            <a:pPr marL="457200" lvl="0" indent="-457200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diolah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agar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memudahkan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penanganan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berikutnya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agar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dilepas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DISPOSE</a:t>
            </a:r>
          </a:p>
          <a:p>
            <a:pPr marL="536575" indent="-536575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singkir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diolah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perlu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lepas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rekayasa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menyingkirkan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lahan-uruk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dirancang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disiapkan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REMEDIASI</a:t>
            </a:r>
          </a:p>
          <a:p>
            <a:pPr marL="357188" indent="-357188" algn="just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Media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khususnya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media air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tercemar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alkibat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dikelola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357188" indent="-357188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perlu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direhabilitasi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diperbaiki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rekayasa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bioremediasi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739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ZERO WASTE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2795802"/>
            <a:ext cx="14836760" cy="618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algn="just"/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(Zero waste)</a:t>
            </a:r>
          </a:p>
          <a:p>
            <a:pPr algn="just"/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Gagasan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bertolak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pemikiran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bahwa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dikurangi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didaur-ulang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ditonjolkan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semangat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pengendalian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pencemaaran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agar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manusia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hendaknya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berupaya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meminimalkan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terbentuknya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meminimalkan</a:t>
            </a: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tingkat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bahaya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memungkinkan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ditiadakan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berwawasan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daur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ulang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Pendekatan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3R (</a:t>
            </a:r>
            <a:r>
              <a:rPr lang="en-US" sz="2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REDUSE, REUSE, </a:t>
            </a:r>
            <a:r>
              <a:rPr lang="en-US" sz="22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RECYCLE) 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minimasi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pengurangan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pengolahan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pemusnahan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bertujuan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dampak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negatif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dilepas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Penyingkiran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limbah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bertujuan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volume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bahayanya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just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112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54;p33"/>
          <p:cNvSpPr txBox="1"/>
          <p:nvPr/>
        </p:nvSpPr>
        <p:spPr>
          <a:xfrm>
            <a:off x="3787406" y="8172716"/>
            <a:ext cx="10047863" cy="58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Konsep</a:t>
            </a:r>
            <a:r>
              <a:rPr lang="en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Sound Material-Cycle Society (Tanaka, 2008)</a:t>
            </a:r>
            <a:endParaRPr sz="20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 bwMode="auto">
          <a:xfrm>
            <a:off x="4184971" y="3035831"/>
            <a:ext cx="8802341" cy="520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5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34188"/>
              </p:ext>
            </p:extLst>
          </p:nvPr>
        </p:nvGraphicFramePr>
        <p:xfrm>
          <a:off x="2888974" y="3305865"/>
          <a:ext cx="12192000" cy="4876800"/>
        </p:xfrm>
        <a:graphic>
          <a:graphicData uri="http://schemas.openxmlformats.org/drawingml/2006/table">
            <a:tbl>
              <a:tblPr firstRow="1" bandRow="1">
                <a:tableStyleId>{C5EA680D-5670-44C0-824B-049F2EA2BB10}</a:tableStyleId>
              </a:tblPr>
              <a:tblGrid>
                <a:gridCol w="3114261"/>
                <a:gridCol w="90777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PENANGAN</a:t>
                      </a:r>
                      <a:r>
                        <a:rPr lang="en-US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3-R</a:t>
                      </a:r>
                      <a:endParaRPr lang="en-US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CARA PENGERJAAN</a:t>
                      </a:r>
                      <a:endParaRPr lang="en-US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R-1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Pilih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produk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pengemas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didaur-ulang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Hindari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pemakaian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pembelian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menghasilkan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jumlah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besar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ulang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refiil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Kurangi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penggunaan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sekali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pakai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kedua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sisi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kertas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penulisan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fotokopi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tulis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diisi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kembali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Lakukan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kegiatan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tanpa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kertas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(paperless)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elektronik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dihapus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ditulis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kembali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insentif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produsen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pembeli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mengembalikan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kemasan</a:t>
                      </a:r>
                      <a:endParaRPr lang="en-US" sz="2000" b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wadah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kantong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sendiri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digunakan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berulang-ulang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saat</a:t>
                      </a:r>
                      <a:r>
                        <a:rPr lang="en-US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berbelanja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2828</Words>
  <Application>Microsoft Office PowerPoint</Application>
  <PresentationFormat>Custom</PresentationFormat>
  <Paragraphs>240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Shadows Into Light Two</vt:lpstr>
      <vt:lpstr>Tahoma</vt:lpstr>
      <vt:lpstr>Pompiere</vt:lpstr>
      <vt:lpstr>Calibri</vt:lpstr>
      <vt:lpstr>Questrial</vt:lpstr>
      <vt:lpstr>Wingdings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412</cp:revision>
  <dcterms:modified xsi:type="dcterms:W3CDTF">2023-05-14T23:43:14Z</dcterms:modified>
</cp:coreProperties>
</file>