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65" r:id="rId9"/>
    <p:sldId id="266" r:id="rId10"/>
    <p:sldId id="260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>
        <p:scale>
          <a:sx n="50" d="100"/>
          <a:sy n="50" d="100"/>
        </p:scale>
        <p:origin x="-3080" y="-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FB61E-4BC1-4265-976F-EBF527121AD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285860"/>
            <a:ext cx="8143932" cy="5143536"/>
          </a:xfrm>
        </p:spPr>
        <p:txBody>
          <a:bodyPr>
            <a:noAutofit/>
          </a:bodyPr>
          <a:lstStyle/>
          <a:p>
            <a:pPr marL="360363" indent="-360363"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Kesangsian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kebingungan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memikirkan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mendasar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(the art of the thinking things through).</a:t>
            </a:r>
          </a:p>
          <a:p>
            <a:pPr marL="360363" indent="-360363"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reflektif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berfikir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perbatasan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(marginal, borderland problem).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interpretasikan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kultural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60363" indent="-360363"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 The search for unity 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pencarian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kesatuan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Herbert Spencer; a completely  unified knowledge VS partially  unified knowledge.</a:t>
            </a:r>
          </a:p>
          <a:p>
            <a:pPr marL="360363" indent="-360363" algn="just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500042"/>
            <a:ext cx="7358114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menerangkan</a:t>
            </a:r>
            <a:r>
              <a:rPr lang="en-US" dirty="0" smtClean="0"/>
              <a:t> </a:t>
            </a:r>
            <a:r>
              <a:rPr lang="en-US" dirty="0" err="1" smtClean="0"/>
              <a:t>pemikiran-pemikiran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;</a:t>
            </a:r>
          </a:p>
          <a:p>
            <a:pPr marL="514350" lvl="0" indent="-514350">
              <a:buFont typeface="+mj-lt"/>
              <a:buAutoNum type="alphaLcParenR"/>
            </a:pPr>
            <a:r>
              <a:rPr lang="pt-BR" dirty="0" smtClean="0"/>
              <a:t>menelaah arti hukum secara abstrak: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pt-BR" dirty="0" smtClean="0"/>
              <a:t>menyelesup ke dalam hukum dengan cara berusaha untuk mengetahui atau memahami apakah aturan-aturan yang ada dan bagaimana aturan-atauran tersebut dimodifikasi atau disesuaikan: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fi-FI" dirty="0" smtClean="0"/>
              <a:t>meramalkan apa yang akan menjadi hukumanya apabila itu  pergaulan kita sendiri;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fi-FI" dirty="0" smtClean="0"/>
              <a:t>filsafat hukum membantu kita mengambil keputusan untuk tidak  menaati hukum apabila kita berpendapat bahwa ketidaktaatan tersebut merupakan perbuatan yang bernalar yang harus dilakukan.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es-ES" sz="2000" dirty="0" err="1" smtClean="0"/>
              <a:t>Sifat</a:t>
            </a:r>
            <a:r>
              <a:rPr lang="es-ES" sz="2000" dirty="0" smtClean="0"/>
              <a:t> </a:t>
            </a:r>
            <a:r>
              <a:rPr lang="es-ES" sz="2000" dirty="0" err="1" smtClean="0"/>
              <a:t>khas</a:t>
            </a:r>
            <a:r>
              <a:rPr lang="es-ES" sz="2000" dirty="0" smtClean="0"/>
              <a:t> </a:t>
            </a:r>
            <a:r>
              <a:rPr lang="es-ES" sz="2000" dirty="0" err="1" smtClean="0"/>
              <a:t>ilmu</a:t>
            </a:r>
            <a:r>
              <a:rPr lang="es-ES" sz="2000" dirty="0" smtClean="0"/>
              <a:t> </a:t>
            </a:r>
            <a:r>
              <a:rPr lang="es-ES" sz="2000" dirty="0" err="1" smtClean="0"/>
              <a:t>hukum</a:t>
            </a:r>
            <a:r>
              <a:rPr lang="es-ES" sz="2000" dirty="0" smtClean="0"/>
              <a:t> </a:t>
            </a:r>
            <a:r>
              <a:rPr lang="es-ES" sz="2000" dirty="0" err="1" smtClean="0"/>
              <a:t>berkait</a:t>
            </a:r>
            <a:r>
              <a:rPr lang="es-ES" sz="2000" dirty="0" smtClean="0"/>
              <a:t> </a:t>
            </a:r>
            <a:r>
              <a:rPr lang="es-ES" sz="2000" dirty="0" err="1" smtClean="0"/>
              <a:t>dengan</a:t>
            </a:r>
            <a:r>
              <a:rPr lang="es-ES" sz="2000" dirty="0" smtClean="0"/>
              <a:t> </a:t>
            </a:r>
            <a:r>
              <a:rPr lang="es-ES" sz="2000" dirty="0" err="1" smtClean="0"/>
              <a:t>masalah</a:t>
            </a:r>
            <a:r>
              <a:rPr lang="es-ES" sz="2000" dirty="0" smtClean="0"/>
              <a:t> bebas </a:t>
            </a:r>
            <a:r>
              <a:rPr lang="es-ES" sz="2000" dirty="0" err="1" smtClean="0"/>
              <a:t>nilai</a:t>
            </a:r>
            <a:r>
              <a:rPr lang="es-ES" sz="2000" dirty="0" smtClean="0"/>
              <a:t> </a:t>
            </a:r>
            <a:r>
              <a:rPr lang="es-ES" sz="2000" dirty="0" err="1" smtClean="0"/>
              <a:t>dari</a:t>
            </a:r>
            <a:r>
              <a:rPr lang="es-ES" sz="2000" dirty="0" smtClean="0"/>
              <a:t> </a:t>
            </a:r>
            <a:r>
              <a:rPr lang="es-ES" sz="2000" dirty="0" err="1" smtClean="0"/>
              <a:t>ilmu-ilmu</a:t>
            </a:r>
            <a:r>
              <a:rPr lang="es-ES" sz="2000" dirty="0" smtClean="0"/>
              <a:t> </a:t>
            </a:r>
            <a:r>
              <a:rPr lang="es-ES" sz="2000" dirty="0" err="1" smtClean="0"/>
              <a:t>sosial</a:t>
            </a:r>
            <a:r>
              <a:rPr lang="es-ES" sz="2000" dirty="0" smtClean="0"/>
              <a:t> dan </a:t>
            </a:r>
            <a:r>
              <a:rPr lang="es-ES" sz="2000" dirty="0" err="1" smtClean="0"/>
              <a:t>humaniora</a:t>
            </a:r>
            <a:r>
              <a:rPr lang="es-ES" sz="2000" dirty="0" smtClean="0"/>
              <a:t>. </a:t>
            </a:r>
            <a:r>
              <a:rPr lang="es-ES" sz="2000" dirty="0" err="1" smtClean="0"/>
              <a:t>IImu</a:t>
            </a:r>
            <a:r>
              <a:rPr lang="es-ES" sz="2000" dirty="0" smtClean="0"/>
              <a:t> </a:t>
            </a:r>
            <a:r>
              <a:rPr lang="es-ES" sz="2000" dirty="0" err="1" smtClean="0"/>
              <a:t>hukum</a:t>
            </a:r>
            <a:r>
              <a:rPr lang="es-ES" sz="2000" dirty="0" smtClean="0"/>
              <a:t> </a:t>
            </a:r>
            <a:r>
              <a:rPr lang="es-ES" sz="2000" dirty="0" err="1" smtClean="0"/>
              <a:t>memiliki</a:t>
            </a:r>
            <a:r>
              <a:rPr lang="es-ES" sz="2000" dirty="0" smtClean="0"/>
              <a:t> </a:t>
            </a:r>
            <a:r>
              <a:rPr lang="es-ES" sz="2000" dirty="0" err="1" smtClean="0"/>
              <a:t>karakter</a:t>
            </a:r>
            <a:r>
              <a:rPr lang="es-ES" sz="2000" dirty="0" smtClean="0"/>
              <a:t> yang </a:t>
            </a:r>
            <a:r>
              <a:rPr lang="es-ES" sz="2000" dirty="0" err="1" smtClean="0"/>
              <a:t>khas</a:t>
            </a:r>
            <a:r>
              <a:rPr lang="es-ES" sz="2000" dirty="0" smtClean="0"/>
              <a:t>, </a:t>
            </a:r>
            <a:r>
              <a:rPr lang="es-ES" sz="2000" dirty="0" err="1" smtClean="0"/>
              <a:t>yaitu</a:t>
            </a:r>
            <a:r>
              <a:rPr lang="es-ES" sz="2000" dirty="0" smtClean="0"/>
              <a:t> </a:t>
            </a:r>
            <a:r>
              <a:rPr lang="es-ES" sz="2000" dirty="0" err="1" smtClean="0"/>
              <a:t>sebagai</a:t>
            </a:r>
            <a:r>
              <a:rPr lang="es-ES" sz="2000" dirty="0" smtClean="0"/>
              <a:t> </a:t>
            </a:r>
            <a:r>
              <a:rPr lang="es-ES" sz="2000" dirty="0" err="1" smtClean="0"/>
              <a:t>ilmu</a:t>
            </a:r>
            <a:r>
              <a:rPr lang="es-ES" sz="2000" dirty="0" smtClean="0"/>
              <a:t> yang </a:t>
            </a:r>
            <a:r>
              <a:rPr lang="es-ES" sz="2000" i="1" dirty="0" smtClean="0"/>
              <a:t>sui generis</a:t>
            </a:r>
            <a:r>
              <a:rPr lang="es-ES" sz="2000" dirty="0" smtClean="0"/>
              <a:t> </a:t>
            </a:r>
            <a:r>
              <a:rPr lang="es-ES" sz="2000" dirty="0" err="1" smtClean="0"/>
              <a:t>atau</a:t>
            </a:r>
            <a:r>
              <a:rPr lang="es-ES" sz="2000" dirty="0" smtClean="0"/>
              <a:t> </a:t>
            </a:r>
            <a:r>
              <a:rPr lang="es-ES" sz="2000" dirty="0" err="1" smtClean="0"/>
              <a:t>ilmu</a:t>
            </a:r>
            <a:r>
              <a:rPr lang="es-ES" sz="2000" dirty="0" smtClean="0"/>
              <a:t> yang </a:t>
            </a:r>
            <a:r>
              <a:rPr lang="es-ES" sz="2000" dirty="0" err="1" smtClean="0"/>
              <a:t>sarat</a:t>
            </a:r>
            <a:r>
              <a:rPr lang="es-ES" sz="2000" dirty="0" smtClean="0"/>
              <a:t> </a:t>
            </a:r>
            <a:r>
              <a:rPr lang="es-ES" sz="2000" dirty="0" err="1" smtClean="0"/>
              <a:t>dengan</a:t>
            </a:r>
            <a:r>
              <a:rPr lang="es-ES" sz="2000" dirty="0" smtClean="0"/>
              <a:t> </a:t>
            </a:r>
            <a:r>
              <a:rPr lang="es-ES" sz="2000" dirty="0" err="1" smtClean="0"/>
              <a:t>nilai</a:t>
            </a:r>
            <a:r>
              <a:rPr lang="es-ES" sz="2000" dirty="0" smtClean="0"/>
              <a:t>.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s-ES" dirty="0" err="1" smtClean="0"/>
              <a:t>Karakter</a:t>
            </a:r>
            <a:r>
              <a:rPr lang="es-ES" dirty="0" smtClean="0"/>
              <a:t> </a:t>
            </a:r>
            <a:r>
              <a:rPr lang="es-ES" dirty="0" err="1" smtClean="0"/>
              <a:t>keilmuan</a:t>
            </a:r>
            <a:r>
              <a:rPr lang="es-ES" dirty="0" smtClean="0"/>
              <a:t> </a:t>
            </a: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endParaRPr lang="es-E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r>
              <a:rPr lang="es-ES" dirty="0" smtClean="0"/>
              <a:t> </a:t>
            </a:r>
            <a:r>
              <a:rPr lang="es-ES" dirty="0" err="1" smtClean="0"/>
              <a:t>adalah</a:t>
            </a:r>
            <a:r>
              <a:rPr lang="es-ES" dirty="0" smtClean="0"/>
              <a:t> </a:t>
            </a: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praktis</a:t>
            </a:r>
            <a:r>
              <a:rPr lang="es-ES" dirty="0" smtClean="0"/>
              <a:t> yang </a:t>
            </a:r>
            <a:r>
              <a:rPr lang="es-ES" dirty="0" err="1" smtClean="0"/>
              <a:t>bertumpu</a:t>
            </a:r>
            <a:r>
              <a:rPr lang="es-ES" dirty="0" smtClean="0"/>
              <a:t> pada </a:t>
            </a:r>
            <a:r>
              <a:rPr lang="es-ES" dirty="0" err="1" smtClean="0"/>
              <a:t>ilmu-iImu</a:t>
            </a:r>
            <a:r>
              <a:rPr lang="es-ES" dirty="0" smtClean="0"/>
              <a:t> </a:t>
            </a:r>
            <a:r>
              <a:rPr lang="es-ES" dirty="0" err="1" smtClean="0"/>
              <a:t>humaniora</a:t>
            </a:r>
            <a:r>
              <a:rPr lang="es-ES" dirty="0" smtClean="0"/>
              <a:t> dan </a:t>
            </a:r>
            <a:r>
              <a:rPr lang="es-ES" dirty="0" err="1" smtClean="0"/>
              <a:t>bersifat</a:t>
            </a:r>
            <a:r>
              <a:rPr lang="es-ES" dirty="0" smtClean="0"/>
              <a:t> </a:t>
            </a:r>
            <a:r>
              <a:rPr lang="es-ES" dirty="0" err="1" smtClean="0"/>
              <a:t>rasional</a:t>
            </a:r>
            <a:r>
              <a:rPr lang="es-ES" dirty="0" smtClean="0"/>
              <a:t> </a:t>
            </a:r>
            <a:r>
              <a:rPr lang="es-ES" dirty="0" err="1" smtClean="0"/>
              <a:t>serta</a:t>
            </a:r>
            <a:r>
              <a:rPr lang="es-ES" dirty="0" smtClean="0"/>
              <a:t> </a:t>
            </a:r>
            <a:r>
              <a:rPr lang="es-ES" dirty="0" err="1" smtClean="0"/>
              <a:t>tidak</a:t>
            </a:r>
            <a:r>
              <a:rPr lang="es-ES" dirty="0" smtClean="0"/>
              <a:t> bebas </a:t>
            </a:r>
            <a:r>
              <a:rPr lang="es-ES" dirty="0" err="1" smtClean="0"/>
              <a:t>nilai</a:t>
            </a:r>
            <a:r>
              <a:rPr lang="es-ES" dirty="0" smtClean="0"/>
              <a:t>, yang </a:t>
            </a:r>
            <a:r>
              <a:rPr lang="es-ES" dirty="0" err="1" smtClean="0"/>
              <a:t>mempelajari</a:t>
            </a:r>
            <a:r>
              <a:rPr lang="es-ES" dirty="0" smtClean="0"/>
              <a:t> </a:t>
            </a:r>
            <a:r>
              <a:rPr lang="es-ES" dirty="0" err="1" smtClean="0"/>
              <a:t>penerapan</a:t>
            </a:r>
            <a:r>
              <a:rPr lang="es-ES" dirty="0" smtClean="0"/>
              <a:t> </a:t>
            </a:r>
            <a:r>
              <a:rPr lang="es-ES" dirty="0" err="1" smtClean="0"/>
              <a:t>nilia</a:t>
            </a:r>
            <a:r>
              <a:rPr lang="es-ES" dirty="0" smtClean="0"/>
              <a:t> </a:t>
            </a:r>
            <a:r>
              <a:rPr lang="es-ES" dirty="0" err="1" smtClean="0"/>
              <a:t>keharusan</a:t>
            </a:r>
            <a:r>
              <a:rPr lang="es-ES" dirty="0" smtClean="0"/>
              <a:t> </a:t>
            </a:r>
            <a:r>
              <a:rPr lang="es-ES" dirty="0" err="1" smtClean="0"/>
              <a:t>ke</a:t>
            </a:r>
            <a:r>
              <a:rPr lang="es-ES" dirty="0" smtClean="0"/>
              <a:t> </a:t>
            </a:r>
            <a:r>
              <a:rPr lang="es-ES" dirty="0" err="1" smtClean="0"/>
              <a:t>dalam</a:t>
            </a:r>
            <a:r>
              <a:rPr lang="es-ES" dirty="0" smtClean="0"/>
              <a:t> </a:t>
            </a:r>
            <a:r>
              <a:rPr lang="es-ES" dirty="0" err="1" smtClean="0"/>
              <a:t>dunia</a:t>
            </a:r>
            <a:r>
              <a:rPr lang="es-ES" dirty="0" smtClean="0"/>
              <a:t> </a:t>
            </a:r>
            <a:r>
              <a:rPr lang="es-ES" dirty="0" err="1" smtClean="0"/>
              <a:t>kenyataan</a:t>
            </a:r>
            <a:r>
              <a:rPr lang="es-ES" dirty="0" smtClean="0"/>
              <a:t>, yang </a:t>
            </a:r>
            <a:r>
              <a:rPr lang="es-ES" dirty="0" err="1" smtClean="0"/>
              <a:t>masalah</a:t>
            </a:r>
            <a:r>
              <a:rPr lang="es-ES" dirty="0" smtClean="0"/>
              <a:t> </a:t>
            </a:r>
            <a:r>
              <a:rPr lang="es-ES" dirty="0" err="1" smtClean="0"/>
              <a:t>pokoknya</a:t>
            </a:r>
            <a:r>
              <a:rPr lang="es-ES" dirty="0" smtClean="0"/>
              <a:t> </a:t>
            </a:r>
            <a:r>
              <a:rPr lang="es-ES" dirty="0" err="1" smtClean="0"/>
              <a:t>adalah</a:t>
            </a:r>
            <a:r>
              <a:rPr lang="es-ES" dirty="0" smtClean="0"/>
              <a:t> </a:t>
            </a:r>
            <a:r>
              <a:rPr lang="es-ES" dirty="0" err="1" smtClean="0"/>
              <a:t>hal</a:t>
            </a:r>
            <a:r>
              <a:rPr lang="es-ES" dirty="0" smtClean="0"/>
              <a:t> yang </a:t>
            </a:r>
            <a:r>
              <a:rPr lang="es-ES" dirty="0" err="1" smtClean="0"/>
              <a:t>menentukan</a:t>
            </a:r>
            <a:r>
              <a:rPr lang="es-ES" dirty="0" smtClean="0"/>
              <a:t> </a:t>
            </a:r>
            <a:r>
              <a:rPr lang="es-ES" dirty="0" err="1" smtClean="0"/>
              <a:t>apa</a:t>
            </a:r>
            <a:r>
              <a:rPr lang="es-ES" dirty="0" smtClean="0"/>
              <a:t> </a:t>
            </a:r>
            <a:r>
              <a:rPr lang="es-ES" dirty="0" err="1" smtClean="0"/>
              <a:t>hukumnya</a:t>
            </a:r>
            <a:r>
              <a:rPr lang="es-ES" dirty="0" smtClean="0"/>
              <a:t> </a:t>
            </a:r>
            <a:r>
              <a:rPr lang="es-ES" dirty="0" err="1" smtClean="0"/>
              <a:t>bagi</a:t>
            </a:r>
            <a:r>
              <a:rPr lang="es-ES" dirty="0" smtClean="0"/>
              <a:t> </a:t>
            </a:r>
            <a:r>
              <a:rPr lang="es-ES" dirty="0" err="1" smtClean="0"/>
              <a:t>situasi</a:t>
            </a:r>
            <a:r>
              <a:rPr lang="es-ES" dirty="0" smtClean="0"/>
              <a:t> </a:t>
            </a:r>
            <a:r>
              <a:rPr lang="es-ES" dirty="0" err="1" smtClean="0"/>
              <a:t>konkret</a:t>
            </a:r>
            <a:r>
              <a:rPr lang="es-ES" dirty="0" smtClean="0"/>
              <a:t> </a:t>
            </a:r>
            <a:r>
              <a:rPr lang="es-ES" dirty="0" err="1" smtClean="0"/>
              <a:t>tertentu</a:t>
            </a:r>
            <a:r>
              <a:rPr lang="es-ES" dirty="0" smtClean="0"/>
              <a:t>.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r>
              <a:rPr lang="es-ES" dirty="0" smtClean="0"/>
              <a:t> </a:t>
            </a:r>
            <a:r>
              <a:rPr lang="es-ES" dirty="0" err="1" smtClean="0"/>
              <a:t>mewujudkan</a:t>
            </a:r>
            <a:r>
              <a:rPr lang="es-ES" dirty="0" smtClean="0"/>
              <a:t> medan </a:t>
            </a:r>
            <a:r>
              <a:rPr lang="es-ES" dirty="0" err="1" smtClean="0"/>
              <a:t>berkonvergensi</a:t>
            </a:r>
            <a:r>
              <a:rPr lang="es-ES" dirty="0" smtClean="0"/>
              <a:t> </a:t>
            </a:r>
            <a:r>
              <a:rPr lang="es-ES" dirty="0" err="1" smtClean="0"/>
              <a:t>berbagai</a:t>
            </a:r>
            <a:r>
              <a:rPr lang="es-ES" dirty="0" smtClean="0"/>
              <a:t> </a:t>
            </a: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lain</a:t>
            </a:r>
            <a:r>
              <a:rPr lang="es-ES" dirty="0" smtClean="0"/>
              <a:t> </a:t>
            </a:r>
            <a:r>
              <a:rPr lang="es-ES" dirty="0" err="1" smtClean="0"/>
              <a:t>sehingga</a:t>
            </a:r>
            <a:r>
              <a:rPr lang="es-ES" dirty="0" smtClean="0"/>
              <a:t> cara </a:t>
            </a:r>
            <a:r>
              <a:rPr lang="es-ES" dirty="0" err="1" smtClean="0"/>
              <a:t>metodologis</a:t>
            </a:r>
            <a:r>
              <a:rPr lang="es-ES" dirty="0" smtClean="0"/>
              <a:t> </a:t>
            </a:r>
            <a:r>
              <a:rPr lang="es-ES" dirty="0" err="1" smtClean="0"/>
              <a:t>mewujudkan</a:t>
            </a:r>
            <a:r>
              <a:rPr lang="es-ES" dirty="0" smtClean="0"/>
              <a:t> </a:t>
            </a:r>
            <a:r>
              <a:rPr lang="es-ES" dirty="0" err="1" smtClean="0"/>
              <a:t>diatektika</a:t>
            </a:r>
            <a:r>
              <a:rPr lang="es-ES" dirty="0" smtClean="0"/>
              <a:t> </a:t>
            </a:r>
            <a:r>
              <a:rPr lang="es-ES" dirty="0" err="1" smtClean="0"/>
              <a:t>metode</a:t>
            </a:r>
            <a:r>
              <a:rPr lang="es-ES" dirty="0" smtClean="0"/>
              <a:t> </a:t>
            </a:r>
            <a:r>
              <a:rPr lang="es-ES" dirty="0" err="1" smtClean="0"/>
              <a:t>normologis</a:t>
            </a:r>
            <a:r>
              <a:rPr lang="es-ES" dirty="0" smtClean="0"/>
              <a:t> dan </a:t>
            </a:r>
            <a:r>
              <a:rPr lang="es-ES" dirty="0" err="1" smtClean="0"/>
              <a:t>mologis</a:t>
            </a:r>
            <a:r>
              <a:rPr lang="es-ES" dirty="0" smtClean="0"/>
              <a:t>.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s-ES" dirty="0" err="1" smtClean="0"/>
              <a:t>Dalam</a:t>
            </a:r>
            <a:r>
              <a:rPr lang="es-ES" dirty="0" smtClean="0"/>
              <a:t> </a:t>
            </a:r>
            <a:r>
              <a:rPr lang="es-ES" dirty="0" err="1" smtClean="0"/>
              <a:t>obyek</a:t>
            </a:r>
            <a:r>
              <a:rPr lang="es-ES" dirty="0" smtClean="0"/>
              <a:t> </a:t>
            </a:r>
            <a:r>
              <a:rPr lang="es-ES" dirty="0" err="1" smtClean="0"/>
              <a:t>telaah</a:t>
            </a:r>
            <a:r>
              <a:rPr lang="es-ES" dirty="0" smtClean="0"/>
              <a:t> </a:t>
            </a: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r>
              <a:rPr lang="es-ES" dirty="0" smtClean="0"/>
              <a:t> </a:t>
            </a:r>
            <a:r>
              <a:rPr lang="es-ES" dirty="0" err="1" smtClean="0"/>
              <a:t>terdapat</a:t>
            </a:r>
            <a:r>
              <a:rPr lang="es-ES" dirty="0" smtClean="0"/>
              <a:t> </a:t>
            </a:r>
            <a:r>
              <a:rPr lang="es-ES" dirty="0" err="1" smtClean="0"/>
              <a:t>unsur</a:t>
            </a:r>
            <a:r>
              <a:rPr lang="es-ES" dirty="0" smtClean="0"/>
              <a:t> </a:t>
            </a:r>
            <a:r>
              <a:rPr lang="es-ES" dirty="0" err="1" smtClean="0"/>
              <a:t>otoritas</a:t>
            </a:r>
            <a:r>
              <a:rPr lang="es-ES" dirty="0" smtClean="0"/>
              <a:t> (</a:t>
            </a:r>
            <a:r>
              <a:rPr lang="es-ES" dirty="0" err="1" smtClean="0"/>
              <a:t>kekuasaan</a:t>
            </a:r>
            <a:r>
              <a:rPr lang="es-ES" dirty="0" smtClean="0"/>
              <a:t>).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s-ES" dirty="0" err="1" smtClean="0"/>
              <a:t>Pengembangan</a:t>
            </a:r>
            <a:r>
              <a:rPr lang="es-ES" dirty="0" smtClean="0"/>
              <a:t> dan </a:t>
            </a:r>
            <a:r>
              <a:rPr lang="es-ES" dirty="0" err="1" smtClean="0"/>
              <a:t>penerapan</a:t>
            </a:r>
            <a:r>
              <a:rPr lang="es-ES" dirty="0" smtClean="0"/>
              <a:t>, </a:t>
            </a: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r>
              <a:rPr lang="es-ES" dirty="0" smtClean="0"/>
              <a:t> </a:t>
            </a:r>
            <a:r>
              <a:rPr lang="es-ES" dirty="0" err="1" smtClean="0"/>
              <a:t>berpartisipasi</a:t>
            </a:r>
            <a:r>
              <a:rPr lang="es-ES" dirty="0" smtClean="0"/>
              <a:t> dan </a:t>
            </a:r>
            <a:r>
              <a:rPr lang="es-ES" dirty="0" err="1" smtClean="0"/>
              <a:t>pembentukan</a:t>
            </a:r>
            <a:r>
              <a:rPr lang="es-ES" dirty="0" smtClean="0"/>
              <a:t> </a:t>
            </a:r>
            <a:r>
              <a:rPr lang="es-ES" dirty="0" err="1" smtClean="0"/>
              <a:t>huknm</a:t>
            </a:r>
            <a:r>
              <a:rPr lang="es-ES" dirty="0" smtClean="0"/>
              <a:t> dan </a:t>
            </a:r>
            <a:r>
              <a:rPr lang="es-ES" dirty="0" err="1" smtClean="0"/>
              <a:t>produknya</a:t>
            </a:r>
            <a:r>
              <a:rPr lang="es-ES" dirty="0" smtClean="0"/>
              <a:t> </a:t>
            </a:r>
            <a:r>
              <a:rPr lang="es-ES" dirty="0" err="1" smtClean="0"/>
              <a:t>menimhulkan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r>
              <a:rPr lang="es-ES" dirty="0" smtClean="0"/>
              <a:t> </a:t>
            </a:r>
            <a:r>
              <a:rPr lang="es-ES" dirty="0" err="1" smtClean="0"/>
              <a:t>baru</a:t>
            </a:r>
            <a:r>
              <a:rPr lang="es-ES" dirty="0" smtClean="0"/>
              <a:t>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AutoNum type="alphaLcParenR" startAt="4"/>
            </a:pP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argumentasi</a:t>
            </a:r>
            <a:r>
              <a:rPr lang="en-US" sz="2400" dirty="0" smtClean="0"/>
              <a:t> </a:t>
            </a:r>
            <a:r>
              <a:rPr lang="en-US" sz="2400" dirty="0" err="1" smtClean="0"/>
              <a:t>memegang</a:t>
            </a:r>
            <a:r>
              <a:rPr lang="en-US" sz="2400" dirty="0" smtClean="0"/>
              <a:t> </a:t>
            </a:r>
            <a:r>
              <a:rPr lang="en-US" sz="2400" dirty="0" err="1" smtClean="0"/>
              <a:t>peranan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.</a:t>
            </a:r>
          </a:p>
          <a:p>
            <a:pPr marL="457200" lvl="0" indent="-457200">
              <a:buAutoNum type="alphaLcParenR" startAt="4"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berfikir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berfikir</a:t>
            </a:r>
            <a:r>
              <a:rPr lang="en-US" sz="2400" dirty="0" smtClean="0"/>
              <a:t> </a:t>
            </a:r>
            <a:r>
              <a:rPr lang="en-US" sz="2400" dirty="0" err="1" smtClean="0"/>
              <a:t>problematika</a:t>
            </a:r>
            <a:r>
              <a:rPr lang="en-US" sz="2400" dirty="0" smtClean="0"/>
              <a:t>, </a:t>
            </a:r>
            <a:r>
              <a:rPr lang="en-US" sz="2400" dirty="0" err="1" smtClean="0"/>
              <a:t>tersistematisasi</a:t>
            </a:r>
            <a:r>
              <a:rPr lang="en-US" sz="2400" dirty="0" smtClean="0"/>
              <a:t>.</a:t>
            </a:r>
          </a:p>
          <a:p>
            <a:pPr marL="457200" lvl="0" indent="-457200">
              <a:buAutoNum type="alphaLcParenR" startAt="4"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normatif</a:t>
            </a:r>
            <a:r>
              <a:rPr lang="en-US" sz="2400" dirty="0" smtClean="0"/>
              <a:t>, </a:t>
            </a:r>
            <a:r>
              <a:rPr lang="en-US" sz="2400" dirty="0" err="1" smtClean="0"/>
              <a:t>yakni</a:t>
            </a:r>
            <a:r>
              <a:rPr lang="en-US" sz="2400" dirty="0" smtClean="0"/>
              <a:t> </a:t>
            </a:r>
            <a:r>
              <a:rPr lang="en-US" sz="2400" dirty="0" err="1" smtClean="0"/>
              <a:t>doktrinal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optik</a:t>
            </a:r>
            <a:r>
              <a:rPr lang="en-US" sz="2400" dirty="0" smtClean="0"/>
              <a:t> </a:t>
            </a:r>
            <a:r>
              <a:rPr lang="en-US" sz="2400" dirty="0" err="1" smtClean="0"/>
              <a:t>preskriptif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hermeneutis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normal </a:t>
            </a:r>
            <a:r>
              <a:rPr lang="en-US" sz="2400" dirty="0" err="1" smtClean="0"/>
              <a:t>hukum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kewajiban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yuridis</a:t>
            </a:r>
            <a:r>
              <a:rPr lang="en-US" sz="2400" dirty="0" smtClean="0"/>
              <a:t> </a:t>
            </a:r>
            <a:r>
              <a:rPr lang="en-US" sz="2400" dirty="0" err="1" smtClean="0"/>
              <a:t>subyek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 </a:t>
            </a:r>
            <a:r>
              <a:rPr lang="en-US" sz="2400" dirty="0" err="1" smtClean="0"/>
              <a:t>kemasyarakatan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kerangka</a:t>
            </a:r>
            <a:r>
              <a:rPr lang="en-US" sz="2400" dirty="0" smtClean="0"/>
              <a:t> </a:t>
            </a:r>
            <a:r>
              <a:rPr lang="en-US" sz="2400" dirty="0" err="1" smtClean="0"/>
              <a:t>tatanan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mengacu</a:t>
            </a:r>
            <a:r>
              <a:rPr lang="en-US" sz="2400" dirty="0" smtClean="0"/>
              <a:t> </a:t>
            </a:r>
            <a:r>
              <a:rPr lang="en-US" sz="2400" dirty="0" err="1" smtClean="0"/>
              <a:t>positivitas</a:t>
            </a:r>
            <a:r>
              <a:rPr lang="en-US" sz="2400" dirty="0" smtClean="0"/>
              <a:t>, </a:t>
            </a:r>
            <a:r>
              <a:rPr lang="en-US" sz="2400" dirty="0" err="1" smtClean="0"/>
              <a:t>koherensi</a:t>
            </a:r>
            <a:r>
              <a:rPr lang="en-US" sz="2400" dirty="0" smtClean="0"/>
              <a:t>, </a:t>
            </a:r>
            <a:r>
              <a:rPr lang="en-US" sz="2400" dirty="0" err="1" smtClean="0"/>
              <a:t>keadilan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martabat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, yang </a:t>
            </a:r>
            <a:r>
              <a:rPr lang="en-US" sz="2400" dirty="0" err="1" smtClean="0"/>
              <a:t>diimplementasinya</a:t>
            </a:r>
            <a:r>
              <a:rPr lang="en-US" sz="2400" dirty="0" smtClean="0"/>
              <a:t> (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) </a:t>
            </a:r>
            <a:r>
              <a:rPr lang="en-US" sz="2400" dirty="0" err="1" smtClean="0"/>
              <a:t>memanfaatkan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ilmu-ilmu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.</a:t>
            </a:r>
          </a:p>
          <a:p>
            <a:pPr marL="457200" lvl="0" indent="-457200">
              <a:buAutoNum type="alphaLcParenR" startAt="4"/>
            </a:pPr>
            <a:r>
              <a:rPr lang="en-US" sz="2400" dirty="0" err="1" smtClean="0"/>
              <a:t>Ciri</a:t>
            </a:r>
            <a:r>
              <a:rPr lang="en-US" sz="2400" dirty="0" smtClean="0"/>
              <a:t> </a:t>
            </a:r>
            <a:r>
              <a:rPr lang="en-US" sz="2400" dirty="0" err="1" smtClean="0"/>
              <a:t>khas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dikemukakan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membawa</a:t>
            </a:r>
            <a:r>
              <a:rPr lang="en-US" sz="2400" dirty="0" smtClean="0"/>
              <a:t> </a:t>
            </a:r>
            <a:r>
              <a:rPr lang="en-US" sz="2400" dirty="0" err="1" smtClean="0"/>
              <a:t>kesadaran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dipahami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prakti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bertumpu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ilmu-ilmu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.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praktis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pembentukan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penemuan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kesusukan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sentral</a:t>
            </a:r>
            <a:r>
              <a:rPr lang="en-US" sz="2400" dirty="0" smtClean="0"/>
              <a:t>.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pula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logika</a:t>
            </a:r>
            <a:r>
              <a:rPr lang="en-US" sz="2400" dirty="0" smtClean="0"/>
              <a:t> </a:t>
            </a:r>
            <a:r>
              <a:rPr lang="en-US" sz="2400" dirty="0" err="1" smtClean="0"/>
              <a:t>berfikir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cabang-cabang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lain.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358246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khas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dogmatika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empiris</a:t>
            </a:r>
            <a:r>
              <a:rPr lang="en-US" dirty="0" smtClean="0"/>
              <a:t> - </a:t>
            </a:r>
            <a:r>
              <a:rPr lang="en-US" dirty="0" err="1" smtClean="0"/>
              <a:t>analitis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memaparkan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(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Mensistimatiasi</a:t>
            </a:r>
            <a:r>
              <a:rPr lang="en-US" dirty="0" smtClean="0"/>
              <a:t> </a:t>
            </a:r>
            <a:r>
              <a:rPr lang="en-US" dirty="0" err="1" smtClean="0"/>
              <a:t>gejala-gejala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dipaparkan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dianalisis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atauran-aturan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keputusan-keputusan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dipikirkan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yang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lain.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Menginterpretasikan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. </a:t>
            </a:r>
            <a:r>
              <a:rPr lang="en-US" dirty="0" err="1" smtClean="0"/>
              <a:t>llmu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dogmatik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normatit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obyeknya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norma-norma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pengkaidahan</a:t>
            </a:r>
            <a:r>
              <a:rPr lang="en-US" dirty="0" smtClean="0"/>
              <a:t> (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dogmatik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52" y="500042"/>
            <a:ext cx="8501090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empiris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tegas</a:t>
            </a:r>
            <a:r>
              <a:rPr lang="en-US" dirty="0" smtClean="0"/>
              <a:t>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lphaLcParenR"/>
            </a:pPr>
            <a:r>
              <a:rPr lang="fi-FI" dirty="0" smtClean="0"/>
              <a:t>Gejala hukum harus murni empiris, yaitu fakta sosial. 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fi-FI" dirty="0" smtClean="0"/>
              <a:t>Metode yang digunakan adalah metode ilmu empiris.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.</a:t>
            </a:r>
          </a:p>
          <a:p>
            <a:pPr marL="514350" lvl="0" indent="-514350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000" b="1" dirty="0" err="1" smtClean="0">
                <a:solidFill>
                  <a:srgbClr val="FF0000"/>
                </a:solidFill>
              </a:rPr>
              <a:t>Disamping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ilmu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normatif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dan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empiris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ada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empat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macam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bentuk</a:t>
            </a:r>
            <a:r>
              <a:rPr lang="en-US" sz="3000" b="1" dirty="0" smtClean="0">
                <a:solidFill>
                  <a:srgbClr val="FF0000"/>
                </a:solidFill>
              </a:rPr>
              <a:t> lain </a:t>
            </a:r>
            <a:r>
              <a:rPr lang="en-US" sz="3000" b="1" dirty="0" err="1" smtClean="0">
                <a:solidFill>
                  <a:srgbClr val="FF0000"/>
                </a:solidFill>
              </a:rPr>
              <a:t>dari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ilmu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, </a:t>
            </a:r>
            <a:r>
              <a:rPr lang="en-US" sz="3000" b="1" dirty="0" err="1" smtClean="0">
                <a:solidFill>
                  <a:srgbClr val="FF0000"/>
                </a:solidFill>
              </a:rPr>
              <a:t>yaitu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sosiologi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, </a:t>
            </a:r>
            <a:r>
              <a:rPr lang="en-US" sz="3000" b="1" dirty="0" err="1" smtClean="0">
                <a:solidFill>
                  <a:srgbClr val="FF0000"/>
                </a:solidFill>
              </a:rPr>
              <a:t>sejarah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, </a:t>
            </a:r>
            <a:r>
              <a:rPr lang="en-US" sz="3000" b="1" dirty="0" err="1" smtClean="0">
                <a:solidFill>
                  <a:srgbClr val="FF0000"/>
                </a:solidFill>
              </a:rPr>
              <a:t>perbandingan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dan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psikologi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bertanya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tdk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keahlian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memperluas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cakrawala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pandang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tdk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rumuskan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pertanyaan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merumuskan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pertanyaan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CIRI KHAS FILSAFAT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2800" dirty="0" err="1" smtClean="0"/>
              <a:t>Pengetahuan</a:t>
            </a:r>
            <a:r>
              <a:rPr lang="en-US" sz="2800" dirty="0" smtClean="0"/>
              <a:t> </a:t>
            </a:r>
            <a:r>
              <a:rPr lang="en-US" sz="2800" dirty="0" err="1" smtClean="0"/>
              <a:t>filosofis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bertahan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diskusi</a:t>
            </a:r>
            <a:r>
              <a:rPr lang="en-US" sz="2800" dirty="0" smtClean="0"/>
              <a:t> </a:t>
            </a:r>
            <a:r>
              <a:rPr lang="en-US" sz="2800" dirty="0" err="1" smtClean="0"/>
              <a:t>kritis</a:t>
            </a:r>
            <a:r>
              <a:rPr lang="en-US" sz="2800" dirty="0" smtClean="0"/>
              <a:t>.</a:t>
            </a:r>
          </a:p>
          <a:p>
            <a:pPr marL="571500" indent="-571500">
              <a:buAutoNum type="romanUcPeriod"/>
            </a:pPr>
            <a:r>
              <a:rPr lang="en-US" sz="2800" dirty="0" err="1" smtClean="0"/>
              <a:t>Dialektika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khas</a:t>
            </a:r>
            <a:r>
              <a:rPr lang="en-US" sz="2800" dirty="0" smtClean="0"/>
              <a:t> </a:t>
            </a:r>
            <a:r>
              <a:rPr lang="en-US" sz="2800" dirty="0" err="1" smtClean="0"/>
              <a:t>filsafat</a:t>
            </a:r>
            <a:endParaRPr lang="en-US" sz="2800" dirty="0" smtClean="0"/>
          </a:p>
          <a:p>
            <a:pPr marL="571500" indent="-571500">
              <a:buAutoNum type="romanUcPeriod"/>
            </a:pP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realitas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sesungguhnya</a:t>
            </a:r>
            <a:endParaRPr lang="en-US" sz="2800" dirty="0" smtClean="0"/>
          </a:p>
          <a:p>
            <a:pPr marL="571500" indent="-571500">
              <a:buAutoNum type="romanUcPeriod"/>
            </a:pPr>
            <a:r>
              <a:rPr lang="en-US" sz="2800" dirty="0" err="1" smtClean="0"/>
              <a:t>Mengetahui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ideal </a:t>
            </a:r>
            <a:r>
              <a:rPr lang="en-US" sz="2800" dirty="0" err="1" smtClean="0"/>
              <a:t>realitas</a:t>
            </a:r>
            <a:r>
              <a:rPr lang="en-US" sz="2800" dirty="0" smtClean="0"/>
              <a:t> (</a:t>
            </a:r>
            <a:r>
              <a:rPr lang="en-US" sz="2800" i="1" dirty="0" smtClean="0"/>
              <a:t>ultimate realty)</a:t>
            </a:r>
          </a:p>
          <a:p>
            <a:pPr marL="571500" indent="-571500">
              <a:buAutoNum type="romanUcPeriod"/>
            </a:pPr>
            <a:r>
              <a:rPr lang="en-US" sz="2800" dirty="0" err="1" smtClean="0"/>
              <a:t>Memahami</a:t>
            </a:r>
            <a:r>
              <a:rPr lang="en-US" sz="2800" dirty="0" smtClean="0"/>
              <a:t> yang ideal -  bag </a:t>
            </a:r>
            <a:r>
              <a:rPr lang="en-US" sz="2800" dirty="0" err="1" smtClean="0"/>
              <a:t>sehrs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endParaRPr lang="en-US" sz="2800" dirty="0" smtClean="0"/>
          </a:p>
          <a:p>
            <a:pPr marL="571500" indent="-571500">
              <a:buNone/>
            </a:pPr>
            <a:endParaRPr lang="en-US" sz="2800" dirty="0" smtClean="0"/>
          </a:p>
          <a:p>
            <a:pPr marL="571500" indent="-571500" algn="ctr">
              <a:buNone/>
            </a:pPr>
            <a:r>
              <a:rPr lang="en-US" sz="2400" b="1" i="1" dirty="0" err="1" smtClean="0">
                <a:solidFill>
                  <a:srgbClr val="002060"/>
                </a:solidFill>
              </a:rPr>
              <a:t>Berusaha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mencari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kebenaran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secara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metodis</a:t>
            </a:r>
            <a:r>
              <a:rPr lang="en-US" sz="2400" b="1" i="1" dirty="0" smtClean="0">
                <a:solidFill>
                  <a:srgbClr val="002060"/>
                </a:solidFill>
              </a:rPr>
              <a:t>,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sistematis</a:t>
            </a:r>
            <a:r>
              <a:rPr lang="en-US" sz="2400" b="1" i="1" dirty="0" smtClean="0">
                <a:solidFill>
                  <a:srgbClr val="002060"/>
                </a:solidFill>
              </a:rPr>
              <a:t>,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rasional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dan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radikal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melampaui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kebenaran</a:t>
            </a:r>
            <a:r>
              <a:rPr lang="en-US" sz="2400" b="1" i="1" dirty="0" smtClean="0">
                <a:solidFill>
                  <a:srgbClr val="002060"/>
                </a:solidFill>
              </a:rPr>
              <a:t> ideal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dan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pertgjwban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yg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semata-mata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empiris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Immanuel Kant </a:t>
            </a:r>
            <a:r>
              <a:rPr lang="en-US" sz="2800" dirty="0" smtClean="0"/>
              <a:t>:</a:t>
            </a:r>
            <a:r>
              <a:rPr lang="en-US" sz="2800" dirty="0" err="1" smtClean="0"/>
              <a:t>filsafat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pokok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pangkal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segala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. </a:t>
            </a:r>
            <a:br>
              <a:rPr lang="en-US" sz="2800" dirty="0" smtClean="0"/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;</a:t>
            </a:r>
          </a:p>
          <a:p>
            <a:pPr marL="514350" lvl="0" indent="-514350">
              <a:buFont typeface="+mj-lt"/>
              <a:buAutoNum type="alphaLcParenR"/>
            </a:pP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Apakah yang dapat kita ketahui (jawabannya: meta-fisika).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Apakah yang seharusnya kita kerjakan (jawabannya: etika).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Sampai dimana harapan kita (jawaban: agama).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Apakah yang dinamakan manusia (jawabannya: antropologi).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filsafat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/>
          </a:bodyPr>
          <a:lstStyle/>
          <a:p>
            <a:r>
              <a:rPr lang="en-US" sz="2400" b="1" i="1" dirty="0" err="1" smtClean="0"/>
              <a:t>Masalah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epistimologi</a:t>
            </a:r>
            <a:r>
              <a:rPr lang="en-US" sz="2400" b="1" i="1" dirty="0" smtClean="0"/>
              <a:t>: </a:t>
            </a:r>
            <a:r>
              <a:rPr lang="en-US" sz="2400" dirty="0" smtClean="0"/>
              <a:t>(a) 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jadi</a:t>
            </a:r>
            <a:r>
              <a:rPr lang="en-US" sz="2400" dirty="0" smtClean="0"/>
              <a:t> </a:t>
            </a:r>
            <a:r>
              <a:rPr lang="en-US" sz="2400" dirty="0" err="1" smtClean="0"/>
              <a:t>landasan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 </a:t>
            </a:r>
            <a:r>
              <a:rPr lang="en-US" sz="2400" dirty="0" err="1" smtClean="0"/>
              <a:t>pength</a:t>
            </a:r>
            <a:r>
              <a:rPr lang="en-US" sz="2400" dirty="0" smtClean="0"/>
              <a:t>;  (b)  </a:t>
            </a:r>
            <a:r>
              <a:rPr lang="en-US" sz="2400" dirty="0" err="1" smtClean="0"/>
              <a:t>sejauh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merasa</a:t>
            </a:r>
            <a:r>
              <a:rPr lang="en-US" sz="2400" dirty="0" smtClean="0"/>
              <a:t> </a:t>
            </a:r>
            <a:r>
              <a:rPr lang="en-US" sz="2400" dirty="0" err="1" smtClean="0"/>
              <a:t>pasti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ketahui</a:t>
            </a:r>
            <a:r>
              <a:rPr lang="en-US" sz="2400" dirty="0" smtClean="0"/>
              <a:t>; ©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rasional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dilampaui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.</a:t>
            </a:r>
          </a:p>
          <a:p>
            <a:r>
              <a:rPr lang="en-US" sz="2400" b="1" i="1" dirty="0" err="1" smtClean="0"/>
              <a:t>Masalah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metafisika</a:t>
            </a:r>
            <a:r>
              <a:rPr lang="en-US" sz="2400" b="1" i="1" dirty="0" smtClean="0"/>
              <a:t>;(</a:t>
            </a:r>
            <a:r>
              <a:rPr lang="en-US" sz="2400" dirty="0" smtClean="0"/>
              <a:t>a)  </a:t>
            </a:r>
            <a:r>
              <a:rPr lang="en-US" sz="2400" dirty="0" err="1" smtClean="0"/>
              <a:t>monoisme</a:t>
            </a:r>
            <a:r>
              <a:rPr lang="en-US" sz="2400" dirty="0" smtClean="0"/>
              <a:t> (total unified system)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pluralisme</a:t>
            </a:r>
            <a:r>
              <a:rPr lang="en-US" sz="2400" dirty="0" smtClean="0"/>
              <a:t>  (blooming, buzzing confusion); (b)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ant </a:t>
            </a:r>
            <a:r>
              <a:rPr lang="en-US" sz="2400" i="1" dirty="0" smtClean="0"/>
              <a:t>mind</a:t>
            </a:r>
            <a:r>
              <a:rPr lang="en-US" sz="2400" dirty="0" smtClean="0"/>
              <a:t> </a:t>
            </a:r>
            <a:r>
              <a:rPr lang="en-US" sz="2400" dirty="0" err="1" smtClean="0"/>
              <a:t>dng</a:t>
            </a:r>
            <a:r>
              <a:rPr lang="en-US" sz="2400" dirty="0" smtClean="0"/>
              <a:t> </a:t>
            </a:r>
            <a:r>
              <a:rPr lang="en-US" sz="2400" i="1" dirty="0" smtClean="0"/>
              <a:t>matter </a:t>
            </a:r>
            <a:r>
              <a:rPr lang="en-US" sz="2400" dirty="0" smtClean="0"/>
              <a:t>– ant </a:t>
            </a:r>
            <a:r>
              <a:rPr lang="en-US" sz="2400" i="1" dirty="0" smtClean="0"/>
              <a:t>body</a:t>
            </a:r>
            <a:r>
              <a:rPr lang="en-US" sz="2400" dirty="0" smtClean="0"/>
              <a:t> </a:t>
            </a:r>
            <a:r>
              <a:rPr lang="en-US" sz="2400" dirty="0" err="1" smtClean="0"/>
              <a:t>dng</a:t>
            </a:r>
            <a:r>
              <a:rPr lang="en-US" sz="2400" dirty="0" smtClean="0"/>
              <a:t> </a:t>
            </a:r>
            <a:r>
              <a:rPr lang="en-US" sz="2400" i="1" dirty="0" smtClean="0"/>
              <a:t>soul</a:t>
            </a:r>
            <a:r>
              <a:rPr lang="en-US" sz="2400" dirty="0" smtClean="0"/>
              <a:t>; ©  </a:t>
            </a:r>
            <a:r>
              <a:rPr lang="en-US" sz="2400" dirty="0" err="1" smtClean="0"/>
              <a:t>eksistensi</a:t>
            </a:r>
            <a:r>
              <a:rPr lang="en-US" sz="2400" dirty="0" smtClean="0"/>
              <a:t> </a:t>
            </a:r>
            <a:r>
              <a:rPr lang="en-US" sz="2400" dirty="0" err="1" smtClean="0"/>
              <a:t>Tuhan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hub </a:t>
            </a:r>
            <a:r>
              <a:rPr lang="en-US" sz="2400" dirty="0" err="1" smtClean="0"/>
              <a:t>dng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; (d)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eksternal</a:t>
            </a:r>
            <a:r>
              <a:rPr lang="en-US" sz="2400" dirty="0" smtClean="0"/>
              <a:t> (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diluar</a:t>
            </a:r>
            <a:r>
              <a:rPr lang="en-US" sz="2400" dirty="0" smtClean="0"/>
              <a:t> </a:t>
            </a:r>
            <a:r>
              <a:rPr lang="en-US" sz="2400" dirty="0" err="1" smtClean="0"/>
              <a:t>subyek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)</a:t>
            </a:r>
          </a:p>
          <a:p>
            <a:r>
              <a:rPr lang="en-US" sz="2400" b="1" i="1" dirty="0" err="1" smtClean="0"/>
              <a:t>Masalah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etika</a:t>
            </a:r>
            <a:r>
              <a:rPr lang="en-US" sz="2400" b="1" i="1" dirty="0" smtClean="0"/>
              <a:t>; </a:t>
            </a:r>
            <a:r>
              <a:rPr lang="en-US" sz="2400" dirty="0" smtClean="0"/>
              <a:t>(a) happiness  &amp; wellbeing; (b)  hub ant </a:t>
            </a:r>
            <a:r>
              <a:rPr lang="en-US" sz="2400" dirty="0" err="1" smtClean="0"/>
              <a:t>kebahagiaan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benar</a:t>
            </a:r>
            <a:r>
              <a:rPr lang="en-US" sz="2400" dirty="0" smtClean="0"/>
              <a:t>; c) 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dpt</a:t>
            </a:r>
            <a:r>
              <a:rPr lang="en-US" sz="2400" dirty="0" smtClean="0"/>
              <a:t> </a:t>
            </a:r>
            <a:r>
              <a:rPr lang="en-US" sz="2400" dirty="0" err="1" smtClean="0"/>
              <a:t>dikatakan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akal</a:t>
            </a:r>
            <a:r>
              <a:rPr lang="en-US" sz="2400" dirty="0" smtClean="0"/>
              <a:t> </a:t>
            </a:r>
            <a:r>
              <a:rPr lang="en-US" sz="2400" dirty="0" err="1" smtClean="0"/>
              <a:t>budi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(</a:t>
            </a:r>
            <a:r>
              <a:rPr lang="en-US" sz="2400" dirty="0" err="1" smtClean="0"/>
              <a:t>hakekat</a:t>
            </a:r>
            <a:r>
              <a:rPr lang="en-US" sz="2400" dirty="0" smtClean="0"/>
              <a:t>)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benar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kebahagiaan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; </a:t>
            </a:r>
            <a:r>
              <a:rPr lang="en-US" sz="2400" dirty="0" err="1" smtClean="0"/>
              <a:t>kwajiban</a:t>
            </a:r>
            <a:r>
              <a:rPr lang="en-US" sz="2400" dirty="0" smtClean="0"/>
              <a:t> moral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konflik</a:t>
            </a:r>
            <a:r>
              <a:rPr lang="en-US" sz="2400" dirty="0" smtClean="0"/>
              <a:t> ant </a:t>
            </a:r>
            <a:r>
              <a:rPr lang="en-US" sz="2400" dirty="0" err="1" smtClean="0"/>
              <a:t>kepent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org lain.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85818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Filsafat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filsuf</a:t>
            </a:r>
            <a:r>
              <a:rPr lang="en-US" dirty="0" smtClean="0"/>
              <a:t>; </a:t>
            </a:r>
            <a:r>
              <a:rPr lang="en-US" dirty="0" err="1" smtClean="0"/>
              <a:t>menyibukan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pertanyaan-pertanyaan</a:t>
            </a:r>
            <a:r>
              <a:rPr lang="en-US" dirty="0" smtClean="0"/>
              <a:t>  fundamental</a:t>
            </a:r>
          </a:p>
          <a:p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 </a:t>
            </a:r>
            <a:r>
              <a:rPr lang="en-US" i="1" dirty="0" smtClean="0"/>
              <a:t>measurable</a:t>
            </a:r>
            <a:r>
              <a:rPr lang="en-US" dirty="0" smtClean="0"/>
              <a:t>  - </a:t>
            </a:r>
            <a:r>
              <a:rPr lang="en-US" dirty="0" err="1" smtClean="0"/>
              <a:t>ketergantungan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 </a:t>
            </a:r>
            <a:r>
              <a:rPr lang="en-US" dirty="0" err="1" smtClean="0"/>
              <a:t>scr</a:t>
            </a:r>
            <a:r>
              <a:rPr lang="en-US" dirty="0" smtClean="0"/>
              <a:t> </a:t>
            </a:r>
            <a:r>
              <a:rPr lang="en-US" dirty="0" err="1" smtClean="0"/>
              <a:t>ekstensif</a:t>
            </a:r>
            <a:r>
              <a:rPr lang="en-US" dirty="0" smtClean="0"/>
              <a:t> pd </a:t>
            </a:r>
            <a:r>
              <a:rPr lang="en-US" dirty="0" err="1" smtClean="0"/>
              <a:t>matematika</a:t>
            </a:r>
            <a:r>
              <a:rPr lang="en-US" dirty="0" smtClean="0"/>
              <a:t> (</a:t>
            </a:r>
            <a:r>
              <a:rPr lang="en-US" dirty="0" err="1" smtClean="0"/>
              <a:t>filsuf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formulasi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teori-teorinya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teknik-teknik</a:t>
            </a:r>
            <a:r>
              <a:rPr lang="en-US" dirty="0" smtClean="0"/>
              <a:t> </a:t>
            </a:r>
            <a:r>
              <a:rPr lang="en-US" dirty="0" err="1" smtClean="0"/>
              <a:t>eksperimental</a:t>
            </a:r>
            <a:r>
              <a:rPr lang="en-US" dirty="0" smtClean="0"/>
              <a:t> (</a:t>
            </a:r>
            <a:r>
              <a:rPr lang="en-US" dirty="0" err="1" smtClean="0"/>
              <a:t>memanipulasi</a:t>
            </a:r>
            <a:r>
              <a:rPr lang="en-US" dirty="0" smtClean="0"/>
              <a:t> </a:t>
            </a:r>
            <a:r>
              <a:rPr lang="en-US" dirty="0" err="1" smtClean="0"/>
              <a:t>aspek-aspek</a:t>
            </a:r>
            <a:r>
              <a:rPr lang="en-US" dirty="0" smtClean="0"/>
              <a:t> </a:t>
            </a:r>
            <a:r>
              <a:rPr lang="en-US" dirty="0" err="1" smtClean="0"/>
              <a:t>lingk</a:t>
            </a:r>
            <a:r>
              <a:rPr lang="en-US" dirty="0" smtClean="0"/>
              <a:t> </a:t>
            </a:r>
            <a:r>
              <a:rPr lang="en-US" dirty="0" err="1" smtClean="0"/>
              <a:t>alammiah</a:t>
            </a:r>
            <a:r>
              <a:rPr lang="en-US" dirty="0" smtClean="0"/>
              <a:t>)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menguji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dng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–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 -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mempersoalkan</a:t>
            </a:r>
            <a:r>
              <a:rPr lang="en-US" dirty="0" smtClean="0"/>
              <a:t> </a:t>
            </a:r>
            <a:r>
              <a:rPr lang="en-US" dirty="0" err="1" smtClean="0"/>
              <a:t>implikasi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, </a:t>
            </a:r>
            <a:r>
              <a:rPr lang="en-US" dirty="0" err="1" smtClean="0"/>
              <a:t>sdg</a:t>
            </a:r>
            <a:r>
              <a:rPr lang="en-US" dirty="0" smtClean="0"/>
              <a:t> </a:t>
            </a:r>
            <a:r>
              <a:rPr lang="en-US" dirty="0" err="1" smtClean="0"/>
              <a:t>filsuf</a:t>
            </a:r>
            <a:r>
              <a:rPr lang="en-US" dirty="0" smtClean="0"/>
              <a:t> </a:t>
            </a:r>
            <a:r>
              <a:rPr lang="en-US" dirty="0" err="1" smtClean="0"/>
              <a:t>pertimbangkan</a:t>
            </a:r>
            <a:r>
              <a:rPr lang="en-US" dirty="0" smtClean="0"/>
              <a:t> </a:t>
            </a:r>
            <a:r>
              <a:rPr lang="en-US" dirty="0" err="1" smtClean="0"/>
              <a:t>implikasi</a:t>
            </a:r>
            <a:r>
              <a:rPr lang="en-US" dirty="0" smtClean="0"/>
              <a:t>. 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Filsafat memberikan argumentasi pada tesis-tesis dan pemahaman-pemahaman serta bersifat terbuka terhadap kontra argumentasi dan bantahan-bantahan atas dalil-dalil yang dibangun.</a:t>
            </a:r>
          </a:p>
          <a:p>
            <a:r>
              <a:rPr lang="fi-FI" dirty="0" smtClean="0"/>
              <a:t> Filsafat tidak </a:t>
            </a:r>
            <a:r>
              <a:rPr lang="fi-FI" dirty="0" err="1" smtClean="0"/>
              <a:t>mengenal</a:t>
            </a:r>
            <a:r>
              <a:rPr lang="fi-FI" dirty="0" smtClean="0"/>
              <a:t> </a:t>
            </a:r>
            <a:r>
              <a:rPr lang="fi-FI" dirty="0" err="1" smtClean="0"/>
              <a:t>istilah</a:t>
            </a:r>
            <a:r>
              <a:rPr lang="fi-FI" dirty="0" smtClean="0"/>
              <a:t> </a:t>
            </a:r>
            <a:r>
              <a:rPr lang="fi-FI" dirty="0" err="1" smtClean="0"/>
              <a:t>benar</a:t>
            </a:r>
            <a:r>
              <a:rPr lang="fi-FI" dirty="0" smtClean="0"/>
              <a:t> atau salah, yang dikenal adalah menghargai pendapat orang serta kedalaman argumentasi atas sebuah gejala yang muncul (wisdom).</a:t>
            </a:r>
          </a:p>
          <a:p>
            <a:r>
              <a:rPr lang="fi-FI" dirty="0" smtClean="0"/>
              <a:t>filsafat adalah suatu pendasaran diri dan perenungan diri secara radikal. </a:t>
            </a:r>
          </a:p>
          <a:p>
            <a:r>
              <a:rPr lang="fi-FI" dirty="0" smtClean="0"/>
              <a:t>Filsafat adalah suatu hal merefleksi yaitu suatu kegiatan berfikir dan memiliki sifat rasional. </a:t>
            </a:r>
          </a:p>
          <a:p>
            <a:r>
              <a:rPr lang="fi-FI" dirty="0" smtClean="0"/>
              <a:t>Filsafat tidak berkenaan dengan hal memaparkan dan menjelaskan kenyataan faktual (itu dilakukan oleh ilmu empiris), tetapi untuk terus mendalami kenyataan itu sebagai demikian.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i-FI" sz="2400" b="1" dirty="0" smtClean="0"/>
              <a:t>SUDUT PENDEKATAN FILSAFAT HUKUM MEMILIKI TIGA KONSEKUENSI:</a:t>
            </a:r>
            <a:endParaRPr lang="en-US" sz="2400" b="1" dirty="0" smtClean="0"/>
          </a:p>
          <a:p>
            <a:endParaRPr lang="en-US" sz="2400" dirty="0" smtClean="0"/>
          </a:p>
          <a:p>
            <a:pPr lvl="0"/>
            <a:r>
              <a:rPr lang="fi-FI" sz="2400" dirty="0" smtClean="0"/>
              <a:t>Teori hukum dapat dibedakan dengan filsafat hukum namun teori harus hertumpu pada filsafat hukum. Penyangkalan terori hukum dan filsafat hukum harus bertumpu pada filsafat hukum itu sendiri.</a:t>
            </a:r>
            <a:endParaRPr lang="en-US" sz="2400" dirty="0" smtClean="0"/>
          </a:p>
          <a:p>
            <a:pPr lvl="0"/>
            <a:r>
              <a:rPr lang="fi-FI" sz="2400" dirty="0" smtClean="0"/>
              <a:t>Filsalat hukum menyibukkan diri dengan dua pertanyaan inti yaitu landasan kekuatan mengikat hukum dan kriteria untuk menilai kebenaran (keadilan)</a:t>
            </a:r>
            <a:endParaRPr lang="en-US" sz="2400" dirty="0" smtClean="0"/>
          </a:p>
          <a:p>
            <a:pPr lvl="0"/>
            <a:r>
              <a:rPr lang="fi-FI" sz="2400" dirty="0" smtClean="0"/>
              <a:t>Filsafat hukum berusaha mendalami sifat khas (hakekat) dari hukum pelbagai bentuk penampilannya. Hukum bukan sembarang  gejala, hukum menghendaki suatu penataan tertentu bagi pergaulan hidup manusia. </a:t>
            </a:r>
            <a:r>
              <a:rPr lang="en-US" sz="2400" dirty="0" err="1" smtClean="0"/>
              <a:t>Asas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melandasi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kebebasan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pt-BR" sz="2400" dirty="0" smtClean="0"/>
              <a:t>bagian-bagian filsafat hukum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pt-BR" sz="2000" dirty="0" smtClean="0"/>
              <a:t>Ontologi hukum (ajaran pengada, </a:t>
            </a:r>
            <a:r>
              <a:rPr lang="pt-BR" sz="2000" i="1" dirty="0" smtClean="0"/>
              <a:t>zijnsleer)</a:t>
            </a:r>
            <a:r>
              <a:rPr lang="pt-BR" sz="2000" dirty="0" smtClean="0"/>
              <a:t> : penelitian tentang hakikat hukum dan hubungan antara hukum dan moral.</a:t>
            </a:r>
            <a:endParaRPr lang="en-US" sz="2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pt-BR" sz="2000" dirty="0" smtClean="0"/>
              <a:t>Aksiologi hukum (ajaran nilai,</a:t>
            </a:r>
            <a:r>
              <a:rPr lang="pt-BR" sz="2000" i="1" dirty="0" smtClean="0"/>
              <a:t> waardenleer</a:t>
            </a:r>
            <a:r>
              <a:rPr lang="pt-BR" sz="2000" dirty="0" smtClean="0"/>
              <a:t>) : penetapan isi nilai-nilai, seperti keadilan, kepatutan, persamaan, kebebasan dsb.</a:t>
            </a:r>
            <a:endParaRPr lang="en-US" sz="2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pt-BR" sz="2000" dirty="0" smtClean="0"/>
              <a:t>Idiologi hukum (ajaran idea,</a:t>
            </a:r>
            <a:r>
              <a:rPr lang="pt-BR" sz="2000" i="1" dirty="0" smtClean="0"/>
              <a:t> ideeenleer</a:t>
            </a:r>
            <a:r>
              <a:rPr lang="pt-BR" sz="2000" dirty="0" smtClean="0"/>
              <a:t>) pengejawantahan wawasan yang menyeluruh tentang manusia dan masyarakat</a:t>
            </a:r>
            <a:endParaRPr lang="en-US" sz="2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pt-BR" sz="2000" dirty="0" smtClean="0"/>
              <a:t>Epistimologi hukum (ajaran pengetahuan, </a:t>
            </a:r>
            <a:r>
              <a:rPr lang="pt-BR" sz="2000" i="1" dirty="0" smtClean="0"/>
              <a:t>kennisleer</a:t>
            </a:r>
            <a:r>
              <a:rPr lang="pt-BR" sz="2000" dirty="0" smtClean="0"/>
              <a:t>) : penelitian terhadap pertanyaan sejauh mana pengetahuan tentang hakekat hukum memungkinkan;</a:t>
            </a:r>
            <a:endParaRPr lang="en-US" sz="2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pt-BR" sz="2000" dirty="0" smtClean="0"/>
              <a:t>Teleologi hukum (ajaran tujaan, </a:t>
            </a:r>
            <a:r>
              <a:rPr lang="pt-BR" sz="2000" i="1" dirty="0" smtClean="0"/>
              <a:t>finalteitsleer</a:t>
            </a:r>
            <a:r>
              <a:rPr lang="pt-BR" sz="2000" dirty="0" smtClean="0"/>
              <a:t>) : menentukan makna yaitu  tujuan dari hukum;</a:t>
            </a:r>
            <a:endParaRPr lang="en-US" sz="2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en-US" sz="2000" dirty="0" err="1" smtClean="0"/>
              <a:t>Teori-Ilmu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: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 meta </a:t>
            </a:r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meta-meta </a:t>
            </a:r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dogmatika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.</a:t>
            </a:r>
          </a:p>
          <a:p>
            <a:pPr marL="457200" lvl="0" indent="-457200">
              <a:buFont typeface="+mj-lt"/>
              <a:buAutoNum type="alphaLcParenR"/>
            </a:pPr>
            <a:r>
              <a:rPr lang="en-US" sz="2000" dirty="0" err="1" smtClean="0"/>
              <a:t>logika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kaidah</a:t>
            </a:r>
            <a:r>
              <a:rPr lang="en-US" sz="2000" dirty="0" smtClean="0"/>
              <a:t> </a:t>
            </a:r>
            <a:r>
              <a:rPr lang="en-US" sz="2000" dirty="0" err="1" smtClean="0"/>
              <a:t>berfikir</a:t>
            </a:r>
            <a:r>
              <a:rPr lang="en-US" sz="2000" dirty="0" smtClean="0"/>
              <a:t> </a:t>
            </a:r>
            <a:r>
              <a:rPr lang="en-US" sz="2000" dirty="0" err="1" smtClean="0"/>
              <a:t>yuridik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argumentasi</a:t>
            </a:r>
            <a:r>
              <a:rPr lang="en-US" sz="2000" dirty="0" smtClean="0"/>
              <a:t> </a:t>
            </a:r>
            <a:r>
              <a:rPr lang="en-US" sz="2000" dirty="0" err="1" smtClean="0"/>
              <a:t>yuridik</a:t>
            </a:r>
            <a:r>
              <a:rPr lang="en-US" sz="2000" dirty="0" smtClean="0"/>
              <a:t>. (</a:t>
            </a:r>
            <a:r>
              <a:rPr lang="en-US" sz="2000" dirty="0" err="1" smtClean="0"/>
              <a:t>bagian</a:t>
            </a:r>
            <a:r>
              <a:rPr lang="en-US" sz="2000" b="1" dirty="0" smtClean="0"/>
              <a:t>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dipandang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studi</a:t>
            </a:r>
            <a:r>
              <a:rPr lang="en-US" sz="2000" dirty="0" smtClean="0"/>
              <a:t> </a:t>
            </a:r>
            <a:r>
              <a:rPr lang="en-US" sz="2000" dirty="0" err="1" smtClean="0"/>
              <a:t>tersendiri</a:t>
            </a:r>
            <a:r>
              <a:rPr lang="en-US" sz="2000" dirty="0" smtClean="0"/>
              <a:t>,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melepaskan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).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1386</Words>
  <Application>Microsoft Macintosh PowerPoint</Application>
  <PresentationFormat>On-screen Show (4:3)</PresentationFormat>
  <Paragraphs>79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Makna Filsafat</vt:lpstr>
      <vt:lpstr>Filsafat sebagai seni bertanya</vt:lpstr>
      <vt:lpstr>CIRI KHAS FILSAFAT</vt:lpstr>
      <vt:lpstr>Immanuel Kant :filsafat sebagai ilmu pengetahuan yang menjadi pokok dan pangkal dari segala pengetahuan.  </vt:lpstr>
      <vt:lpstr>Beberapa contoh masalah dalam filsafat</vt:lpstr>
      <vt:lpstr>Filsafat dan Ilmu </vt:lpstr>
      <vt:lpstr>PowerPoint Presentation</vt:lpstr>
      <vt:lpstr>PowerPoint Presentation</vt:lpstr>
      <vt:lpstr>bagian-bagian filsafat hukum </vt:lpstr>
      <vt:lpstr>PowerPoint Presentation</vt:lpstr>
      <vt:lpstr>Fungsi filsafat hukum </vt:lpstr>
      <vt:lpstr>Sifat khas ilmu hukum berkait dengan masalah bebas nilai dari ilmu-ilmu sosial dan humaniora. IImu hukum memiliki karakter yang khas, yaitu sebagai ilmu yang sui generis atau ilmu yang sarat dengan nilai. </vt:lpstr>
      <vt:lpstr>PowerPoint Presentation</vt:lpstr>
      <vt:lpstr>PowerPoint Presentation</vt:lpstr>
      <vt:lpstr>Karakter khas dari dogmatika</vt:lpstr>
      <vt:lpstr>PowerPoint Presentation</vt:lpstr>
      <vt:lpstr>sifat ilmu hukum empiris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Makna Filsafat</dc:title>
  <dc:creator>User</dc:creator>
  <cp:lastModifiedBy>Hieronymus Soerjatisnanta</cp:lastModifiedBy>
  <cp:revision>23</cp:revision>
  <dcterms:created xsi:type="dcterms:W3CDTF">2011-10-08T15:17:26Z</dcterms:created>
  <dcterms:modified xsi:type="dcterms:W3CDTF">2021-08-25T01:40:29Z</dcterms:modified>
</cp:coreProperties>
</file>