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F5617-2F03-4963-892F-62DEF777C111}" type="datetimeFigureOut">
              <a:rPr lang="id-ID" smtClean="0"/>
              <a:t>03/11/2020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7CA3E-8DCD-40C5-9546-DECBE9C9310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8793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BA5F-30E9-406C-8DFB-8608D714551D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08096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325D-FC53-4831-9024-C3C5EBBAF57A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13617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9640-F1DE-4D46-A1A0-D25ED132FF57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4036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0917-8336-4EA7-8FCA-3BA1DA70DAF8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038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244A-1C24-4B41-B31E-3A90EFB2E70C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4720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ABDF-8743-4CE8-B1A9-4E21CA1F5FA2}" type="datetime1">
              <a:rPr lang="id-ID" smtClean="0"/>
              <a:t>03/11/2020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0074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27C7-4A5E-475F-AC49-5467762DA2BC}" type="datetime1">
              <a:rPr lang="id-ID" smtClean="0"/>
              <a:t>03/11/2020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898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E3BC-997D-4752-B6E5-DD6DDA194DE3}" type="datetime1">
              <a:rPr lang="id-ID" smtClean="0"/>
              <a:t>03/11/2020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3680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D327-EA5E-4C8C-A5AB-7A212B56AB0F}" type="datetime1">
              <a:rPr lang="id-ID" smtClean="0"/>
              <a:t>03/11/2020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1761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A399-E39C-41D6-AA33-4C61EA5376BC}" type="datetime1">
              <a:rPr lang="id-ID" smtClean="0"/>
              <a:t>03/11/2020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6063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DE28-C405-46D9-BF38-3AD6D7E820D1}" type="datetime1">
              <a:rPr lang="id-ID" smtClean="0"/>
              <a:t>03/11/2020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30725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D6A97-6531-422B-A672-AF974C98A2A3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AD9BE-FB80-44F0-BF34-2AD090F5A49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2175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NILAI MAKSIMUM DAN </a:t>
            </a:r>
            <a:r>
              <a:rPr lang="en-US" sz="6000" b="1" dirty="0" smtClean="0">
                <a:solidFill>
                  <a:srgbClr val="FF0000"/>
                </a:solidFill>
              </a:rPr>
              <a:t>MINIMUM</a:t>
            </a:r>
            <a:endParaRPr lang="id-ID" sz="6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175260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Oleh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Amir </a:t>
            </a:r>
            <a:r>
              <a:rPr lang="en-US" b="1" dirty="0" err="1" smtClean="0">
                <a:solidFill>
                  <a:schemeClr val="tx1"/>
                </a:solidFill>
              </a:rPr>
              <a:t>Supriyanto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err="1" smtClean="0">
                <a:solidFill>
                  <a:schemeClr val="tx1"/>
                </a:solidFill>
              </a:rPr>
              <a:t>Fisika</a:t>
            </a:r>
            <a:r>
              <a:rPr lang="en-US" b="1" dirty="0" smtClean="0">
                <a:solidFill>
                  <a:schemeClr val="tx1"/>
                </a:solidFill>
              </a:rPr>
              <a:t>-FMIPA-</a:t>
            </a:r>
            <a:r>
              <a:rPr lang="en-US" b="1" dirty="0" err="1" smtClean="0">
                <a:solidFill>
                  <a:schemeClr val="tx1"/>
                </a:solidFill>
              </a:rPr>
              <a:t>Unila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A8DBF-295D-4321-9714-C9863D840B3F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9728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6632"/>
                <a:ext cx="8229600" cy="6009531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Dari </a:t>
                </a:r>
                <a:r>
                  <a:rPr lang="en-US" dirty="0" err="1"/>
                  <a:t>persamaan</a:t>
                </a:r>
                <a:r>
                  <a:rPr lang="en-US" dirty="0"/>
                  <a:t> (1) </a:t>
                </a:r>
                <a:r>
                  <a:rPr lang="en-US" dirty="0" err="1"/>
                  <a:t>dan</a:t>
                </a:r>
                <a:r>
                  <a:rPr lang="en-US" dirty="0"/>
                  <a:t> (2) </a:t>
                </a:r>
                <a:r>
                  <a:rPr lang="en-US" dirty="0" err="1"/>
                  <a:t>diperoleh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cosec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2 </m:t>
                          </m:r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cosec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ctan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sin</m:t>
                                  </m:r>
                                  <m:r>
                                    <a:rPr lang="en-US">
                                      <a:latin typeface="Cambria Math"/>
                                    </a:rPr>
                                    <m:t> 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func>
                            </m:den>
                          </m:f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2 </m:t>
                          </m:r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cos</m:t>
                                  </m:r>
                                  <m:r>
                                    <a:rPr lang="en-US">
                                      <a:latin typeface="Cambria Math"/>
                                    </a:rPr>
                                    <m:t> 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func>
                            </m:den>
                          </m:f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sin</m:t>
                                  </m:r>
                                  <m:r>
                                    <a:rPr lang="en-US">
                                      <a:latin typeface="Cambria Math"/>
                                    </a:rPr>
                                    <m:t> 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func>
                            </m:den>
                          </m:f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sin</m:t>
                                  </m:r>
                                  <m:r>
                                    <a:rPr lang="en-US">
                                      <a:latin typeface="Cambria Math"/>
                                    </a:rPr>
                                    <m:t> 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func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func>
                            </m:den>
                          </m:f>
                        </m:den>
                      </m:f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2 </m:t>
                          </m:r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cos</m:t>
                                  </m:r>
                                  <m:r>
                                    <a:rPr lang="en-US">
                                      <a:latin typeface="Cambria Math"/>
                                    </a:rPr>
                                    <m:t> 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func>
                            </m:den>
                          </m:f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sin</m:t>
                                  </m:r>
                                  <m:r>
                                    <a:rPr lang="en-US">
                                      <a:latin typeface="Cambria Math"/>
                                    </a:rPr>
                                    <m:t> 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func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func>
                            </m:den>
                          </m:f>
                        </m:den>
                      </m:f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cos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sin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 =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cos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i="1">
                            <a:latin typeface="Cambria Math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  <m:r>
                          <a:rPr lang="en-US">
                            <a:latin typeface="Cambria Math"/>
                          </a:rPr>
                          <m:t> 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𝜃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rad>
                    <m:r>
                      <a:rPr lang="en-US" i="1">
                        <a:latin typeface="Cambria Math"/>
                      </a:rPr>
                      <m:t> =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. </m:t>
                        </m:r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rad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id-ID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/>
                  <a:t>  </a:t>
                </a:r>
                <a:r>
                  <a:rPr lang="en-US" dirty="0" err="1" smtClean="0"/>
                  <a:t>atau</a:t>
                </a: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𝜃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45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id-ID" dirty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𝑉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𝑙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𝑙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tan</m:t>
                          </m:r>
                        </m:fName>
                        <m:e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45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p>
                          </m:sSup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𝑙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6632"/>
                <a:ext cx="8229600" cy="6009531"/>
              </a:xfrm>
              <a:blipFill rotWithShape="1">
                <a:blip r:embed="rId2"/>
                <a:stretch>
                  <a:fillRect l="-1185" t="-182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0917-8336-4EA7-8FCA-3BA1DA70DAF8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61991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Dari </a:t>
                </a:r>
                <a:r>
                  <a:rPr lang="en-US" dirty="0" err="1"/>
                  <a:t>persamaan</a:t>
                </a:r>
                <a:r>
                  <a:rPr lang="en-US" dirty="0"/>
                  <a:t> (1)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𝑉</m:t>
                          </m:r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cosec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2 </m:t>
                          </m:r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𝑙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cosec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</m:fName>
                            <m:e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45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func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2 </m:t>
                          </m:r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45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func>
                        </m:den>
                      </m:f>
                    </m:oMath>
                  </m:oMathPara>
                </a14:m>
                <a:endParaRPr lang="id-ID" dirty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𝑤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𝑙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45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0</m:t>
                                      </m:r>
                                    </m:sup>
                                  </m:sSup>
                                </m:e>
                              </m:func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2 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𝑙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2 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𝑙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2 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𝑙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:r>
                  <a:rPr lang="en-US" dirty="0" err="1"/>
                  <a:t>Tinggi</a:t>
                </a:r>
                <a:r>
                  <a:rPr lang="en-US" dirty="0"/>
                  <a:t> </a:t>
                </a:r>
                <a:r>
                  <a:rPr lang="en-US" dirty="0" err="1"/>
                  <a:t>prisma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𝑡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𝑤</m:t>
                      </m:r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𝑙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  <a:blipFill rotWithShape="1">
                <a:blip r:embed="rId2"/>
                <a:stretch>
                  <a:fillRect l="-1852" t="-1384" b="-213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0917-8336-4EA7-8FCA-3BA1DA70DAF8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3912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err="1"/>
                  <a:t>Peubah</a:t>
                </a:r>
                <a:r>
                  <a:rPr lang="en-US" dirty="0"/>
                  <a:t> </a:t>
                </a:r>
                <a:r>
                  <a:rPr lang="en-US" i="1" dirty="0"/>
                  <a:t>y</a:t>
                </a:r>
                <a:r>
                  <a:rPr lang="en-US" dirty="0"/>
                  <a:t> yang </a:t>
                </a:r>
                <a:r>
                  <a:rPr lang="en-US" dirty="0" err="1"/>
                  <a:t>bergantung</a:t>
                </a:r>
                <a:r>
                  <a:rPr lang="en-US" dirty="0"/>
                  <a:t>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 </a:t>
                </a:r>
                <a:r>
                  <a:rPr lang="en-US" dirty="0" err="1"/>
                  <a:t>biasa</a:t>
                </a:r>
                <a:r>
                  <a:rPr lang="en-US" dirty="0"/>
                  <a:t> </a:t>
                </a:r>
                <a:r>
                  <a:rPr lang="en-US" dirty="0" err="1"/>
                  <a:t>dinyatakan</a:t>
                </a:r>
                <a:r>
                  <a:rPr lang="en-US" dirty="0"/>
                  <a:t> </a:t>
                </a:r>
                <a:r>
                  <a:rPr lang="en-US" dirty="0" err="1"/>
                  <a:t>sebagai</a:t>
                </a:r>
                <a:r>
                  <a:rPr lang="en-US" dirty="0"/>
                  <a:t> </a:t>
                </a:r>
                <a:r>
                  <a:rPr lang="en-US" i="1" dirty="0"/>
                  <a:t>y = f(x)</a:t>
                </a:r>
                <a:r>
                  <a:rPr lang="en-US" dirty="0"/>
                  <a:t> </a:t>
                </a:r>
                <a:r>
                  <a:rPr lang="en-US" dirty="0" err="1"/>
                  <a:t>memiliki</a:t>
                </a:r>
                <a:r>
                  <a:rPr lang="en-US" dirty="0"/>
                  <a:t> </a:t>
                </a:r>
                <a:r>
                  <a:rPr lang="en-US" i="1" dirty="0"/>
                  <a:t>slope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/>
                  <a:t> di </a:t>
                </a:r>
                <a:r>
                  <a:rPr lang="en-US" dirty="0" err="1"/>
                  <a:t>sebuah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.  Slope </a:t>
                </a:r>
                <a:r>
                  <a:rPr lang="en-US" dirty="0" err="1"/>
                  <a:t>ini</a:t>
                </a:r>
                <a:r>
                  <a:rPr lang="en-US" dirty="0"/>
                  <a:t> </a:t>
                </a:r>
                <a:r>
                  <a:rPr lang="en-US" dirty="0" err="1"/>
                  <a:t>bermakna</a:t>
                </a:r>
                <a:r>
                  <a:rPr lang="en-US" dirty="0"/>
                  <a:t> </a:t>
                </a:r>
                <a:r>
                  <a:rPr lang="en-US" dirty="0" err="1"/>
                  <a:t>sebagai</a:t>
                </a:r>
                <a:r>
                  <a:rPr lang="en-US" dirty="0"/>
                  <a:t> </a:t>
                </a:r>
                <a:r>
                  <a:rPr lang="en-US" dirty="0" err="1"/>
                  <a:t>fraksi</a:t>
                </a:r>
                <a:r>
                  <a:rPr lang="en-US" dirty="0"/>
                  <a:t> </a:t>
                </a:r>
                <a:r>
                  <a:rPr lang="en-US" dirty="0" err="1"/>
                  <a:t>perurubahan</a:t>
                </a:r>
                <a:r>
                  <a:rPr lang="en-US" dirty="0"/>
                  <a:t> y </a:t>
                </a:r>
                <a:r>
                  <a:rPr lang="en-US" dirty="0" err="1"/>
                  <a:t>terhadap</a:t>
                </a:r>
                <a:r>
                  <a:rPr lang="en-US" dirty="0"/>
                  <a:t> x. Di </a:t>
                </a:r>
                <a:r>
                  <a:rPr lang="en-US" dirty="0" err="1"/>
                  <a:t>sebuah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ketika</a:t>
                </a:r>
                <a:r>
                  <a:rPr lang="en-US" dirty="0"/>
                  <a:t> </a:t>
                </a:r>
                <a:r>
                  <a:rPr lang="en-US" i="1" dirty="0"/>
                  <a:t> y</a:t>
                </a:r>
                <a:r>
                  <a:rPr lang="en-US" dirty="0"/>
                  <a:t> </a:t>
                </a:r>
                <a:r>
                  <a:rPr lang="en-US" dirty="0" err="1"/>
                  <a:t>tetap</a:t>
                </a:r>
                <a:r>
                  <a:rPr lang="en-US" dirty="0"/>
                  <a:t>,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:r>
                  <a:rPr lang="en-US" dirty="0" err="1"/>
                  <a:t>saat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 </a:t>
                </a:r>
                <a:r>
                  <a:rPr lang="en-US" dirty="0" err="1"/>
                  <a:t>berubah</a:t>
                </a:r>
                <a:r>
                  <a:rPr lang="en-US" dirty="0"/>
                  <a:t> </a:t>
                </a:r>
                <a:r>
                  <a:rPr lang="en-US" dirty="0" err="1"/>
                  <a:t>sedikit</a:t>
                </a:r>
                <a:r>
                  <a:rPr lang="en-US" dirty="0"/>
                  <a:t>, </a:t>
                </a:r>
                <a:r>
                  <a:rPr lang="en-US" dirty="0" err="1"/>
                  <a:t>dipenuhi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itu</a:t>
                </a:r>
                <a:r>
                  <a:rPr lang="en-US" dirty="0"/>
                  <a:t> </a:t>
                </a:r>
                <a:r>
                  <a:rPr lang="en-US" dirty="0" err="1"/>
                  <a:t>mungkin</a:t>
                </a:r>
                <a:r>
                  <a:rPr lang="en-US" dirty="0"/>
                  <a:t> </a:t>
                </a:r>
                <a:r>
                  <a:rPr lang="en-US" dirty="0" err="1"/>
                  <a:t>maksimum</a:t>
                </a:r>
                <a:r>
                  <a:rPr lang="en-US" dirty="0"/>
                  <a:t>, minimum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belok</a:t>
                </a:r>
                <a:r>
                  <a:rPr lang="en-US" dirty="0"/>
                  <a:t>.</a:t>
                </a:r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  <a:blipFill rotWithShape="1">
                <a:blip r:embed="rId2"/>
                <a:stretch>
                  <a:fillRect l="-1852" t="-1402" r="-274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2AE1-0EB7-498A-BCA5-82DFF2B73520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732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Cara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membedakan</a:t>
                </a:r>
                <a:r>
                  <a:rPr lang="en-US" dirty="0"/>
                  <a:t> </a:t>
                </a:r>
                <a:r>
                  <a:rPr lang="en-US" dirty="0" err="1"/>
                  <a:t>ketiga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ekstrim</a:t>
                </a:r>
                <a:r>
                  <a:rPr lang="en-US" dirty="0"/>
                  <a:t> (</a:t>
                </a:r>
                <a:r>
                  <a:rPr lang="en-US" dirty="0" err="1"/>
                  <a:t>maksimum</a:t>
                </a:r>
                <a:r>
                  <a:rPr lang="en-US" dirty="0"/>
                  <a:t>, minimum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belok</a:t>
                </a:r>
                <a:r>
                  <a:rPr lang="en-US" dirty="0"/>
                  <a:t>) </a:t>
                </a:r>
                <a:r>
                  <a:rPr lang="en-US" dirty="0" err="1"/>
                  <a:t>adalah</a:t>
                </a:r>
                <a:r>
                  <a:rPr lang="en-US" dirty="0"/>
                  <a:t>:</a:t>
                </a:r>
                <a:endParaRPr lang="id-ID" dirty="0"/>
              </a:p>
              <a:p>
                <a:pPr lvl="0"/>
                <a:r>
                  <a:rPr lang="en-US" dirty="0" err="1"/>
                  <a:t>Bila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ekstrim</a:t>
                </a:r>
                <a:r>
                  <a:rPr lang="en-US" dirty="0"/>
                  <a:t> </a:t>
                </a:r>
                <a:r>
                  <a:rPr lang="en-US" dirty="0" err="1"/>
                  <a:t>disebut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belok</a:t>
                </a:r>
                <a:r>
                  <a:rPr lang="en-US" dirty="0"/>
                  <a:t>.</a:t>
                </a:r>
                <a:endParaRPr lang="id-ID" dirty="0"/>
              </a:p>
              <a:p>
                <a:pPr lvl="0"/>
                <a:r>
                  <a:rPr lang="en-US" dirty="0" err="1"/>
                  <a:t>Bila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&lt;0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ekstrim</a:t>
                </a:r>
                <a:r>
                  <a:rPr lang="en-US" dirty="0"/>
                  <a:t> </a:t>
                </a:r>
                <a:r>
                  <a:rPr lang="en-US" dirty="0" err="1"/>
                  <a:t>disebut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maksimum</a:t>
                </a:r>
                <a:r>
                  <a:rPr lang="en-US" dirty="0"/>
                  <a:t>.</a:t>
                </a:r>
                <a:endParaRPr lang="id-ID" dirty="0"/>
              </a:p>
              <a:p>
                <a:pPr lvl="0"/>
                <a:r>
                  <a:rPr lang="en-US" dirty="0" err="1"/>
                  <a:t>Bila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&gt;0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ekstrim</a:t>
                </a:r>
                <a:r>
                  <a:rPr lang="en-US" dirty="0"/>
                  <a:t> </a:t>
                </a:r>
                <a:r>
                  <a:rPr lang="en-US" dirty="0" err="1"/>
                  <a:t>disebut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minimum.</a:t>
                </a:r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  <a:blipFill rotWithShape="1">
                <a:blip r:embed="rId2"/>
                <a:stretch>
                  <a:fillRect l="-1852" t="-1402" b="-1024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E47D-7D6A-4685-8594-24B75C57103E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0078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yang </a:t>
                </a:r>
                <a:r>
                  <a:rPr lang="en-US" dirty="0" err="1"/>
                  <a:t>memiliki</a:t>
                </a:r>
                <a:r>
                  <a:rPr lang="en-US" dirty="0"/>
                  <a:t> </a:t>
                </a:r>
                <a:r>
                  <a:rPr lang="en-US" dirty="0" err="1"/>
                  <a:t>dua</a:t>
                </a:r>
                <a:r>
                  <a:rPr lang="en-US" dirty="0"/>
                  <a:t> </a:t>
                </a:r>
                <a:r>
                  <a:rPr lang="en-US" dirty="0" err="1"/>
                  <a:t>peubah</a:t>
                </a:r>
                <a:r>
                  <a:rPr lang="en-US" dirty="0"/>
                  <a:t>, </a:t>
                </a:r>
                <a:r>
                  <a:rPr lang="en-US" dirty="0" err="1"/>
                  <a:t>miasalnya</a:t>
                </a:r>
                <a:r>
                  <a:rPr lang="en-US" dirty="0"/>
                  <a:t> </a:t>
                </a:r>
                <a:r>
                  <a:rPr lang="en-US" i="1" dirty="0"/>
                  <a:t>z = f(</a:t>
                </a:r>
                <a:r>
                  <a:rPr lang="en-US" i="1" dirty="0" err="1"/>
                  <a:t>x,y</a:t>
                </a:r>
                <a:r>
                  <a:rPr lang="en-US" i="1" dirty="0"/>
                  <a:t>)</a:t>
                </a:r>
                <a:r>
                  <a:rPr lang="en-US" dirty="0"/>
                  <a:t>.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ekstremum</a:t>
                </a:r>
                <a:r>
                  <a:rPr lang="en-US" dirty="0"/>
                  <a:t> </a:t>
                </a:r>
                <a:r>
                  <a:rPr lang="en-US" i="1" dirty="0"/>
                  <a:t>z </a:t>
                </a:r>
                <a:r>
                  <a:rPr lang="en-US" dirty="0"/>
                  <a:t> </a:t>
                </a:r>
                <a:r>
                  <a:rPr lang="en-US" dirty="0" err="1"/>
                  <a:t>bisa</a:t>
                </a:r>
                <a:r>
                  <a:rPr lang="en-US" dirty="0"/>
                  <a:t> </a:t>
                </a:r>
                <a:r>
                  <a:rPr lang="en-US" dirty="0" err="1"/>
                  <a:t>berupa</a:t>
                </a:r>
                <a:r>
                  <a:rPr lang="en-US" dirty="0"/>
                  <a:t> </a:t>
                </a:r>
                <a:r>
                  <a:rPr lang="en-US" dirty="0" err="1"/>
                  <a:t>bidang</a:t>
                </a:r>
                <a:r>
                  <a:rPr lang="en-US" dirty="0"/>
                  <a:t> </a:t>
                </a:r>
                <a:r>
                  <a:rPr lang="en-US" dirty="0" err="1"/>
                  <a:t>maksimum</a:t>
                </a:r>
                <a:r>
                  <a:rPr lang="en-US" dirty="0"/>
                  <a:t>, minimum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belok</a:t>
                </a:r>
                <a:r>
                  <a:rPr lang="en-US" dirty="0"/>
                  <a:t>, yang </a:t>
                </a:r>
                <a:r>
                  <a:rPr lang="en-US" dirty="0" err="1"/>
                  <a:t>diperoleh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514350" lvl="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𝑧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𝑧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𝑦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disebut</a:t>
                </a:r>
                <a:r>
                  <a:rPr lang="en-US" dirty="0"/>
                  <a:t> </a:t>
                </a:r>
                <a:r>
                  <a:rPr lang="en-US" dirty="0" err="1"/>
                  <a:t>bidang</a:t>
                </a:r>
                <a:r>
                  <a:rPr lang="en-US" dirty="0"/>
                  <a:t> </a:t>
                </a:r>
                <a:r>
                  <a:rPr lang="en-US" dirty="0" err="1"/>
                  <a:t>belok</a:t>
                </a:r>
                <a:r>
                  <a:rPr lang="en-US" dirty="0"/>
                  <a:t> </a:t>
                </a:r>
                <a:r>
                  <a:rPr lang="en-US" dirty="0" err="1"/>
                  <a:t>bila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𝜕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/>
                                  </a:rPr>
                                  <m:t>𝑧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𝜕</m:t>
                                </m:r>
                                <m:sSup>
                                  <m:sSup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𝜕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/>
                                  </a:rPr>
                                  <m:t>𝑧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𝜕</m:t>
                                </m:r>
                                <m:sSup>
                                  <m:sSup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  <a:blipFill rotWithShape="1">
                <a:blip r:embed="rId2"/>
                <a:stretch>
                  <a:fillRect l="-1852" t="-142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27BB1-91CE-4F9F-8002-ABACE5BABA94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2047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</p:spPr>
            <p:txBody>
              <a:bodyPr>
                <a:normAutofit lnSpcReduction="10000"/>
              </a:bodyPr>
              <a:lstStyle/>
              <a:p>
                <a:pPr marL="514350" lvl="0" indent="-514350">
                  <a:buFont typeface="+mj-lt"/>
                  <a:buAutoNum type="arabicParenR" startAt="2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𝑧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𝑧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𝑦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disebut</a:t>
                </a:r>
                <a:r>
                  <a:rPr lang="en-US" dirty="0"/>
                  <a:t> </a:t>
                </a:r>
                <a:r>
                  <a:rPr lang="en-US" dirty="0" err="1"/>
                  <a:t>bidang</a:t>
                </a:r>
                <a:r>
                  <a:rPr lang="en-US" dirty="0"/>
                  <a:t> </a:t>
                </a:r>
                <a:r>
                  <a:rPr lang="en-US" dirty="0" err="1"/>
                  <a:t>ekstrimum</a:t>
                </a:r>
                <a:r>
                  <a:rPr lang="en-US" dirty="0"/>
                  <a:t> </a:t>
                </a:r>
                <a:r>
                  <a:rPr lang="en-US" dirty="0" err="1"/>
                  <a:t>maksimum</a:t>
                </a:r>
                <a:r>
                  <a:rPr lang="en-US" dirty="0"/>
                  <a:t>  </a:t>
                </a:r>
                <a:r>
                  <a:rPr lang="en-US" dirty="0" err="1"/>
                  <a:t>bila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𝜕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/>
                                  </a:rPr>
                                  <m:t>𝑧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𝜕</m:t>
                                </m:r>
                                <m:sSup>
                                  <m:sSup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&lt;0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𝜕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/>
                                  </a:rPr>
                                  <m:t>𝑧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𝜕</m:t>
                                </m:r>
                                <m:sSup>
                                  <m:sSup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&lt;0</m:t>
                    </m:r>
                  </m:oMath>
                </a14:m>
                <a:endParaRPr lang="id-ID" dirty="0"/>
              </a:p>
              <a:p>
                <a:pPr marL="514350" lvl="0" indent="-514350">
                  <a:buFont typeface="+mj-lt"/>
                  <a:buAutoNum type="arabicParenR" startAt="2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𝑧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𝑧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𝑦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disebut</a:t>
                </a:r>
                <a:r>
                  <a:rPr lang="en-US" dirty="0"/>
                  <a:t> </a:t>
                </a:r>
                <a:r>
                  <a:rPr lang="en-US" dirty="0" err="1"/>
                  <a:t>bidang</a:t>
                </a:r>
                <a:r>
                  <a:rPr lang="en-US" dirty="0"/>
                  <a:t> </a:t>
                </a:r>
                <a:r>
                  <a:rPr lang="en-US" dirty="0" err="1"/>
                  <a:t>ekstrimum</a:t>
                </a:r>
                <a:r>
                  <a:rPr lang="en-US" dirty="0"/>
                  <a:t> minimum  </a:t>
                </a:r>
                <a:r>
                  <a:rPr lang="en-US" dirty="0" err="1"/>
                  <a:t>bila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𝜕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/>
                                  </a:rPr>
                                  <m:t>𝑧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𝜕</m:t>
                                </m:r>
                                <m:sSup>
                                  <m:sSup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&gt;0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𝜕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/>
                                  </a:rPr>
                                  <m:t>𝑧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𝜕</m:t>
                                </m:r>
                                <m:sSup>
                                  <m:sSupPr>
                                    <m:ctrlPr>
                                      <a:rPr lang="id-ID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&gt;0</m:t>
                    </m:r>
                  </m:oMath>
                </a14:m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  <a:blipFill rotWithShape="1">
                <a:blip r:embed="rId2"/>
                <a:stretch>
                  <a:fillRect l="-1852" t="-221" b="-1063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D00D-2409-4061-AE82-72FCF0A766A6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14320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:</a:t>
            </a:r>
            <a:endParaRPr lang="id-ID" dirty="0"/>
          </a:p>
          <a:p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prisma</a:t>
            </a:r>
            <a:r>
              <a:rPr lang="en-US" dirty="0"/>
              <a:t> </a:t>
            </a:r>
            <a:r>
              <a:rPr lang="en-US" dirty="0" err="1"/>
              <a:t>terbuat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gelas</a:t>
            </a:r>
            <a:r>
              <a:rPr lang="en-US" dirty="0"/>
              <a:t> </a:t>
            </a:r>
            <a:r>
              <a:rPr lang="en-US" dirty="0" err="1"/>
              <a:t>padat</a:t>
            </a:r>
            <a:r>
              <a:rPr lang="en-US" dirty="0"/>
              <a:t> </a:t>
            </a:r>
            <a:r>
              <a:rPr lang="en-US" dirty="0" err="1"/>
              <a:t>homogen</a:t>
            </a:r>
            <a:r>
              <a:rPr lang="en-US" dirty="0"/>
              <a:t> yang </a:t>
            </a:r>
            <a:r>
              <a:rPr lang="en-US" dirty="0" err="1"/>
              <a:t>melibatkan</a:t>
            </a:r>
            <a:r>
              <a:rPr lang="en-US" dirty="0"/>
              <a:t> parameter </a:t>
            </a:r>
            <a:r>
              <a:rPr lang="en-US" i="1" dirty="0"/>
              <a:t>w, l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i="1" dirty="0" smtClean="0"/>
              <a:t>θ</a:t>
            </a:r>
            <a:r>
              <a:rPr lang="en-US" dirty="0" smtClean="0"/>
              <a:t>.  </a:t>
            </a:r>
            <a:r>
              <a:rPr lang="en-US" dirty="0" err="1"/>
              <a:t>Hitunglah</a:t>
            </a:r>
            <a:r>
              <a:rPr lang="en-US" dirty="0"/>
              <a:t> </a:t>
            </a:r>
            <a:r>
              <a:rPr lang="en-US" i="1" dirty="0"/>
              <a:t>w 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θ</a:t>
            </a:r>
            <a:r>
              <a:rPr lang="en-US" dirty="0"/>
              <a:t>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volume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i="1" dirty="0"/>
              <a:t>V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minimum.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ACA6-3A5C-4EC4-87A5-8DE5637C7978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88840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Penyelesaian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0" indent="0">
                  <a:buNone/>
                </a:pPr>
                <a:r>
                  <a:rPr lang="en-US" dirty="0"/>
                  <a:t>Volume </a:t>
                </a:r>
                <a:r>
                  <a:rPr lang="en-US" dirty="0" err="1"/>
                  <a:t>benda</a:t>
                </a:r>
                <a:r>
                  <a:rPr lang="en-US" dirty="0"/>
                  <a:t> </a:t>
                </a:r>
                <a:r>
                  <a:rPr lang="en-US" i="1" dirty="0"/>
                  <a:t>V</a:t>
                </a:r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dirty="0" err="1"/>
                  <a:t>luas</a:t>
                </a:r>
                <a:r>
                  <a:rPr lang="en-US" dirty="0"/>
                  <a:t> </a:t>
                </a:r>
                <a:r>
                  <a:rPr lang="en-US" dirty="0" err="1"/>
                  <a:t>benda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 </a:t>
                </a:r>
                <a:r>
                  <a:rPr lang="en-US" dirty="0" err="1"/>
                  <a:t>berturut-turut</a:t>
                </a:r>
                <a:r>
                  <a:rPr lang="en-US" dirty="0"/>
                  <a:t> </a:t>
                </a:r>
                <a:r>
                  <a:rPr lang="en-US" dirty="0" err="1"/>
                  <a:t>dinyatakan</a:t>
                </a:r>
                <a:r>
                  <a:rPr lang="en-US" dirty="0"/>
                  <a:t> </a:t>
                </a:r>
                <a:r>
                  <a:rPr lang="en-US" dirty="0" err="1"/>
                  <a:t>oleh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𝑉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𝑤𝑙</m:t>
                        </m:r>
                      </m:e>
                    </m:d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  <m:func>
                          <m:funcPr>
                            <m:ctrlPr>
                              <a:rPr lang="id-ID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tan</m:t>
                            </m:r>
                          </m:fName>
                          <m:e>
                            <m:r>
                              <a:rPr lang="en-US" i="1">
                                <a:latin typeface="Cambria Math"/>
                              </a:rPr>
                              <m:t>𝜃</m:t>
                            </m:r>
                          </m:e>
                        </m:func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𝑙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tan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dan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</a:rPr>
                      <m:t>=2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tan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𝜃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𝑙𝑤</m:t>
                        </m:r>
                      </m:num>
                      <m:den>
                        <m:func>
                          <m:funcPr>
                            <m:ctrlPr>
                              <a:rPr lang="id-ID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US" i="1">
                                <a:latin typeface="Cambria Math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0917-8336-4EA7-8FCA-3BA1DA70DAF8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60603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Bahan</a:t>
                </a:r>
                <a:r>
                  <a:rPr lang="en-US" dirty="0"/>
                  <a:t> yang </a:t>
                </a:r>
                <a:r>
                  <a:rPr lang="en-US" dirty="0" err="1"/>
                  <a:t>digunaka</a:t>
                </a:r>
                <a:r>
                  <a:rPr lang="en-US" dirty="0"/>
                  <a:t> </a:t>
                </a:r>
                <a:r>
                  <a:rPr lang="en-US" dirty="0" err="1"/>
                  <a:t>mainimum</a:t>
                </a:r>
                <a:r>
                  <a:rPr lang="en-US" dirty="0"/>
                  <a:t>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:r>
                  <a:rPr lang="en-US" i="1" dirty="0"/>
                  <a:t>A </a:t>
                </a:r>
                <a:r>
                  <a:rPr lang="en-US" dirty="0" err="1"/>
                  <a:t>mainimum</a:t>
                </a:r>
                <a:r>
                  <a:rPr lang="en-US" dirty="0"/>
                  <a:t>. 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i="1" dirty="0"/>
                  <a:t>l</a:t>
                </a:r>
                <a:r>
                  <a:rPr lang="en-US" dirty="0"/>
                  <a:t>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dieliminasi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menyatakan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 </a:t>
                </a:r>
                <a:r>
                  <a:rPr lang="en-US" dirty="0" err="1"/>
                  <a:t>ke</a:t>
                </a:r>
                <a:r>
                  <a:rPr lang="en-US" dirty="0"/>
                  <a:t> </a:t>
                </a:r>
                <a:r>
                  <a:rPr lang="en-US" dirty="0" err="1"/>
                  <a:t>dalam</a:t>
                </a:r>
                <a:r>
                  <a:rPr lang="en-US" dirty="0"/>
                  <a:t> </a:t>
                </a:r>
                <a:r>
                  <a:rPr lang="en-US" i="1" dirty="0"/>
                  <a:t>V</a:t>
                </a:r>
                <a:r>
                  <a:rPr lang="en-US" dirty="0"/>
                  <a:t>, 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𝑙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𝑉</m:t>
                          </m:r>
                        </m:num>
                        <m:den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𝐴</m:t>
                      </m:r>
                      <m:r>
                        <a:rPr lang="en-US" i="1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num>
                        <m:den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𝑉</m:t>
                          </m:r>
                        </m:num>
                        <m:den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den>
                      </m:f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sin</m:t>
                                  </m:r>
                                  <m:r>
                                    <a:rPr lang="en-US">
                                      <a:latin typeface="Cambria Math"/>
                                    </a:rPr>
                                    <m:t> 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func>
                            </m:den>
                          </m:f>
                        </m:den>
                      </m:f>
                      <m:r>
                        <a:rPr lang="en-US" i="1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den>
                      </m:f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sin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den>
                      </m:f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cosec</m:t>
                          </m:r>
                          <m:r>
                            <a:rPr lang="en-US">
                              <a:latin typeface="Cambria Math"/>
                            </a:rPr>
                            <m:t>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  <a:blipFill rotWithShape="1">
                <a:blip r:embed="rId2"/>
                <a:stretch>
                  <a:fillRect l="-1333" t="-1661" r="-125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0917-8336-4EA7-8FCA-3BA1DA70DAF8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8629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5976664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Persamaan</a:t>
                </a:r>
                <a:r>
                  <a:rPr lang="en-US" dirty="0"/>
                  <a:t> di </a:t>
                </a:r>
                <a:r>
                  <a:rPr lang="en-US" dirty="0" err="1"/>
                  <a:t>atas</a:t>
                </a:r>
                <a:r>
                  <a:rPr lang="en-US" dirty="0"/>
                  <a:t> </a:t>
                </a:r>
                <a:r>
                  <a:rPr lang="en-US" dirty="0" err="1"/>
                  <a:t>memperlihatkan</a:t>
                </a:r>
                <a:r>
                  <a:rPr lang="en-US" dirty="0"/>
                  <a:t> </a:t>
                </a:r>
                <a:r>
                  <a:rPr lang="en-US" dirty="0" err="1"/>
                  <a:t>bahwa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 </a:t>
                </a:r>
                <a:r>
                  <a:rPr lang="en-US" dirty="0" err="1"/>
                  <a:t>bergantung</a:t>
                </a:r>
                <a:r>
                  <a:rPr lang="en-US" dirty="0"/>
                  <a:t>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:r>
                  <a:rPr lang="en-US" i="1" dirty="0"/>
                  <a:t>w </a:t>
                </a:r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i="1" dirty="0"/>
                  <a:t>θ</a:t>
                </a:r>
                <a:r>
                  <a:rPr lang="en-US" dirty="0"/>
                  <a:t>, </a:t>
                </a:r>
                <a:r>
                  <a:rPr lang="en-US" dirty="0" err="1"/>
                  <a:t>sehingga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minimum </a:t>
                </a:r>
                <a:r>
                  <a:rPr lang="en-US" i="1" dirty="0"/>
                  <a:t>A</a:t>
                </a:r>
                <a:r>
                  <a:rPr lang="en-US" dirty="0"/>
                  <a:t> </a:t>
                </a:r>
                <a:r>
                  <a:rPr lang="en-US" dirty="0" err="1"/>
                  <a:t>bisa</a:t>
                </a:r>
                <a:r>
                  <a:rPr lang="en-US" dirty="0"/>
                  <a:t> </a:t>
                </a:r>
                <a:r>
                  <a:rPr lang="en-US" dirty="0" err="1"/>
                  <a:t>diperoleh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𝜕𝜃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=4</m:t>
                      </m:r>
                      <m:r>
                        <a:rPr lang="en-US" i="1">
                          <a:latin typeface="Cambria Math"/>
                        </a:rPr>
                        <m:t>𝑤</m:t>
                      </m:r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𝑉</m:t>
                          </m:r>
                        </m:num>
                        <m:den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cosec</m:t>
                          </m:r>
                          <m:r>
                            <a:rPr lang="en-US">
                              <a:latin typeface="Cambria Math"/>
                            </a:rPr>
                            <m:t>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4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tan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𝜃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−2</m:t>
                    </m:r>
                    <m:r>
                      <a:rPr lang="en-US" i="1">
                        <a:latin typeface="Cambria Math"/>
                      </a:rPr>
                      <m:t>𝑉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cosec</m:t>
                        </m:r>
                        <m:r>
                          <a:rPr lang="en-US">
                            <a:latin typeface="Cambria Math"/>
                          </a:rPr>
                          <m:t> 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𝜃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    </a:t>
                </a:r>
                <a:r>
                  <a:rPr lang="en-US" dirty="0" err="1"/>
                  <a:t>atau</a:t>
                </a:r>
                <a:r>
                  <a:rPr lang="en-US" dirty="0"/>
                  <a:t>  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𝑉</m:t>
                        </m:r>
                        <m:func>
                          <m:funcPr>
                            <m:ctrlPr>
                              <a:rPr lang="id-ID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cosec</m:t>
                            </m:r>
                            <m:r>
                              <a:rPr lang="en-US">
                                <a:latin typeface="Cambria Math"/>
                              </a:rPr>
                              <m:t> </m:t>
                            </m:r>
                          </m:fName>
                          <m:e>
                            <m:r>
                              <a:rPr lang="en-US" i="1">
                                <a:latin typeface="Cambria Math"/>
                              </a:rPr>
                              <m:t>𝜃</m:t>
                            </m:r>
                          </m:e>
                        </m:func>
                      </m:num>
                      <m:den>
                        <m:r>
                          <a:rPr lang="en-US" i="1">
                            <a:latin typeface="Cambria Math"/>
                          </a:rPr>
                          <m:t>2 </m:t>
                        </m:r>
                        <m:func>
                          <m:funcPr>
                            <m:ctrlPr>
                              <a:rPr lang="id-ID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tan</m:t>
                            </m:r>
                          </m:fName>
                          <m:e>
                            <m:r>
                              <a:rPr lang="en-US" i="1">
                                <a:latin typeface="Cambria Math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dirty="0"/>
                  <a:t> ……… (1</a:t>
                </a:r>
                <a:r>
                  <a:rPr lang="en-US" dirty="0" smtClean="0"/>
                  <a:t>)</a:t>
                </a:r>
              </a:p>
              <a:p>
                <a:pPr marL="0" indent="0">
                  <a:buNone/>
                </a:pP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𝜕𝜃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den>
                      </m:f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cosec</m:t>
                          </m:r>
                          <m:r>
                            <a:rPr lang="en-US">
                              <a:latin typeface="Cambria Math"/>
                            </a:rPr>
                            <m:t>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ctan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sec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i="1">
                            <a:latin typeface="Cambria Math"/>
                          </a:rPr>
                          <m:t>𝜃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−2</m:t>
                    </m:r>
                    <m:r>
                      <a:rPr lang="en-US" i="1">
                        <a:latin typeface="Cambria Math"/>
                      </a:rPr>
                      <m:t>𝑉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cosec</m:t>
                        </m:r>
                        <m:r>
                          <a:rPr lang="en-US">
                            <a:latin typeface="Cambria Math"/>
                          </a:rPr>
                          <m:t> 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ctan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𝜃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atau</a:t>
                </a:r>
                <a:r>
                  <a:rPr lang="en-US" dirty="0"/>
                  <a:t>   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𝑉</m:t>
                        </m:r>
                        <m:func>
                          <m:funcPr>
                            <m:ctrlPr>
                              <a:rPr lang="id-ID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cosec</m:t>
                            </m:r>
                            <m:r>
                              <a:rPr lang="en-US">
                                <a:latin typeface="Cambria Math"/>
                              </a:rPr>
                              <m:t> </m:t>
                            </m:r>
                          </m:fName>
                          <m:e>
                            <m:r>
                              <a:rPr lang="en-US" i="1">
                                <a:latin typeface="Cambria Math"/>
                              </a:rPr>
                              <m:t>𝜃</m:t>
                            </m:r>
                          </m:e>
                        </m:func>
                        <m:func>
                          <m:funcPr>
                            <m:ctrlPr>
                              <a:rPr lang="id-ID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ctan</m:t>
                            </m:r>
                          </m:fName>
                          <m:e>
                            <m:r>
                              <a:rPr lang="en-US" i="1">
                                <a:latin typeface="Cambria Math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id-ID" i="1">
                                <a:latin typeface="Cambria Math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sec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latin typeface="Cambria Math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dirty="0"/>
                  <a:t>  ….. (2)</a:t>
                </a:r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5976664"/>
              </a:xfrm>
              <a:blipFill rotWithShape="1">
                <a:blip r:embed="rId2"/>
                <a:stretch>
                  <a:fillRect l="-1333" t="-2039" b="-784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0917-8336-4EA7-8FCA-3BA1DA70DAF8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D9BE-FB80-44F0-BF34-2AD090F5A49A}" type="slidenum">
              <a:rPr lang="id-ID" smtClean="0"/>
              <a:t>9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95083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1204</Words>
  <Application>Microsoft Office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NILAI MAKSIMUM DAN MINIMUM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NILAI MAKSIMUM DAN MINIMUM</dc:title>
  <dc:creator>User</dc:creator>
  <cp:lastModifiedBy>User</cp:lastModifiedBy>
  <cp:revision>3</cp:revision>
  <dcterms:created xsi:type="dcterms:W3CDTF">2020-11-03T03:04:13Z</dcterms:created>
  <dcterms:modified xsi:type="dcterms:W3CDTF">2020-11-03T14:19:32Z</dcterms:modified>
</cp:coreProperties>
</file>