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9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46BD-9385-4FC4-B411-E15D6A2E3A92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70ED-28B3-44A8-89DC-29EFAB9C2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3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H</a:t>
            </a:r>
            <a:r>
              <a:rPr lang="id-ID" sz="3600" dirty="0" smtClean="0"/>
              <a:t>omogametic sex : jenis kelamin ditentukan oleh   gamet seks kromosom yang sama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dirty="0" smtClean="0"/>
              <a:t>pada  beberapa hewan  betina  dan manusia: XX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dirty="0" smtClean="0"/>
              <a:t>kupu-kupu dan burung jantan : ZZ</a:t>
            </a:r>
          </a:p>
          <a:p>
            <a:pPr marL="0" indent="0">
              <a:buNone/>
            </a:pPr>
            <a:r>
              <a:rPr lang="id-ID" sz="3600" dirty="0" smtClean="0"/>
              <a:t>2. </a:t>
            </a:r>
            <a:r>
              <a:rPr lang="id-ID" sz="3600" dirty="0" err="1" smtClean="0"/>
              <a:t>Heterogamet</a:t>
            </a:r>
            <a:r>
              <a:rPr lang="id-ID" sz="3600" dirty="0" smtClean="0"/>
              <a:t> sex : jenis kelamin ditentukan oleh kromosom  sex yang berbeda</a:t>
            </a:r>
          </a:p>
          <a:p>
            <a:r>
              <a:rPr lang="id-ID" sz="3600" dirty="0" smtClean="0"/>
              <a:t> pada kebanyakan hewan jantan : XY</a:t>
            </a:r>
          </a:p>
          <a:p>
            <a:r>
              <a:rPr lang="id-ID" sz="3600" dirty="0"/>
              <a:t> </a:t>
            </a:r>
            <a:r>
              <a:rPr lang="id-ID" sz="3600" dirty="0" smtClean="0"/>
              <a:t>kupu-kupu dan lalat  betina: ZW </a:t>
            </a:r>
          </a:p>
          <a:p>
            <a:r>
              <a:rPr lang="id-ID" sz="3600" dirty="0" smtClean="0"/>
              <a:t> belalang jantan : X0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70594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M</a:t>
            </a:r>
            <a:r>
              <a:rPr lang="id-ID" sz="3600" dirty="0" smtClean="0"/>
              <a:t>etode  XY ( contoh pada manusia, lalat buah).</a:t>
            </a:r>
            <a:endParaRPr lang="en-US" sz="3600" dirty="0" smtClean="0"/>
          </a:p>
          <a:p>
            <a:pPr marL="0" indent="0">
              <a:buNone/>
            </a:pPr>
            <a:endParaRPr lang="id-ID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d-ID" sz="3600" dirty="0"/>
              <a:t> </a:t>
            </a:r>
            <a:r>
              <a:rPr lang="id-ID" sz="3600" dirty="0" smtClean="0"/>
              <a:t>    lalat buah  betina memiliki 8 kromosom: 3 psng autosom dan 1 pasang sex chromsom  ( 3 AA + 1 XX)=  gametnya adalah 3AX</a:t>
            </a:r>
            <a:endParaRPr lang="en-US" sz="3600" dirty="0" smtClean="0"/>
          </a:p>
          <a:p>
            <a:pPr marL="0" indent="0">
              <a:buNone/>
            </a:pPr>
            <a:endParaRPr lang="id-ID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d-ID" sz="3600" dirty="0"/>
              <a:t> </a:t>
            </a:r>
            <a:r>
              <a:rPr lang="id-ID" sz="3600" dirty="0" smtClean="0"/>
              <a:t>lalat buah jantan : 3AA + 1 X + 1 Y. = 3AXY. </a:t>
            </a:r>
            <a:r>
              <a:rPr lang="id-ID" sz="3600" dirty="0" err="1" smtClean="0"/>
              <a:t>Gametnya</a:t>
            </a:r>
            <a:r>
              <a:rPr lang="id-ID" sz="3600" dirty="0" smtClean="0"/>
              <a:t> adalah 3AX dan 3AY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43891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7" y="566670"/>
            <a:ext cx="7044744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Penentuan jenis kelamin manusia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287" y="1745234"/>
            <a:ext cx="8165206" cy="45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2.  metode ZW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     cont</a:t>
            </a:r>
            <a:r>
              <a:rPr lang="en-US" dirty="0" smtClean="0"/>
              <a:t>o</a:t>
            </a:r>
            <a:r>
              <a:rPr lang="id-ID" dirty="0" smtClean="0"/>
              <a:t>h : pada bangsa  burung, kupu-kupu dan beberapa jenis ikan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kebalikan metode XY,  yang betina </a:t>
            </a:r>
            <a:r>
              <a:rPr lang="id-ID" dirty="0" err="1" smtClean="0"/>
              <a:t>nya</a:t>
            </a:r>
            <a:r>
              <a:rPr lang="id-ID" dirty="0" smtClean="0"/>
              <a:t> adalah ZW (</a:t>
            </a:r>
            <a:r>
              <a:rPr lang="id-ID" dirty="0" err="1" smtClean="0"/>
              <a:t>heterogamet</a:t>
            </a:r>
            <a:r>
              <a:rPr lang="id-ID" dirty="0" smtClean="0"/>
              <a:t>) dan  jantan adalah ZZ (</a:t>
            </a:r>
            <a:r>
              <a:rPr lang="id-ID" dirty="0" err="1" smtClean="0"/>
              <a:t>homogamet</a:t>
            </a:r>
            <a:r>
              <a:rPr lang="id-ID" dirty="0" smtClean="0"/>
              <a:t>)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3. Metode X0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contoh belalang  betina memiliki 11 AA + 2XX, </a:t>
            </a:r>
            <a:r>
              <a:rPr lang="id-ID" dirty="0" err="1" smtClean="0"/>
              <a:t>gamet</a:t>
            </a:r>
            <a:r>
              <a:rPr lang="id-ID" dirty="0" smtClean="0"/>
              <a:t> : 11A+X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belalang jantan : 11AA + X, atau 11AA +0  (tanpa X atau Y)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673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68946"/>
            <a:ext cx="7245682" cy="4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4. Metode </a:t>
            </a:r>
            <a:r>
              <a:rPr lang="id-ID" dirty="0" err="1" smtClean="0"/>
              <a:t>haploid-diploid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Pada lebah madu dan </a:t>
            </a:r>
            <a:r>
              <a:rPr lang="id-ID" dirty="0" err="1" smtClean="0"/>
              <a:t>hymenoptera</a:t>
            </a:r>
            <a:r>
              <a:rPr lang="id-ID" dirty="0" smtClean="0"/>
              <a:t> lainnya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lebah jantan : haploid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lebah betina  (pekerja) : diploid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lebah ratu : mengatur  adalah betina (dibuahi sperma) atau menjadi lebah jantan yang haploid melalui partenogenesis.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8860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8" y="721217"/>
            <a:ext cx="7959143" cy="51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2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656823"/>
            <a:ext cx="7843234" cy="56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2" y="303499"/>
            <a:ext cx="7263684" cy="64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1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Variasi Kromosom dan Determinasi sex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168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418"/>
            <a:ext cx="10515600" cy="5740545"/>
          </a:xfrm>
        </p:spPr>
        <p:txBody>
          <a:bodyPr/>
          <a:lstStyle/>
          <a:p>
            <a:r>
              <a:rPr lang="id-ID" sz="4000" dirty="0" smtClean="0"/>
              <a:t>Kromosom </a:t>
            </a:r>
          </a:p>
          <a:p>
            <a:pPr marL="0" indent="0">
              <a:buNone/>
            </a:pPr>
            <a:r>
              <a:rPr lang="id-ID" sz="4000" dirty="0"/>
              <a:t> </a:t>
            </a:r>
            <a:r>
              <a:rPr lang="id-ID" sz="4000" dirty="0" smtClean="0"/>
              <a:t> Struktur yang terdiri atas DNA linier yang bersatu dengan protein (</a:t>
            </a:r>
            <a:r>
              <a:rPr lang="id-ID" sz="4000" dirty="0" err="1" smtClean="0"/>
              <a:t>eukariot</a:t>
            </a:r>
            <a:r>
              <a:rPr lang="id-ID" sz="4000" dirty="0" smtClean="0"/>
              <a:t>) atau  molekul DNA sirkuler yang membentuk gen (pada bakteri).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0781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Sifat-sifat Kromosom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 </a:t>
            </a:r>
            <a:r>
              <a:rPr lang="id-ID" sz="4000" dirty="0" smtClean="0"/>
              <a:t>Kromosom adalah molekul DNA yang sangat besar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di nukleus</a:t>
            </a:r>
          </a:p>
          <a:p>
            <a:r>
              <a:rPr lang="id-ID" sz="4000" dirty="0" smtClean="0"/>
              <a:t>Mengandung gen pembawa sifat (yang akan wariskan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membuka lilitannya ketika melakukan replikasi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pada pembelahan sel melakukan pemadatan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58962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d-ID" sz="3600" dirty="0" smtClean="0"/>
              <a:t>Melekat pada benang –benang </a:t>
            </a:r>
            <a:r>
              <a:rPr lang="id-ID" sz="3600" dirty="0" err="1" smtClean="0"/>
              <a:t>spindel</a:t>
            </a:r>
            <a:r>
              <a:rPr lang="id-ID" sz="3600" dirty="0" smtClean="0"/>
              <a:t> dan Berpisah pada waktu meiosis dan mitosis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3600" dirty="0"/>
              <a:t> </a:t>
            </a:r>
            <a:r>
              <a:rPr lang="id-ID" sz="3600" dirty="0" smtClean="0"/>
              <a:t>melakukan </a:t>
            </a:r>
            <a:r>
              <a:rPr lang="id-ID" sz="3600" dirty="0" err="1" smtClean="0"/>
              <a:t>crossing</a:t>
            </a:r>
            <a:r>
              <a:rPr lang="id-ID" sz="3600" dirty="0" smtClean="0"/>
              <a:t> </a:t>
            </a:r>
            <a:r>
              <a:rPr lang="id-ID" sz="3600" dirty="0" err="1" smtClean="0"/>
              <a:t>over</a:t>
            </a:r>
            <a:r>
              <a:rPr lang="id-ID" sz="3600" dirty="0" smtClean="0"/>
              <a:t> pada profase 1 pembelahan meiosis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3600" dirty="0" smtClean="0"/>
              <a:t>Kromosom terdistribusi dalam </a:t>
            </a:r>
            <a:r>
              <a:rPr lang="id-ID" sz="3600" dirty="0" err="1" smtClean="0"/>
              <a:t>julah</a:t>
            </a:r>
            <a:r>
              <a:rPr lang="id-ID" sz="3600" dirty="0" smtClean="0"/>
              <a:t> yang sama pada pembelahan sel meiosis maupun mitosis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d-ID" sz="3600" dirty="0"/>
              <a:t> </a:t>
            </a:r>
            <a:r>
              <a:rPr lang="id-ID" sz="3600" dirty="0" err="1" smtClean="0"/>
              <a:t>Gamet</a:t>
            </a:r>
            <a:r>
              <a:rPr lang="id-ID" sz="3600" dirty="0" smtClean="0"/>
              <a:t> memiliki n  (haploid) kromosom</a:t>
            </a:r>
          </a:p>
          <a:p>
            <a:pPr>
              <a:buFont typeface="Wingdings" panose="05000000000000000000" pitchFamily="2" charset="2"/>
              <a:buChar char="v"/>
            </a:pPr>
            <a:endParaRPr lang="id-ID" sz="3600" dirty="0" smtClean="0"/>
          </a:p>
          <a:p>
            <a:pPr marL="0" indent="0">
              <a:buNone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99479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693"/>
          </a:xfrm>
        </p:spPr>
        <p:txBody>
          <a:bodyPr>
            <a:normAutofit/>
          </a:bodyPr>
          <a:lstStyle/>
          <a:p>
            <a:r>
              <a:rPr lang="id-ID" sz="4000" dirty="0" smtClean="0"/>
              <a:t>Kromosom : autosom, </a:t>
            </a:r>
            <a:r>
              <a:rPr lang="id-ID" sz="4000" dirty="0" err="1" smtClean="0"/>
              <a:t>gonosom</a:t>
            </a:r>
            <a:r>
              <a:rPr lang="id-ID" sz="4000" dirty="0" smtClean="0"/>
              <a:t>, homolog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/>
          <a:lstStyle/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               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18" y="2161309"/>
            <a:ext cx="8499763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1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83"/>
            <a:ext cx="10515600" cy="889144"/>
          </a:xfrm>
        </p:spPr>
        <p:txBody>
          <a:bodyPr>
            <a:normAutofit/>
          </a:bodyPr>
          <a:lstStyle/>
          <a:p>
            <a:r>
              <a:rPr lang="id-ID" sz="4000" dirty="0" smtClean="0"/>
              <a:t>Variasi Jumlah kromosom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r>
              <a:rPr lang="id-ID" sz="3600" dirty="0" smtClean="0"/>
              <a:t> </a:t>
            </a:r>
            <a:r>
              <a:rPr lang="id-ID" sz="3600" dirty="0" err="1" smtClean="0"/>
              <a:t>Euploidi</a:t>
            </a:r>
            <a:r>
              <a:rPr lang="id-ID" sz="3600" dirty="0" smtClean="0"/>
              <a:t>: mengandung seperangkat (set) kromosom</a:t>
            </a:r>
          </a:p>
          <a:p>
            <a:r>
              <a:rPr lang="id-ID" sz="3600" dirty="0"/>
              <a:t> </a:t>
            </a:r>
            <a:r>
              <a:rPr lang="id-ID" sz="3600" dirty="0" err="1" smtClean="0"/>
              <a:t>Ploiploidy</a:t>
            </a:r>
            <a:r>
              <a:rPr lang="id-ID" sz="3600" dirty="0" smtClean="0"/>
              <a:t> : mengandung lebih dari 3 set kromosom</a:t>
            </a:r>
          </a:p>
          <a:p>
            <a:r>
              <a:rPr lang="id-ID" sz="3600" dirty="0"/>
              <a:t> </a:t>
            </a:r>
            <a:r>
              <a:rPr lang="id-ID" sz="3600" dirty="0" err="1" smtClean="0"/>
              <a:t>Triploidi</a:t>
            </a:r>
            <a:r>
              <a:rPr lang="id-ID" sz="3600" dirty="0" smtClean="0"/>
              <a:t>:.........</a:t>
            </a:r>
          </a:p>
          <a:p>
            <a:r>
              <a:rPr lang="id-ID" sz="3600" dirty="0" err="1" smtClean="0"/>
              <a:t>Aneuploidi</a:t>
            </a:r>
            <a:r>
              <a:rPr lang="id-ID" sz="3600" dirty="0" smtClean="0"/>
              <a:t> : individu kehilangan atau memperoleh satu set </a:t>
            </a:r>
            <a:r>
              <a:rPr lang="id-ID" sz="3600" dirty="0" err="1" smtClean="0"/>
              <a:t>komosom</a:t>
            </a:r>
            <a:r>
              <a:rPr lang="id-ID" sz="3600" dirty="0" smtClean="0"/>
              <a:t>  namun bukan satu set yang utuh</a:t>
            </a:r>
          </a:p>
          <a:p>
            <a:r>
              <a:rPr lang="id-ID" sz="3600" dirty="0" err="1" smtClean="0"/>
              <a:t>Monosomi</a:t>
            </a:r>
            <a:r>
              <a:rPr lang="id-ID" sz="3600" dirty="0" smtClean="0"/>
              <a:t>: kehilangan satu kromosom</a:t>
            </a:r>
          </a:p>
          <a:p>
            <a:r>
              <a:rPr lang="id-ID" sz="3600" dirty="0"/>
              <a:t> </a:t>
            </a:r>
            <a:r>
              <a:rPr lang="id-ID" sz="3600" dirty="0" err="1" smtClean="0"/>
              <a:t>trisomi</a:t>
            </a:r>
            <a:r>
              <a:rPr lang="id-ID" sz="3600" dirty="0" smtClean="0"/>
              <a:t> : memperoleh tambahan satu kromosom</a:t>
            </a:r>
          </a:p>
          <a:p>
            <a:endParaRPr lang="id-ID" sz="3600" dirty="0"/>
          </a:p>
          <a:p>
            <a:endParaRPr lang="id-ID" sz="3600" dirty="0" smtClean="0"/>
          </a:p>
          <a:p>
            <a:endParaRPr lang="id-ID" sz="3600" dirty="0"/>
          </a:p>
          <a:p>
            <a:endParaRPr lang="id-ID" sz="3600" dirty="0" smtClean="0"/>
          </a:p>
          <a:p>
            <a:endParaRPr lang="id-ID" sz="3600" dirty="0"/>
          </a:p>
          <a:p>
            <a:endParaRPr lang="id-ID" sz="3600" dirty="0" smtClean="0"/>
          </a:p>
          <a:p>
            <a:endParaRPr lang="id-ID" sz="3600" dirty="0"/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10871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0"/>
            <a:ext cx="10515600" cy="1006475"/>
          </a:xfrm>
        </p:spPr>
        <p:txBody>
          <a:bodyPr/>
          <a:lstStyle/>
          <a:p>
            <a:r>
              <a:rPr lang="id-ID" sz="3600" dirty="0" smtClean="0"/>
              <a:t>Variasi jumlah kromosom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4899" y="1006475"/>
          <a:ext cx="9815946" cy="887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Terminologi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Penjelasan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Aneuploidy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 2n + </a:t>
                      </a:r>
                      <a:r>
                        <a:rPr lang="en-US" sz="3600" dirty="0" smtClean="0"/>
                        <a:t>1 </a:t>
                      </a:r>
                      <a:r>
                        <a:rPr lang="id-ID" sz="3600" dirty="0" smtClean="0"/>
                        <a:t>atau – </a:t>
                      </a:r>
                      <a:r>
                        <a:rPr lang="en-US" sz="3600" dirty="0" smtClean="0"/>
                        <a:t>1 </a:t>
                      </a:r>
                      <a:r>
                        <a:rPr lang="id-ID" sz="3600" dirty="0" smtClean="0"/>
                        <a:t>kromosom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Monosomi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 2n-1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Nullisomi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2n-2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Trisomi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2n+1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tetrasomi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2n+2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Euploidi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Diploidi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 2n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Poliploidy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 3n, 4n,</a:t>
                      </a:r>
                      <a:r>
                        <a:rPr lang="id-ID" sz="3600" baseline="0" dirty="0" smtClean="0"/>
                        <a:t> ....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Triploidi</a:t>
                      </a:r>
                      <a:r>
                        <a:rPr lang="id-ID" sz="3600" dirty="0" smtClean="0"/>
                        <a:t>, </a:t>
                      </a:r>
                      <a:r>
                        <a:rPr lang="id-ID" sz="3600" dirty="0" err="1" smtClean="0"/>
                        <a:t>penta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 4n,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Autoploiploidi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err="1" smtClean="0"/>
                        <a:t>Poliploidi</a:t>
                      </a:r>
                      <a:r>
                        <a:rPr lang="id-ID" sz="3600" dirty="0" smtClean="0"/>
                        <a:t> yang dihasilkan dari replikasi satu set kromosom diploid</a:t>
                      </a:r>
                      <a:endParaRPr lang="id-ID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41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>
            <a:normAutofit/>
          </a:bodyPr>
          <a:lstStyle/>
          <a:p>
            <a:r>
              <a:rPr lang="id-ID" sz="4000" dirty="0" smtClean="0"/>
              <a:t>Determinasi Sex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2"/>
            <a:ext cx="10515600" cy="5043621"/>
          </a:xfrm>
        </p:spPr>
        <p:txBody>
          <a:bodyPr>
            <a:normAutofit/>
          </a:bodyPr>
          <a:lstStyle/>
          <a:p>
            <a:r>
              <a:rPr lang="id-ID" sz="4000" dirty="0" smtClean="0"/>
              <a:t> metode XY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metode ZW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metode X0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metode lebah madu (</a:t>
            </a:r>
            <a:r>
              <a:rPr lang="id-ID" sz="4000" dirty="0" err="1" smtClean="0"/>
              <a:t>diploid-haploid</a:t>
            </a:r>
            <a:r>
              <a:rPr lang="id-ID" sz="4000" dirty="0" smtClean="0"/>
              <a:t>)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81745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Variasi Kromosom dan Determinasi sex</vt:lpstr>
      <vt:lpstr>PowerPoint Presentation</vt:lpstr>
      <vt:lpstr>Sifat-sifat Kromosom</vt:lpstr>
      <vt:lpstr>PowerPoint Presentation</vt:lpstr>
      <vt:lpstr>Kromosom : autosom, gonosom, homolog</vt:lpstr>
      <vt:lpstr>Variasi Jumlah kromosom</vt:lpstr>
      <vt:lpstr>Variasi jumlah kromosom</vt:lpstr>
      <vt:lpstr>Determinasi Sex</vt:lpstr>
      <vt:lpstr>PowerPoint Presentation</vt:lpstr>
      <vt:lpstr>PowerPoint Presentation</vt:lpstr>
      <vt:lpstr>PowerPoint Presentation</vt:lpstr>
      <vt:lpstr>Penentuan jenis kelamin manusia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Dewi Lengkana</dc:creator>
  <cp:lastModifiedBy>Dewi Lengkana</cp:lastModifiedBy>
  <cp:revision>1</cp:revision>
  <dcterms:created xsi:type="dcterms:W3CDTF">2020-12-28T12:27:00Z</dcterms:created>
  <dcterms:modified xsi:type="dcterms:W3CDTF">2020-12-28T12:27:57Z</dcterms:modified>
</cp:coreProperties>
</file>