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3"/>
  </p:notesMasterIdLst>
  <p:handoutMasterIdLst>
    <p:handoutMasterId r:id="rId14"/>
  </p:handoutMasterIdLst>
  <p:sldIdLst>
    <p:sldId id="304" r:id="rId2"/>
    <p:sldId id="307" r:id="rId3"/>
    <p:sldId id="309" r:id="rId4"/>
    <p:sldId id="310" r:id="rId5"/>
    <p:sldId id="311" r:id="rId6"/>
    <p:sldId id="305" r:id="rId7"/>
    <p:sldId id="312" r:id="rId8"/>
    <p:sldId id="286" r:id="rId9"/>
    <p:sldId id="313" r:id="rId10"/>
    <p:sldId id="287" r:id="rId11"/>
    <p:sldId id="316" r:id="rId12"/>
  </p:sldIdLst>
  <p:sldSz cx="9144000" cy="6858000" type="screen4x3"/>
  <p:notesSz cx="7102475" cy="89916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006600"/>
    <a:srgbClr val="CCFFCC"/>
    <a:srgbClr val="0000FF"/>
    <a:srgbClr val="0000CC"/>
    <a:srgbClr val="8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1" autoAdjust="0"/>
    <p:restoredTop sz="95133" autoAdjust="0"/>
  </p:normalViewPr>
  <p:slideViewPr>
    <p:cSldViewPr>
      <p:cViewPr>
        <p:scale>
          <a:sx n="75" d="100"/>
          <a:sy n="75" d="100"/>
        </p:scale>
        <p:origin x="-1188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2D67C-ED08-4882-BC0F-70F3BDB13C33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4075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54075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2DD92-162F-441B-89E3-479FE66E8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56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736" y="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03338" y="674688"/>
            <a:ext cx="4495800" cy="337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7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997" y="4271010"/>
            <a:ext cx="5208482" cy="404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7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4202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736" y="854202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976484-B3D2-4D80-AF2A-A553DA8BC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82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B095FA-C64A-485E-91E3-EBF99CF7AD8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DC7B80-E263-4802-899B-0C1A80470C45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429EA8-9F2A-418E-BE0C-9D74CD6B986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399947-ADF0-4D28-8703-7CCEE481619A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218BF-13BC-43F7-A2F7-694F462679D5}" type="datetime1">
              <a:rPr lang="en-US" smtClean="0"/>
              <a:t>5/15/2023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00C2-1578-436B-83E3-D891F539E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72DE4-66B3-4F50-9AFA-3538518A82B8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63F79-3C95-4A26-AB15-C4F92A4B2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EA4F0-00C2-447D-BE0C-016536FD0B47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DF593-F7F4-4161-979A-9774A8AD9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63C3A-D0E8-47BD-88E6-68E7B5D93D7F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E6AB1-CB89-42FE-B3D3-DCED3B2A9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E50BB-FF0F-4E14-863F-5E23036E0B6C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89162-1857-479B-978E-1DDEEEFFB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73992-2A80-4060-87C8-50E660FE6316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5AF26-D247-4968-88CB-3D2495CCF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D3399-BE4C-4A04-8B24-033A167D19C2}" type="datetime1">
              <a:rPr lang="en-US" smtClean="0"/>
              <a:t>5/15/2023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321BC-51E7-4603-8FD2-CC1C2E2FE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A0483-52AF-4E1C-B01B-970AD1E3D50E}" type="datetime1">
              <a:rPr lang="en-US" smtClean="0"/>
              <a:t>5/15/2023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1218E-E911-43A0-9351-6B07143A7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4C1D2-E344-4E13-B207-BFAC1DC1B0AD}" type="datetime1">
              <a:rPr lang="en-US" smtClean="0"/>
              <a:t>5/15/2023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FDEC6-5E70-4456-B391-43EF77DB4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99D7A-2FBB-4A1D-8C75-A6BE99BF415C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04C9E-5736-4599-AFD1-4AFD9CEE2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75587-F062-434C-BD10-F8C50FCFB487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C8B65-E25E-4B8D-B75F-319E63198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D1E38CA-6E49-4C28-9C89-52E3C86609B1}" type="datetime1">
              <a:rPr lang="en-US" smtClean="0"/>
              <a:t>5/15/2023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E0BE57F-1289-4B2B-8684-4C45C1A38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BDA8C-FA8E-4211-B051-21C04C4625F8}" type="slidenum">
              <a:rPr lang="en-US"/>
              <a:pPr>
                <a:defRPr/>
              </a:pPr>
              <a:t>1</a:t>
            </a:fld>
            <a:endParaRPr lang="en-US"/>
          </a:p>
        </p:txBody>
      </p:sp>
      <p:grpSp>
        <p:nvGrpSpPr>
          <p:cNvPr id="11" name="Group 26"/>
          <p:cNvGrpSpPr>
            <a:grpSpLocks/>
          </p:cNvGrpSpPr>
          <p:nvPr/>
        </p:nvGrpSpPr>
        <p:grpSpPr bwMode="auto">
          <a:xfrm>
            <a:off x="3066102" y="1142551"/>
            <a:ext cx="3016250" cy="1142596"/>
            <a:chOff x="1980" y="1669"/>
            <a:chExt cx="1900" cy="798"/>
          </a:xfrm>
        </p:grpSpPr>
        <p:sp>
          <p:nvSpPr>
            <p:cNvPr id="12" name="Oval 27"/>
            <p:cNvSpPr>
              <a:spLocks noChangeAspect="1" noChangeArrowheads="1"/>
            </p:cNvSpPr>
            <p:nvPr/>
          </p:nvSpPr>
          <p:spPr bwMode="auto">
            <a:xfrm>
              <a:off x="2239" y="1669"/>
              <a:ext cx="1375" cy="798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5400">
                <a:latin typeface="Arial" charset="0"/>
              </a:endParaRPr>
            </a:p>
          </p:txBody>
        </p:sp>
        <p:sp>
          <p:nvSpPr>
            <p:cNvPr id="13" name="Rectangle 28"/>
            <p:cNvSpPr>
              <a:spLocks noChangeAspect="1" noChangeArrowheads="1"/>
            </p:cNvSpPr>
            <p:nvPr/>
          </p:nvSpPr>
          <p:spPr bwMode="auto">
            <a:xfrm>
              <a:off x="1980" y="1846"/>
              <a:ext cx="1900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n-US" sz="3200" b="1" baseline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BAB </a:t>
              </a:r>
              <a:r>
                <a:rPr lang="en-US" sz="3200" b="1" baseline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  <a:endParaRPr lang="en-US" sz="3200" b="1" baseline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>
          <a:xfrm>
            <a:off x="1730992" y="2743200"/>
            <a:ext cx="5715000" cy="58477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FFFF00"/>
                </a:solidFill>
                <a:cs typeface="Times New Roman" charset="0"/>
              </a:rPr>
              <a:t>INTEGRAL LIPAT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C0251-C9D6-4FEB-8502-078201E5F856}" type="slidenum">
              <a:rPr lang="en-US"/>
              <a:pPr>
                <a:defRPr/>
              </a:pPr>
              <a:t>10</a:t>
            </a:fld>
            <a:endParaRPr lang="en-US"/>
          </a:p>
        </p:txBody>
      </p:sp>
      <p:grpSp>
        <p:nvGrpSpPr>
          <p:cNvPr id="2" name="Group 105"/>
          <p:cNvGrpSpPr>
            <a:grpSpLocks/>
          </p:cNvGrpSpPr>
          <p:nvPr/>
        </p:nvGrpSpPr>
        <p:grpSpPr bwMode="auto">
          <a:xfrm>
            <a:off x="838200" y="609600"/>
            <a:ext cx="6553200" cy="1016000"/>
            <a:chOff x="864" y="240"/>
            <a:chExt cx="4128" cy="640"/>
          </a:xfrm>
        </p:grpSpPr>
        <p:sp>
          <p:nvSpPr>
            <p:cNvPr id="37921" name="Rectangle 51"/>
            <p:cNvSpPr>
              <a:spLocks noChangeArrowheads="1"/>
            </p:cNvSpPr>
            <p:nvPr/>
          </p:nvSpPr>
          <p:spPr bwMode="auto">
            <a:xfrm>
              <a:off x="864" y="461"/>
              <a:ext cx="129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(x + y) dy dx =</a:t>
              </a:r>
            </a:p>
          </p:txBody>
        </p:sp>
        <p:sp>
          <p:nvSpPr>
            <p:cNvPr id="37922" name="Rectangle 55"/>
            <p:cNvSpPr>
              <a:spLocks noChangeArrowheads="1"/>
            </p:cNvSpPr>
            <p:nvPr/>
          </p:nvSpPr>
          <p:spPr bwMode="auto">
            <a:xfrm>
              <a:off x="2064" y="240"/>
              <a:ext cx="2928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2243138" algn="l"/>
                  <a:tab pos="358616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5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6x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5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6x-x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(x + y) dy dx 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xy + 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]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157413" algn="l"/>
                  <a:tab pos="3586163" algn="l"/>
                </a:tabLst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0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 	0	 x</a:t>
              </a:r>
            </a:p>
          </p:txBody>
        </p:sp>
        <p:grpSp>
          <p:nvGrpSpPr>
            <p:cNvPr id="37923" name="Group 60"/>
            <p:cNvGrpSpPr>
              <a:grpSpLocks/>
            </p:cNvGrpSpPr>
            <p:nvPr/>
          </p:nvGrpSpPr>
          <p:grpSpPr bwMode="auto">
            <a:xfrm>
              <a:off x="3901" y="327"/>
              <a:ext cx="211" cy="480"/>
              <a:chOff x="3145" y="1839"/>
              <a:chExt cx="211" cy="480"/>
            </a:xfrm>
          </p:grpSpPr>
          <p:sp>
            <p:nvSpPr>
              <p:cNvPr id="37924" name="Rectangle 59"/>
              <p:cNvSpPr>
                <a:spLocks noChangeArrowheads="1"/>
              </p:cNvSpPr>
              <p:nvPr/>
            </p:nvSpPr>
            <p:spPr bwMode="auto">
              <a:xfrm>
                <a:off x="3145" y="2069"/>
                <a:ext cx="20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7925" name="Rectangle 57"/>
              <p:cNvSpPr>
                <a:spLocks noChangeArrowheads="1"/>
              </p:cNvSpPr>
              <p:nvPr/>
            </p:nvSpPr>
            <p:spPr bwMode="auto">
              <a:xfrm>
                <a:off x="3150" y="1839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7926" name="Line 58"/>
              <p:cNvSpPr>
                <a:spLocks noChangeShapeType="1"/>
              </p:cNvSpPr>
              <p:nvPr/>
            </p:nvSpPr>
            <p:spPr bwMode="auto">
              <a:xfrm flipV="1">
                <a:off x="3200" y="2091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" name="Group 104"/>
          <p:cNvGrpSpPr>
            <a:grpSpLocks/>
          </p:cNvGrpSpPr>
          <p:nvPr/>
        </p:nvGrpSpPr>
        <p:grpSpPr bwMode="auto">
          <a:xfrm>
            <a:off x="1066800" y="1676400"/>
            <a:ext cx="5562600" cy="1016000"/>
            <a:chOff x="888" y="1152"/>
            <a:chExt cx="3504" cy="640"/>
          </a:xfrm>
        </p:grpSpPr>
        <p:sp>
          <p:nvSpPr>
            <p:cNvPr id="37910" name="Rectangle 72"/>
            <p:cNvSpPr>
              <a:spLocks noChangeArrowheads="1"/>
            </p:cNvSpPr>
            <p:nvPr/>
          </p:nvSpPr>
          <p:spPr bwMode="auto">
            <a:xfrm>
              <a:off x="888" y="1356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37911" name="Group 83"/>
            <p:cNvGrpSpPr>
              <a:grpSpLocks/>
            </p:cNvGrpSpPr>
            <p:nvPr/>
          </p:nvGrpSpPr>
          <p:grpSpPr bwMode="auto">
            <a:xfrm>
              <a:off x="1104" y="1152"/>
              <a:ext cx="3288" cy="640"/>
              <a:chOff x="576" y="1128"/>
              <a:chExt cx="3288" cy="640"/>
            </a:xfrm>
          </p:grpSpPr>
          <p:sp>
            <p:nvSpPr>
              <p:cNvPr id="37912" name="Rectangle 67"/>
              <p:cNvSpPr>
                <a:spLocks noChangeArrowheads="1"/>
              </p:cNvSpPr>
              <p:nvPr/>
            </p:nvSpPr>
            <p:spPr bwMode="auto">
              <a:xfrm>
                <a:off x="576" y="1128"/>
                <a:ext cx="3288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  </a:t>
                </a: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{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x(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6x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    (6x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(x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 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)} dx 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grpSp>
            <p:nvGrpSpPr>
              <p:cNvPr id="37913" name="Group 75"/>
              <p:cNvGrpSpPr>
                <a:grpSpLocks/>
              </p:cNvGrpSpPr>
              <p:nvPr/>
            </p:nvGrpSpPr>
            <p:grpSpPr bwMode="auto">
              <a:xfrm>
                <a:off x="1564" y="1206"/>
                <a:ext cx="211" cy="480"/>
                <a:chOff x="3388" y="1830"/>
                <a:chExt cx="211" cy="480"/>
              </a:xfrm>
            </p:grpSpPr>
            <p:sp>
              <p:nvSpPr>
                <p:cNvPr id="37918" name="Rectangle 76"/>
                <p:cNvSpPr>
                  <a:spLocks noChangeArrowheads="1"/>
                </p:cNvSpPr>
                <p:nvPr/>
              </p:nvSpPr>
              <p:spPr bwMode="auto">
                <a:xfrm>
                  <a:off x="3388" y="2060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37919" name="Rectangle 77"/>
                <p:cNvSpPr>
                  <a:spLocks noChangeArrowheads="1"/>
                </p:cNvSpPr>
                <p:nvPr/>
              </p:nvSpPr>
              <p:spPr bwMode="auto">
                <a:xfrm>
                  <a:off x="3393" y="1830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37920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3425" y="2082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37914" name="Group 79"/>
              <p:cNvGrpSpPr>
                <a:grpSpLocks/>
              </p:cNvGrpSpPr>
              <p:nvPr/>
            </p:nvGrpSpPr>
            <p:grpSpPr bwMode="auto">
              <a:xfrm>
                <a:off x="2961" y="1215"/>
                <a:ext cx="219" cy="480"/>
                <a:chOff x="2433" y="1839"/>
                <a:chExt cx="219" cy="480"/>
              </a:xfrm>
            </p:grpSpPr>
            <p:sp>
              <p:nvSpPr>
                <p:cNvPr id="37915" name="Rectangle 80"/>
                <p:cNvSpPr>
                  <a:spLocks noChangeArrowheads="1"/>
                </p:cNvSpPr>
                <p:nvPr/>
              </p:nvSpPr>
              <p:spPr bwMode="auto">
                <a:xfrm>
                  <a:off x="2446" y="2069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37916" name="Rectangle 81"/>
                <p:cNvSpPr>
                  <a:spLocks noChangeArrowheads="1"/>
                </p:cNvSpPr>
                <p:nvPr/>
              </p:nvSpPr>
              <p:spPr bwMode="auto">
                <a:xfrm>
                  <a:off x="2433" y="1839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37917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474" y="2091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37899" name="Group 101"/>
          <p:cNvGrpSpPr>
            <a:grpSpLocks/>
          </p:cNvGrpSpPr>
          <p:nvPr/>
        </p:nvGrpSpPr>
        <p:grpSpPr bwMode="auto">
          <a:xfrm>
            <a:off x="7253288" y="5119688"/>
            <a:ext cx="608013" cy="742950"/>
            <a:chOff x="4896" y="2160"/>
            <a:chExt cx="383" cy="468"/>
          </a:xfrm>
        </p:grpSpPr>
        <p:sp>
          <p:nvSpPr>
            <p:cNvPr id="37901" name="Rectangle 98"/>
            <p:cNvSpPr>
              <a:spLocks noChangeArrowheads="1"/>
            </p:cNvSpPr>
            <p:nvPr/>
          </p:nvSpPr>
          <p:spPr bwMode="auto">
            <a:xfrm>
              <a:off x="4969" y="2378"/>
              <a:ext cx="2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37902" name="Rectangle 99"/>
            <p:cNvSpPr>
              <a:spLocks noChangeArrowheads="1"/>
            </p:cNvSpPr>
            <p:nvPr/>
          </p:nvSpPr>
          <p:spPr bwMode="auto">
            <a:xfrm>
              <a:off x="4896" y="2160"/>
              <a:ext cx="3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625</a:t>
              </a:r>
            </a:p>
          </p:txBody>
        </p:sp>
        <p:sp>
          <p:nvSpPr>
            <p:cNvPr id="37903" name="Line 100"/>
            <p:cNvSpPr>
              <a:spLocks noChangeShapeType="1"/>
            </p:cNvSpPr>
            <p:nvPr/>
          </p:nvSpPr>
          <p:spPr bwMode="auto">
            <a:xfrm flipV="1">
              <a:off x="4964" y="2400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066800" y="5003800"/>
            <a:ext cx="3581400" cy="1015663"/>
            <a:chOff x="1066800" y="5003800"/>
            <a:chExt cx="3581400" cy="1015663"/>
          </a:xfrm>
        </p:grpSpPr>
        <p:grpSp>
          <p:nvGrpSpPr>
            <p:cNvPr id="76" name="Group 75"/>
            <p:cNvGrpSpPr/>
            <p:nvPr/>
          </p:nvGrpSpPr>
          <p:grpSpPr>
            <a:xfrm>
              <a:off x="1409700" y="5003800"/>
              <a:ext cx="3238500" cy="1015663"/>
              <a:chOff x="1409700" y="5003800"/>
              <a:chExt cx="3238500" cy="1015663"/>
            </a:xfrm>
          </p:grpSpPr>
          <p:sp>
            <p:nvSpPr>
              <p:cNvPr id="37896" name="Rectangle 87"/>
              <p:cNvSpPr>
                <a:spLocks noChangeArrowheads="1"/>
              </p:cNvSpPr>
              <p:nvPr/>
            </p:nvSpPr>
            <p:spPr bwMode="auto">
              <a:xfrm>
                <a:off x="1409700" y="5003800"/>
                <a:ext cx="3238500" cy="1015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 dirty="0">
                    <a:latin typeface="Arial" pitchFamily="34" charset="0"/>
                    <a:cs typeface="Arial" pitchFamily="34" charset="0"/>
                  </a:rPr>
                  <a:t>5  </a:t>
                </a: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 (    </a:t>
                </a:r>
                <a:r>
                  <a:rPr lang="id-ID" sz="2000" baseline="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7x</a:t>
                </a:r>
                <a:r>
                  <a:rPr lang="en-US" sz="2000" baseline="3000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     </a:t>
                </a:r>
                <a:r>
                  <a:rPr lang="id-ID" sz="2000" baseline="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dx = </a:t>
                </a:r>
                <a:endParaRPr lang="en-US" sz="2000" baseline="30000" dirty="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 dirty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grpSp>
            <p:nvGrpSpPr>
              <p:cNvPr id="37897" name="Group 88"/>
              <p:cNvGrpSpPr>
                <a:grpSpLocks/>
              </p:cNvGrpSpPr>
              <p:nvPr/>
            </p:nvGrpSpPr>
            <p:grpSpPr bwMode="auto">
              <a:xfrm>
                <a:off x="1719263" y="5165725"/>
                <a:ext cx="347663" cy="762000"/>
                <a:chOff x="3447" y="1854"/>
                <a:chExt cx="219" cy="480"/>
              </a:xfrm>
            </p:grpSpPr>
            <p:sp>
              <p:nvSpPr>
                <p:cNvPr id="37907" name="Rectangle 89"/>
                <p:cNvSpPr>
                  <a:spLocks noChangeArrowheads="1"/>
                </p:cNvSpPr>
                <p:nvPr/>
              </p:nvSpPr>
              <p:spPr bwMode="auto">
                <a:xfrm>
                  <a:off x="3460" y="2084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37908" name="Rectangle 90"/>
                <p:cNvSpPr>
                  <a:spLocks noChangeArrowheads="1"/>
                </p:cNvSpPr>
                <p:nvPr/>
              </p:nvSpPr>
              <p:spPr bwMode="auto">
                <a:xfrm>
                  <a:off x="3447" y="1854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37909" name="Line 91"/>
                <p:cNvSpPr>
                  <a:spLocks noChangeShapeType="1"/>
                </p:cNvSpPr>
                <p:nvPr/>
              </p:nvSpPr>
              <p:spPr bwMode="auto">
                <a:xfrm flipV="1">
                  <a:off x="3479" y="2088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37898" name="Group 96"/>
              <p:cNvGrpSpPr>
                <a:grpSpLocks/>
              </p:cNvGrpSpPr>
              <p:nvPr/>
            </p:nvGrpSpPr>
            <p:grpSpPr bwMode="auto">
              <a:xfrm>
                <a:off x="3157538" y="5148263"/>
                <a:ext cx="466725" cy="742950"/>
                <a:chOff x="4497" y="3103"/>
                <a:chExt cx="294" cy="468"/>
              </a:xfrm>
            </p:grpSpPr>
            <p:sp>
              <p:nvSpPr>
                <p:cNvPr id="37904" name="Rectangle 93"/>
                <p:cNvSpPr>
                  <a:spLocks noChangeArrowheads="1"/>
                </p:cNvSpPr>
                <p:nvPr/>
              </p:nvSpPr>
              <p:spPr bwMode="auto">
                <a:xfrm>
                  <a:off x="4546" y="3321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37905" name="Rectangle 94"/>
                <p:cNvSpPr>
                  <a:spLocks noChangeArrowheads="1"/>
                </p:cNvSpPr>
                <p:nvPr/>
              </p:nvSpPr>
              <p:spPr bwMode="auto">
                <a:xfrm>
                  <a:off x="4497" y="3103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45</a:t>
                  </a:r>
                </a:p>
              </p:txBody>
            </p:sp>
            <p:sp>
              <p:nvSpPr>
                <p:cNvPr id="37906" name="Line 95"/>
                <p:cNvSpPr>
                  <a:spLocks noChangeShapeType="1"/>
                </p:cNvSpPr>
                <p:nvPr/>
              </p:nvSpPr>
              <p:spPr bwMode="auto">
                <a:xfrm flipV="1">
                  <a:off x="4565" y="3343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37900" name="Rectangle 102"/>
            <p:cNvSpPr>
              <a:spLocks noChangeArrowheads="1"/>
            </p:cNvSpPr>
            <p:nvPr/>
          </p:nvSpPr>
          <p:spPr bwMode="auto">
            <a:xfrm>
              <a:off x="1066800" y="5346700"/>
              <a:ext cx="3333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</p:grpSp>
      <p:grpSp>
        <p:nvGrpSpPr>
          <p:cNvPr id="39" name="Group 104"/>
          <p:cNvGrpSpPr>
            <a:grpSpLocks/>
          </p:cNvGrpSpPr>
          <p:nvPr/>
        </p:nvGrpSpPr>
        <p:grpSpPr bwMode="auto">
          <a:xfrm>
            <a:off x="1066800" y="2819400"/>
            <a:ext cx="6248400" cy="1016000"/>
            <a:chOff x="888" y="1152"/>
            <a:chExt cx="3936" cy="640"/>
          </a:xfrm>
        </p:grpSpPr>
        <p:sp>
          <p:nvSpPr>
            <p:cNvPr id="40" name="Rectangle 72"/>
            <p:cNvSpPr>
              <a:spLocks noChangeArrowheads="1"/>
            </p:cNvSpPr>
            <p:nvPr/>
          </p:nvSpPr>
          <p:spPr bwMode="auto">
            <a:xfrm>
              <a:off x="888" y="1356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41" name="Group 83"/>
            <p:cNvGrpSpPr>
              <a:grpSpLocks/>
            </p:cNvGrpSpPr>
            <p:nvPr/>
          </p:nvGrpSpPr>
          <p:grpSpPr bwMode="auto">
            <a:xfrm>
              <a:off x="1104" y="1152"/>
              <a:ext cx="3720" cy="640"/>
              <a:chOff x="576" y="1128"/>
              <a:chExt cx="3720" cy="640"/>
            </a:xfrm>
          </p:grpSpPr>
          <p:sp>
            <p:nvSpPr>
              <p:cNvPr id="42" name="Rectangle 67"/>
              <p:cNvSpPr>
                <a:spLocks noChangeArrowheads="1"/>
              </p:cNvSpPr>
              <p:nvPr/>
            </p:nvSpPr>
            <p:spPr bwMode="auto">
              <a:xfrm>
                <a:off x="576" y="1128"/>
                <a:ext cx="3720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  </a:t>
                </a: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{6x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  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(36x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12x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– (x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 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)} dx 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grpSp>
            <p:nvGrpSpPr>
              <p:cNvPr id="43" name="Group 75"/>
              <p:cNvGrpSpPr>
                <a:grpSpLocks/>
              </p:cNvGrpSpPr>
              <p:nvPr/>
            </p:nvGrpSpPr>
            <p:grpSpPr bwMode="auto">
              <a:xfrm>
                <a:off x="1507" y="1206"/>
                <a:ext cx="211" cy="480"/>
                <a:chOff x="3331" y="1830"/>
                <a:chExt cx="211" cy="480"/>
              </a:xfrm>
            </p:grpSpPr>
            <p:sp>
              <p:nvSpPr>
                <p:cNvPr id="48" name="Rectangle 76"/>
                <p:cNvSpPr>
                  <a:spLocks noChangeArrowheads="1"/>
                </p:cNvSpPr>
                <p:nvPr/>
              </p:nvSpPr>
              <p:spPr bwMode="auto">
                <a:xfrm>
                  <a:off x="3331" y="2060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49" name="Rectangle 77"/>
                <p:cNvSpPr>
                  <a:spLocks noChangeArrowheads="1"/>
                </p:cNvSpPr>
                <p:nvPr/>
              </p:nvSpPr>
              <p:spPr bwMode="auto">
                <a:xfrm>
                  <a:off x="3336" y="1830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50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3368" y="2082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44" name="Group 79"/>
              <p:cNvGrpSpPr>
                <a:grpSpLocks/>
              </p:cNvGrpSpPr>
              <p:nvPr/>
            </p:nvGrpSpPr>
            <p:grpSpPr bwMode="auto">
              <a:xfrm>
                <a:off x="3436" y="1201"/>
                <a:ext cx="211" cy="480"/>
                <a:chOff x="2908" y="1825"/>
                <a:chExt cx="211" cy="480"/>
              </a:xfrm>
            </p:grpSpPr>
            <p:sp>
              <p:nvSpPr>
                <p:cNvPr id="45" name="Rectangle 80"/>
                <p:cNvSpPr>
                  <a:spLocks noChangeArrowheads="1"/>
                </p:cNvSpPr>
                <p:nvPr/>
              </p:nvSpPr>
              <p:spPr bwMode="auto">
                <a:xfrm>
                  <a:off x="2908" y="2055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46" name="Rectangle 81"/>
                <p:cNvSpPr>
                  <a:spLocks noChangeArrowheads="1"/>
                </p:cNvSpPr>
                <p:nvPr/>
              </p:nvSpPr>
              <p:spPr bwMode="auto">
                <a:xfrm>
                  <a:off x="2913" y="1825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47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945" y="2077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51" name="Group 104"/>
          <p:cNvGrpSpPr>
            <a:grpSpLocks/>
          </p:cNvGrpSpPr>
          <p:nvPr/>
        </p:nvGrpSpPr>
        <p:grpSpPr bwMode="auto">
          <a:xfrm>
            <a:off x="1066800" y="3917952"/>
            <a:ext cx="5791200" cy="1016000"/>
            <a:chOff x="888" y="1220"/>
            <a:chExt cx="3648" cy="640"/>
          </a:xfrm>
        </p:grpSpPr>
        <p:sp>
          <p:nvSpPr>
            <p:cNvPr id="52" name="Rectangle 72"/>
            <p:cNvSpPr>
              <a:spLocks noChangeArrowheads="1"/>
            </p:cNvSpPr>
            <p:nvPr/>
          </p:nvSpPr>
          <p:spPr bwMode="auto">
            <a:xfrm>
              <a:off x="888" y="1356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53" name="Group 83"/>
            <p:cNvGrpSpPr>
              <a:grpSpLocks/>
            </p:cNvGrpSpPr>
            <p:nvPr/>
          </p:nvGrpSpPr>
          <p:grpSpPr bwMode="auto">
            <a:xfrm>
              <a:off x="1104" y="1220"/>
              <a:ext cx="3432" cy="640"/>
              <a:chOff x="576" y="1196"/>
              <a:chExt cx="3432" cy="640"/>
            </a:xfrm>
          </p:grpSpPr>
          <p:sp>
            <p:nvSpPr>
              <p:cNvPr id="54" name="Rectangle 67"/>
              <p:cNvSpPr>
                <a:spLocks noChangeArrowheads="1"/>
              </p:cNvSpPr>
              <p:nvPr/>
            </p:nvSpPr>
            <p:spPr bwMode="auto">
              <a:xfrm>
                <a:off x="576" y="1196"/>
                <a:ext cx="3432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  </a:t>
                </a: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18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  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grpSp>
            <p:nvGrpSpPr>
              <p:cNvPr id="55" name="Group 75"/>
              <p:cNvGrpSpPr>
                <a:grpSpLocks/>
              </p:cNvGrpSpPr>
              <p:nvPr/>
            </p:nvGrpSpPr>
            <p:grpSpPr bwMode="auto">
              <a:xfrm>
                <a:off x="2327" y="1206"/>
                <a:ext cx="211" cy="480"/>
                <a:chOff x="4151" y="1830"/>
                <a:chExt cx="211" cy="480"/>
              </a:xfrm>
            </p:grpSpPr>
            <p:sp>
              <p:nvSpPr>
                <p:cNvPr id="60" name="Rectangle 76"/>
                <p:cNvSpPr>
                  <a:spLocks noChangeArrowheads="1"/>
                </p:cNvSpPr>
                <p:nvPr/>
              </p:nvSpPr>
              <p:spPr bwMode="auto">
                <a:xfrm>
                  <a:off x="4151" y="2060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61" name="Rectangle 77"/>
                <p:cNvSpPr>
                  <a:spLocks noChangeArrowheads="1"/>
                </p:cNvSpPr>
                <p:nvPr/>
              </p:nvSpPr>
              <p:spPr bwMode="auto">
                <a:xfrm>
                  <a:off x="4156" y="1830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62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4188" y="2082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56" name="Group 79"/>
              <p:cNvGrpSpPr>
                <a:grpSpLocks/>
              </p:cNvGrpSpPr>
              <p:nvPr/>
            </p:nvGrpSpPr>
            <p:grpSpPr bwMode="auto">
              <a:xfrm>
                <a:off x="3173" y="1203"/>
                <a:ext cx="211" cy="480"/>
                <a:chOff x="2645" y="1827"/>
                <a:chExt cx="211" cy="480"/>
              </a:xfrm>
            </p:grpSpPr>
            <p:sp>
              <p:nvSpPr>
                <p:cNvPr id="57" name="Rectangle 80"/>
                <p:cNvSpPr>
                  <a:spLocks noChangeArrowheads="1"/>
                </p:cNvSpPr>
                <p:nvPr/>
              </p:nvSpPr>
              <p:spPr bwMode="auto">
                <a:xfrm>
                  <a:off x="2645" y="2057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58" name="Rectangle 81"/>
                <p:cNvSpPr>
                  <a:spLocks noChangeArrowheads="1"/>
                </p:cNvSpPr>
                <p:nvPr/>
              </p:nvSpPr>
              <p:spPr bwMode="auto">
                <a:xfrm>
                  <a:off x="2650" y="1827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59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682" y="2079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77" name="Group 76"/>
          <p:cNvGrpSpPr/>
          <p:nvPr/>
        </p:nvGrpSpPr>
        <p:grpSpPr>
          <a:xfrm>
            <a:off x="4529119" y="5003800"/>
            <a:ext cx="2938481" cy="1016000"/>
            <a:chOff x="4757719" y="5003800"/>
            <a:chExt cx="2938481" cy="1016000"/>
          </a:xfrm>
        </p:grpSpPr>
        <p:sp>
          <p:nvSpPr>
            <p:cNvPr id="63" name="Rectangle 87"/>
            <p:cNvSpPr>
              <a:spLocks noChangeArrowheads="1"/>
            </p:cNvSpPr>
            <p:nvPr/>
          </p:nvSpPr>
          <p:spPr bwMode="auto">
            <a:xfrm>
              <a:off x="4905376" y="5003800"/>
              <a:ext cx="2790824" cy="101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2157413" algn="l"/>
                  <a:tab pos="2243138" algn="l"/>
                </a:tabLst>
              </a:pP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5 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157413" algn="l"/>
                </a:tabLst>
              </a:pP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0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4" name="Group 101"/>
            <p:cNvGrpSpPr>
              <a:grpSpLocks/>
            </p:cNvGrpSpPr>
            <p:nvPr/>
          </p:nvGrpSpPr>
          <p:grpSpPr bwMode="auto">
            <a:xfrm>
              <a:off x="4757719" y="5153024"/>
              <a:ext cx="395999" cy="746126"/>
              <a:chOff x="4914" y="2169"/>
              <a:chExt cx="296" cy="470"/>
            </a:xfrm>
          </p:grpSpPr>
          <p:sp>
            <p:nvSpPr>
              <p:cNvPr id="65" name="Rectangle 98"/>
              <p:cNvSpPr>
                <a:spLocks noChangeArrowheads="1"/>
              </p:cNvSpPr>
              <p:nvPr/>
            </p:nvSpPr>
            <p:spPr bwMode="auto">
              <a:xfrm>
                <a:off x="4914" y="2387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10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Rectangle 99"/>
              <p:cNvSpPr>
                <a:spLocks noChangeArrowheads="1"/>
              </p:cNvSpPr>
              <p:nvPr/>
            </p:nvSpPr>
            <p:spPr bwMode="auto">
              <a:xfrm>
                <a:off x="4950" y="2169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1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Line 100"/>
              <p:cNvSpPr>
                <a:spLocks noChangeShapeType="1"/>
              </p:cNvSpPr>
              <p:nvPr/>
            </p:nvSpPr>
            <p:spPr bwMode="auto">
              <a:xfrm flipV="1">
                <a:off x="5015" y="2400"/>
                <a:ext cx="16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8" name="Group 101"/>
            <p:cNvGrpSpPr>
              <a:grpSpLocks/>
            </p:cNvGrpSpPr>
            <p:nvPr/>
          </p:nvGrpSpPr>
          <p:grpSpPr bwMode="auto">
            <a:xfrm>
              <a:off x="5616575" y="5153024"/>
              <a:ext cx="341313" cy="742950"/>
              <a:chOff x="4914" y="2160"/>
              <a:chExt cx="215" cy="468"/>
            </a:xfrm>
          </p:grpSpPr>
          <p:sp>
            <p:nvSpPr>
              <p:cNvPr id="69" name="Rectangle 98"/>
              <p:cNvSpPr>
                <a:spLocks noChangeArrowheads="1"/>
              </p:cNvSpPr>
              <p:nvPr/>
            </p:nvSpPr>
            <p:spPr bwMode="auto">
              <a:xfrm>
                <a:off x="4914" y="2378"/>
                <a:ext cx="20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70" name="Rectangle 99"/>
              <p:cNvSpPr>
                <a:spLocks noChangeArrowheads="1"/>
              </p:cNvSpPr>
              <p:nvPr/>
            </p:nvSpPr>
            <p:spPr bwMode="auto">
              <a:xfrm>
                <a:off x="4923" y="2160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7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Line 100"/>
              <p:cNvSpPr>
                <a:spLocks noChangeShapeType="1"/>
              </p:cNvSpPr>
              <p:nvPr/>
            </p:nvSpPr>
            <p:spPr bwMode="auto">
              <a:xfrm flipV="1">
                <a:off x="4964" y="2400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2" name="Group 96"/>
            <p:cNvGrpSpPr>
              <a:grpSpLocks/>
            </p:cNvGrpSpPr>
            <p:nvPr/>
          </p:nvGrpSpPr>
          <p:grpSpPr bwMode="auto">
            <a:xfrm>
              <a:off x="6367464" y="5133976"/>
              <a:ext cx="469900" cy="742950"/>
              <a:chOff x="4497" y="3103"/>
              <a:chExt cx="296" cy="468"/>
            </a:xfrm>
          </p:grpSpPr>
          <p:sp>
            <p:nvSpPr>
              <p:cNvPr id="73" name="Rectangle 93"/>
              <p:cNvSpPr>
                <a:spLocks noChangeArrowheads="1"/>
              </p:cNvSpPr>
              <p:nvPr/>
            </p:nvSpPr>
            <p:spPr bwMode="auto">
              <a:xfrm>
                <a:off x="4546" y="3321"/>
                <a:ext cx="20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74" name="Rectangle 94"/>
              <p:cNvSpPr>
                <a:spLocks noChangeArrowheads="1"/>
              </p:cNvSpPr>
              <p:nvPr/>
            </p:nvSpPr>
            <p:spPr bwMode="auto">
              <a:xfrm>
                <a:off x="4497" y="3103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5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" name="Line 95"/>
              <p:cNvSpPr>
                <a:spLocks noChangeShapeType="1"/>
              </p:cNvSpPr>
              <p:nvPr/>
            </p:nvSpPr>
            <p:spPr bwMode="auto">
              <a:xfrm flipV="1">
                <a:off x="4565" y="3343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109865-ADB3-43C2-A38C-CA013AA52561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76600" y="228600"/>
            <a:ext cx="25908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18467" name="Rectangle 3"/>
          <p:cNvSpPr>
            <a:spLocks noChangeArrowheads="1"/>
          </p:cNvSpPr>
          <p:nvPr/>
        </p:nvSpPr>
        <p:spPr bwMode="auto">
          <a:xfrm>
            <a:off x="533400" y="914400"/>
            <a:ext cx="74676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90000"/>
              </a:lnSpc>
              <a:spcAft>
                <a:spcPts val="1200"/>
              </a:spcAft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Hitung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y + e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 dy pada daerah yang dibatasi sumbu x,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6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y,  x = 1 dan garis y = x </a:t>
            </a:r>
          </a:p>
        </p:txBody>
      </p:sp>
      <p:sp>
        <p:nvSpPr>
          <p:cNvPr id="318472" name="Rectangle 8"/>
          <p:cNvSpPr>
            <a:spLocks noChangeArrowheads="1"/>
          </p:cNvSpPr>
          <p:nvPr/>
        </p:nvSpPr>
        <p:spPr bwMode="auto">
          <a:xfrm>
            <a:off x="533400" y="1828800"/>
            <a:ext cx="7772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84175" indent="-384175">
              <a:lnSpc>
                <a:spcPct val="15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2. 	Hitung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xy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dy dx pada daerah yang dibatasi parabola y =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, garis lurus y = x, x = 1 dan x = 2 </a:t>
            </a:r>
          </a:p>
        </p:txBody>
      </p:sp>
      <p:sp>
        <p:nvSpPr>
          <p:cNvPr id="318473" name="Rectangle 9"/>
          <p:cNvSpPr>
            <a:spLocks noChangeArrowheads="1"/>
          </p:cNvSpPr>
          <p:nvPr/>
        </p:nvSpPr>
        <p:spPr bwMode="auto">
          <a:xfrm>
            <a:off x="514350" y="3124200"/>
            <a:ext cx="1619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tabLst>
                <a:tab pos="38417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3. 	Hitung 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990600" y="3581400"/>
            <a:ext cx="2781300" cy="1016000"/>
            <a:chOff x="624" y="2400"/>
            <a:chExt cx="1752" cy="640"/>
          </a:xfrm>
        </p:grpSpPr>
        <p:grpSp>
          <p:nvGrpSpPr>
            <p:cNvPr id="38938" name="Group 20"/>
            <p:cNvGrpSpPr>
              <a:grpSpLocks/>
            </p:cNvGrpSpPr>
            <p:nvPr/>
          </p:nvGrpSpPr>
          <p:grpSpPr bwMode="auto">
            <a:xfrm>
              <a:off x="888" y="2400"/>
              <a:ext cx="1488" cy="640"/>
              <a:chOff x="1920" y="2304"/>
              <a:chExt cx="1488" cy="640"/>
            </a:xfrm>
          </p:grpSpPr>
          <p:sp>
            <p:nvSpPr>
              <p:cNvPr id="38940" name="Rectangle 14"/>
              <p:cNvSpPr>
                <a:spLocks noChangeArrowheads="1"/>
              </p:cNvSpPr>
              <p:nvPr/>
            </p:nvSpPr>
            <p:spPr bwMode="auto">
              <a:xfrm>
                <a:off x="1920" y="2304"/>
                <a:ext cx="1488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 2x</a:t>
                </a:r>
              </a:p>
              <a:p>
                <a:pPr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       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dy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dx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 x</a:t>
                </a:r>
              </a:p>
            </p:txBody>
          </p:sp>
          <p:grpSp>
            <p:nvGrpSpPr>
              <p:cNvPr id="38941" name="Group 19"/>
              <p:cNvGrpSpPr>
                <a:grpSpLocks/>
              </p:cNvGrpSpPr>
              <p:nvPr/>
            </p:nvGrpSpPr>
            <p:grpSpPr bwMode="auto">
              <a:xfrm>
                <a:off x="2166" y="2391"/>
                <a:ext cx="538" cy="482"/>
                <a:chOff x="4039" y="2415"/>
                <a:chExt cx="538" cy="482"/>
              </a:xfrm>
            </p:grpSpPr>
            <p:sp>
              <p:nvSpPr>
                <p:cNvPr id="38942" name="Rectangle 16"/>
                <p:cNvSpPr>
                  <a:spLocks noChangeArrowheads="1"/>
                </p:cNvSpPr>
                <p:nvPr/>
              </p:nvSpPr>
              <p:spPr bwMode="auto">
                <a:xfrm>
                  <a:off x="4039" y="2645"/>
                  <a:ext cx="53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 + y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38943" name="Rectangle 17"/>
                <p:cNvSpPr>
                  <a:spLocks noChangeArrowheads="1"/>
                </p:cNvSpPr>
                <p:nvPr/>
              </p:nvSpPr>
              <p:spPr bwMode="auto">
                <a:xfrm>
                  <a:off x="4182" y="2415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38944" name="Line 18"/>
                <p:cNvSpPr>
                  <a:spLocks noChangeShapeType="1"/>
                </p:cNvSpPr>
                <p:nvPr/>
              </p:nvSpPr>
              <p:spPr bwMode="auto">
                <a:xfrm>
                  <a:off x="4091" y="2667"/>
                  <a:ext cx="385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38939" name="Rectangle 22"/>
            <p:cNvSpPr>
              <a:spLocks noChangeArrowheads="1"/>
            </p:cNvSpPr>
            <p:nvPr/>
          </p:nvSpPr>
          <p:spPr bwMode="auto">
            <a:xfrm>
              <a:off x="624" y="2592"/>
              <a:ext cx="25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a.</a:t>
              </a:r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990600" y="4724400"/>
            <a:ext cx="3200400" cy="1016000"/>
            <a:chOff x="624" y="3072"/>
            <a:chExt cx="2016" cy="640"/>
          </a:xfrm>
        </p:grpSpPr>
        <p:sp>
          <p:nvSpPr>
            <p:cNvPr id="38932" name="Rectangle 28"/>
            <p:cNvSpPr>
              <a:spLocks noChangeArrowheads="1"/>
            </p:cNvSpPr>
            <p:nvPr/>
          </p:nvSpPr>
          <p:spPr bwMode="auto">
            <a:xfrm>
              <a:off x="888" y="3072"/>
              <a:ext cx="1752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     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cos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dy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/2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0</a:t>
              </a:r>
            </a:p>
          </p:txBody>
        </p:sp>
        <p:grpSp>
          <p:nvGrpSpPr>
            <p:cNvPr id="38933" name="Group 34"/>
            <p:cNvGrpSpPr>
              <a:grpSpLocks/>
            </p:cNvGrpSpPr>
            <p:nvPr/>
          </p:nvGrpSpPr>
          <p:grpSpPr bwMode="auto">
            <a:xfrm>
              <a:off x="1587" y="3150"/>
              <a:ext cx="209" cy="458"/>
              <a:chOff x="2619" y="1998"/>
              <a:chExt cx="209" cy="458"/>
            </a:xfrm>
          </p:grpSpPr>
          <p:sp>
            <p:nvSpPr>
              <p:cNvPr id="38935" name="Rectangle 30"/>
              <p:cNvSpPr>
                <a:spLocks noChangeArrowheads="1"/>
              </p:cNvSpPr>
              <p:nvPr/>
            </p:nvSpPr>
            <p:spPr bwMode="auto">
              <a:xfrm>
                <a:off x="2631" y="2204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936" name="Rectangle 31"/>
              <p:cNvSpPr>
                <a:spLocks noChangeArrowheads="1"/>
              </p:cNvSpPr>
              <p:nvPr/>
            </p:nvSpPr>
            <p:spPr bwMode="auto">
              <a:xfrm>
                <a:off x="2619" y="1998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38937" name="Line 32"/>
              <p:cNvSpPr>
                <a:spLocks noChangeShapeType="1"/>
              </p:cNvSpPr>
              <p:nvPr/>
            </p:nvSpPr>
            <p:spPr bwMode="auto">
              <a:xfrm>
                <a:off x="2665" y="2250"/>
                <a:ext cx="11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8934" name="Rectangle 33"/>
            <p:cNvSpPr>
              <a:spLocks noChangeArrowheads="1"/>
            </p:cNvSpPr>
            <p:nvPr/>
          </p:nvSpPr>
          <p:spPr bwMode="auto">
            <a:xfrm>
              <a:off x="624" y="3264"/>
              <a:ext cx="2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b.</a:t>
              </a:r>
            </a:p>
          </p:txBody>
        </p:sp>
      </p:grpSp>
      <p:grpSp>
        <p:nvGrpSpPr>
          <p:cNvPr id="7" name="Group 60"/>
          <p:cNvGrpSpPr>
            <a:grpSpLocks/>
          </p:cNvGrpSpPr>
          <p:nvPr/>
        </p:nvGrpSpPr>
        <p:grpSpPr bwMode="auto">
          <a:xfrm>
            <a:off x="4648200" y="3581400"/>
            <a:ext cx="3200400" cy="1092200"/>
            <a:chOff x="2928" y="2400"/>
            <a:chExt cx="2016" cy="688"/>
          </a:xfrm>
        </p:grpSpPr>
        <p:grpSp>
          <p:nvGrpSpPr>
            <p:cNvPr id="38927" name="Group 59"/>
            <p:cNvGrpSpPr>
              <a:grpSpLocks/>
            </p:cNvGrpSpPr>
            <p:nvPr/>
          </p:nvGrpSpPr>
          <p:grpSpPr bwMode="auto">
            <a:xfrm>
              <a:off x="2928" y="2400"/>
              <a:ext cx="2016" cy="688"/>
              <a:chOff x="2928" y="2400"/>
              <a:chExt cx="2016" cy="688"/>
            </a:xfrm>
          </p:grpSpPr>
          <p:sp>
            <p:nvSpPr>
              <p:cNvPr id="38930" name="Rectangle 39"/>
              <p:cNvSpPr>
                <a:spLocks noChangeArrowheads="1"/>
              </p:cNvSpPr>
              <p:nvPr/>
            </p:nvSpPr>
            <p:spPr bwMode="auto">
              <a:xfrm>
                <a:off x="3168" y="2400"/>
                <a:ext cx="1776" cy="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Aft>
                    <a:spcPts val="600"/>
                  </a:spcAft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1-x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 1 –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dy dx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 0</a:t>
                </a:r>
              </a:p>
            </p:txBody>
          </p:sp>
          <p:sp>
            <p:nvSpPr>
              <p:cNvPr id="38931" name="Rectangle 44"/>
              <p:cNvSpPr>
                <a:spLocks noChangeArrowheads="1"/>
              </p:cNvSpPr>
              <p:nvPr/>
            </p:nvSpPr>
            <p:spPr bwMode="auto">
              <a:xfrm>
                <a:off x="2928" y="2592"/>
                <a:ext cx="25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c.</a:t>
                </a:r>
              </a:p>
            </p:txBody>
          </p:sp>
        </p:grpSp>
        <p:sp>
          <p:nvSpPr>
            <p:cNvPr id="38928" name="Line 45"/>
            <p:cNvSpPr>
              <a:spLocks noChangeShapeType="1"/>
            </p:cNvSpPr>
            <p:nvPr/>
          </p:nvSpPr>
          <p:spPr bwMode="auto">
            <a:xfrm>
              <a:off x="3438" y="2415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929" name="Line 46"/>
            <p:cNvSpPr>
              <a:spLocks noChangeShapeType="1"/>
            </p:cNvSpPr>
            <p:nvPr/>
          </p:nvSpPr>
          <p:spPr bwMode="auto">
            <a:xfrm>
              <a:off x="3552" y="2667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Group 61"/>
          <p:cNvGrpSpPr>
            <a:grpSpLocks/>
          </p:cNvGrpSpPr>
          <p:nvPr/>
        </p:nvGrpSpPr>
        <p:grpSpPr bwMode="auto">
          <a:xfrm>
            <a:off x="4610100" y="4724400"/>
            <a:ext cx="3200400" cy="1016000"/>
            <a:chOff x="2904" y="3072"/>
            <a:chExt cx="2016" cy="640"/>
          </a:xfrm>
        </p:grpSpPr>
        <p:sp>
          <p:nvSpPr>
            <p:cNvPr id="38925" name="Rectangle 53"/>
            <p:cNvSpPr>
              <a:spLocks noChangeArrowheads="1"/>
            </p:cNvSpPr>
            <p:nvPr/>
          </p:nvSpPr>
          <p:spPr bwMode="auto">
            <a:xfrm>
              <a:off x="3168" y="3072"/>
              <a:ext cx="1752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1   1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sin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 dy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y</a:t>
              </a:r>
            </a:p>
          </p:txBody>
        </p:sp>
        <p:sp>
          <p:nvSpPr>
            <p:cNvPr id="38926" name="Rectangle 58"/>
            <p:cNvSpPr>
              <a:spLocks noChangeArrowheads="1"/>
            </p:cNvSpPr>
            <p:nvPr/>
          </p:nvSpPr>
          <p:spPr bwMode="auto">
            <a:xfrm>
              <a:off x="2904" y="3264"/>
              <a:ext cx="2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d.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1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6" grpId="0"/>
      <p:bldP spid="318467" grpId="0"/>
      <p:bldP spid="318472" grpId="0"/>
      <p:bldP spid="3184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F699A-1FE2-4858-828D-EEBFEA9A3E0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33363"/>
            <a:ext cx="57912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INTEGRAL LIPAT DUA </a:t>
            </a:r>
          </a:p>
        </p:txBody>
      </p:sp>
      <p:grpSp>
        <p:nvGrpSpPr>
          <p:cNvPr id="2" name="Group 68"/>
          <p:cNvGrpSpPr>
            <a:grpSpLocks noChangeAspect="1"/>
          </p:cNvGrpSpPr>
          <p:nvPr/>
        </p:nvGrpSpPr>
        <p:grpSpPr bwMode="auto">
          <a:xfrm>
            <a:off x="381001" y="901616"/>
            <a:ext cx="2819400" cy="2264701"/>
            <a:chOff x="96" y="1008"/>
            <a:chExt cx="2211" cy="1776"/>
          </a:xfrm>
        </p:grpSpPr>
        <p:sp>
          <p:nvSpPr>
            <p:cNvPr id="28681" name="Text Box 50"/>
            <p:cNvSpPr txBox="1">
              <a:spLocks noChangeArrowheads="1"/>
            </p:cNvSpPr>
            <p:nvPr/>
          </p:nvSpPr>
          <p:spPr bwMode="auto">
            <a:xfrm>
              <a:off x="96" y="2271"/>
              <a:ext cx="403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28682" name="Text Box 51"/>
            <p:cNvSpPr txBox="1">
              <a:spLocks noChangeArrowheads="1"/>
            </p:cNvSpPr>
            <p:nvPr/>
          </p:nvSpPr>
          <p:spPr bwMode="auto">
            <a:xfrm>
              <a:off x="96" y="1183"/>
              <a:ext cx="403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28683" name="Text Box 59"/>
            <p:cNvSpPr txBox="1">
              <a:spLocks noChangeArrowheads="1"/>
            </p:cNvSpPr>
            <p:nvPr/>
          </p:nvSpPr>
          <p:spPr bwMode="auto">
            <a:xfrm>
              <a:off x="1536" y="1925"/>
              <a:ext cx="771" cy="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segi empat</a:t>
              </a:r>
            </a:p>
          </p:txBody>
        </p:sp>
        <p:grpSp>
          <p:nvGrpSpPr>
            <p:cNvPr id="28684" name="Group 67"/>
            <p:cNvGrpSpPr>
              <a:grpSpLocks/>
            </p:cNvGrpSpPr>
            <p:nvPr/>
          </p:nvGrpSpPr>
          <p:grpSpPr bwMode="auto">
            <a:xfrm>
              <a:off x="325" y="1008"/>
              <a:ext cx="1830" cy="1776"/>
              <a:chOff x="325" y="1008"/>
              <a:chExt cx="1830" cy="1776"/>
            </a:xfrm>
          </p:grpSpPr>
          <p:sp>
            <p:nvSpPr>
              <p:cNvPr id="28685" name="Text Box 61"/>
              <p:cNvSpPr txBox="1">
                <a:spLocks noChangeArrowheads="1"/>
              </p:cNvSpPr>
              <p:nvPr/>
            </p:nvSpPr>
            <p:spPr bwMode="auto">
              <a:xfrm>
                <a:off x="1368" y="1152"/>
                <a:ext cx="494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K</a:t>
                </a:r>
                <a:r>
                  <a:rPr lang="en-US" sz="2000">
                    <a:latin typeface="Arial" pitchFamily="34" charset="0"/>
                    <a:cs typeface="Arial" pitchFamily="34" charset="0"/>
                  </a:rPr>
                  <a:t>1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6" name="Line 41"/>
              <p:cNvSpPr>
                <a:spLocks noChangeAspect="1" noChangeShapeType="1"/>
              </p:cNvSpPr>
              <p:nvPr/>
            </p:nvSpPr>
            <p:spPr bwMode="auto">
              <a:xfrm>
                <a:off x="325" y="2657"/>
                <a:ext cx="169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7" name="Line 42"/>
              <p:cNvSpPr>
                <a:spLocks noChangeAspect="1" noChangeShapeType="1"/>
              </p:cNvSpPr>
              <p:nvPr/>
            </p:nvSpPr>
            <p:spPr bwMode="auto">
              <a:xfrm flipV="1">
                <a:off x="413" y="1063"/>
                <a:ext cx="0" cy="172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8" name="Freeform 44"/>
              <p:cNvSpPr>
                <a:spLocks noChangeAspect="1"/>
              </p:cNvSpPr>
              <p:nvPr/>
            </p:nvSpPr>
            <p:spPr bwMode="auto">
              <a:xfrm rot="5400000" flipH="1">
                <a:off x="497" y="1497"/>
                <a:ext cx="1393" cy="763"/>
              </a:xfrm>
              <a:custGeom>
                <a:avLst/>
                <a:gdLst>
                  <a:gd name="T0" fmla="*/ 0 w 2520"/>
                  <a:gd name="T1" fmla="*/ 763 h 1530"/>
                  <a:gd name="T2" fmla="*/ 398 w 2520"/>
                  <a:gd name="T3" fmla="*/ 224 h 1530"/>
                  <a:gd name="T4" fmla="*/ 895 w 2520"/>
                  <a:gd name="T5" fmla="*/ 45 h 1530"/>
                  <a:gd name="T6" fmla="*/ 1393 w 2520"/>
                  <a:gd name="T7" fmla="*/ 494 h 15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0"/>
                  <a:gd name="T13" fmla="*/ 0 h 1530"/>
                  <a:gd name="T14" fmla="*/ 2520 w 2520"/>
                  <a:gd name="T15" fmla="*/ 1530 h 15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0" h="1530">
                    <a:moveTo>
                      <a:pt x="0" y="1530"/>
                    </a:moveTo>
                    <a:cubicBezTo>
                      <a:pt x="225" y="1110"/>
                      <a:pt x="450" y="690"/>
                      <a:pt x="720" y="450"/>
                    </a:cubicBezTo>
                    <a:cubicBezTo>
                      <a:pt x="990" y="210"/>
                      <a:pt x="1320" y="0"/>
                      <a:pt x="1620" y="90"/>
                    </a:cubicBezTo>
                    <a:cubicBezTo>
                      <a:pt x="1920" y="180"/>
                      <a:pt x="2220" y="585"/>
                      <a:pt x="2520" y="990"/>
                    </a:cubicBezTo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9" name="Freeform 45"/>
              <p:cNvSpPr>
                <a:spLocks noChangeAspect="1"/>
              </p:cNvSpPr>
              <p:nvPr/>
            </p:nvSpPr>
            <p:spPr bwMode="auto">
              <a:xfrm rot="5400000" flipH="1">
                <a:off x="397" y="1532"/>
                <a:ext cx="1293" cy="793"/>
              </a:xfrm>
              <a:custGeom>
                <a:avLst/>
                <a:gdLst>
                  <a:gd name="T0" fmla="*/ 0 w 2340"/>
                  <a:gd name="T1" fmla="*/ 180 h 1590"/>
                  <a:gd name="T2" fmla="*/ 398 w 2340"/>
                  <a:gd name="T3" fmla="*/ 718 h 1590"/>
                  <a:gd name="T4" fmla="*/ 895 w 2340"/>
                  <a:gd name="T5" fmla="*/ 628 h 1590"/>
                  <a:gd name="T6" fmla="*/ 1293 w 2340"/>
                  <a:gd name="T7" fmla="*/ 0 h 15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340"/>
                  <a:gd name="T13" fmla="*/ 0 h 1590"/>
                  <a:gd name="T14" fmla="*/ 2340 w 2340"/>
                  <a:gd name="T15" fmla="*/ 1590 h 15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340" h="1590">
                    <a:moveTo>
                      <a:pt x="0" y="360"/>
                    </a:moveTo>
                    <a:cubicBezTo>
                      <a:pt x="225" y="825"/>
                      <a:pt x="450" y="1290"/>
                      <a:pt x="720" y="1440"/>
                    </a:cubicBezTo>
                    <a:cubicBezTo>
                      <a:pt x="990" y="1590"/>
                      <a:pt x="1350" y="1500"/>
                      <a:pt x="1620" y="1260"/>
                    </a:cubicBezTo>
                    <a:cubicBezTo>
                      <a:pt x="1890" y="1020"/>
                      <a:pt x="2115" y="510"/>
                      <a:pt x="2340" y="0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0" name="Line 46"/>
              <p:cNvSpPr>
                <a:spLocks noChangeAspect="1" noChangeShapeType="1"/>
              </p:cNvSpPr>
              <p:nvPr/>
            </p:nvSpPr>
            <p:spPr bwMode="auto">
              <a:xfrm>
                <a:off x="413" y="1369"/>
                <a:ext cx="8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1" name="Line 47"/>
              <p:cNvSpPr>
                <a:spLocks noChangeAspect="1" noChangeShapeType="1"/>
              </p:cNvSpPr>
              <p:nvPr/>
            </p:nvSpPr>
            <p:spPr bwMode="auto">
              <a:xfrm>
                <a:off x="927" y="1603"/>
                <a:ext cx="0" cy="8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2" name="Line 48"/>
              <p:cNvSpPr>
                <a:spLocks noChangeShapeType="1"/>
              </p:cNvSpPr>
              <p:nvPr/>
            </p:nvSpPr>
            <p:spPr bwMode="auto">
              <a:xfrm>
                <a:off x="1016" y="1548"/>
                <a:ext cx="0" cy="8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3" name="Text Box 49"/>
              <p:cNvSpPr txBox="1">
                <a:spLocks noChangeArrowheads="1"/>
              </p:cNvSpPr>
              <p:nvPr/>
            </p:nvSpPr>
            <p:spPr bwMode="auto">
              <a:xfrm>
                <a:off x="335" y="1024"/>
                <a:ext cx="403" cy="4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28694" name="Text Box 52"/>
              <p:cNvSpPr txBox="1">
                <a:spLocks noChangeArrowheads="1"/>
              </p:cNvSpPr>
              <p:nvPr/>
            </p:nvSpPr>
            <p:spPr bwMode="auto">
              <a:xfrm>
                <a:off x="1035" y="1601"/>
                <a:ext cx="405" cy="4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S</a:t>
                </a:r>
              </a:p>
            </p:txBody>
          </p:sp>
          <p:grpSp>
            <p:nvGrpSpPr>
              <p:cNvPr id="28695" name="Group 53"/>
              <p:cNvGrpSpPr>
                <a:grpSpLocks/>
              </p:cNvGrpSpPr>
              <p:nvPr/>
            </p:nvGrpSpPr>
            <p:grpSpPr bwMode="auto">
              <a:xfrm>
                <a:off x="678" y="1888"/>
                <a:ext cx="838" cy="103"/>
                <a:chOff x="2521" y="4678"/>
                <a:chExt cx="1120" cy="120"/>
              </a:xfrm>
            </p:grpSpPr>
            <p:sp>
              <p:nvSpPr>
                <p:cNvPr id="28701" name="Line 54"/>
                <p:cNvSpPr>
                  <a:spLocks noChangeShapeType="1"/>
                </p:cNvSpPr>
                <p:nvPr/>
              </p:nvSpPr>
              <p:spPr bwMode="auto">
                <a:xfrm>
                  <a:off x="2561" y="4678"/>
                  <a:ext cx="10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8702" name="Line 55"/>
                <p:cNvSpPr>
                  <a:spLocks noChangeShapeType="1"/>
                </p:cNvSpPr>
                <p:nvPr/>
              </p:nvSpPr>
              <p:spPr bwMode="auto">
                <a:xfrm>
                  <a:off x="2521" y="4798"/>
                  <a:ext cx="10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8696" name="Rectangle 56"/>
              <p:cNvSpPr>
                <a:spLocks noChangeAspect="1" noChangeArrowheads="1"/>
              </p:cNvSpPr>
              <p:nvPr/>
            </p:nvSpPr>
            <p:spPr bwMode="auto">
              <a:xfrm>
                <a:off x="934" y="1888"/>
                <a:ext cx="88" cy="10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7" name="Line 57"/>
              <p:cNvSpPr>
                <a:spLocks noChangeAspect="1" noChangeShapeType="1"/>
              </p:cNvSpPr>
              <p:nvPr/>
            </p:nvSpPr>
            <p:spPr bwMode="auto">
              <a:xfrm>
                <a:off x="422" y="2451"/>
                <a:ext cx="6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8" name="Text Box 58"/>
              <p:cNvSpPr txBox="1">
                <a:spLocks noChangeArrowheads="1"/>
              </p:cNvSpPr>
              <p:nvPr/>
            </p:nvSpPr>
            <p:spPr bwMode="auto">
              <a:xfrm>
                <a:off x="1752" y="2392"/>
                <a:ext cx="403" cy="2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28699" name="Line 60"/>
              <p:cNvSpPr>
                <a:spLocks noChangeShapeType="1"/>
              </p:cNvSpPr>
              <p:nvPr/>
            </p:nvSpPr>
            <p:spPr bwMode="auto">
              <a:xfrm flipH="1" flipV="1">
                <a:off x="1057" y="2025"/>
                <a:ext cx="537" cy="203"/>
              </a:xfrm>
              <a:prstGeom prst="line">
                <a:avLst/>
              </a:prstGeom>
              <a:noFill/>
              <a:ln w="28575">
                <a:solidFill>
                  <a:schemeClr val="accent5">
                    <a:lumMod val="90000"/>
                  </a:schemeClr>
                </a:solidFill>
                <a:round/>
                <a:headEnd/>
                <a:tailEnd type="triangle" w="sm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00" name="Text Box 62"/>
              <p:cNvSpPr txBox="1">
                <a:spLocks noChangeArrowheads="1"/>
              </p:cNvSpPr>
              <p:nvPr/>
            </p:nvSpPr>
            <p:spPr bwMode="auto">
              <a:xfrm>
                <a:off x="660" y="1008"/>
                <a:ext cx="582" cy="4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K</a:t>
                </a:r>
                <a:r>
                  <a:rPr lang="en-US" sz="2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p:grpSp>
      </p:grpSp>
      <p:sp>
        <p:nvSpPr>
          <p:cNvPr id="306241" name="Rectangle 65"/>
          <p:cNvSpPr>
            <a:spLocks noChangeArrowheads="1"/>
          </p:cNvSpPr>
          <p:nvPr/>
        </p:nvSpPr>
        <p:spPr bwMode="auto">
          <a:xfrm>
            <a:off x="3429000" y="914400"/>
            <a:ext cx="52578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95250"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dibatasi oleh kurva K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1</a:t>
            </a:r>
            <a:r>
              <a:rPr lang="en-US" sz="200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dan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95250"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dibagi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dalam n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bagian garis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sejajar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sb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dan n bagian garis sejajar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sb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sehingga terdapat banyak segiempat kecil dengan panjang sisi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-30000">
                <a:latin typeface="Arial" pitchFamily="34" charset="0"/>
                <a:cs typeface="Arial" pitchFamily="34" charset="0"/>
                <a:sym typeface="Symbol" pitchFamily="18" charset="2"/>
              </a:rPr>
              <a:t>i</a:t>
            </a:r>
            <a:r>
              <a:rPr lang="en-US" sz="200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dan 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</a:t>
            </a:r>
            <a:r>
              <a:rPr lang="en-US" sz="2000">
                <a:latin typeface="Arial" pitchFamily="34" charset="0"/>
                <a:cs typeface="Arial" pitchFamily="34" charset="0"/>
                <a:sym typeface="Symbol" pitchFamily="18" charset="2"/>
              </a:rPr>
              <a:t>i </a:t>
            </a:r>
            <a:endParaRPr lang="en-US" sz="2000" smtClean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3429000" y="2743200"/>
            <a:ext cx="5166360" cy="400110"/>
            <a:chOff x="3429000" y="3138488"/>
            <a:chExt cx="5166360" cy="400110"/>
          </a:xfrm>
        </p:grpSpPr>
        <p:sp>
          <p:nvSpPr>
            <p:cNvPr id="306242" name="Rectangle 66"/>
            <p:cNvSpPr>
              <a:spLocks noChangeArrowheads="1"/>
            </p:cNvSpPr>
            <p:nvPr/>
          </p:nvSpPr>
          <p:spPr bwMode="auto">
            <a:xfrm>
              <a:off x="4572000" y="3138488"/>
              <a:ext cx="40233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-30000">
                  <a:latin typeface="Arial" pitchFamily="34" charset="0"/>
                  <a:cs typeface="Arial" pitchFamily="34" charset="0"/>
                  <a:sym typeface="Symbol" pitchFamily="18" charset="2"/>
                </a:rPr>
                <a:t>i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x</a:t>
              </a:r>
              <a:r>
                <a:rPr lang="en-US" sz="2000" baseline="-30000">
                  <a:latin typeface="Arial" pitchFamily="34" charset="0"/>
                  <a:cs typeface="Arial" pitchFamily="34" charset="0"/>
                  <a:sym typeface="Symbol" pitchFamily="18" charset="2"/>
                </a:rPr>
                <a:t>i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i-1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 dan   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j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=  y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j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y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j-1</a:t>
              </a:r>
              <a:r>
                <a:rPr lang="id-ID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429000" y="3138488"/>
              <a:ext cx="119295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5250" lvl="0">
                <a:spcAft>
                  <a:spcPts val="1200"/>
                </a:spcAft>
              </a:pP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dimana</a:t>
              </a:r>
              <a:r>
                <a:rPr lang="id-ID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id-ID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457200" y="3352800"/>
            <a:ext cx="8382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92075"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Jika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z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f(x,y) kontinu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dalam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S, per bagian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segiempat diperoleh perkalian  f(x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i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, y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j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i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j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di titik (x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i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baseline="-30000" smtClean="0">
                <a:latin typeface="Arial" pitchFamily="34" charset="0"/>
                <a:cs typeface="Arial" pitchFamily="34" charset="0"/>
              </a:rPr>
              <a:t>j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). Untuk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seluruh daerah S diperoleh hasil penjumlahan sebagai berikut:</a:t>
            </a:r>
          </a:p>
        </p:txBody>
      </p:sp>
      <p:sp>
        <p:nvSpPr>
          <p:cNvPr id="33" name="Rectangle 270"/>
          <p:cNvSpPr>
            <a:spLocks noChangeArrowheads="1"/>
          </p:cNvSpPr>
          <p:nvPr/>
        </p:nvSpPr>
        <p:spPr bwMode="auto">
          <a:xfrm>
            <a:off x="1007286" y="4495800"/>
            <a:ext cx="234551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m    n</a:t>
            </a:r>
          </a:p>
          <a:p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      f(x</a:t>
            </a:r>
            <a:r>
              <a:rPr lang="en-US" sz="200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i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,y</a:t>
            </a:r>
            <a:r>
              <a:rPr lang="en-US" sz="200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j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) x</a:t>
            </a:r>
            <a:r>
              <a:rPr lang="en-US" sz="200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i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y</a:t>
            </a:r>
            <a:r>
              <a:rPr lang="en-US" sz="200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j</a:t>
            </a:r>
          </a:p>
          <a:p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j=1 i=1 </a:t>
            </a:r>
          </a:p>
        </p:txBody>
      </p:sp>
      <p:sp>
        <p:nvSpPr>
          <p:cNvPr id="34" name="Rectangle 234"/>
          <p:cNvSpPr>
            <a:spLocks noChangeArrowheads="1"/>
          </p:cNvSpPr>
          <p:nvPr/>
        </p:nvSpPr>
        <p:spPr bwMode="auto">
          <a:xfrm>
            <a:off x="3581400" y="4702314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Untuk 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dan </a:t>
            </a:r>
            <a:endParaRPr lang="en-US" sz="2000" baseline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aseline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diperoleh</a:t>
            </a:r>
            <a:r>
              <a:rPr lang="id-ID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</p:txBody>
      </p:sp>
      <p:sp>
        <p:nvSpPr>
          <p:cNvPr id="39" name="Rectangle 268"/>
          <p:cNvSpPr>
            <a:spLocks noChangeArrowheads="1"/>
          </p:cNvSpPr>
          <p:nvPr/>
        </p:nvSpPr>
        <p:spPr bwMode="auto">
          <a:xfrm>
            <a:off x="581024" y="5638738"/>
            <a:ext cx="784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Disebut "integral lipat dua dari fungsi f(x, y) pada daerah tertutup S"</a:t>
            </a:r>
            <a:r>
              <a:rPr lang="id-ID" sz="2000" baseline="0">
                <a:latin typeface="Arial" pitchFamily="34" charset="0"/>
                <a:cs typeface="Arial" pitchFamily="34" charset="0"/>
              </a:rPr>
              <a:t> 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6019800" y="4676781"/>
            <a:ext cx="1997075" cy="822326"/>
            <a:chOff x="5943597" y="4676781"/>
            <a:chExt cx="1997075" cy="822326"/>
          </a:xfrm>
        </p:grpSpPr>
        <p:grpSp>
          <p:nvGrpSpPr>
            <p:cNvPr id="36" name="Group 269"/>
            <p:cNvGrpSpPr>
              <a:grpSpLocks/>
            </p:cNvGrpSpPr>
            <p:nvPr/>
          </p:nvGrpSpPr>
          <p:grpSpPr bwMode="auto">
            <a:xfrm>
              <a:off x="5943597" y="4676781"/>
              <a:ext cx="1997075" cy="822326"/>
              <a:chOff x="3216" y="2382"/>
              <a:chExt cx="1258" cy="518"/>
            </a:xfrm>
          </p:grpSpPr>
          <p:sp>
            <p:nvSpPr>
              <p:cNvPr id="37" name="Rectangle 253"/>
              <p:cNvSpPr>
                <a:spLocks noChangeArrowheads="1"/>
              </p:cNvSpPr>
              <p:nvPr/>
            </p:nvSpPr>
            <p:spPr bwMode="auto">
              <a:xfrm>
                <a:off x="3264" y="2448"/>
                <a:ext cx="1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</a:t>
                </a:r>
                <a:r>
                  <a:rPr lang="en-US" sz="2000" baseline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 f(x,y) dx </a:t>
                </a:r>
                <a:r>
                  <a:rPr lang="en-US" sz="2000" baseline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dy</a:t>
                </a:r>
                <a:endPara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Rectangle 266"/>
              <p:cNvSpPr>
                <a:spLocks noChangeArrowheads="1"/>
              </p:cNvSpPr>
              <p:nvPr/>
            </p:nvSpPr>
            <p:spPr bwMode="auto">
              <a:xfrm>
                <a:off x="3216" y="2382"/>
                <a:ext cx="1094" cy="51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0" name="Rectangle 39"/>
            <p:cNvSpPr/>
            <p:nvPr/>
          </p:nvSpPr>
          <p:spPr>
            <a:xfrm>
              <a:off x="6016036" y="508629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</a:t>
              </a:r>
              <a:endPara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06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06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/>
      <p:bldP spid="306241" grpId="0" build="p"/>
      <p:bldP spid="32" grpId="0"/>
      <p:bldP spid="33" grpId="0"/>
      <p:bldP spid="34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FCD2D-61C0-4D40-AD81-4F718546F3E6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09252" name="Rectangle 4"/>
          <p:cNvSpPr>
            <a:spLocks noChangeArrowheads="1"/>
          </p:cNvSpPr>
          <p:nvPr/>
        </p:nvSpPr>
        <p:spPr bwMode="auto">
          <a:xfrm>
            <a:off x="1066800" y="242888"/>
            <a:ext cx="6991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baseline="0" smtClean="0">
                <a:solidFill>
                  <a:srgbClr val="FFFF00"/>
                </a:solidFill>
                <a:latin typeface="Arial" charset="0"/>
              </a:rPr>
              <a:t>CARA MENGHITUNG INTEGRAL LIPAT DUA</a:t>
            </a:r>
            <a:endParaRPr lang="en-US" sz="2400" b="1" baseline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09275" name="Rectangle 27"/>
          <p:cNvSpPr>
            <a:spLocks noChangeArrowheads="1"/>
          </p:cNvSpPr>
          <p:nvPr/>
        </p:nvSpPr>
        <p:spPr bwMode="auto">
          <a:xfrm>
            <a:off x="1200152" y="2743200"/>
            <a:ext cx="6248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Artinya, diintegralkan dulu terhadap x lalu terhadap y</a:t>
            </a:r>
            <a:endParaRPr lang="en-US" sz="2000" baseline="0">
              <a:latin typeface="Arial" charset="0"/>
            </a:endParaRPr>
          </a:p>
        </p:txBody>
      </p:sp>
      <p:sp>
        <p:nvSpPr>
          <p:cNvPr id="309317" name="Rectangle 69"/>
          <p:cNvSpPr>
            <a:spLocks noChangeArrowheads="1"/>
          </p:cNvSpPr>
          <p:nvPr/>
        </p:nvSpPr>
        <p:spPr bwMode="auto">
          <a:xfrm>
            <a:off x="1181098" y="5105400"/>
            <a:ext cx="63055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Artinya, diintegralkan dulu terhadap y lalu terhadap x</a:t>
            </a:r>
            <a:endParaRPr lang="en-US" sz="2000" baseline="0">
              <a:latin typeface="Arial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762000" y="1143000"/>
            <a:ext cx="7242688" cy="704910"/>
            <a:chOff x="762000" y="1657290"/>
            <a:chExt cx="7242688" cy="704910"/>
          </a:xfrm>
        </p:grpSpPr>
        <p:sp>
          <p:nvSpPr>
            <p:cNvPr id="30733" name="Rectangle 22"/>
            <p:cNvSpPr>
              <a:spLocks noChangeArrowheads="1"/>
            </p:cNvSpPr>
            <p:nvPr/>
          </p:nvSpPr>
          <p:spPr bwMode="auto">
            <a:xfrm>
              <a:off x="762000" y="1657290"/>
              <a:ext cx="72426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pitchFamily="18" charset="0"/>
                </a:rPr>
                <a:t>a. </a:t>
              </a:r>
              <a:r>
                <a:rPr lang="en-US" sz="2000" baseline="0" smtClean="0">
                  <a:latin typeface="Arial" charset="0"/>
                  <a:cs typeface="Times New Roman" pitchFamily="18" charset="0"/>
                </a:rPr>
                <a:t>  Untuk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</a:t>
              </a:r>
              <a:r>
                <a:rPr lang="en-US" sz="2000" baseline="0" smtClean="0">
                  <a:latin typeface="Arial" charset="0"/>
                  <a:cs typeface="Times New Roman" pitchFamily="18" charset="0"/>
                </a:rPr>
                <a:t> f(x,y) dx dy dikerjakan dengan mengunakan cara: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952624" y="196209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S</a:t>
              </a:r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526259" y="1885890"/>
            <a:ext cx="2359941" cy="704910"/>
            <a:chOff x="5105400" y="1524000"/>
            <a:chExt cx="2359941" cy="704910"/>
          </a:xfrm>
        </p:grpSpPr>
        <p:sp>
          <p:nvSpPr>
            <p:cNvPr id="17" name="Rectangle 16"/>
            <p:cNvSpPr/>
            <p:nvPr/>
          </p:nvSpPr>
          <p:spPr>
            <a:xfrm>
              <a:off x="5246947" y="1828800"/>
              <a:ext cx="9252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Sy  Sx</a:t>
              </a: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105400" y="1524000"/>
              <a:ext cx="235994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=    [  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f(x,y) dx] dy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62000" y="3505200"/>
            <a:ext cx="7385355" cy="704910"/>
            <a:chOff x="762000" y="1657290"/>
            <a:chExt cx="7385355" cy="704910"/>
          </a:xfrm>
        </p:grpSpPr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762000" y="1657290"/>
              <a:ext cx="738535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pitchFamily="18" charset="0"/>
                </a:rPr>
                <a:t>b.   Untuk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</a:t>
              </a:r>
              <a:r>
                <a:rPr lang="en-US" sz="2000" baseline="0" smtClean="0">
                  <a:latin typeface="Arial" charset="0"/>
                  <a:cs typeface="Times New Roman" pitchFamily="18" charset="0"/>
                </a:rPr>
                <a:t> f(x,y) dy dx dikerjakan dengan mengunakan cara: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952624" y="196209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S</a:t>
              </a:r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524000" y="4324290"/>
            <a:ext cx="2359941" cy="704910"/>
            <a:chOff x="5105400" y="1524000"/>
            <a:chExt cx="2359941" cy="704910"/>
          </a:xfrm>
        </p:grpSpPr>
        <p:sp>
          <p:nvSpPr>
            <p:cNvPr id="26" name="Rectangle 25"/>
            <p:cNvSpPr/>
            <p:nvPr/>
          </p:nvSpPr>
          <p:spPr>
            <a:xfrm>
              <a:off x="5246947" y="1828800"/>
              <a:ext cx="9252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Sx  Sy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105400" y="1524000"/>
              <a:ext cx="235994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=    [  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f(x,y) dy] dx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0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0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2" grpId="0"/>
      <p:bldP spid="309275" grpId="0"/>
      <p:bldP spid="3093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2FE42A-7F3A-49E3-AFE9-8F1EB369040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00335"/>
            <a:ext cx="64008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CARA MENENTUKAN BATAS INTEGRAL</a:t>
            </a:r>
          </a:p>
        </p:txBody>
      </p:sp>
      <p:sp>
        <p:nvSpPr>
          <p:cNvPr id="310275" name="Rectangle 3"/>
          <p:cNvSpPr>
            <a:spLocks noChangeArrowheads="1"/>
          </p:cNvSpPr>
          <p:nvPr/>
        </p:nvSpPr>
        <p:spPr bwMode="auto">
          <a:xfrm>
            <a:off x="514938" y="1143000"/>
            <a:ext cx="4666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a.  Untuk kurva seperti gambar berikut :</a:t>
            </a:r>
          </a:p>
        </p:txBody>
      </p:sp>
      <p:grpSp>
        <p:nvGrpSpPr>
          <p:cNvPr id="2" name="Group 117"/>
          <p:cNvGrpSpPr>
            <a:grpSpLocks/>
          </p:cNvGrpSpPr>
          <p:nvPr/>
        </p:nvGrpSpPr>
        <p:grpSpPr bwMode="auto">
          <a:xfrm>
            <a:off x="495888" y="1752600"/>
            <a:ext cx="3790950" cy="2514600"/>
            <a:chOff x="192" y="1392"/>
            <a:chExt cx="2388" cy="1584"/>
          </a:xfrm>
        </p:grpSpPr>
        <p:sp>
          <p:nvSpPr>
            <p:cNvPr id="31760" name="Line 79"/>
            <p:cNvSpPr>
              <a:spLocks noChangeAspect="1" noChangeShapeType="1"/>
            </p:cNvSpPr>
            <p:nvPr/>
          </p:nvSpPr>
          <p:spPr bwMode="auto">
            <a:xfrm>
              <a:off x="432" y="2866"/>
              <a:ext cx="177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1" name="Line 80"/>
            <p:cNvSpPr>
              <a:spLocks noChangeAspect="1" noChangeShapeType="1"/>
            </p:cNvSpPr>
            <p:nvPr/>
          </p:nvSpPr>
          <p:spPr bwMode="auto">
            <a:xfrm flipV="1">
              <a:off x="525" y="1482"/>
              <a:ext cx="0" cy="14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2" name="Freeform 82"/>
            <p:cNvSpPr>
              <a:spLocks noChangeAspect="1"/>
            </p:cNvSpPr>
            <p:nvPr/>
          </p:nvSpPr>
          <p:spPr bwMode="auto">
            <a:xfrm rot="5400000" flipH="1">
              <a:off x="740" y="1790"/>
              <a:ext cx="1209" cy="800"/>
            </a:xfrm>
            <a:custGeom>
              <a:avLst/>
              <a:gdLst>
                <a:gd name="T0" fmla="*/ 0 w 2520"/>
                <a:gd name="T1" fmla="*/ 800 h 1530"/>
                <a:gd name="T2" fmla="*/ 345 w 2520"/>
                <a:gd name="T3" fmla="*/ 235 h 1530"/>
                <a:gd name="T4" fmla="*/ 777 w 2520"/>
                <a:gd name="T5" fmla="*/ 47 h 1530"/>
                <a:gd name="T6" fmla="*/ 1209 w 2520"/>
                <a:gd name="T7" fmla="*/ 518 h 15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20"/>
                <a:gd name="T13" fmla="*/ 0 h 1530"/>
                <a:gd name="T14" fmla="*/ 2520 w 2520"/>
                <a:gd name="T15" fmla="*/ 1530 h 15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20" h="1530">
                  <a:moveTo>
                    <a:pt x="0" y="1530"/>
                  </a:moveTo>
                  <a:cubicBezTo>
                    <a:pt x="225" y="1110"/>
                    <a:pt x="450" y="690"/>
                    <a:pt x="720" y="450"/>
                  </a:cubicBezTo>
                  <a:cubicBezTo>
                    <a:pt x="990" y="210"/>
                    <a:pt x="1320" y="0"/>
                    <a:pt x="1620" y="90"/>
                  </a:cubicBezTo>
                  <a:cubicBezTo>
                    <a:pt x="1920" y="180"/>
                    <a:pt x="2220" y="585"/>
                    <a:pt x="2520" y="99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3" name="Freeform 83"/>
            <p:cNvSpPr>
              <a:spLocks noChangeAspect="1"/>
            </p:cNvSpPr>
            <p:nvPr/>
          </p:nvSpPr>
          <p:spPr bwMode="auto">
            <a:xfrm rot="5400000" flipH="1">
              <a:off x="626" y="1817"/>
              <a:ext cx="1123" cy="832"/>
            </a:xfrm>
            <a:custGeom>
              <a:avLst/>
              <a:gdLst>
                <a:gd name="T0" fmla="*/ 0 w 2340"/>
                <a:gd name="T1" fmla="*/ 188 h 1590"/>
                <a:gd name="T2" fmla="*/ 346 w 2340"/>
                <a:gd name="T3" fmla="*/ 754 h 1590"/>
                <a:gd name="T4" fmla="*/ 777 w 2340"/>
                <a:gd name="T5" fmla="*/ 659 h 1590"/>
                <a:gd name="T6" fmla="*/ 1123 w 2340"/>
                <a:gd name="T7" fmla="*/ 0 h 15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40"/>
                <a:gd name="T13" fmla="*/ 0 h 1590"/>
                <a:gd name="T14" fmla="*/ 2340 w 2340"/>
                <a:gd name="T15" fmla="*/ 1590 h 15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40" h="1590">
                  <a:moveTo>
                    <a:pt x="0" y="360"/>
                  </a:moveTo>
                  <a:cubicBezTo>
                    <a:pt x="225" y="825"/>
                    <a:pt x="450" y="1290"/>
                    <a:pt x="720" y="1440"/>
                  </a:cubicBezTo>
                  <a:cubicBezTo>
                    <a:pt x="990" y="1590"/>
                    <a:pt x="1350" y="1500"/>
                    <a:pt x="1620" y="1260"/>
                  </a:cubicBezTo>
                  <a:cubicBezTo>
                    <a:pt x="1890" y="1020"/>
                    <a:pt x="2115" y="510"/>
                    <a:pt x="234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4" name="Line 84"/>
            <p:cNvSpPr>
              <a:spLocks noChangeAspect="1" noChangeShapeType="1"/>
            </p:cNvSpPr>
            <p:nvPr/>
          </p:nvSpPr>
          <p:spPr bwMode="auto">
            <a:xfrm>
              <a:off x="525" y="1747"/>
              <a:ext cx="94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5" name="Text Box 85"/>
            <p:cNvSpPr txBox="1">
              <a:spLocks noChangeArrowheads="1"/>
            </p:cNvSpPr>
            <p:nvPr/>
          </p:nvSpPr>
          <p:spPr bwMode="auto">
            <a:xfrm>
              <a:off x="443" y="1392"/>
              <a:ext cx="42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31766" name="Text Box 86"/>
            <p:cNvSpPr txBox="1">
              <a:spLocks noChangeArrowheads="1"/>
            </p:cNvSpPr>
            <p:nvPr/>
          </p:nvSpPr>
          <p:spPr bwMode="auto">
            <a:xfrm>
              <a:off x="192" y="2530"/>
              <a:ext cx="42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31767" name="Text Box 87"/>
            <p:cNvSpPr txBox="1">
              <a:spLocks noChangeArrowheads="1"/>
            </p:cNvSpPr>
            <p:nvPr/>
          </p:nvSpPr>
          <p:spPr bwMode="auto">
            <a:xfrm>
              <a:off x="192" y="1586"/>
              <a:ext cx="42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31768" name="Text Box 88"/>
            <p:cNvSpPr txBox="1">
              <a:spLocks noChangeArrowheads="1"/>
            </p:cNvSpPr>
            <p:nvPr/>
          </p:nvSpPr>
          <p:spPr bwMode="auto">
            <a:xfrm>
              <a:off x="1023" y="2064"/>
              <a:ext cx="42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</a:t>
              </a:r>
            </a:p>
          </p:txBody>
        </p:sp>
        <p:sp>
          <p:nvSpPr>
            <p:cNvPr id="31769" name="Line 89"/>
            <p:cNvSpPr>
              <a:spLocks noChangeAspect="1" noChangeShapeType="1"/>
            </p:cNvSpPr>
            <p:nvPr/>
          </p:nvSpPr>
          <p:spPr bwMode="auto">
            <a:xfrm>
              <a:off x="534" y="2686"/>
              <a:ext cx="66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70" name="Text Box 90"/>
            <p:cNvSpPr txBox="1">
              <a:spLocks noChangeArrowheads="1"/>
            </p:cNvSpPr>
            <p:nvPr/>
          </p:nvSpPr>
          <p:spPr bwMode="auto">
            <a:xfrm>
              <a:off x="1929" y="2564"/>
              <a:ext cx="42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31771" name="Text Box 91"/>
            <p:cNvSpPr txBox="1">
              <a:spLocks noChangeArrowheads="1"/>
            </p:cNvSpPr>
            <p:nvPr/>
          </p:nvSpPr>
          <p:spPr bwMode="auto">
            <a:xfrm>
              <a:off x="1702" y="1992"/>
              <a:ext cx="878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(y)</a:t>
              </a:r>
            </a:p>
          </p:txBody>
        </p:sp>
        <p:sp>
          <p:nvSpPr>
            <p:cNvPr id="31772" name="Text Box 92"/>
            <p:cNvSpPr txBox="1">
              <a:spLocks noChangeArrowheads="1"/>
            </p:cNvSpPr>
            <p:nvPr/>
          </p:nvSpPr>
          <p:spPr bwMode="auto">
            <a:xfrm>
              <a:off x="1440" y="1392"/>
              <a:ext cx="879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(y)</a:t>
              </a:r>
            </a:p>
          </p:txBody>
        </p:sp>
      </p:grpSp>
      <p:sp>
        <p:nvSpPr>
          <p:cNvPr id="310366" name="Rectangle 94"/>
          <p:cNvSpPr>
            <a:spLocks noChangeArrowheads="1"/>
          </p:cNvSpPr>
          <p:nvPr/>
        </p:nvSpPr>
        <p:spPr bwMode="auto">
          <a:xfrm>
            <a:off x="4038600" y="2057400"/>
            <a:ext cx="41910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Batas integral untuk sumbu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X: </a:t>
            </a:r>
          </a:p>
          <a:p>
            <a:pPr marL="514350">
              <a:spcAft>
                <a:spcPts val="24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kiri: x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f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(y), kanan: x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f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(y)</a:t>
            </a:r>
            <a:endParaRPr lang="en-US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Batas integral untuk sumbu Y:</a:t>
            </a:r>
          </a:p>
          <a:p>
            <a:pPr marL="514350">
              <a:spcAft>
                <a:spcPts val="18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bawah: y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c, atas: y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d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13"/>
          <p:cNvSpPr>
            <a:spLocks noChangeArrowheads="1"/>
          </p:cNvSpPr>
          <p:nvPr/>
        </p:nvSpPr>
        <p:spPr bwMode="auto">
          <a:xfrm>
            <a:off x="762000" y="4981576"/>
            <a:ext cx="2379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Bentuk integralnya: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3276600" y="4967226"/>
            <a:ext cx="2021569" cy="704910"/>
            <a:chOff x="1357312" y="5181600"/>
            <a:chExt cx="2021569" cy="704910"/>
          </a:xfrm>
        </p:grpSpPr>
        <p:sp>
          <p:nvSpPr>
            <p:cNvPr id="31758" name="Rectangle 114"/>
            <p:cNvSpPr>
              <a:spLocks noChangeArrowheads="1"/>
            </p:cNvSpPr>
            <p:nvPr/>
          </p:nvSpPr>
          <p:spPr bwMode="auto">
            <a:xfrm>
              <a:off x="1371600" y="5181600"/>
              <a:ext cx="20072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f(x,y) 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dy  =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357312" y="548640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S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029200" y="4572000"/>
            <a:ext cx="2071688" cy="1133596"/>
            <a:chOff x="5700712" y="4476690"/>
            <a:chExt cx="2071688" cy="1133596"/>
          </a:xfrm>
        </p:grpSpPr>
        <p:sp>
          <p:nvSpPr>
            <p:cNvPr id="31759" name="Rectangle 115"/>
            <p:cNvSpPr>
              <a:spLocks noChangeArrowheads="1"/>
            </p:cNvSpPr>
            <p:nvPr/>
          </p:nvSpPr>
          <p:spPr bwMode="auto">
            <a:xfrm>
              <a:off x="5772151" y="4854575"/>
              <a:ext cx="20002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   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f(x,y) 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dy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850135" y="4476690"/>
              <a:ext cx="93166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  f</a:t>
              </a:r>
              <a:r>
                <a:rPr lang="en-US" sz="2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(y)</a:t>
              </a:r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700712" y="5210176"/>
              <a:ext cx="98777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c  f</a:t>
              </a:r>
              <a:r>
                <a:rPr lang="en-US" sz="2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(y)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10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10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10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10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4" grpId="0"/>
      <p:bldP spid="310275" grpId="0"/>
      <p:bldP spid="310366" grpId="0" uiExpand="1" build="p"/>
      <p:bldP spid="317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8E764C-43F0-40EA-8C22-57B28FC23CC8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311352" name="Rectangle 56"/>
          <p:cNvSpPr>
            <a:spLocks noGrp="1" noChangeArrowheads="1"/>
          </p:cNvSpPr>
          <p:nvPr>
            <p:ph type="title"/>
          </p:nvPr>
        </p:nvSpPr>
        <p:spPr>
          <a:xfrm>
            <a:off x="1323976" y="300335"/>
            <a:ext cx="64770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CARA MENENTUKAN BATAS INTEGRAL</a:t>
            </a:r>
          </a:p>
        </p:txBody>
      </p:sp>
      <p:sp>
        <p:nvSpPr>
          <p:cNvPr id="311372" name="Rectangle 76"/>
          <p:cNvSpPr>
            <a:spLocks noChangeArrowheads="1"/>
          </p:cNvSpPr>
          <p:nvPr/>
        </p:nvSpPr>
        <p:spPr bwMode="auto">
          <a:xfrm>
            <a:off x="533400" y="1143000"/>
            <a:ext cx="4666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b.  Untuk kurva seperti gambar berikut :</a:t>
            </a:r>
          </a:p>
        </p:txBody>
      </p:sp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895350" y="1752600"/>
            <a:ext cx="2971800" cy="2895600"/>
            <a:chOff x="432" y="1380"/>
            <a:chExt cx="1872" cy="1824"/>
          </a:xfrm>
        </p:grpSpPr>
        <p:sp>
          <p:nvSpPr>
            <p:cNvPr id="32784" name="Line 78"/>
            <p:cNvSpPr>
              <a:spLocks noChangeAspect="1" noChangeShapeType="1"/>
            </p:cNvSpPr>
            <p:nvPr/>
          </p:nvSpPr>
          <p:spPr bwMode="auto">
            <a:xfrm>
              <a:off x="432" y="2802"/>
              <a:ext cx="173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85" name="Line 79"/>
            <p:cNvSpPr>
              <a:spLocks noChangeAspect="1" noChangeShapeType="1"/>
            </p:cNvSpPr>
            <p:nvPr/>
          </p:nvSpPr>
          <p:spPr bwMode="auto">
            <a:xfrm flipV="1">
              <a:off x="523" y="1466"/>
              <a:ext cx="0" cy="14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86" name="Freeform 81"/>
            <p:cNvSpPr>
              <a:spLocks noChangeAspect="1"/>
            </p:cNvSpPr>
            <p:nvPr/>
          </p:nvSpPr>
          <p:spPr bwMode="auto">
            <a:xfrm>
              <a:off x="657" y="1703"/>
              <a:ext cx="1238" cy="735"/>
            </a:xfrm>
            <a:custGeom>
              <a:avLst/>
              <a:gdLst>
                <a:gd name="T0" fmla="*/ 0 w 2520"/>
                <a:gd name="T1" fmla="*/ 735 h 1530"/>
                <a:gd name="T2" fmla="*/ 354 w 2520"/>
                <a:gd name="T3" fmla="*/ 216 h 1530"/>
                <a:gd name="T4" fmla="*/ 796 w 2520"/>
                <a:gd name="T5" fmla="*/ 43 h 1530"/>
                <a:gd name="T6" fmla="*/ 1238 w 2520"/>
                <a:gd name="T7" fmla="*/ 476 h 15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20"/>
                <a:gd name="T13" fmla="*/ 0 h 1530"/>
                <a:gd name="T14" fmla="*/ 2520 w 2520"/>
                <a:gd name="T15" fmla="*/ 1530 h 15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20" h="1530">
                  <a:moveTo>
                    <a:pt x="0" y="1530"/>
                  </a:moveTo>
                  <a:cubicBezTo>
                    <a:pt x="225" y="1110"/>
                    <a:pt x="450" y="690"/>
                    <a:pt x="720" y="450"/>
                  </a:cubicBezTo>
                  <a:cubicBezTo>
                    <a:pt x="990" y="210"/>
                    <a:pt x="1320" y="0"/>
                    <a:pt x="1620" y="90"/>
                  </a:cubicBezTo>
                  <a:cubicBezTo>
                    <a:pt x="1920" y="180"/>
                    <a:pt x="2220" y="585"/>
                    <a:pt x="2520" y="99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87" name="Freeform 82"/>
            <p:cNvSpPr>
              <a:spLocks noChangeAspect="1"/>
            </p:cNvSpPr>
            <p:nvPr/>
          </p:nvSpPr>
          <p:spPr bwMode="auto">
            <a:xfrm>
              <a:off x="657" y="1833"/>
              <a:ext cx="1150" cy="764"/>
            </a:xfrm>
            <a:custGeom>
              <a:avLst/>
              <a:gdLst>
                <a:gd name="T0" fmla="*/ 0 w 2340"/>
                <a:gd name="T1" fmla="*/ 173 h 1590"/>
                <a:gd name="T2" fmla="*/ 354 w 2340"/>
                <a:gd name="T3" fmla="*/ 692 h 1590"/>
                <a:gd name="T4" fmla="*/ 796 w 2340"/>
                <a:gd name="T5" fmla="*/ 605 h 1590"/>
                <a:gd name="T6" fmla="*/ 1150 w 2340"/>
                <a:gd name="T7" fmla="*/ 0 h 15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40"/>
                <a:gd name="T13" fmla="*/ 0 h 1590"/>
                <a:gd name="T14" fmla="*/ 2340 w 2340"/>
                <a:gd name="T15" fmla="*/ 1590 h 15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40" h="1590">
                  <a:moveTo>
                    <a:pt x="0" y="360"/>
                  </a:moveTo>
                  <a:cubicBezTo>
                    <a:pt x="225" y="825"/>
                    <a:pt x="450" y="1290"/>
                    <a:pt x="720" y="1440"/>
                  </a:cubicBezTo>
                  <a:cubicBezTo>
                    <a:pt x="990" y="1590"/>
                    <a:pt x="1350" y="1500"/>
                    <a:pt x="1620" y="1260"/>
                  </a:cubicBezTo>
                  <a:cubicBezTo>
                    <a:pt x="1890" y="1020"/>
                    <a:pt x="2115" y="510"/>
                    <a:pt x="234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88" name="Line 83"/>
            <p:cNvSpPr>
              <a:spLocks noChangeAspect="1" noChangeShapeType="1"/>
            </p:cNvSpPr>
            <p:nvPr/>
          </p:nvSpPr>
          <p:spPr bwMode="auto">
            <a:xfrm rot="5400000">
              <a:off x="1331" y="2396"/>
              <a:ext cx="817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89" name="Text Box 84"/>
            <p:cNvSpPr txBox="1">
              <a:spLocks noChangeArrowheads="1"/>
            </p:cNvSpPr>
            <p:nvPr/>
          </p:nvSpPr>
          <p:spPr bwMode="auto">
            <a:xfrm>
              <a:off x="443" y="1380"/>
              <a:ext cx="412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32790" name="Text Box 85"/>
            <p:cNvSpPr txBox="1">
              <a:spLocks noChangeArrowheads="1"/>
            </p:cNvSpPr>
            <p:nvPr/>
          </p:nvSpPr>
          <p:spPr bwMode="auto">
            <a:xfrm>
              <a:off x="565" y="2815"/>
              <a:ext cx="413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32791" name="Text Box 86"/>
            <p:cNvSpPr txBox="1">
              <a:spLocks noChangeArrowheads="1"/>
            </p:cNvSpPr>
            <p:nvPr/>
          </p:nvSpPr>
          <p:spPr bwMode="auto">
            <a:xfrm>
              <a:off x="1528" y="2815"/>
              <a:ext cx="413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32792" name="Text Box 87"/>
            <p:cNvSpPr txBox="1">
              <a:spLocks noChangeArrowheads="1"/>
            </p:cNvSpPr>
            <p:nvPr/>
          </p:nvSpPr>
          <p:spPr bwMode="auto">
            <a:xfrm>
              <a:off x="1008" y="2028"/>
              <a:ext cx="413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</a:t>
              </a:r>
            </a:p>
          </p:txBody>
        </p:sp>
        <p:sp>
          <p:nvSpPr>
            <p:cNvPr id="32793" name="Line 88"/>
            <p:cNvSpPr>
              <a:spLocks noChangeShapeType="1"/>
            </p:cNvSpPr>
            <p:nvPr/>
          </p:nvSpPr>
          <p:spPr bwMode="auto">
            <a:xfrm rot="5400000" flipH="1">
              <a:off x="478" y="2516"/>
              <a:ext cx="572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94" name="Text Box 89"/>
            <p:cNvSpPr txBox="1">
              <a:spLocks noChangeArrowheads="1"/>
            </p:cNvSpPr>
            <p:nvPr/>
          </p:nvSpPr>
          <p:spPr bwMode="auto">
            <a:xfrm>
              <a:off x="1891" y="2510"/>
              <a:ext cx="413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32795" name="Text Box 90"/>
            <p:cNvSpPr txBox="1">
              <a:spLocks noChangeArrowheads="1"/>
            </p:cNvSpPr>
            <p:nvPr/>
          </p:nvSpPr>
          <p:spPr bwMode="auto">
            <a:xfrm>
              <a:off x="967" y="1428"/>
              <a:ext cx="857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(x)</a:t>
              </a:r>
            </a:p>
          </p:txBody>
        </p:sp>
        <p:sp>
          <p:nvSpPr>
            <p:cNvPr id="32796" name="Text Box 91"/>
            <p:cNvSpPr txBox="1">
              <a:spLocks noChangeArrowheads="1"/>
            </p:cNvSpPr>
            <p:nvPr/>
          </p:nvSpPr>
          <p:spPr bwMode="auto">
            <a:xfrm>
              <a:off x="794" y="2554"/>
              <a:ext cx="856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(x)</a:t>
              </a:r>
            </a:p>
          </p:txBody>
        </p:sp>
      </p:grpSp>
      <p:sp>
        <p:nvSpPr>
          <p:cNvPr id="29" name="Rectangle 94"/>
          <p:cNvSpPr>
            <a:spLocks noChangeArrowheads="1"/>
          </p:cNvSpPr>
          <p:nvPr/>
        </p:nvSpPr>
        <p:spPr bwMode="auto">
          <a:xfrm>
            <a:off x="4038600" y="2023408"/>
            <a:ext cx="4419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Batas integral untuk sumbu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X: </a:t>
            </a:r>
          </a:p>
          <a:p>
            <a:pPr marL="514350">
              <a:spcAft>
                <a:spcPts val="24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kiri: x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, kanan: x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b</a:t>
            </a:r>
          </a:p>
          <a:p>
            <a:pPr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Batas integral untuk sumbu Y:</a:t>
            </a:r>
          </a:p>
          <a:p>
            <a:pPr marL="514350">
              <a:spcAft>
                <a:spcPts val="18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bawah: y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(x)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, atas: y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(x) 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113"/>
          <p:cNvSpPr>
            <a:spLocks noChangeArrowheads="1"/>
          </p:cNvSpPr>
          <p:nvPr/>
        </p:nvSpPr>
        <p:spPr bwMode="auto">
          <a:xfrm>
            <a:off x="762000" y="4981576"/>
            <a:ext cx="2379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Bentuk integralnya: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276600" y="4967226"/>
            <a:ext cx="2021569" cy="704910"/>
            <a:chOff x="1357312" y="5181600"/>
            <a:chExt cx="2021569" cy="704910"/>
          </a:xfrm>
        </p:grpSpPr>
        <p:sp>
          <p:nvSpPr>
            <p:cNvPr id="32" name="Rectangle 114"/>
            <p:cNvSpPr>
              <a:spLocks noChangeArrowheads="1"/>
            </p:cNvSpPr>
            <p:nvPr/>
          </p:nvSpPr>
          <p:spPr bwMode="auto">
            <a:xfrm>
              <a:off x="1371600" y="5181600"/>
              <a:ext cx="20072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f(x,y)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dy dx  =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357312" y="548640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S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029200" y="4572000"/>
            <a:ext cx="2071688" cy="1133596"/>
            <a:chOff x="5700712" y="4476690"/>
            <a:chExt cx="2071688" cy="1133596"/>
          </a:xfrm>
        </p:grpSpPr>
        <p:sp>
          <p:nvSpPr>
            <p:cNvPr id="35" name="Rectangle 115"/>
            <p:cNvSpPr>
              <a:spLocks noChangeArrowheads="1"/>
            </p:cNvSpPr>
            <p:nvPr/>
          </p:nvSpPr>
          <p:spPr bwMode="auto">
            <a:xfrm>
              <a:off x="5772151" y="4854575"/>
              <a:ext cx="20002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   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f(x,y)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dy dx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850135" y="4476690"/>
              <a:ext cx="93166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b  f</a:t>
              </a:r>
              <a:r>
                <a:rPr lang="en-US" sz="2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(x)</a:t>
              </a: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700712" y="5210176"/>
              <a:ext cx="100219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a  f</a:t>
              </a:r>
              <a:r>
                <a:rPr lang="en-US" sz="2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(x)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1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1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352" grpId="0"/>
      <p:bldP spid="311372" grpId="0"/>
      <p:bldP spid="29" grpId="0" uiExpand="1" build="p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F5C700-B538-4D91-8B81-D34ABDB4E3E0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title"/>
          </p:nvPr>
        </p:nvSpPr>
        <p:spPr>
          <a:xfrm>
            <a:off x="2438400" y="224135"/>
            <a:ext cx="4171950" cy="461665"/>
          </a:xfrm>
          <a:noFill/>
          <a:ln>
            <a:noFill/>
          </a:ln>
        </p:spPr>
        <p:txBody>
          <a:bodyPr anchor="t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1866535" y="3957090"/>
            <a:ext cx="3086465" cy="797290"/>
            <a:chOff x="1553980" y="4144780"/>
            <a:chExt cx="3086465" cy="797290"/>
          </a:xfrm>
        </p:grpSpPr>
        <p:sp>
          <p:nvSpPr>
            <p:cNvPr id="33828" name="Rectangle 180"/>
            <p:cNvSpPr>
              <a:spLocks noChangeArrowheads="1"/>
            </p:cNvSpPr>
            <p:nvPr/>
          </p:nvSpPr>
          <p:spPr bwMode="auto">
            <a:xfrm>
              <a:off x="1553980" y="4348163"/>
              <a:ext cx="296427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[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    y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]</a:t>
              </a:r>
            </a:p>
          </p:txBody>
        </p:sp>
        <p:grpSp>
          <p:nvGrpSpPr>
            <p:cNvPr id="33829" name="Group 184"/>
            <p:cNvGrpSpPr>
              <a:grpSpLocks/>
            </p:cNvGrpSpPr>
            <p:nvPr/>
          </p:nvGrpSpPr>
          <p:grpSpPr bwMode="auto">
            <a:xfrm>
              <a:off x="2032702" y="4161020"/>
              <a:ext cx="344488" cy="762000"/>
              <a:chOff x="4080" y="2400"/>
              <a:chExt cx="217" cy="480"/>
            </a:xfrm>
          </p:grpSpPr>
          <p:sp>
            <p:nvSpPr>
              <p:cNvPr id="33843" name="Rectangle 183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33841" name="Rectangle 181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3842" name="Line 182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30" name="Group 185"/>
            <p:cNvGrpSpPr>
              <a:grpSpLocks/>
            </p:cNvGrpSpPr>
            <p:nvPr/>
          </p:nvGrpSpPr>
          <p:grpSpPr bwMode="auto">
            <a:xfrm>
              <a:off x="2855912" y="4144780"/>
              <a:ext cx="344488" cy="762000"/>
              <a:chOff x="4080" y="2400"/>
              <a:chExt cx="217" cy="480"/>
            </a:xfrm>
          </p:grpSpPr>
          <p:sp>
            <p:nvSpPr>
              <p:cNvPr id="33840" name="Rectangle 188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33838" name="Rectangle 186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3839" name="Line 187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31" name="Group 189"/>
            <p:cNvGrpSpPr>
              <a:grpSpLocks/>
            </p:cNvGrpSpPr>
            <p:nvPr/>
          </p:nvGrpSpPr>
          <p:grpSpPr bwMode="auto">
            <a:xfrm>
              <a:off x="3687580" y="4176010"/>
              <a:ext cx="344488" cy="762000"/>
              <a:chOff x="4080" y="2400"/>
              <a:chExt cx="217" cy="480"/>
            </a:xfrm>
          </p:grpSpPr>
          <p:sp>
            <p:nvSpPr>
              <p:cNvPr id="33837" name="Rectangle 192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3835" name="Rectangle 190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33836" name="Line 191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32" name="Group 196"/>
            <p:cNvGrpSpPr>
              <a:grpSpLocks/>
            </p:cNvGrpSpPr>
            <p:nvPr/>
          </p:nvGrpSpPr>
          <p:grpSpPr bwMode="auto">
            <a:xfrm>
              <a:off x="4313420" y="4183245"/>
              <a:ext cx="327025" cy="758825"/>
              <a:chOff x="2927" y="2750"/>
              <a:chExt cx="206" cy="478"/>
            </a:xfrm>
          </p:grpSpPr>
          <p:sp>
            <p:nvSpPr>
              <p:cNvPr id="33833" name="Rectangle 193"/>
              <p:cNvSpPr>
                <a:spLocks noChangeArrowheads="1"/>
              </p:cNvSpPr>
              <p:nvPr/>
            </p:nvSpPr>
            <p:spPr bwMode="auto">
              <a:xfrm>
                <a:off x="2927" y="275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3834" name="Rectangle 194"/>
              <p:cNvSpPr>
                <a:spLocks noChangeArrowheads="1"/>
              </p:cNvSpPr>
              <p:nvPr/>
            </p:nvSpPr>
            <p:spPr bwMode="auto">
              <a:xfrm>
                <a:off x="2928" y="297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</p:grpSp>
      </p:grpSp>
      <p:grpSp>
        <p:nvGrpSpPr>
          <p:cNvPr id="70" name="Group 69"/>
          <p:cNvGrpSpPr/>
          <p:nvPr/>
        </p:nvGrpSpPr>
        <p:grpSpPr>
          <a:xfrm>
            <a:off x="1936567" y="4906780"/>
            <a:ext cx="4692833" cy="808220"/>
            <a:chOff x="1600200" y="5044190"/>
            <a:chExt cx="4692833" cy="808220"/>
          </a:xfrm>
        </p:grpSpPr>
        <p:sp>
          <p:nvSpPr>
            <p:cNvPr id="33803" name="Rectangle 201"/>
            <p:cNvSpPr>
              <a:spLocks noChangeArrowheads="1"/>
            </p:cNvSpPr>
            <p:nvPr/>
          </p:nvSpPr>
          <p:spPr bwMode="auto">
            <a:xfrm>
              <a:off x="1600200" y="5243513"/>
              <a:ext cx="43027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(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12 –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)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(     +     –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)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33804" name="Group 217"/>
            <p:cNvGrpSpPr>
              <a:grpSpLocks/>
            </p:cNvGrpSpPr>
            <p:nvPr/>
          </p:nvGrpSpPr>
          <p:grpSpPr bwMode="auto">
            <a:xfrm>
              <a:off x="2017895" y="5060430"/>
              <a:ext cx="466725" cy="762000"/>
              <a:chOff x="3804" y="2256"/>
              <a:chExt cx="294" cy="480"/>
            </a:xfrm>
          </p:grpSpPr>
          <p:sp>
            <p:nvSpPr>
              <p:cNvPr id="33827" name="Rectangle 205"/>
              <p:cNvSpPr>
                <a:spLocks noChangeArrowheads="1"/>
              </p:cNvSpPr>
              <p:nvPr/>
            </p:nvSpPr>
            <p:spPr bwMode="auto">
              <a:xfrm>
                <a:off x="3852" y="248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33825" name="Rectangle 203"/>
              <p:cNvSpPr>
                <a:spLocks noChangeArrowheads="1"/>
              </p:cNvSpPr>
              <p:nvPr/>
            </p:nvSpPr>
            <p:spPr bwMode="auto">
              <a:xfrm>
                <a:off x="3804" y="2256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32</a:t>
                </a:r>
              </a:p>
            </p:txBody>
          </p:sp>
          <p:sp>
            <p:nvSpPr>
              <p:cNvPr id="33826" name="Line 204"/>
              <p:cNvSpPr>
                <a:spLocks noChangeShapeType="1"/>
              </p:cNvSpPr>
              <p:nvPr/>
            </p:nvSpPr>
            <p:spPr bwMode="auto">
              <a:xfrm flipV="1">
                <a:off x="3876" y="2496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05" name="Group 210"/>
            <p:cNvGrpSpPr>
              <a:grpSpLocks/>
            </p:cNvGrpSpPr>
            <p:nvPr/>
          </p:nvGrpSpPr>
          <p:grpSpPr bwMode="auto">
            <a:xfrm>
              <a:off x="4053590" y="5060430"/>
              <a:ext cx="344488" cy="762000"/>
              <a:chOff x="4080" y="2400"/>
              <a:chExt cx="217" cy="480"/>
            </a:xfrm>
          </p:grpSpPr>
          <p:sp>
            <p:nvSpPr>
              <p:cNvPr id="33824" name="Rectangle 213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33822" name="Rectangle 211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3823" name="Line 212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06" name="Group 218"/>
            <p:cNvGrpSpPr>
              <a:grpSpLocks/>
            </p:cNvGrpSpPr>
            <p:nvPr/>
          </p:nvGrpSpPr>
          <p:grpSpPr bwMode="auto">
            <a:xfrm>
              <a:off x="3160895" y="5090410"/>
              <a:ext cx="466725" cy="762000"/>
              <a:chOff x="3804" y="2256"/>
              <a:chExt cx="294" cy="480"/>
            </a:xfrm>
          </p:grpSpPr>
          <p:sp>
            <p:nvSpPr>
              <p:cNvPr id="33821" name="Rectangle 221"/>
              <p:cNvSpPr>
                <a:spLocks noChangeArrowheads="1"/>
              </p:cNvSpPr>
              <p:nvPr/>
            </p:nvSpPr>
            <p:spPr bwMode="auto">
              <a:xfrm>
                <a:off x="3852" y="248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3819" name="Rectangle 219"/>
              <p:cNvSpPr>
                <a:spLocks noChangeArrowheads="1"/>
              </p:cNvSpPr>
              <p:nvPr/>
            </p:nvSpPr>
            <p:spPr bwMode="auto">
              <a:xfrm>
                <a:off x="3804" y="2256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32</a:t>
                </a:r>
              </a:p>
            </p:txBody>
          </p:sp>
          <p:sp>
            <p:nvSpPr>
              <p:cNvPr id="33820" name="Line 220"/>
              <p:cNvSpPr>
                <a:spLocks noChangeShapeType="1"/>
              </p:cNvSpPr>
              <p:nvPr/>
            </p:nvSpPr>
            <p:spPr bwMode="auto">
              <a:xfrm flipV="1">
                <a:off x="3876" y="2496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07" name="Group 222"/>
            <p:cNvGrpSpPr>
              <a:grpSpLocks/>
            </p:cNvGrpSpPr>
            <p:nvPr/>
          </p:nvGrpSpPr>
          <p:grpSpPr bwMode="auto">
            <a:xfrm>
              <a:off x="4555760" y="5075420"/>
              <a:ext cx="344488" cy="762000"/>
              <a:chOff x="4080" y="2400"/>
              <a:chExt cx="217" cy="480"/>
            </a:xfrm>
          </p:grpSpPr>
          <p:sp>
            <p:nvSpPr>
              <p:cNvPr id="33818" name="Rectangle 225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33816" name="Rectangle 223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3817" name="Line 224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08" name="Group 226"/>
            <p:cNvGrpSpPr>
              <a:grpSpLocks/>
            </p:cNvGrpSpPr>
            <p:nvPr/>
          </p:nvGrpSpPr>
          <p:grpSpPr bwMode="auto">
            <a:xfrm>
              <a:off x="5065712" y="5075420"/>
              <a:ext cx="344488" cy="762000"/>
              <a:chOff x="4080" y="2400"/>
              <a:chExt cx="217" cy="480"/>
            </a:xfrm>
          </p:grpSpPr>
          <p:sp>
            <p:nvSpPr>
              <p:cNvPr id="33815" name="Rectangle 229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3813" name="Rectangle 227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33814" name="Line 228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09" name="Group 234"/>
            <p:cNvGrpSpPr>
              <a:grpSpLocks/>
            </p:cNvGrpSpPr>
            <p:nvPr/>
          </p:nvGrpSpPr>
          <p:grpSpPr bwMode="auto">
            <a:xfrm>
              <a:off x="5685020" y="5044190"/>
              <a:ext cx="608013" cy="762000"/>
              <a:chOff x="4416" y="2208"/>
              <a:chExt cx="383" cy="480"/>
            </a:xfrm>
          </p:grpSpPr>
          <p:sp>
            <p:nvSpPr>
              <p:cNvPr id="33810" name="Rectangle 233"/>
              <p:cNvSpPr>
                <a:spLocks noChangeArrowheads="1"/>
              </p:cNvSpPr>
              <p:nvPr/>
            </p:nvSpPr>
            <p:spPr bwMode="auto">
              <a:xfrm>
                <a:off x="4488" y="243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33811" name="Rectangle 231"/>
              <p:cNvSpPr>
                <a:spLocks noChangeArrowheads="1"/>
              </p:cNvSpPr>
              <p:nvPr/>
            </p:nvSpPr>
            <p:spPr bwMode="auto">
              <a:xfrm>
                <a:off x="4416" y="2208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487</a:t>
                </a:r>
              </a:p>
            </p:txBody>
          </p:sp>
          <p:sp>
            <p:nvSpPr>
              <p:cNvPr id="33812" name="Line 232"/>
              <p:cNvSpPr>
                <a:spLocks noChangeShapeType="1"/>
              </p:cNvSpPr>
              <p:nvPr/>
            </p:nvSpPr>
            <p:spPr bwMode="auto">
              <a:xfrm flipV="1">
                <a:off x="4476" y="2448"/>
                <a:ext cx="22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533400" y="806206"/>
            <a:ext cx="3581400" cy="1052574"/>
            <a:chOff x="304800" y="547688"/>
            <a:chExt cx="3581400" cy="1052574"/>
          </a:xfrm>
        </p:grpSpPr>
        <p:sp>
          <p:nvSpPr>
            <p:cNvPr id="52" name="Rectangle 51"/>
            <p:cNvSpPr/>
            <p:nvPr/>
          </p:nvSpPr>
          <p:spPr>
            <a:xfrm>
              <a:off x="1518585" y="547688"/>
              <a:ext cx="69121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  y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304800" y="914400"/>
              <a:ext cx="3581400" cy="685862"/>
              <a:chOff x="304800" y="914400"/>
              <a:chExt cx="3581400" cy="685862"/>
            </a:xfrm>
          </p:grpSpPr>
          <p:sp>
            <p:nvSpPr>
              <p:cNvPr id="268304" name="Rectangle 16"/>
              <p:cNvSpPr>
                <a:spLocks noChangeArrowheads="1"/>
              </p:cNvSpPr>
              <p:nvPr/>
            </p:nvSpPr>
            <p:spPr bwMode="auto">
              <a:xfrm>
                <a:off x="304800" y="914400"/>
                <a:ext cx="35814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90000"/>
                  </a:lnSpc>
                  <a:tabLst>
                    <a:tab pos="1501775" algn="l"/>
                  </a:tabLst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.  Hitung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(2x + 3y) dx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dy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	</a:t>
                </a: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437854" y="1200152"/>
                <a:ext cx="66717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1  y </a:t>
                </a:r>
                <a:endParaRPr lang="en-US"/>
              </a:p>
            </p:txBody>
          </p:sp>
        </p:grpSp>
      </p:grpSp>
      <p:grpSp>
        <p:nvGrpSpPr>
          <p:cNvPr id="64" name="Group 63"/>
          <p:cNvGrpSpPr/>
          <p:nvPr/>
        </p:nvGrpSpPr>
        <p:grpSpPr>
          <a:xfrm>
            <a:off x="1867324" y="1828800"/>
            <a:ext cx="2476077" cy="978480"/>
            <a:chOff x="1867324" y="1646420"/>
            <a:chExt cx="2476077" cy="978480"/>
          </a:xfrm>
        </p:grpSpPr>
        <p:sp>
          <p:nvSpPr>
            <p:cNvPr id="268460" name="Rectangle 172"/>
            <p:cNvSpPr>
              <a:spLocks noChangeArrowheads="1"/>
            </p:cNvSpPr>
            <p:nvPr/>
          </p:nvSpPr>
          <p:spPr bwMode="auto">
            <a:xfrm>
              <a:off x="1981201" y="1996190"/>
              <a:ext cx="2362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tabLst>
                  <a:tab pos="1263650" algn="l"/>
                  <a:tab pos="4230688" algn="l"/>
                  <a:tab pos="5897563" algn="l"/>
                </a:tabLst>
              </a:pPr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(2x + 3y) dx </a:t>
              </a:r>
              <a:r>
                <a:rPr lang="en-US" sz="2000" baseline="0" dirty="0" err="1" smtClean="0">
                  <a:latin typeface="Arial" pitchFamily="34" charset="0"/>
                  <a:cs typeface="Arial" pitchFamily="34" charset="0"/>
                </a:rPr>
                <a:t>dy</a:t>
              </a:r>
              <a:endParaRPr lang="en-US" sz="2000" baseline="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985107" y="1646420"/>
              <a:ext cx="62068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 y</a:t>
              </a:r>
              <a:r>
                <a:rPr lang="en-US" sz="2000" baseline="3000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867324" y="2224790"/>
              <a:ext cx="5261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 y</a:t>
              </a:r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838200" y="2144470"/>
            <a:ext cx="9973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Jawab:</a:t>
            </a:r>
            <a:endParaRPr lang="en-US"/>
          </a:p>
        </p:txBody>
      </p:sp>
      <p:grpSp>
        <p:nvGrpSpPr>
          <p:cNvPr id="65" name="Group 64"/>
          <p:cNvGrpSpPr/>
          <p:nvPr/>
        </p:nvGrpSpPr>
        <p:grpSpPr>
          <a:xfrm>
            <a:off x="4108185" y="1873770"/>
            <a:ext cx="2292615" cy="952620"/>
            <a:chOff x="5029200" y="1534870"/>
            <a:chExt cx="2292615" cy="952620"/>
          </a:xfrm>
        </p:grpSpPr>
        <p:sp>
          <p:nvSpPr>
            <p:cNvPr id="58" name="Rectangle 57"/>
            <p:cNvSpPr/>
            <p:nvPr/>
          </p:nvSpPr>
          <p:spPr>
            <a:xfrm>
              <a:off x="5212830" y="20873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387666" y="153487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649136" y="1600200"/>
              <a:ext cx="40748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674370" y="2072390"/>
              <a:ext cx="3834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90000"/>
                </a:lnSpc>
                <a:tabLst>
                  <a:tab pos="1263650" algn="l"/>
                  <a:tab pos="4230688" algn="l"/>
                  <a:tab pos="5897563" algn="l"/>
                </a:tabLst>
              </a:pP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y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029200" y="1828800"/>
              <a:ext cx="22926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90000"/>
                </a:lnSpc>
                <a:tabLst>
                  <a:tab pos="1263650" algn="l"/>
                  <a:tab pos="4230688" algn="l"/>
                  <a:tab pos="5897563" algn="l"/>
                </a:tabLst>
              </a:pP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[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+ 3yx ]   dy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905000" y="2849380"/>
            <a:ext cx="3302507" cy="952620"/>
            <a:chOff x="742950" y="2796170"/>
            <a:chExt cx="3302507" cy="952620"/>
          </a:xfrm>
        </p:grpSpPr>
        <p:sp>
          <p:nvSpPr>
            <p:cNvPr id="268465" name="Rectangle 177"/>
            <p:cNvSpPr>
              <a:spLocks noChangeArrowheads="1"/>
            </p:cNvSpPr>
            <p:nvPr/>
          </p:nvSpPr>
          <p:spPr bwMode="auto">
            <a:xfrm>
              <a:off x="742950" y="3090863"/>
              <a:ext cx="330250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tabLst>
                  <a:tab pos="1263650" algn="l"/>
                  <a:tab pos="4230688" algn="l"/>
                  <a:tab pos="5897563" algn="l"/>
                </a:tabLst>
              </a:pP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 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+ 3y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– y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– 3y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) </a:t>
              </a:r>
              <a:r>
                <a:rPr lang="en-US" sz="2000" baseline="0" dirty="0" err="1">
                  <a:latin typeface="Arial" pitchFamily="34" charset="0"/>
                  <a:cs typeface="Arial" pitchFamily="34" charset="0"/>
                </a:rPr>
                <a:t>dy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944380" y="33486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119216" y="279617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68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6231C0-9F0D-4908-8F8E-2916E80EE44E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13347" name="Rectangle 3"/>
          <p:cNvSpPr>
            <a:spLocks noChangeArrowheads="1"/>
          </p:cNvSpPr>
          <p:nvPr/>
        </p:nvSpPr>
        <p:spPr bwMode="auto">
          <a:xfrm>
            <a:off x="533400" y="381000"/>
            <a:ext cx="678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spcAft>
                <a:spcPts val="600"/>
              </a:spcAft>
              <a:buAutoNum type="arabicPeriod" startAt="2"/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Hitung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x dx dy  pada daerah yang dibatasi parabola x = 6y –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dan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=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2y 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952500" y="123825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sp>
        <p:nvSpPr>
          <p:cNvPr id="313350" name="Rectangle 6"/>
          <p:cNvSpPr>
            <a:spLocks noChangeArrowheads="1"/>
          </p:cNvSpPr>
          <p:nvPr/>
        </p:nvSpPr>
        <p:spPr bwMode="auto">
          <a:xfrm>
            <a:off x="3810000" y="1631950"/>
            <a:ext cx="4341253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Titik potong kedua parabola adalah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6y –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= 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2y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 2y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8y = 0  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2y(y – 4)  =  0  </a:t>
            </a:r>
          </a:p>
        </p:txBody>
      </p:sp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609600" y="1752600"/>
            <a:ext cx="3200400" cy="2914650"/>
            <a:chOff x="192" y="1104"/>
            <a:chExt cx="2016" cy="1836"/>
          </a:xfrm>
        </p:grpSpPr>
        <p:sp>
          <p:nvSpPr>
            <p:cNvPr id="34828" name="Line 34"/>
            <p:cNvSpPr>
              <a:spLocks noChangeAspect="1" noChangeShapeType="1"/>
            </p:cNvSpPr>
            <p:nvPr/>
          </p:nvSpPr>
          <p:spPr bwMode="auto">
            <a:xfrm>
              <a:off x="381" y="2459"/>
              <a:ext cx="14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29" name="Line 35"/>
            <p:cNvSpPr>
              <a:spLocks noChangeAspect="1" noChangeShapeType="1"/>
            </p:cNvSpPr>
            <p:nvPr/>
          </p:nvSpPr>
          <p:spPr bwMode="auto">
            <a:xfrm>
              <a:off x="554" y="1167"/>
              <a:ext cx="0" cy="14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0" name="Line 36"/>
            <p:cNvSpPr>
              <a:spLocks noChangeAspect="1" noChangeShapeType="1"/>
            </p:cNvSpPr>
            <p:nvPr/>
          </p:nvSpPr>
          <p:spPr bwMode="auto">
            <a:xfrm rot="5400000">
              <a:off x="895" y="1121"/>
              <a:ext cx="0" cy="6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1" name="Line 37"/>
            <p:cNvSpPr>
              <a:spLocks noChangeAspect="1" noChangeShapeType="1"/>
            </p:cNvSpPr>
            <p:nvPr/>
          </p:nvSpPr>
          <p:spPr bwMode="auto">
            <a:xfrm rot="5400000">
              <a:off x="1100" y="1114"/>
              <a:ext cx="0" cy="10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2" name="Line 38"/>
            <p:cNvSpPr>
              <a:spLocks noChangeAspect="1" noChangeShapeType="1"/>
            </p:cNvSpPr>
            <p:nvPr/>
          </p:nvSpPr>
          <p:spPr bwMode="auto">
            <a:xfrm rot="5400000">
              <a:off x="1178" y="1233"/>
              <a:ext cx="0" cy="12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3" name="Line 39"/>
            <p:cNvSpPr>
              <a:spLocks noChangeAspect="1" noChangeShapeType="1"/>
            </p:cNvSpPr>
            <p:nvPr/>
          </p:nvSpPr>
          <p:spPr bwMode="auto">
            <a:xfrm rot="5400000">
              <a:off x="834" y="1860"/>
              <a:ext cx="0" cy="8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4" name="Line 40"/>
            <p:cNvSpPr>
              <a:spLocks noChangeAspect="1" noChangeShapeType="1"/>
            </p:cNvSpPr>
            <p:nvPr/>
          </p:nvSpPr>
          <p:spPr bwMode="auto">
            <a:xfrm rot="5400000">
              <a:off x="1178" y="1829"/>
              <a:ext cx="0" cy="1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5" name="Oval 41"/>
            <p:cNvSpPr>
              <a:spLocks noChangeAspect="1" noChangeArrowheads="1"/>
            </p:cNvSpPr>
            <p:nvPr/>
          </p:nvSpPr>
          <p:spPr bwMode="auto">
            <a:xfrm>
              <a:off x="535" y="2427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6" name="Oval 42"/>
            <p:cNvSpPr>
              <a:spLocks noChangeAspect="1" noChangeArrowheads="1"/>
            </p:cNvSpPr>
            <p:nvPr/>
          </p:nvSpPr>
          <p:spPr bwMode="auto">
            <a:xfrm>
              <a:off x="400" y="2232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7" name="Oval 43"/>
            <p:cNvSpPr>
              <a:spLocks noChangeAspect="1" noChangeArrowheads="1"/>
            </p:cNvSpPr>
            <p:nvPr/>
          </p:nvSpPr>
          <p:spPr bwMode="auto">
            <a:xfrm>
              <a:off x="937" y="1834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8" name="Oval 44"/>
            <p:cNvSpPr>
              <a:spLocks noChangeAspect="1" noChangeArrowheads="1"/>
            </p:cNvSpPr>
            <p:nvPr/>
          </p:nvSpPr>
          <p:spPr bwMode="auto">
            <a:xfrm>
              <a:off x="535" y="2033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9" name="Oval 45"/>
            <p:cNvSpPr>
              <a:spLocks noChangeAspect="1" noChangeArrowheads="1"/>
            </p:cNvSpPr>
            <p:nvPr/>
          </p:nvSpPr>
          <p:spPr bwMode="auto">
            <a:xfrm>
              <a:off x="1613" y="1636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0" name="Freeform 46"/>
            <p:cNvSpPr>
              <a:spLocks noChangeAspect="1"/>
            </p:cNvSpPr>
            <p:nvPr/>
          </p:nvSpPr>
          <p:spPr bwMode="auto">
            <a:xfrm>
              <a:off x="419" y="1580"/>
              <a:ext cx="1550" cy="879"/>
            </a:xfrm>
            <a:custGeom>
              <a:avLst/>
              <a:gdLst>
                <a:gd name="T0" fmla="*/ 135 w 3220"/>
                <a:gd name="T1" fmla="*/ 879 h 1238"/>
                <a:gd name="T2" fmla="*/ 0 w 3220"/>
                <a:gd name="T3" fmla="*/ 682 h 1238"/>
                <a:gd name="T4" fmla="*/ 135 w 3220"/>
                <a:gd name="T5" fmla="*/ 483 h 1238"/>
                <a:gd name="T6" fmla="*/ 539 w 3220"/>
                <a:gd name="T7" fmla="*/ 298 h 1238"/>
                <a:gd name="T8" fmla="*/ 1213 w 3220"/>
                <a:gd name="T9" fmla="*/ 85 h 1238"/>
                <a:gd name="T10" fmla="*/ 1550 w 3220"/>
                <a:gd name="T11" fmla="*/ 0 h 12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20"/>
                <a:gd name="T19" fmla="*/ 0 h 1238"/>
                <a:gd name="T20" fmla="*/ 3220 w 3220"/>
                <a:gd name="T21" fmla="*/ 1238 h 12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20" h="1238">
                  <a:moveTo>
                    <a:pt x="281" y="1238"/>
                  </a:moveTo>
                  <a:cubicBezTo>
                    <a:pt x="140" y="1145"/>
                    <a:pt x="0" y="1053"/>
                    <a:pt x="0" y="960"/>
                  </a:cubicBezTo>
                  <a:cubicBezTo>
                    <a:pt x="0" y="867"/>
                    <a:pt x="93" y="770"/>
                    <a:pt x="280" y="680"/>
                  </a:cubicBezTo>
                  <a:cubicBezTo>
                    <a:pt x="467" y="590"/>
                    <a:pt x="747" y="513"/>
                    <a:pt x="1120" y="420"/>
                  </a:cubicBezTo>
                  <a:cubicBezTo>
                    <a:pt x="1493" y="327"/>
                    <a:pt x="2170" y="190"/>
                    <a:pt x="2520" y="120"/>
                  </a:cubicBezTo>
                  <a:cubicBezTo>
                    <a:pt x="2870" y="50"/>
                    <a:pt x="3045" y="25"/>
                    <a:pt x="3220" y="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1" name="Oval 47"/>
            <p:cNvSpPr>
              <a:spLocks noChangeAspect="1" noChangeArrowheads="1"/>
            </p:cNvSpPr>
            <p:nvPr/>
          </p:nvSpPr>
          <p:spPr bwMode="auto">
            <a:xfrm>
              <a:off x="1207" y="2246"/>
              <a:ext cx="40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2" name="Oval 48"/>
            <p:cNvSpPr>
              <a:spLocks noChangeAspect="1" noChangeArrowheads="1"/>
            </p:cNvSpPr>
            <p:nvPr/>
          </p:nvSpPr>
          <p:spPr bwMode="auto">
            <a:xfrm>
              <a:off x="1736" y="1834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3" name="Oval 49"/>
            <p:cNvSpPr>
              <a:spLocks noChangeAspect="1" noChangeArrowheads="1"/>
            </p:cNvSpPr>
            <p:nvPr/>
          </p:nvSpPr>
          <p:spPr bwMode="auto">
            <a:xfrm>
              <a:off x="1207" y="1437"/>
              <a:ext cx="40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4" name="Freeform 50"/>
            <p:cNvSpPr>
              <a:spLocks noChangeAspect="1"/>
            </p:cNvSpPr>
            <p:nvPr/>
          </p:nvSpPr>
          <p:spPr bwMode="auto">
            <a:xfrm>
              <a:off x="554" y="1381"/>
              <a:ext cx="1279" cy="1078"/>
            </a:xfrm>
            <a:custGeom>
              <a:avLst/>
              <a:gdLst>
                <a:gd name="T0" fmla="*/ 0 w 2656"/>
                <a:gd name="T1" fmla="*/ 1078 h 1518"/>
                <a:gd name="T2" fmla="*/ 683 w 2656"/>
                <a:gd name="T3" fmla="*/ 895 h 1518"/>
                <a:gd name="T4" fmla="*/ 1213 w 2656"/>
                <a:gd name="T5" fmla="*/ 497 h 1518"/>
                <a:gd name="T6" fmla="*/ 1078 w 2656"/>
                <a:gd name="T7" fmla="*/ 270 h 1518"/>
                <a:gd name="T8" fmla="*/ 674 w 2656"/>
                <a:gd name="T9" fmla="*/ 99 h 1518"/>
                <a:gd name="T10" fmla="*/ 375 w 2656"/>
                <a:gd name="T11" fmla="*/ 0 h 15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56"/>
                <a:gd name="T19" fmla="*/ 0 h 1518"/>
                <a:gd name="T20" fmla="*/ 2656 w 2656"/>
                <a:gd name="T21" fmla="*/ 1518 h 151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56" h="1518">
                  <a:moveTo>
                    <a:pt x="0" y="1518"/>
                  </a:moveTo>
                  <a:cubicBezTo>
                    <a:pt x="499" y="1457"/>
                    <a:pt x="999" y="1396"/>
                    <a:pt x="1419" y="1260"/>
                  </a:cubicBezTo>
                  <a:cubicBezTo>
                    <a:pt x="1839" y="1124"/>
                    <a:pt x="2382" y="847"/>
                    <a:pt x="2519" y="700"/>
                  </a:cubicBezTo>
                  <a:cubicBezTo>
                    <a:pt x="2656" y="553"/>
                    <a:pt x="2426" y="473"/>
                    <a:pt x="2239" y="380"/>
                  </a:cubicBezTo>
                  <a:cubicBezTo>
                    <a:pt x="2052" y="287"/>
                    <a:pt x="1642" y="203"/>
                    <a:pt x="1399" y="140"/>
                  </a:cubicBezTo>
                  <a:cubicBezTo>
                    <a:pt x="1156" y="77"/>
                    <a:pt x="967" y="38"/>
                    <a:pt x="779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5" name="Line 51"/>
            <p:cNvSpPr>
              <a:spLocks noChangeAspect="1" noChangeShapeType="1"/>
            </p:cNvSpPr>
            <p:nvPr/>
          </p:nvSpPr>
          <p:spPr bwMode="auto">
            <a:xfrm>
              <a:off x="1767" y="2478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6" name="Line 52"/>
            <p:cNvSpPr>
              <a:spLocks noChangeAspect="1" noChangeShapeType="1"/>
            </p:cNvSpPr>
            <p:nvPr/>
          </p:nvSpPr>
          <p:spPr bwMode="auto">
            <a:xfrm>
              <a:off x="1633" y="2473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7" name="Line 53"/>
            <p:cNvSpPr>
              <a:spLocks noChangeAspect="1" noChangeShapeType="1"/>
            </p:cNvSpPr>
            <p:nvPr/>
          </p:nvSpPr>
          <p:spPr bwMode="auto">
            <a:xfrm>
              <a:off x="1498" y="2464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8" name="Line 54"/>
            <p:cNvSpPr>
              <a:spLocks noChangeAspect="1" noChangeShapeType="1"/>
            </p:cNvSpPr>
            <p:nvPr/>
          </p:nvSpPr>
          <p:spPr bwMode="auto">
            <a:xfrm>
              <a:off x="1363" y="2459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9" name="Line 55"/>
            <p:cNvSpPr>
              <a:spLocks noChangeAspect="1" noChangeShapeType="1"/>
            </p:cNvSpPr>
            <p:nvPr/>
          </p:nvSpPr>
          <p:spPr bwMode="auto">
            <a:xfrm>
              <a:off x="1228" y="2478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0" name="Line 56"/>
            <p:cNvSpPr>
              <a:spLocks noChangeAspect="1" noChangeShapeType="1"/>
            </p:cNvSpPr>
            <p:nvPr/>
          </p:nvSpPr>
          <p:spPr bwMode="auto">
            <a:xfrm>
              <a:off x="1093" y="2473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1" name="Line 57"/>
            <p:cNvSpPr>
              <a:spLocks noChangeAspect="1" noChangeShapeType="1"/>
            </p:cNvSpPr>
            <p:nvPr/>
          </p:nvSpPr>
          <p:spPr bwMode="auto">
            <a:xfrm>
              <a:off x="958" y="2464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2" name="Line 58"/>
            <p:cNvSpPr>
              <a:spLocks noChangeAspect="1" noChangeShapeType="1"/>
            </p:cNvSpPr>
            <p:nvPr/>
          </p:nvSpPr>
          <p:spPr bwMode="auto">
            <a:xfrm>
              <a:off x="824" y="2459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3" name="Line 59"/>
            <p:cNvSpPr>
              <a:spLocks noChangeAspect="1" noChangeShapeType="1"/>
            </p:cNvSpPr>
            <p:nvPr/>
          </p:nvSpPr>
          <p:spPr bwMode="auto">
            <a:xfrm>
              <a:off x="689" y="2473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4" name="Line 60"/>
            <p:cNvSpPr>
              <a:spLocks noChangeAspect="1" noChangeShapeType="1"/>
            </p:cNvSpPr>
            <p:nvPr/>
          </p:nvSpPr>
          <p:spPr bwMode="auto">
            <a:xfrm rot="5400000">
              <a:off x="514" y="2247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5" name="Line 61"/>
            <p:cNvSpPr>
              <a:spLocks noChangeAspect="1" noChangeShapeType="1"/>
            </p:cNvSpPr>
            <p:nvPr/>
          </p:nvSpPr>
          <p:spPr bwMode="auto">
            <a:xfrm rot="5400000">
              <a:off x="514" y="2049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6" name="Line 62"/>
            <p:cNvSpPr>
              <a:spLocks noChangeAspect="1" noChangeShapeType="1"/>
            </p:cNvSpPr>
            <p:nvPr/>
          </p:nvSpPr>
          <p:spPr bwMode="auto">
            <a:xfrm rot="5400000">
              <a:off x="514" y="1835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7" name="Line 63"/>
            <p:cNvSpPr>
              <a:spLocks noChangeAspect="1" noChangeShapeType="1"/>
            </p:cNvSpPr>
            <p:nvPr/>
          </p:nvSpPr>
          <p:spPr bwMode="auto">
            <a:xfrm rot="5400000">
              <a:off x="514" y="1637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8" name="Line 64"/>
            <p:cNvSpPr>
              <a:spLocks noChangeAspect="1" noChangeShapeType="1"/>
            </p:cNvSpPr>
            <p:nvPr/>
          </p:nvSpPr>
          <p:spPr bwMode="auto">
            <a:xfrm rot="5400000">
              <a:off x="527" y="1438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9" name="Line 65"/>
            <p:cNvSpPr>
              <a:spLocks noChangeAspect="1" noChangeShapeType="1"/>
            </p:cNvSpPr>
            <p:nvPr/>
          </p:nvSpPr>
          <p:spPr bwMode="auto">
            <a:xfrm>
              <a:off x="1767" y="1862"/>
              <a:ext cx="0" cy="6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0" name="Line 66"/>
            <p:cNvSpPr>
              <a:spLocks noChangeAspect="1" noChangeShapeType="1"/>
            </p:cNvSpPr>
            <p:nvPr/>
          </p:nvSpPr>
          <p:spPr bwMode="auto">
            <a:xfrm>
              <a:off x="958" y="1877"/>
              <a:ext cx="0" cy="6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1" name="Line 67"/>
            <p:cNvSpPr>
              <a:spLocks noChangeAspect="1" noChangeShapeType="1"/>
            </p:cNvSpPr>
            <p:nvPr/>
          </p:nvSpPr>
          <p:spPr bwMode="auto">
            <a:xfrm>
              <a:off x="1633" y="1720"/>
              <a:ext cx="0" cy="7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2" name="Line 68"/>
            <p:cNvSpPr>
              <a:spLocks noChangeAspect="1" noChangeShapeType="1"/>
            </p:cNvSpPr>
            <p:nvPr/>
          </p:nvSpPr>
          <p:spPr bwMode="auto">
            <a:xfrm>
              <a:off x="1228" y="1451"/>
              <a:ext cx="0" cy="10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3" name="Line 69"/>
            <p:cNvSpPr>
              <a:spLocks noChangeAspect="1" noChangeShapeType="1"/>
            </p:cNvSpPr>
            <p:nvPr/>
          </p:nvSpPr>
          <p:spPr bwMode="auto">
            <a:xfrm>
              <a:off x="419" y="2234"/>
              <a:ext cx="0" cy="2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4" name="Line 70"/>
            <p:cNvSpPr>
              <a:spLocks noChangeAspect="1" noChangeShapeType="1"/>
            </p:cNvSpPr>
            <p:nvPr/>
          </p:nvSpPr>
          <p:spPr bwMode="auto">
            <a:xfrm>
              <a:off x="414" y="2449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5" name="Text Box 71"/>
            <p:cNvSpPr txBox="1">
              <a:spLocks noChangeArrowheads="1"/>
            </p:cNvSpPr>
            <p:nvPr/>
          </p:nvSpPr>
          <p:spPr bwMode="auto">
            <a:xfrm>
              <a:off x="582" y="1104"/>
              <a:ext cx="1002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6y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6" name="Text Box 72"/>
            <p:cNvSpPr txBox="1">
              <a:spLocks noChangeArrowheads="1"/>
            </p:cNvSpPr>
            <p:nvPr/>
          </p:nvSpPr>
          <p:spPr bwMode="auto">
            <a:xfrm>
              <a:off x="1206" y="1296"/>
              <a:ext cx="1002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y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2y</a:t>
              </a:r>
            </a:p>
          </p:txBody>
        </p:sp>
        <p:sp>
          <p:nvSpPr>
            <p:cNvPr id="34867" name="Text Box 73"/>
            <p:cNvSpPr txBox="1">
              <a:spLocks noChangeArrowheads="1"/>
            </p:cNvSpPr>
            <p:nvPr/>
          </p:nvSpPr>
          <p:spPr bwMode="auto">
            <a:xfrm>
              <a:off x="259" y="2497"/>
              <a:ext cx="300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-1</a:t>
              </a:r>
            </a:p>
          </p:txBody>
        </p:sp>
        <p:sp>
          <p:nvSpPr>
            <p:cNvPr id="34868" name="Text Box 74"/>
            <p:cNvSpPr txBox="1">
              <a:spLocks noChangeArrowheads="1"/>
            </p:cNvSpPr>
            <p:nvPr/>
          </p:nvSpPr>
          <p:spPr bwMode="auto">
            <a:xfrm>
              <a:off x="804" y="2497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4869" name="Text Box 75"/>
            <p:cNvSpPr txBox="1">
              <a:spLocks noChangeArrowheads="1"/>
            </p:cNvSpPr>
            <p:nvPr/>
          </p:nvSpPr>
          <p:spPr bwMode="auto">
            <a:xfrm>
              <a:off x="1072" y="2497"/>
              <a:ext cx="300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34870" name="Text Box 76"/>
            <p:cNvSpPr txBox="1">
              <a:spLocks noChangeArrowheads="1"/>
            </p:cNvSpPr>
            <p:nvPr/>
          </p:nvSpPr>
          <p:spPr bwMode="auto">
            <a:xfrm>
              <a:off x="1472" y="2497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sp>
          <p:nvSpPr>
            <p:cNvPr id="34871" name="Text Box 77"/>
            <p:cNvSpPr txBox="1">
              <a:spLocks noChangeArrowheads="1"/>
            </p:cNvSpPr>
            <p:nvPr/>
          </p:nvSpPr>
          <p:spPr bwMode="auto">
            <a:xfrm>
              <a:off x="1617" y="2497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34872" name="Text Box 78"/>
            <p:cNvSpPr txBox="1">
              <a:spLocks noChangeArrowheads="1"/>
            </p:cNvSpPr>
            <p:nvPr/>
          </p:nvSpPr>
          <p:spPr bwMode="auto">
            <a:xfrm>
              <a:off x="192" y="2086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34873" name="Text Box 79"/>
            <p:cNvSpPr txBox="1">
              <a:spLocks noChangeArrowheads="1"/>
            </p:cNvSpPr>
            <p:nvPr/>
          </p:nvSpPr>
          <p:spPr bwMode="auto">
            <a:xfrm>
              <a:off x="281" y="1873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34874" name="Text Box 80"/>
            <p:cNvSpPr txBox="1">
              <a:spLocks noChangeArrowheads="1"/>
            </p:cNvSpPr>
            <p:nvPr/>
          </p:nvSpPr>
          <p:spPr bwMode="auto">
            <a:xfrm>
              <a:off x="281" y="1676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4875" name="Text Box 81"/>
            <p:cNvSpPr txBox="1">
              <a:spLocks noChangeArrowheads="1"/>
            </p:cNvSpPr>
            <p:nvPr/>
          </p:nvSpPr>
          <p:spPr bwMode="auto">
            <a:xfrm>
              <a:off x="281" y="1479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34876" name="Text Box 82"/>
            <p:cNvSpPr txBox="1">
              <a:spLocks noChangeArrowheads="1"/>
            </p:cNvSpPr>
            <p:nvPr/>
          </p:nvSpPr>
          <p:spPr bwMode="auto">
            <a:xfrm>
              <a:off x="281" y="1298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</p:grpSp>
      <p:sp>
        <p:nvSpPr>
          <p:cNvPr id="313429" name="Rectangle 85"/>
          <p:cNvSpPr>
            <a:spLocks noChangeArrowheads="1"/>
          </p:cNvSpPr>
          <p:nvPr/>
        </p:nvSpPr>
        <p:spPr bwMode="auto">
          <a:xfrm>
            <a:off x="3810000" y="3063875"/>
            <a:ext cx="4267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untuk y = 0, x = 0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,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dan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= 4, x = 8</a:t>
            </a:r>
            <a:r>
              <a:rPr lang="id-ID" sz="2000" baseline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Jadi titik potong di (0, 0) dan (8, 4) </a:t>
            </a:r>
            <a:endParaRPr lang="id-ID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3430" name="Rectangle 86"/>
          <p:cNvSpPr>
            <a:spLocks noChangeArrowheads="1"/>
          </p:cNvSpPr>
          <p:nvPr/>
        </p:nvSpPr>
        <p:spPr bwMode="auto">
          <a:xfrm>
            <a:off x="838200" y="4495800"/>
            <a:ext cx="6705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Batas integral X: kiri x =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2y  dan kanan x = 6y –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  <a:p>
            <a:r>
              <a:rPr lang="en-US" sz="2000" baseline="0" smtClean="0">
                <a:latin typeface="Arial" pitchFamily="34" charset="0"/>
                <a:cs typeface="Arial" pitchFamily="34" charset="0"/>
              </a:rPr>
              <a:t>Batas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integral Y: bawah y = 0  dan atas y = 4 </a:t>
            </a:r>
            <a:endParaRPr lang="id-ID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3431" name="AutoShape 87"/>
          <p:cNvSpPr>
            <a:spLocks noChangeArrowheads="1"/>
          </p:cNvSpPr>
          <p:nvPr/>
        </p:nvSpPr>
        <p:spPr bwMode="auto">
          <a:xfrm>
            <a:off x="7162800" y="5486400"/>
            <a:ext cx="990600" cy="457200"/>
          </a:xfrm>
          <a:prstGeom prst="rightArrow">
            <a:avLst>
              <a:gd name="adj1" fmla="val 50000"/>
              <a:gd name="adj2" fmla="val 54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3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1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13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313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31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7" grpId="0"/>
      <p:bldP spid="313349" grpId="0"/>
      <p:bldP spid="313350" grpId="0"/>
      <p:bldP spid="313429" grpId="0"/>
      <p:bldP spid="313430" grpId="0" uiExpand="1" build="p"/>
      <p:bldP spid="3134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FD0A7-6EDA-4A66-A95A-DDA006BF3E7A}" type="slidenum">
              <a:rPr lang="en-US"/>
              <a:pPr>
                <a:defRPr/>
              </a:pPr>
              <a:t>8</a:t>
            </a:fld>
            <a:endParaRPr lang="en-US"/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1136653" y="774700"/>
            <a:ext cx="5646738" cy="1016000"/>
            <a:chOff x="384" y="120"/>
            <a:chExt cx="3557" cy="640"/>
          </a:xfrm>
        </p:grpSpPr>
        <p:sp>
          <p:nvSpPr>
            <p:cNvPr id="35882" name="Rectangle 4"/>
            <p:cNvSpPr>
              <a:spLocks noChangeArrowheads="1"/>
            </p:cNvSpPr>
            <p:nvPr/>
          </p:nvSpPr>
          <p:spPr bwMode="auto">
            <a:xfrm>
              <a:off x="384" y="347"/>
              <a:ext cx="134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>
                <a:lnSpc>
                  <a:spcPct val="90000"/>
                </a:lnSpc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Jadi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x dx dy  = </a:t>
              </a:r>
            </a:p>
          </p:txBody>
        </p:sp>
        <p:grpSp>
          <p:nvGrpSpPr>
            <p:cNvPr id="35883" name="Group 59"/>
            <p:cNvGrpSpPr>
              <a:grpSpLocks/>
            </p:cNvGrpSpPr>
            <p:nvPr/>
          </p:nvGrpSpPr>
          <p:grpSpPr bwMode="auto">
            <a:xfrm>
              <a:off x="1680" y="120"/>
              <a:ext cx="2261" cy="640"/>
              <a:chOff x="1776" y="384"/>
              <a:chExt cx="2261" cy="640"/>
            </a:xfrm>
          </p:grpSpPr>
          <p:sp>
            <p:nvSpPr>
              <p:cNvPr id="35884" name="Rectangle 39"/>
              <p:cNvSpPr>
                <a:spLocks noChangeArrowheads="1"/>
              </p:cNvSpPr>
              <p:nvPr/>
            </p:nvSpPr>
            <p:spPr bwMode="auto">
              <a:xfrm>
                <a:off x="1776" y="384"/>
                <a:ext cx="2261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1800225" algn="l"/>
                    <a:tab pos="251460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  6y-y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	4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	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6y-y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</a:p>
              <a:p>
                <a:pPr>
                  <a:tabLst>
                    <a:tab pos="18859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x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dx dy  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] dy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1700213" algn="l"/>
                    <a:tab pos="251460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0 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-2y 	0	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-2y </a:t>
                </a:r>
              </a:p>
            </p:txBody>
          </p:sp>
          <p:grpSp>
            <p:nvGrpSpPr>
              <p:cNvPr id="35885" name="Group 44"/>
              <p:cNvGrpSpPr>
                <a:grpSpLocks/>
              </p:cNvGrpSpPr>
              <p:nvPr/>
            </p:nvGrpSpPr>
            <p:grpSpPr bwMode="auto">
              <a:xfrm>
                <a:off x="2981" y="492"/>
                <a:ext cx="217" cy="480"/>
                <a:chOff x="3546" y="2400"/>
                <a:chExt cx="217" cy="480"/>
              </a:xfrm>
            </p:grpSpPr>
            <p:sp>
              <p:nvSpPr>
                <p:cNvPr id="35886" name="Rectangle 45"/>
                <p:cNvSpPr>
                  <a:spLocks noChangeArrowheads="1"/>
                </p:cNvSpPr>
                <p:nvPr/>
              </p:nvSpPr>
              <p:spPr bwMode="auto">
                <a:xfrm>
                  <a:off x="3546" y="2400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35887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357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5888" name="Rectangle 47"/>
                <p:cNvSpPr>
                  <a:spLocks noChangeArrowheads="1"/>
                </p:cNvSpPr>
                <p:nvPr/>
              </p:nvSpPr>
              <p:spPr bwMode="auto">
                <a:xfrm>
                  <a:off x="3558" y="2630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</p:grpSp>
        </p:grpSp>
      </p:grpSp>
      <p:grpSp>
        <p:nvGrpSpPr>
          <p:cNvPr id="5" name="Group 90"/>
          <p:cNvGrpSpPr>
            <a:grpSpLocks/>
          </p:cNvGrpSpPr>
          <p:nvPr/>
        </p:nvGrpSpPr>
        <p:grpSpPr bwMode="auto">
          <a:xfrm>
            <a:off x="1974853" y="1955800"/>
            <a:ext cx="3740150" cy="1016000"/>
            <a:chOff x="1147" y="1092"/>
            <a:chExt cx="2356" cy="640"/>
          </a:xfrm>
        </p:grpSpPr>
        <p:grpSp>
          <p:nvGrpSpPr>
            <p:cNvPr id="35871" name="Group 52"/>
            <p:cNvGrpSpPr>
              <a:grpSpLocks/>
            </p:cNvGrpSpPr>
            <p:nvPr/>
          </p:nvGrpSpPr>
          <p:grpSpPr bwMode="auto">
            <a:xfrm>
              <a:off x="1339" y="1188"/>
              <a:ext cx="206" cy="480"/>
              <a:chOff x="4080" y="2400"/>
              <a:chExt cx="206" cy="480"/>
            </a:xfrm>
          </p:grpSpPr>
          <p:sp>
            <p:nvSpPr>
              <p:cNvPr id="35881" name="Rectangle 55"/>
              <p:cNvSpPr>
                <a:spLocks noChangeArrowheads="1"/>
              </p:cNvSpPr>
              <p:nvPr/>
            </p:nvSpPr>
            <p:spPr bwMode="auto">
              <a:xfrm>
                <a:off x="4081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5879" name="Rectangle 53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5880" name="Line 54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5874" name="Rectangle 66"/>
            <p:cNvSpPr>
              <a:spLocks noChangeArrowheads="1"/>
            </p:cNvSpPr>
            <p:nvPr/>
          </p:nvSpPr>
          <p:spPr bwMode="auto">
            <a:xfrm>
              <a:off x="1519" y="1092"/>
              <a:ext cx="198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4  </a:t>
              </a: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6y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(y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2y)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35873" name="Rectangle 71"/>
            <p:cNvSpPr>
              <a:spLocks noChangeArrowheads="1"/>
            </p:cNvSpPr>
            <p:nvPr/>
          </p:nvSpPr>
          <p:spPr bwMode="auto">
            <a:xfrm>
              <a:off x="1147" y="1284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</p:grpSp>
      <p:grpSp>
        <p:nvGrpSpPr>
          <p:cNvPr id="9" name="Group 91"/>
          <p:cNvGrpSpPr>
            <a:grpSpLocks/>
          </p:cNvGrpSpPr>
          <p:nvPr/>
        </p:nvGrpSpPr>
        <p:grpSpPr bwMode="auto">
          <a:xfrm>
            <a:off x="1974853" y="3060700"/>
            <a:ext cx="5111750" cy="1016000"/>
            <a:chOff x="1147" y="1764"/>
            <a:chExt cx="3220" cy="640"/>
          </a:xfrm>
        </p:grpSpPr>
        <p:grpSp>
          <p:nvGrpSpPr>
            <p:cNvPr id="35865" name="Group 72"/>
            <p:cNvGrpSpPr>
              <a:grpSpLocks/>
            </p:cNvGrpSpPr>
            <p:nvPr/>
          </p:nvGrpSpPr>
          <p:grpSpPr bwMode="auto">
            <a:xfrm>
              <a:off x="1339" y="1860"/>
              <a:ext cx="217" cy="480"/>
              <a:chOff x="4080" y="2400"/>
              <a:chExt cx="217" cy="480"/>
            </a:xfrm>
          </p:grpSpPr>
          <p:sp>
            <p:nvSpPr>
              <p:cNvPr id="35870" name="Rectangle 75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5868" name="Rectangle 73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5869" name="Line 74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5866" name="Rectangle 77"/>
            <p:cNvSpPr>
              <a:spLocks noChangeArrowheads="1"/>
            </p:cNvSpPr>
            <p:nvPr/>
          </p:nvSpPr>
          <p:spPr bwMode="auto">
            <a:xfrm>
              <a:off x="1519" y="1764"/>
              <a:ext cx="2848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4  </a:t>
              </a: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6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y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+ 4y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4y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dy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35867" name="Rectangle 82"/>
            <p:cNvSpPr>
              <a:spLocks noChangeArrowheads="1"/>
            </p:cNvSpPr>
            <p:nvPr/>
          </p:nvSpPr>
          <p:spPr bwMode="auto">
            <a:xfrm>
              <a:off x="1147" y="1956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</p:grpSp>
      <p:grpSp>
        <p:nvGrpSpPr>
          <p:cNvPr id="11" name="Group 92"/>
          <p:cNvGrpSpPr>
            <a:grpSpLocks/>
          </p:cNvGrpSpPr>
          <p:nvPr/>
        </p:nvGrpSpPr>
        <p:grpSpPr bwMode="auto">
          <a:xfrm>
            <a:off x="4411663" y="4256089"/>
            <a:ext cx="3208337" cy="795338"/>
            <a:chOff x="1225" y="2523"/>
            <a:chExt cx="2021" cy="501"/>
          </a:xfrm>
        </p:grpSpPr>
        <p:sp>
          <p:nvSpPr>
            <p:cNvPr id="35852" name="Rectangle 83"/>
            <p:cNvSpPr>
              <a:spLocks noChangeArrowheads="1"/>
            </p:cNvSpPr>
            <p:nvPr/>
          </p:nvSpPr>
          <p:spPr bwMode="auto">
            <a:xfrm>
              <a:off x="1225" y="2628"/>
              <a:ext cx="173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  [      y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2y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4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]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35849" name="Group 84"/>
            <p:cNvGrpSpPr>
              <a:grpSpLocks/>
            </p:cNvGrpSpPr>
            <p:nvPr/>
          </p:nvGrpSpPr>
          <p:grpSpPr bwMode="auto">
            <a:xfrm>
              <a:off x="1663" y="2544"/>
              <a:ext cx="294" cy="480"/>
              <a:chOff x="4080" y="1632"/>
              <a:chExt cx="294" cy="480"/>
            </a:xfrm>
          </p:grpSpPr>
          <p:sp>
            <p:nvSpPr>
              <p:cNvPr id="35864" name="Rectangle 51"/>
              <p:cNvSpPr>
                <a:spLocks noChangeArrowheads="1"/>
              </p:cNvSpPr>
              <p:nvPr/>
            </p:nvSpPr>
            <p:spPr bwMode="auto">
              <a:xfrm>
                <a:off x="4128" y="186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5862" name="Rectangle 49"/>
              <p:cNvSpPr>
                <a:spLocks noChangeArrowheads="1"/>
              </p:cNvSpPr>
              <p:nvPr/>
            </p:nvSpPr>
            <p:spPr bwMode="auto">
              <a:xfrm>
                <a:off x="4080" y="1632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32</a:t>
                </a:r>
              </a:p>
            </p:txBody>
          </p:sp>
          <p:sp>
            <p:nvSpPr>
              <p:cNvPr id="35863" name="Line 50"/>
              <p:cNvSpPr>
                <a:spLocks noChangeShapeType="1"/>
              </p:cNvSpPr>
              <p:nvPr/>
            </p:nvSpPr>
            <p:spPr bwMode="auto">
              <a:xfrm flipV="1">
                <a:off x="4152" y="1872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5850" name="Group 56"/>
            <p:cNvGrpSpPr>
              <a:grpSpLocks/>
            </p:cNvGrpSpPr>
            <p:nvPr/>
          </p:nvGrpSpPr>
          <p:grpSpPr bwMode="auto">
            <a:xfrm>
              <a:off x="2513" y="2535"/>
              <a:ext cx="206" cy="478"/>
              <a:chOff x="2709" y="2741"/>
              <a:chExt cx="206" cy="478"/>
            </a:xfrm>
          </p:grpSpPr>
          <p:sp>
            <p:nvSpPr>
              <p:cNvPr id="35860" name="Rectangle 57"/>
              <p:cNvSpPr>
                <a:spLocks noChangeArrowheads="1"/>
              </p:cNvSpPr>
              <p:nvPr/>
            </p:nvSpPr>
            <p:spPr bwMode="auto">
              <a:xfrm>
                <a:off x="2709" y="27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35861" name="Rectangle 58"/>
              <p:cNvSpPr>
                <a:spLocks noChangeArrowheads="1"/>
              </p:cNvSpPr>
              <p:nvPr/>
            </p:nvSpPr>
            <p:spPr bwMode="auto">
              <a:xfrm>
                <a:off x="2710" y="296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</p:grpSp>
        <p:grpSp>
          <p:nvGrpSpPr>
            <p:cNvPr id="35851" name="Group 78"/>
            <p:cNvGrpSpPr>
              <a:grpSpLocks/>
            </p:cNvGrpSpPr>
            <p:nvPr/>
          </p:nvGrpSpPr>
          <p:grpSpPr bwMode="auto">
            <a:xfrm>
              <a:off x="1387" y="2535"/>
              <a:ext cx="208" cy="450"/>
              <a:chOff x="4080" y="2391"/>
              <a:chExt cx="208" cy="450"/>
            </a:xfrm>
          </p:grpSpPr>
          <p:sp>
            <p:nvSpPr>
              <p:cNvPr id="35859" name="Rectangle 81"/>
              <p:cNvSpPr>
                <a:spLocks noChangeArrowheads="1"/>
              </p:cNvSpPr>
              <p:nvPr/>
            </p:nvSpPr>
            <p:spPr bwMode="auto">
              <a:xfrm>
                <a:off x="4083" y="259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5857" name="Rectangle 79"/>
              <p:cNvSpPr>
                <a:spLocks noChangeArrowheads="1"/>
              </p:cNvSpPr>
              <p:nvPr/>
            </p:nvSpPr>
            <p:spPr bwMode="auto">
              <a:xfrm>
                <a:off x="4080" y="239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5858" name="Line 80"/>
              <p:cNvSpPr>
                <a:spLocks noChangeShapeType="1"/>
              </p:cNvSpPr>
              <p:nvPr/>
            </p:nvSpPr>
            <p:spPr bwMode="auto">
              <a:xfrm flipV="1">
                <a:off x="4116" y="2619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5853" name="Group 89"/>
            <p:cNvGrpSpPr>
              <a:grpSpLocks/>
            </p:cNvGrpSpPr>
            <p:nvPr/>
          </p:nvGrpSpPr>
          <p:grpSpPr bwMode="auto">
            <a:xfrm>
              <a:off x="2863" y="2523"/>
              <a:ext cx="383" cy="480"/>
              <a:chOff x="3504" y="2391"/>
              <a:chExt cx="383" cy="480"/>
            </a:xfrm>
          </p:grpSpPr>
          <p:sp>
            <p:nvSpPr>
              <p:cNvPr id="35854" name="Rectangle 88"/>
              <p:cNvSpPr>
                <a:spLocks noChangeArrowheads="1"/>
              </p:cNvSpPr>
              <p:nvPr/>
            </p:nvSpPr>
            <p:spPr bwMode="auto">
              <a:xfrm>
                <a:off x="3588" y="262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5855" name="Rectangle 86"/>
              <p:cNvSpPr>
                <a:spLocks noChangeArrowheads="1"/>
              </p:cNvSpPr>
              <p:nvPr/>
            </p:nvSpPr>
            <p:spPr bwMode="auto">
              <a:xfrm>
                <a:off x="3504" y="2391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256</a:t>
                </a:r>
              </a:p>
            </p:txBody>
          </p:sp>
          <p:sp>
            <p:nvSpPr>
              <p:cNvPr id="35856" name="Line 87"/>
              <p:cNvSpPr>
                <a:spLocks noChangeShapeType="1"/>
              </p:cNvSpPr>
              <p:nvPr/>
            </p:nvSpPr>
            <p:spPr bwMode="auto">
              <a:xfrm flipV="1">
                <a:off x="3588" y="2631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9" name="Group 91"/>
          <p:cNvGrpSpPr>
            <a:grpSpLocks/>
          </p:cNvGrpSpPr>
          <p:nvPr/>
        </p:nvGrpSpPr>
        <p:grpSpPr bwMode="auto">
          <a:xfrm>
            <a:off x="1974852" y="4089400"/>
            <a:ext cx="2599062" cy="1016000"/>
            <a:chOff x="1147" y="1764"/>
            <a:chExt cx="1686" cy="640"/>
          </a:xfrm>
        </p:grpSpPr>
        <p:grpSp>
          <p:nvGrpSpPr>
            <p:cNvPr id="50" name="Group 72"/>
            <p:cNvGrpSpPr>
              <a:grpSpLocks/>
            </p:cNvGrpSpPr>
            <p:nvPr/>
          </p:nvGrpSpPr>
          <p:grpSpPr bwMode="auto">
            <a:xfrm>
              <a:off x="1339" y="1860"/>
              <a:ext cx="217" cy="480"/>
              <a:chOff x="4080" y="2400"/>
              <a:chExt cx="217" cy="480"/>
            </a:xfrm>
          </p:grpSpPr>
          <p:sp>
            <p:nvSpPr>
              <p:cNvPr id="55" name="Rectangle 75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53" name="Rectangle 73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54" name="Line 74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1" name="Rectangle 77"/>
            <p:cNvSpPr>
              <a:spLocks noChangeArrowheads="1"/>
            </p:cNvSpPr>
            <p:nvPr/>
          </p:nvSpPr>
          <p:spPr bwMode="auto">
            <a:xfrm>
              <a:off x="1519" y="1764"/>
              <a:ext cx="131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4  </a:t>
              </a: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8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2" name="Rectangle 82"/>
            <p:cNvSpPr>
              <a:spLocks noChangeArrowheads="1"/>
            </p:cNvSpPr>
            <p:nvPr/>
          </p:nvSpPr>
          <p:spPr bwMode="auto">
            <a:xfrm>
              <a:off x="1147" y="1956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E01E4C-154C-4653-80F2-4933CEDF6CE2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315397" name="Rectangle 5"/>
          <p:cNvSpPr>
            <a:spLocks noChangeArrowheads="1"/>
          </p:cNvSpPr>
          <p:nvPr/>
        </p:nvSpPr>
        <p:spPr bwMode="auto">
          <a:xfrm>
            <a:off x="990600" y="1143000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</a:t>
            </a:r>
          </a:p>
        </p:txBody>
      </p:sp>
      <p:sp>
        <p:nvSpPr>
          <p:cNvPr id="315395" name="Rectangle 3"/>
          <p:cNvSpPr>
            <a:spLocks noChangeArrowheads="1"/>
          </p:cNvSpPr>
          <p:nvPr/>
        </p:nvSpPr>
        <p:spPr bwMode="auto">
          <a:xfrm>
            <a:off x="533400" y="293688"/>
            <a:ext cx="7620000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>
              <a:lnSpc>
                <a:spcPct val="90000"/>
              </a:lnSpc>
              <a:spcAft>
                <a:spcPts val="600"/>
              </a:spcAft>
              <a:buAutoNum type="arabicPeriod" startAt="3"/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Hitung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(x + y) dy dx pada daerah yang dibatasi parabola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6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y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6x –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dan garis lurus y = x</a:t>
            </a:r>
          </a:p>
        </p:txBody>
      </p:sp>
      <p:grpSp>
        <p:nvGrpSpPr>
          <p:cNvPr id="2" name="Group 192"/>
          <p:cNvGrpSpPr>
            <a:grpSpLocks/>
          </p:cNvGrpSpPr>
          <p:nvPr/>
        </p:nvGrpSpPr>
        <p:grpSpPr bwMode="auto">
          <a:xfrm>
            <a:off x="838200" y="1752600"/>
            <a:ext cx="2286000" cy="2786062"/>
            <a:chOff x="288" y="1125"/>
            <a:chExt cx="1440" cy="1755"/>
          </a:xfrm>
        </p:grpSpPr>
        <p:sp>
          <p:nvSpPr>
            <p:cNvPr id="36875" name="Text Box 174"/>
            <p:cNvSpPr txBox="1">
              <a:spLocks noChangeArrowheads="1"/>
            </p:cNvSpPr>
            <p:nvPr/>
          </p:nvSpPr>
          <p:spPr bwMode="auto">
            <a:xfrm>
              <a:off x="1228" y="2589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6</a:t>
              </a:r>
            </a:p>
          </p:txBody>
        </p:sp>
        <p:sp>
          <p:nvSpPr>
            <p:cNvPr id="36876" name="Line 148"/>
            <p:cNvSpPr>
              <a:spLocks noChangeShapeType="1"/>
            </p:cNvSpPr>
            <p:nvPr/>
          </p:nvSpPr>
          <p:spPr bwMode="auto">
            <a:xfrm>
              <a:off x="478" y="2568"/>
              <a:ext cx="11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7" name="Line 149"/>
            <p:cNvSpPr>
              <a:spLocks noChangeShapeType="1"/>
            </p:cNvSpPr>
            <p:nvPr/>
          </p:nvSpPr>
          <p:spPr bwMode="auto">
            <a:xfrm>
              <a:off x="562" y="1350"/>
              <a:ext cx="2" cy="12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8" name="Line 150"/>
            <p:cNvSpPr>
              <a:spLocks noChangeAspect="1" noChangeShapeType="1"/>
            </p:cNvSpPr>
            <p:nvPr/>
          </p:nvSpPr>
          <p:spPr bwMode="auto">
            <a:xfrm rot="5400000">
              <a:off x="905" y="1567"/>
              <a:ext cx="0" cy="6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9" name="Line 151"/>
            <p:cNvSpPr>
              <a:spLocks noChangeShapeType="1"/>
            </p:cNvSpPr>
            <p:nvPr/>
          </p:nvSpPr>
          <p:spPr bwMode="auto">
            <a:xfrm rot="5400000">
              <a:off x="768" y="1196"/>
              <a:ext cx="0" cy="4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0" name="Oval 152"/>
            <p:cNvSpPr>
              <a:spLocks noChangeAspect="1" noChangeArrowheads="1"/>
            </p:cNvSpPr>
            <p:nvPr/>
          </p:nvSpPr>
          <p:spPr bwMode="auto">
            <a:xfrm>
              <a:off x="543" y="2543"/>
              <a:ext cx="42" cy="4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1" name="Oval 153"/>
            <p:cNvSpPr>
              <a:spLocks noChangeAspect="1" noChangeArrowheads="1"/>
            </p:cNvSpPr>
            <p:nvPr/>
          </p:nvSpPr>
          <p:spPr bwMode="auto">
            <a:xfrm>
              <a:off x="1354" y="2539"/>
              <a:ext cx="41" cy="3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2" name="Oval 154"/>
            <p:cNvSpPr>
              <a:spLocks noChangeAspect="1" noChangeArrowheads="1"/>
            </p:cNvSpPr>
            <p:nvPr/>
          </p:nvSpPr>
          <p:spPr bwMode="auto">
            <a:xfrm>
              <a:off x="948" y="1382"/>
              <a:ext cx="41" cy="4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3" name="Oval 155"/>
            <p:cNvSpPr>
              <a:spLocks noChangeAspect="1" noChangeArrowheads="1"/>
            </p:cNvSpPr>
            <p:nvPr/>
          </p:nvSpPr>
          <p:spPr bwMode="auto">
            <a:xfrm>
              <a:off x="1218" y="1894"/>
              <a:ext cx="40" cy="3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4" name="Line 156"/>
            <p:cNvSpPr>
              <a:spLocks noChangeAspect="1" noChangeShapeType="1"/>
            </p:cNvSpPr>
            <p:nvPr/>
          </p:nvSpPr>
          <p:spPr bwMode="auto">
            <a:xfrm>
              <a:off x="1511" y="2568"/>
              <a:ext cx="0" cy="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5" name="Line 157"/>
            <p:cNvSpPr>
              <a:spLocks noChangeAspect="1" noChangeShapeType="1"/>
            </p:cNvSpPr>
            <p:nvPr/>
          </p:nvSpPr>
          <p:spPr bwMode="auto">
            <a:xfrm>
              <a:off x="1375" y="2564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6" name="Line 158"/>
            <p:cNvSpPr>
              <a:spLocks noChangeAspect="1" noChangeShapeType="1"/>
            </p:cNvSpPr>
            <p:nvPr/>
          </p:nvSpPr>
          <p:spPr bwMode="auto">
            <a:xfrm>
              <a:off x="1239" y="2577"/>
              <a:ext cx="0" cy="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7" name="Line 159"/>
            <p:cNvSpPr>
              <a:spLocks noChangeAspect="1" noChangeShapeType="1"/>
            </p:cNvSpPr>
            <p:nvPr/>
          </p:nvSpPr>
          <p:spPr bwMode="auto">
            <a:xfrm>
              <a:off x="1104" y="257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8" name="Line 160"/>
            <p:cNvSpPr>
              <a:spLocks noChangeAspect="1" noChangeShapeType="1"/>
            </p:cNvSpPr>
            <p:nvPr/>
          </p:nvSpPr>
          <p:spPr bwMode="auto">
            <a:xfrm>
              <a:off x="969" y="2568"/>
              <a:ext cx="0" cy="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9" name="Line 161"/>
            <p:cNvSpPr>
              <a:spLocks noChangeAspect="1" noChangeShapeType="1"/>
            </p:cNvSpPr>
            <p:nvPr/>
          </p:nvSpPr>
          <p:spPr bwMode="auto">
            <a:xfrm>
              <a:off x="833" y="2564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0" name="Line 162"/>
            <p:cNvSpPr>
              <a:spLocks noChangeAspect="1" noChangeShapeType="1"/>
            </p:cNvSpPr>
            <p:nvPr/>
          </p:nvSpPr>
          <p:spPr bwMode="auto">
            <a:xfrm>
              <a:off x="698" y="257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1" name="Line 163"/>
            <p:cNvSpPr>
              <a:spLocks noChangeAspect="1" noChangeShapeType="1"/>
            </p:cNvSpPr>
            <p:nvPr/>
          </p:nvSpPr>
          <p:spPr bwMode="auto">
            <a:xfrm rot="5400000">
              <a:off x="523" y="2415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2" name="Line 164"/>
            <p:cNvSpPr>
              <a:spLocks noChangeAspect="1" noChangeShapeType="1"/>
            </p:cNvSpPr>
            <p:nvPr/>
          </p:nvSpPr>
          <p:spPr bwMode="auto">
            <a:xfrm rot="5400000">
              <a:off x="523" y="2285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3" name="Line 165"/>
            <p:cNvSpPr>
              <a:spLocks noChangeAspect="1" noChangeShapeType="1"/>
            </p:cNvSpPr>
            <p:nvPr/>
          </p:nvSpPr>
          <p:spPr bwMode="auto">
            <a:xfrm rot="5400000">
              <a:off x="523" y="2145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4" name="Line 166"/>
            <p:cNvSpPr>
              <a:spLocks noChangeAspect="1" noChangeShapeType="1"/>
            </p:cNvSpPr>
            <p:nvPr/>
          </p:nvSpPr>
          <p:spPr bwMode="auto">
            <a:xfrm rot="5400000">
              <a:off x="523" y="2014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5" name="Line 167"/>
            <p:cNvSpPr>
              <a:spLocks noChangeAspect="1" noChangeShapeType="1"/>
            </p:cNvSpPr>
            <p:nvPr/>
          </p:nvSpPr>
          <p:spPr bwMode="auto">
            <a:xfrm rot="5400000">
              <a:off x="536" y="1885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6" name="Line 168"/>
            <p:cNvSpPr>
              <a:spLocks noChangeShapeType="1"/>
            </p:cNvSpPr>
            <p:nvPr/>
          </p:nvSpPr>
          <p:spPr bwMode="auto">
            <a:xfrm>
              <a:off x="969" y="1432"/>
              <a:ext cx="0" cy="11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7" name="Line 169"/>
            <p:cNvSpPr>
              <a:spLocks noChangeAspect="1" noChangeShapeType="1"/>
            </p:cNvSpPr>
            <p:nvPr/>
          </p:nvSpPr>
          <p:spPr bwMode="auto">
            <a:xfrm>
              <a:off x="1239" y="1903"/>
              <a:ext cx="0" cy="6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8" name="Text Box 170"/>
            <p:cNvSpPr txBox="1">
              <a:spLocks noChangeArrowheads="1"/>
            </p:cNvSpPr>
            <p:nvPr/>
          </p:nvSpPr>
          <p:spPr bwMode="auto">
            <a:xfrm>
              <a:off x="643" y="1125"/>
              <a:ext cx="100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6x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9" name="Text Box 171"/>
            <p:cNvSpPr txBox="1">
              <a:spLocks noChangeArrowheads="1"/>
            </p:cNvSpPr>
            <p:nvPr/>
          </p:nvSpPr>
          <p:spPr bwMode="auto">
            <a:xfrm>
              <a:off x="422" y="2589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36900" name="Text Box 172"/>
            <p:cNvSpPr txBox="1">
              <a:spLocks noChangeArrowheads="1"/>
            </p:cNvSpPr>
            <p:nvPr/>
          </p:nvSpPr>
          <p:spPr bwMode="auto">
            <a:xfrm>
              <a:off x="814" y="2589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6901" name="Text Box 173"/>
            <p:cNvSpPr txBox="1">
              <a:spLocks noChangeArrowheads="1"/>
            </p:cNvSpPr>
            <p:nvPr/>
          </p:nvSpPr>
          <p:spPr bwMode="auto">
            <a:xfrm>
              <a:off x="1082" y="2589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36902" name="Text Box 175"/>
            <p:cNvSpPr txBox="1">
              <a:spLocks noChangeArrowheads="1"/>
            </p:cNvSpPr>
            <p:nvPr/>
          </p:nvSpPr>
          <p:spPr bwMode="auto">
            <a:xfrm>
              <a:off x="300" y="1296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36903" name="Text Box 176"/>
            <p:cNvSpPr txBox="1">
              <a:spLocks noChangeArrowheads="1"/>
            </p:cNvSpPr>
            <p:nvPr/>
          </p:nvSpPr>
          <p:spPr bwMode="auto">
            <a:xfrm>
              <a:off x="288" y="1802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36904" name="Line 177"/>
            <p:cNvSpPr>
              <a:spLocks noChangeAspect="1" noChangeShapeType="1"/>
            </p:cNvSpPr>
            <p:nvPr/>
          </p:nvSpPr>
          <p:spPr bwMode="auto">
            <a:xfrm rot="5400000">
              <a:off x="528" y="1755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05" name="Line 178"/>
            <p:cNvSpPr>
              <a:spLocks noChangeAspect="1" noChangeShapeType="1"/>
            </p:cNvSpPr>
            <p:nvPr/>
          </p:nvSpPr>
          <p:spPr bwMode="auto">
            <a:xfrm rot="5400000">
              <a:off x="528" y="1625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06" name="Line 179"/>
            <p:cNvSpPr>
              <a:spLocks noChangeAspect="1" noChangeShapeType="1"/>
            </p:cNvSpPr>
            <p:nvPr/>
          </p:nvSpPr>
          <p:spPr bwMode="auto">
            <a:xfrm rot="5400000">
              <a:off x="541" y="1495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07" name="Line 180"/>
            <p:cNvSpPr>
              <a:spLocks noChangeAspect="1" noChangeShapeType="1"/>
            </p:cNvSpPr>
            <p:nvPr/>
          </p:nvSpPr>
          <p:spPr bwMode="auto">
            <a:xfrm rot="5400000">
              <a:off x="539" y="1377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08" name="Oval 181"/>
            <p:cNvSpPr>
              <a:spLocks noChangeAspect="1" noChangeArrowheads="1"/>
            </p:cNvSpPr>
            <p:nvPr/>
          </p:nvSpPr>
          <p:spPr bwMode="auto">
            <a:xfrm>
              <a:off x="668" y="1889"/>
              <a:ext cx="41" cy="3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09" name="Line 182"/>
            <p:cNvSpPr>
              <a:spLocks noChangeAspect="1" noChangeShapeType="1"/>
            </p:cNvSpPr>
            <p:nvPr/>
          </p:nvSpPr>
          <p:spPr bwMode="auto">
            <a:xfrm>
              <a:off x="702" y="1899"/>
              <a:ext cx="0" cy="6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10" name="Line 183"/>
            <p:cNvSpPr>
              <a:spLocks noChangeShapeType="1"/>
            </p:cNvSpPr>
            <p:nvPr/>
          </p:nvSpPr>
          <p:spPr bwMode="auto">
            <a:xfrm rot="2700000" flipV="1">
              <a:off x="993" y="1584"/>
              <a:ext cx="0" cy="116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11" name="Freeform 184"/>
            <p:cNvSpPr>
              <a:spLocks/>
            </p:cNvSpPr>
            <p:nvPr/>
          </p:nvSpPr>
          <p:spPr bwMode="auto">
            <a:xfrm>
              <a:off x="561" y="1398"/>
              <a:ext cx="811" cy="1170"/>
            </a:xfrm>
            <a:custGeom>
              <a:avLst/>
              <a:gdLst>
                <a:gd name="T0" fmla="*/ 40 w 1450"/>
                <a:gd name="T1" fmla="*/ 1170 h 2170"/>
                <a:gd name="T2" fmla="*/ 0 w 1450"/>
                <a:gd name="T3" fmla="*/ 1166 h 2170"/>
                <a:gd name="T4" fmla="*/ 134 w 1450"/>
                <a:gd name="T5" fmla="*/ 508 h 2170"/>
                <a:gd name="T6" fmla="*/ 403 w 1450"/>
                <a:gd name="T7" fmla="*/ 1 h 2170"/>
                <a:gd name="T8" fmla="*/ 677 w 1450"/>
                <a:gd name="T9" fmla="*/ 513 h 2170"/>
                <a:gd name="T10" fmla="*/ 811 w 1450"/>
                <a:gd name="T11" fmla="*/ 1166 h 21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50"/>
                <a:gd name="T19" fmla="*/ 0 h 2170"/>
                <a:gd name="T20" fmla="*/ 1450 w 1450"/>
                <a:gd name="T21" fmla="*/ 2170 h 217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50" h="2170">
                  <a:moveTo>
                    <a:pt x="71" y="2170"/>
                  </a:moveTo>
                  <a:lnTo>
                    <a:pt x="0" y="2162"/>
                  </a:lnTo>
                  <a:cubicBezTo>
                    <a:pt x="28" y="1957"/>
                    <a:pt x="120" y="1302"/>
                    <a:pt x="240" y="942"/>
                  </a:cubicBezTo>
                  <a:cubicBezTo>
                    <a:pt x="360" y="582"/>
                    <a:pt x="558" y="0"/>
                    <a:pt x="720" y="2"/>
                  </a:cubicBezTo>
                  <a:cubicBezTo>
                    <a:pt x="882" y="4"/>
                    <a:pt x="1088" y="592"/>
                    <a:pt x="1210" y="952"/>
                  </a:cubicBezTo>
                  <a:cubicBezTo>
                    <a:pt x="1332" y="1312"/>
                    <a:pt x="1391" y="1737"/>
                    <a:pt x="1450" y="2162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12" name="Text Box 185"/>
            <p:cNvSpPr txBox="1">
              <a:spLocks noChangeArrowheads="1"/>
            </p:cNvSpPr>
            <p:nvPr/>
          </p:nvSpPr>
          <p:spPr bwMode="auto">
            <a:xfrm>
              <a:off x="1124" y="1524"/>
              <a:ext cx="60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x</a:t>
              </a:r>
            </a:p>
          </p:txBody>
        </p:sp>
        <p:sp>
          <p:nvSpPr>
            <p:cNvPr id="36913" name="Text Box 186"/>
            <p:cNvSpPr txBox="1">
              <a:spLocks noChangeArrowheads="1"/>
            </p:cNvSpPr>
            <p:nvPr/>
          </p:nvSpPr>
          <p:spPr bwMode="auto">
            <a:xfrm>
              <a:off x="546" y="2589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sp>
        <p:nvSpPr>
          <p:cNvPr id="315580" name="Rectangle 188"/>
          <p:cNvSpPr>
            <a:spLocks noChangeArrowheads="1"/>
          </p:cNvSpPr>
          <p:nvPr/>
        </p:nvSpPr>
        <p:spPr bwMode="auto">
          <a:xfrm>
            <a:off x="3429000" y="2057400"/>
            <a:ext cx="48768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Titik potong parabola dan garis tsb: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6x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= x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5x = 0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x(x – 5) = 0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x = 0 dan x = 5.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Jadi titik potongnya di (0, 0) dan (5, 5) </a:t>
            </a:r>
          </a:p>
        </p:txBody>
      </p:sp>
      <p:sp>
        <p:nvSpPr>
          <p:cNvPr id="315582" name="Rectangle 190"/>
          <p:cNvSpPr>
            <a:spLocks noChangeArrowheads="1"/>
          </p:cNvSpPr>
          <p:nvPr/>
        </p:nvSpPr>
        <p:spPr bwMode="auto">
          <a:xfrm>
            <a:off x="990600" y="4648200"/>
            <a:ext cx="5943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 dirty="0">
                <a:latin typeface="Arial" pitchFamily="34" charset="0"/>
                <a:cs typeface="Arial" pitchFamily="34" charset="0"/>
              </a:rPr>
              <a:t>Batas integral X: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kiri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x = 0 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kanan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x = 5</a:t>
            </a:r>
          </a:p>
          <a:p>
            <a:pPr>
              <a:spcAft>
                <a:spcPts val="600"/>
              </a:spcAft>
            </a:pP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Batas 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integral Y: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y = 6x – x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bawah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y = x </a:t>
            </a:r>
            <a:endParaRPr lang="id-ID" sz="2000" baseline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5583" name="AutoShape 191"/>
          <p:cNvSpPr>
            <a:spLocks noChangeArrowheads="1"/>
          </p:cNvSpPr>
          <p:nvPr/>
        </p:nvSpPr>
        <p:spPr bwMode="auto">
          <a:xfrm>
            <a:off x="7467600" y="5486400"/>
            <a:ext cx="990600" cy="457200"/>
          </a:xfrm>
          <a:prstGeom prst="rightArrow">
            <a:avLst>
              <a:gd name="adj1" fmla="val 50000"/>
              <a:gd name="adj2" fmla="val 54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315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15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15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15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15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3155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315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7" grpId="0"/>
      <p:bldP spid="315395" grpId="0"/>
      <p:bldP spid="315580" grpId="0" uiExpand="1" build="p"/>
      <p:bldP spid="315582" grpId="0" build="p"/>
      <p:bldP spid="315583" grpId="0" animBg="1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6633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990000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5752</TotalTime>
  <Words>1037</Words>
  <Application>Microsoft Office PowerPoint</Application>
  <PresentationFormat>On-screen Show (4:3)</PresentationFormat>
  <Paragraphs>272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1_Mountain Top</vt:lpstr>
      <vt:lpstr>INTEGRAL LIPAT</vt:lpstr>
      <vt:lpstr>INTEGRAL LIPAT DUA </vt:lpstr>
      <vt:lpstr>PowerPoint Presentation</vt:lpstr>
      <vt:lpstr>CARA MENENTUKAN BATAS INTEGRAL</vt:lpstr>
      <vt:lpstr>CARA MENENTUKAN BATAS INTEGRAL</vt:lpstr>
      <vt:lpstr>CONTOH SOAL</vt:lpstr>
      <vt:lpstr>PowerPoint Presentation</vt:lpstr>
      <vt:lpstr>PowerPoint Presentation</vt:lpstr>
      <vt:lpstr>PowerPoint Presentation</vt:lpstr>
      <vt:lpstr>PowerPoint Presentation</vt:lpstr>
      <vt:lpstr>LATIHAN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490</cp:revision>
  <cp:lastPrinted>2019-06-17T07:34:05Z</cp:lastPrinted>
  <dcterms:created xsi:type="dcterms:W3CDTF">2003-09-17T10:33:32Z</dcterms:created>
  <dcterms:modified xsi:type="dcterms:W3CDTF">2023-05-15T07:22:29Z</dcterms:modified>
</cp:coreProperties>
</file>