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Default Extension="svg" ContentType="image/svg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Default Extension="fntdata" ContentType="application/x-fontdata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2" r:id="rId6"/>
    <p:sldId id="263" r:id="rId7"/>
    <p:sldId id="264" r:id="rId8"/>
    <p:sldId id="266" r:id="rId9"/>
    <p:sldId id="260" r:id="rId10"/>
    <p:sldId id="261" r:id="rId11"/>
    <p:sldId id="267" r:id="rId12"/>
    <p:sldId id="265" r:id="rId13"/>
    <p:sldId id="268" r:id="rId14"/>
    <p:sldId id="269" r:id="rId15"/>
    <p:sldId id="272" r:id="rId16"/>
    <p:sldId id="273" r:id="rId17"/>
    <p:sldId id="270" r:id="rId18"/>
    <p:sldId id="274" r:id="rId19"/>
    <p:sldId id="275" r:id="rId20"/>
    <p:sldId id="276" r:id="rId21"/>
    <p:sldId id="277" r:id="rId22"/>
  </p:sldIdLst>
  <p:sldSz cx="18288000" cy="10287000"/>
  <p:notesSz cx="6858000" cy="9144000"/>
  <p:embeddedFontLst>
    <p:embeddedFont>
      <p:font typeface="Calibri" pitchFamily="34" charset="0"/>
      <p:regular r:id="rId23"/>
      <p:bold r:id="rId24"/>
      <p:italic r:id="rId25"/>
      <p:boldItalic r:id="rId26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E2295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 autoAdjust="0"/>
    <p:restoredTop sz="94622" autoAdjust="0"/>
  </p:normalViewPr>
  <p:slideViewPr>
    <p:cSldViewPr>
      <p:cViewPr varScale="1">
        <p:scale>
          <a:sx n="46" d="100"/>
          <a:sy n="46" d="100"/>
        </p:scale>
        <p:origin x="-744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4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3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2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1.fntdata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1/24/2022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1/24/2022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1/24/2022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1/24/2022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7" Type="http://schemas.openxmlformats.org/officeDocument/2006/relationships/image" Target="../media/image12.sv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5" Type="http://schemas.openxmlformats.org/officeDocument/2006/relationships/image" Target="../media/image10.svg"/><Relationship Id="rId4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sv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l="29726" r="27239"/>
          <a:stretch>
            <a:fillRect/>
          </a:stretch>
        </p:blipFill>
        <p:spPr>
          <a:xfrm>
            <a:off x="0" y="0"/>
            <a:ext cx="6640390" cy="1028700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7772400" y="2019300"/>
            <a:ext cx="9144000" cy="1815882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DINAMIKA HISTORIS, DAN URGENSI WAWASAN NUSANTARA SEBAGAI KONSEPSI DAN PANDANGAN KOLEKTIF KEBANGSAAN INDONESIA DALAM KONTEKS PERGAULAN DUNIA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462875" y="2322044"/>
            <a:ext cx="6586663" cy="6240593"/>
            <a:chOff x="0" y="0"/>
            <a:chExt cx="8782217" cy="8320790"/>
          </a:xfrm>
        </p:grpSpPr>
        <p:sp>
          <p:nvSpPr>
            <p:cNvPr id="3" name="TextBox 3"/>
            <p:cNvSpPr txBox="1"/>
            <p:nvPr/>
          </p:nvSpPr>
          <p:spPr>
            <a:xfrm>
              <a:off x="6449117" y="-28575"/>
              <a:ext cx="810669" cy="76797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379"/>
                </a:lnSpc>
              </a:pPr>
              <a:r>
                <a:rPr lang="en-US" sz="1700">
                  <a:solidFill>
                    <a:srgbClr val="000000"/>
                  </a:solidFill>
                  <a:latin typeface="HK Grotesk Medium"/>
                </a:rPr>
                <a:t>Item 1</a:t>
              </a:r>
            </a:p>
            <a:p>
              <a:pPr algn="ctr">
                <a:lnSpc>
                  <a:spcPts val="2379"/>
                </a:lnSpc>
              </a:pPr>
              <a:r>
                <a:rPr lang="en-US" sz="1700">
                  <a:solidFill>
                    <a:srgbClr val="000000"/>
                  </a:solidFill>
                  <a:latin typeface="HK Grotesk Medium"/>
                </a:rPr>
                <a:t>20%</a:t>
              </a:r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7971548" y="4656983"/>
              <a:ext cx="810669" cy="76797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379"/>
                </a:lnSpc>
              </a:pPr>
              <a:r>
                <a:rPr lang="en-US" sz="1700">
                  <a:solidFill>
                    <a:srgbClr val="000000"/>
                  </a:solidFill>
                  <a:latin typeface="HK Grotesk Medium"/>
                </a:rPr>
                <a:t>Item 2</a:t>
              </a:r>
            </a:p>
            <a:p>
              <a:pPr algn="ctr">
                <a:lnSpc>
                  <a:spcPts val="2379"/>
                </a:lnSpc>
              </a:pPr>
              <a:r>
                <a:rPr lang="en-US" sz="1700">
                  <a:solidFill>
                    <a:srgbClr val="000000"/>
                  </a:solidFill>
                  <a:latin typeface="HK Grotesk Medium"/>
                </a:rPr>
                <a:t>20%</a:t>
              </a:r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3985774" y="7552817"/>
              <a:ext cx="810669" cy="76797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379"/>
                </a:lnSpc>
              </a:pPr>
              <a:r>
                <a:rPr lang="en-US" sz="1700">
                  <a:solidFill>
                    <a:srgbClr val="000000"/>
                  </a:solidFill>
                  <a:latin typeface="HK Grotesk Medium"/>
                </a:rPr>
                <a:t>Item 3</a:t>
              </a:r>
            </a:p>
            <a:p>
              <a:pPr algn="ctr">
                <a:lnSpc>
                  <a:spcPts val="2379"/>
                </a:lnSpc>
              </a:pPr>
              <a:r>
                <a:rPr lang="en-US" sz="1700">
                  <a:solidFill>
                    <a:srgbClr val="000000"/>
                  </a:solidFill>
                  <a:latin typeface="HK Grotesk Medium"/>
                </a:rPr>
                <a:t>20%</a:t>
              </a:r>
            </a:p>
          </p:txBody>
        </p:sp>
        <p:sp>
          <p:nvSpPr>
            <p:cNvPr id="6" name="TextBox 6"/>
            <p:cNvSpPr txBox="1"/>
            <p:nvPr/>
          </p:nvSpPr>
          <p:spPr>
            <a:xfrm>
              <a:off x="0" y="4656983"/>
              <a:ext cx="810669" cy="76797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379"/>
                </a:lnSpc>
              </a:pPr>
              <a:r>
                <a:rPr lang="en-US" sz="1700">
                  <a:solidFill>
                    <a:srgbClr val="000000"/>
                  </a:solidFill>
                  <a:latin typeface="HK Grotesk Medium"/>
                </a:rPr>
                <a:t>Item 4</a:t>
              </a:r>
            </a:p>
            <a:p>
              <a:pPr algn="ctr">
                <a:lnSpc>
                  <a:spcPts val="2379"/>
                </a:lnSpc>
              </a:pPr>
              <a:r>
                <a:rPr lang="en-US" sz="1700">
                  <a:solidFill>
                    <a:srgbClr val="000000"/>
                  </a:solidFill>
                  <a:latin typeface="HK Grotesk Medium"/>
                </a:rPr>
                <a:t>20%</a:t>
              </a:r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1522430" y="-28575"/>
              <a:ext cx="810669" cy="76797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379"/>
                </a:lnSpc>
              </a:pPr>
              <a:r>
                <a:rPr lang="en-US" sz="1700">
                  <a:solidFill>
                    <a:srgbClr val="000000"/>
                  </a:solidFill>
                  <a:latin typeface="HK Grotesk Medium"/>
                </a:rPr>
                <a:t>Item 5</a:t>
              </a:r>
            </a:p>
            <a:p>
              <a:pPr algn="ctr">
                <a:lnSpc>
                  <a:spcPts val="2379"/>
                </a:lnSpc>
              </a:pPr>
              <a:r>
                <a:rPr lang="en-US" sz="1700">
                  <a:solidFill>
                    <a:srgbClr val="000000"/>
                  </a:solidFill>
                  <a:latin typeface="HK Grotesk Medium"/>
                </a:rPr>
                <a:t>20%</a:t>
              </a:r>
            </a:p>
          </p:txBody>
        </p:sp>
        <p:grpSp>
          <p:nvGrpSpPr>
            <p:cNvPr id="8" name="Group 8"/>
            <p:cNvGrpSpPr>
              <a:grpSpLocks noChangeAspect="1"/>
            </p:cNvGrpSpPr>
            <p:nvPr/>
          </p:nvGrpSpPr>
          <p:grpSpPr>
            <a:xfrm>
              <a:off x="804738" y="173830"/>
              <a:ext cx="7172741" cy="7172741"/>
              <a:chOff x="0" y="0"/>
              <a:chExt cx="2540000" cy="2540000"/>
            </a:xfrm>
          </p:grpSpPr>
          <p:sp>
            <p:nvSpPr>
              <p:cNvPr id="9" name="Freeform 9"/>
              <p:cNvSpPr/>
              <p:nvPr/>
            </p:nvSpPr>
            <p:spPr>
              <a:xfrm>
                <a:off x="1270000" y="0"/>
                <a:ext cx="1225947" cy="1104203"/>
              </a:xfrm>
              <a:custGeom>
                <a:avLst/>
                <a:gdLst/>
                <a:ahLst/>
                <a:cxnLst/>
                <a:rect l="l" t="t" r="r" b="b"/>
                <a:pathLst>
                  <a:path w="1225947" h="1104203">
                    <a:moveTo>
                      <a:pt x="0" y="0"/>
                    </a:moveTo>
                    <a:cubicBezTo>
                      <a:pt x="573695" y="0"/>
                      <a:pt x="1076156" y="384611"/>
                      <a:pt x="1225947" y="938406"/>
                    </a:cubicBezTo>
                    <a:lnTo>
                      <a:pt x="612973" y="1104203"/>
                    </a:lnTo>
                    <a:cubicBezTo>
                      <a:pt x="538078" y="827305"/>
                      <a:pt x="286848" y="635000"/>
                      <a:pt x="0" y="635000"/>
                    </a:cubicBezTo>
                    <a:close/>
                  </a:path>
                </a:pathLst>
              </a:custGeom>
              <a:solidFill>
                <a:srgbClr val="E46232"/>
              </a:solidFill>
            </p:spPr>
          </p:sp>
          <p:sp>
            <p:nvSpPr>
              <p:cNvPr id="10" name="Freeform 10"/>
              <p:cNvSpPr/>
              <p:nvPr/>
            </p:nvSpPr>
            <p:spPr>
              <a:xfrm>
                <a:off x="1617102" y="877548"/>
                <a:ext cx="1038022" cy="1455928"/>
              </a:xfrm>
              <a:custGeom>
                <a:avLst/>
                <a:gdLst/>
                <a:ahLst/>
                <a:cxnLst/>
                <a:rect l="l" t="t" r="r" b="b"/>
                <a:pathLst>
                  <a:path w="1038022" h="1455928">
                    <a:moveTo>
                      <a:pt x="860740" y="0"/>
                    </a:moveTo>
                    <a:cubicBezTo>
                      <a:pt x="1038021" y="545617"/>
                      <a:pt x="827504" y="1142337"/>
                      <a:pt x="347101" y="1455928"/>
                    </a:cubicBezTo>
                    <a:lnTo>
                      <a:pt x="0" y="924190"/>
                    </a:lnTo>
                    <a:cubicBezTo>
                      <a:pt x="240201" y="767394"/>
                      <a:pt x="345460" y="469035"/>
                      <a:pt x="256819" y="196226"/>
                    </a:cubicBezTo>
                    <a:close/>
                  </a:path>
                </a:pathLst>
              </a:custGeom>
              <a:solidFill>
                <a:srgbClr val="FE7577"/>
              </a:solidFill>
            </p:spPr>
          </p:sp>
          <p:sp>
            <p:nvSpPr>
              <p:cNvPr id="11" name="Freeform 11"/>
              <p:cNvSpPr/>
              <p:nvPr/>
            </p:nvSpPr>
            <p:spPr>
              <a:xfrm>
                <a:off x="473094" y="1764429"/>
                <a:ext cx="1543393" cy="870232"/>
              </a:xfrm>
              <a:custGeom>
                <a:avLst/>
                <a:gdLst/>
                <a:ahLst/>
                <a:cxnLst/>
                <a:rect l="l" t="t" r="r" b="b"/>
                <a:pathLst>
                  <a:path w="1543393" h="870232">
                    <a:moveTo>
                      <a:pt x="1543393" y="533023"/>
                    </a:moveTo>
                    <a:cubicBezTo>
                      <a:pt x="1079264" y="870232"/>
                      <a:pt x="446696" y="854415"/>
                      <a:pt x="0" y="494430"/>
                    </a:cubicBezTo>
                    <a:lnTo>
                      <a:pt x="398453" y="0"/>
                    </a:lnTo>
                    <a:cubicBezTo>
                      <a:pt x="621801" y="179993"/>
                      <a:pt x="938085" y="187902"/>
                      <a:pt x="1170150" y="19297"/>
                    </a:cubicBezTo>
                    <a:close/>
                  </a:path>
                </a:pathLst>
              </a:custGeom>
              <a:solidFill>
                <a:srgbClr val="FF93B2"/>
              </a:solidFill>
            </p:spPr>
          </p:sp>
          <p:sp>
            <p:nvSpPr>
              <p:cNvPr id="12" name="Freeform 12"/>
              <p:cNvSpPr/>
              <p:nvPr/>
            </p:nvSpPr>
            <p:spPr>
              <a:xfrm>
                <a:off x="-121047" y="817672"/>
                <a:ext cx="1017804" cy="1479780"/>
              </a:xfrm>
              <a:custGeom>
                <a:avLst/>
                <a:gdLst/>
                <a:ahLst/>
                <a:cxnLst/>
                <a:rect l="l" t="t" r="r" b="b"/>
                <a:pathLst>
                  <a:path w="1017804" h="1479780">
                    <a:moveTo>
                      <a:pt x="644560" y="1479780"/>
                    </a:moveTo>
                    <a:cubicBezTo>
                      <a:pt x="180430" y="1142570"/>
                      <a:pt x="0" y="536074"/>
                      <a:pt x="204329" y="0"/>
                    </a:cubicBezTo>
                    <a:lnTo>
                      <a:pt x="797688" y="226164"/>
                    </a:lnTo>
                    <a:cubicBezTo>
                      <a:pt x="695523" y="494201"/>
                      <a:pt x="785739" y="797449"/>
                      <a:pt x="1017803" y="966054"/>
                    </a:cubicBezTo>
                    <a:close/>
                  </a:path>
                </a:pathLst>
              </a:custGeom>
              <a:solidFill>
                <a:srgbClr val="FFB7E1"/>
              </a:solidFill>
            </p:spPr>
          </p:sp>
          <p:sp>
            <p:nvSpPr>
              <p:cNvPr id="13" name="Freeform 13"/>
              <p:cNvSpPr/>
              <p:nvPr/>
            </p:nvSpPr>
            <p:spPr>
              <a:xfrm>
                <a:off x="62158" y="0"/>
                <a:ext cx="1207778" cy="1073774"/>
              </a:xfrm>
              <a:custGeom>
                <a:avLst/>
                <a:gdLst/>
                <a:ahLst/>
                <a:cxnLst/>
                <a:rect l="l" t="t" r="r" b="b"/>
                <a:pathLst>
                  <a:path w="1207778" h="1073774">
                    <a:moveTo>
                      <a:pt x="0" y="877548"/>
                    </a:moveTo>
                    <a:cubicBezTo>
                      <a:pt x="170006" y="354324"/>
                      <a:pt x="657564" y="55"/>
                      <a:pt x="1207715" y="0"/>
                    </a:cubicBezTo>
                    <a:lnTo>
                      <a:pt x="1207779" y="635000"/>
                    </a:lnTo>
                    <a:cubicBezTo>
                      <a:pt x="932703" y="635027"/>
                      <a:pt x="688924" y="812162"/>
                      <a:pt x="603921" y="1073774"/>
                    </a:cubicBezTo>
                    <a:close/>
                  </a:path>
                </a:pathLst>
              </a:custGeom>
              <a:solidFill>
                <a:srgbClr val="FFDAFF"/>
              </a:solidFill>
            </p:spPr>
          </p:sp>
        </p:grpSp>
      </p:grpSp>
      <p:sp>
        <p:nvSpPr>
          <p:cNvPr id="18" name="Rectangle 17"/>
          <p:cNvSpPr/>
          <p:nvPr/>
        </p:nvSpPr>
        <p:spPr>
          <a:xfrm>
            <a:off x="990600" y="952500"/>
            <a:ext cx="9144000" cy="74789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Wawasan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Nusantara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sebagai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konsepsi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geopolitik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menekankan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kesadaran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bagi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warga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negara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akan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pentingnya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wilayah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sebagai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ruang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hidup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(living space),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sekaligus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menumbuhkan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sikap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nasionalisme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bangsa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Indonesia.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Sikap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nasionalisme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ini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mendorong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masyarakat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untuk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mendahulukan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kepentingan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bangsa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diatas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kepentingan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pribadi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dan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golongan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serta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mendorong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bangsa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Indonesia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untuk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menunjukan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harkat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dan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martabatnya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diantara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bangsa-bangsa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lain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di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dunia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Yudohusodo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(1995:93)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menjelaskan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bahwa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semangat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nasionalisme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ini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sangat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diperlukan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untuk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tetap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menjaga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integritas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dan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identitas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bangsa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Indonesia,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semangat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nasionalisme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yang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mendorong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bangsa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Indonesia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untuk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siap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bersaing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dengan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bangsa-bangsa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lainnya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514600" y="1562100"/>
            <a:ext cx="9144000" cy="674030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Wawasan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Nusantara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sebagai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konsepsi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juga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dirumuskan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sebagai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salah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satu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usaha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dalam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rangka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menumbuhkan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dan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membentuk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karakter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kebangsaan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generasi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muda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Setiawan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dan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Setiawan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(2014:1),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memaknai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karakter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sebagai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cara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berpikir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dan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berprilaku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yang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khas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tiap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individu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untuk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hidup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dan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bekerjasama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baik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dalam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lingkup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keluarga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masyarakat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bangsa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dan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negara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Individu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yang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berkarakter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baik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adalah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individu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yang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dapat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membuat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keputusan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dan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siap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mempertanggung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jawabkan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setiap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akibat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dari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keputusannya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. 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7882111" y="0"/>
            <a:ext cx="10405889" cy="10287000"/>
          </a:xfrm>
          <a:prstGeom prst="rect">
            <a:avLst/>
          </a:prstGeom>
          <a:solidFill>
            <a:srgbClr val="E46232"/>
          </a:solidFill>
        </p:spPr>
      </p:sp>
      <p:sp>
        <p:nvSpPr>
          <p:cNvPr id="15" name="AutoShape 15"/>
          <p:cNvSpPr/>
          <p:nvPr/>
        </p:nvSpPr>
        <p:spPr>
          <a:xfrm>
            <a:off x="9140046" y="3628841"/>
            <a:ext cx="7890019" cy="0"/>
          </a:xfrm>
          <a:prstGeom prst="line">
            <a:avLst/>
          </a:prstGeom>
          <a:ln w="9525" cap="rnd">
            <a:solidFill>
              <a:srgbClr val="FFFFFF">
                <a:alpha val="40000"/>
              </a:srgbClr>
            </a:solidFill>
            <a:prstDash val="solid"/>
            <a:headEnd type="none" w="sm" len="sm"/>
            <a:tailEnd type="none" w="sm" len="sm"/>
          </a:ln>
        </p:spPr>
      </p:sp>
      <p:sp>
        <p:nvSpPr>
          <p:cNvPr id="16" name="AutoShape 16"/>
          <p:cNvSpPr/>
          <p:nvPr/>
        </p:nvSpPr>
        <p:spPr>
          <a:xfrm>
            <a:off x="9140046" y="6574974"/>
            <a:ext cx="7890019" cy="0"/>
          </a:xfrm>
          <a:prstGeom prst="line">
            <a:avLst/>
          </a:prstGeom>
          <a:ln w="9525" cap="rnd">
            <a:solidFill>
              <a:srgbClr val="FFFFFF">
                <a:alpha val="40000"/>
              </a:srgbClr>
            </a:solidFill>
            <a:prstDash val="solid"/>
            <a:headEnd type="none" w="sm" len="sm"/>
            <a:tailEnd type="none" w="sm" len="sm"/>
          </a:ln>
        </p:spPr>
      </p:sp>
      <p:pic>
        <p:nvPicPr>
          <p:cNvPr id="17" name="Picture 1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>
            <a:off x="9203989" y="7223652"/>
            <a:ext cx="551296" cy="537263"/>
          </a:xfrm>
          <a:prstGeom prst="rect">
            <a:avLst/>
          </a:prstGeom>
        </p:spPr>
      </p:pic>
      <p:pic>
        <p:nvPicPr>
          <p:cNvPr id="18" name="Picture 1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>
            <a:off x="9140046" y="4277519"/>
            <a:ext cx="679182" cy="611264"/>
          </a:xfrm>
          <a:prstGeom prst="rect">
            <a:avLst/>
          </a:prstGeom>
        </p:spPr>
      </p:pic>
      <p:pic>
        <p:nvPicPr>
          <p:cNvPr id="19" name="Picture 1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>
            <a:off x="9211828" y="1331385"/>
            <a:ext cx="535617" cy="550635"/>
          </a:xfrm>
          <a:prstGeom prst="rect">
            <a:avLst/>
          </a:prstGeom>
        </p:spPr>
      </p:pic>
      <p:sp>
        <p:nvSpPr>
          <p:cNvPr id="21" name="Rectangle 20"/>
          <p:cNvSpPr/>
          <p:nvPr/>
        </p:nvSpPr>
        <p:spPr>
          <a:xfrm>
            <a:off x="0" y="952500"/>
            <a:ext cx="586740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dirty="0" err="1" smtClean="0">
                <a:latin typeface="Times New Roman" pitchFamily="18" charset="0"/>
                <a:cs typeface="Times New Roman" pitchFamily="18" charset="0"/>
              </a:rPr>
              <a:t>Menggali</a:t>
            </a: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latin typeface="Times New Roman" pitchFamily="18" charset="0"/>
                <a:cs typeface="Times New Roman" pitchFamily="18" charset="0"/>
              </a:rPr>
              <a:t>Sumber</a:t>
            </a: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latin typeface="Times New Roman" pitchFamily="18" charset="0"/>
                <a:cs typeface="Times New Roman" pitchFamily="18" charset="0"/>
              </a:rPr>
              <a:t>Historis</a:t>
            </a: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000" b="1" dirty="0" err="1" smtClean="0">
                <a:latin typeface="Times New Roman" pitchFamily="18" charset="0"/>
                <a:cs typeface="Times New Roman" pitchFamily="18" charset="0"/>
              </a:rPr>
              <a:t>Sosiologis</a:t>
            </a: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000" b="1" dirty="0" err="1" smtClean="0">
                <a:latin typeface="Times New Roman" pitchFamily="18" charset="0"/>
                <a:cs typeface="Times New Roman" pitchFamily="18" charset="0"/>
              </a:rPr>
              <a:t>dan</a:t>
            </a: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latin typeface="Times New Roman" pitchFamily="18" charset="0"/>
                <a:cs typeface="Times New Roman" pitchFamily="18" charset="0"/>
              </a:rPr>
              <a:t>Politik</a:t>
            </a: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latin typeface="Times New Roman" pitchFamily="18" charset="0"/>
                <a:cs typeface="Times New Roman" pitchFamily="18" charset="0"/>
              </a:rPr>
              <a:t>tentang</a:t>
            </a: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latin typeface="Times New Roman" pitchFamily="18" charset="0"/>
                <a:cs typeface="Times New Roman" pitchFamily="18" charset="0"/>
              </a:rPr>
              <a:t>Wawasan</a:t>
            </a:r>
            <a:endParaRPr lang="en-US" sz="40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Nusantara</a:t>
            </a:r>
            <a:endParaRPr lang="en-US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8763000" y="2400300"/>
            <a:ext cx="9144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en-US" sz="2400" dirty="0" err="1" smtClean="0">
                <a:solidFill>
                  <a:schemeClr val="bg1"/>
                </a:solidFill>
              </a:rPr>
              <a:t>Ada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sumber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historis</a:t>
            </a:r>
            <a:r>
              <a:rPr lang="en-US" sz="2400" dirty="0" smtClean="0">
                <a:solidFill>
                  <a:schemeClr val="bg1"/>
                </a:solidFill>
              </a:rPr>
              <a:t> (</a:t>
            </a:r>
            <a:r>
              <a:rPr lang="en-US" sz="2400" dirty="0" err="1" smtClean="0">
                <a:solidFill>
                  <a:schemeClr val="bg1"/>
                </a:solidFill>
              </a:rPr>
              <a:t>sejarah</a:t>
            </a:r>
            <a:r>
              <a:rPr lang="en-US" sz="2400" dirty="0" smtClean="0">
                <a:solidFill>
                  <a:schemeClr val="bg1"/>
                </a:solidFill>
              </a:rPr>
              <a:t>), </a:t>
            </a:r>
            <a:r>
              <a:rPr lang="en-US" sz="2400" dirty="0" err="1" smtClean="0">
                <a:solidFill>
                  <a:schemeClr val="bg1"/>
                </a:solidFill>
              </a:rPr>
              <a:t>sosiologis</a:t>
            </a:r>
            <a:r>
              <a:rPr lang="en-US" sz="2400" dirty="0" smtClean="0">
                <a:solidFill>
                  <a:schemeClr val="bg1"/>
                </a:solidFill>
              </a:rPr>
              <a:t>, </a:t>
            </a:r>
            <a:r>
              <a:rPr lang="en-US" sz="2400" dirty="0" err="1" smtClean="0">
                <a:solidFill>
                  <a:schemeClr val="bg1"/>
                </a:solidFill>
              </a:rPr>
              <a:t>dan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politis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terkait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dengan</a:t>
            </a:r>
            <a:endParaRPr lang="en-US" sz="2400" dirty="0" smtClean="0">
              <a:solidFill>
                <a:schemeClr val="bg1"/>
              </a:solidFill>
            </a:endParaRPr>
          </a:p>
          <a:p>
            <a:pPr algn="just"/>
            <a:r>
              <a:rPr lang="en-US" sz="2400" dirty="0" err="1" smtClean="0">
                <a:solidFill>
                  <a:schemeClr val="bg1"/>
                </a:solidFill>
              </a:rPr>
              <a:t>munculnya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konsep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Wawasan</a:t>
            </a:r>
            <a:r>
              <a:rPr lang="en-US" sz="2400" dirty="0" smtClean="0">
                <a:solidFill>
                  <a:schemeClr val="bg1"/>
                </a:solidFill>
              </a:rPr>
              <a:t> Nusantara. </a:t>
            </a:r>
            <a:r>
              <a:rPr lang="en-US" sz="2400" dirty="0" err="1" smtClean="0">
                <a:solidFill>
                  <a:schemeClr val="bg1"/>
                </a:solidFill>
              </a:rPr>
              <a:t>Sumber-sumber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itu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melatarbelakangi</a:t>
            </a:r>
            <a:r>
              <a:rPr lang="en-US" sz="2400" dirty="0" smtClean="0">
                <a:solidFill>
                  <a:schemeClr val="bg1"/>
                </a:solidFill>
              </a:rPr>
              <a:t>   </a:t>
            </a:r>
            <a:r>
              <a:rPr lang="en-US" sz="2400" dirty="0" err="1" smtClean="0">
                <a:solidFill>
                  <a:schemeClr val="bg1"/>
                </a:solidFill>
              </a:rPr>
              <a:t>berkembangnya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konsepsi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Wawasan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nusantara</a:t>
            </a:r>
            <a:r>
              <a:rPr lang="en-US" sz="2400" dirty="0" smtClean="0">
                <a:solidFill>
                  <a:schemeClr val="bg1"/>
                </a:solidFill>
              </a:rPr>
              <a:t>.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8382000" y="5219700"/>
            <a:ext cx="9144000" cy="2677656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en-US" dirty="0" smtClean="0"/>
              <a:t>1. </a:t>
            </a:r>
            <a:r>
              <a:rPr lang="en-US" sz="28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Latar</a:t>
            </a:r>
            <a:r>
              <a:rPr lang="en-US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Belakang</a:t>
            </a:r>
            <a:r>
              <a:rPr lang="en-US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Historis</a:t>
            </a:r>
            <a:r>
              <a:rPr lang="en-US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Wawasan</a:t>
            </a:r>
            <a:r>
              <a:rPr lang="en-US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Nusantara</a:t>
            </a:r>
          </a:p>
          <a:p>
            <a:pPr algn="just"/>
            <a:r>
              <a:rPr lang="en-US" sz="28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Lahirnya</a:t>
            </a:r>
            <a:r>
              <a:rPr lang="en-US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konsepsi</a:t>
            </a:r>
            <a:r>
              <a:rPr lang="en-US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wawasan</a:t>
            </a:r>
            <a:r>
              <a:rPr lang="en-US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nusantara</a:t>
            </a:r>
            <a:r>
              <a:rPr lang="en-US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bermula</a:t>
            </a:r>
            <a:r>
              <a:rPr lang="en-US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dari</a:t>
            </a:r>
            <a:r>
              <a:rPr lang="en-US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Perdana</a:t>
            </a:r>
            <a:r>
              <a:rPr lang="en-US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Menteri</a:t>
            </a:r>
            <a:r>
              <a:rPr lang="en-US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Ir. H. </a:t>
            </a:r>
            <a:r>
              <a:rPr lang="en-US" sz="28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Djuanda</a:t>
            </a:r>
            <a:r>
              <a:rPr lang="en-US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Kartawidjaja</a:t>
            </a:r>
            <a:r>
              <a:rPr lang="en-US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yang </a:t>
            </a:r>
            <a:r>
              <a:rPr lang="en-US" sz="28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pada</a:t>
            </a:r>
            <a:r>
              <a:rPr lang="en-US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tanggal</a:t>
            </a:r>
            <a:r>
              <a:rPr lang="en-US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13 </a:t>
            </a:r>
            <a:r>
              <a:rPr lang="en-US" sz="28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Desember</a:t>
            </a:r>
            <a:r>
              <a:rPr lang="en-US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1957 </a:t>
            </a:r>
            <a:r>
              <a:rPr lang="en-US" sz="28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mengeluarkan</a:t>
            </a:r>
            <a:r>
              <a:rPr lang="en-US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deklarasi</a:t>
            </a:r>
            <a:r>
              <a:rPr lang="en-US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yang </a:t>
            </a:r>
            <a:r>
              <a:rPr lang="en-US" sz="28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selanjutnya</a:t>
            </a:r>
            <a:r>
              <a:rPr lang="en-US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dikenal</a:t>
            </a:r>
            <a:r>
              <a:rPr lang="en-US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sebagai</a:t>
            </a:r>
            <a:r>
              <a:rPr lang="en-US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Deklarasi</a:t>
            </a:r>
            <a:r>
              <a:rPr lang="en-US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Djuanda</a:t>
            </a:r>
            <a:r>
              <a:rPr lang="en-US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8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Isi</a:t>
            </a:r>
            <a:r>
              <a:rPr lang="en-US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deklarasi</a:t>
            </a:r>
            <a:r>
              <a:rPr lang="en-US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tersebut</a:t>
            </a:r>
            <a:r>
              <a:rPr lang="en-US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sebagai</a:t>
            </a:r>
            <a:r>
              <a:rPr lang="en-US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berikut</a:t>
            </a:r>
            <a:r>
              <a:rPr lang="en-US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en-US" sz="28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3"/>
          <p:cNvSpPr txBox="1"/>
          <p:nvPr/>
        </p:nvSpPr>
        <p:spPr>
          <a:xfrm>
            <a:off x="1795515" y="1778527"/>
            <a:ext cx="8169664" cy="9233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7200"/>
              </a:lnSpc>
            </a:pPr>
            <a:endParaRPr lang="en-US" sz="6000" dirty="0">
              <a:solidFill>
                <a:srgbClr val="000000"/>
              </a:solidFill>
              <a:latin typeface="HK Grotesk Medium Bold"/>
            </a:endParaRPr>
          </a:p>
        </p:txBody>
      </p:sp>
      <p:pic>
        <p:nvPicPr>
          <p:cNvPr id="5" name="Picture 5"/>
          <p:cNvPicPr>
            <a:picLocks noChangeAspect="1"/>
          </p:cNvPicPr>
          <p:nvPr/>
        </p:nvPicPr>
        <p:blipFill>
          <a:blip r:embed="rId2"/>
          <a:srcRect l="8053" r="2101"/>
          <a:stretch>
            <a:fillRect/>
          </a:stretch>
        </p:blipFill>
        <p:spPr>
          <a:xfrm>
            <a:off x="12126451" y="0"/>
            <a:ext cx="6161549" cy="102870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524000" y="1714500"/>
            <a:ext cx="9144000" cy="4031873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Bahwa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segala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perairan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di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sekitar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di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antara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dan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yang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menghubungkan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pulau-pulau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yang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termasuk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Negara Indonesia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dengan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tidak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memandang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luasatau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lebarnya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adalah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bagian-bagian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yang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wajar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daripada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wilayah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daratan</a:t>
            </a:r>
            <a:r>
              <a:rPr lang="es-ES" sz="3200" b="1" dirty="0" smtClean="0">
                <a:latin typeface="Times New Roman" pitchFamily="18" charset="0"/>
                <a:cs typeface="Times New Roman" pitchFamily="18" charset="0"/>
              </a:rPr>
              <a:t>Negara Indonesia dan </a:t>
            </a:r>
            <a:r>
              <a:rPr lang="es-ES" sz="3200" b="1" dirty="0" err="1" smtClean="0">
                <a:latin typeface="Times New Roman" pitchFamily="18" charset="0"/>
                <a:cs typeface="Times New Roman" pitchFamily="18" charset="0"/>
              </a:rPr>
              <a:t>dengan</a:t>
            </a:r>
            <a:r>
              <a:rPr lang="es-E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s-ES" sz="3200" b="1" dirty="0" err="1" smtClean="0">
                <a:latin typeface="Times New Roman" pitchFamily="18" charset="0"/>
                <a:cs typeface="Times New Roman" pitchFamily="18" charset="0"/>
              </a:rPr>
              <a:t>demikian</a:t>
            </a:r>
            <a:r>
              <a:rPr lang="es-E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s-ES" sz="3200" b="1" dirty="0" err="1" smtClean="0">
                <a:latin typeface="Times New Roman" pitchFamily="18" charset="0"/>
                <a:cs typeface="Times New Roman" pitchFamily="18" charset="0"/>
              </a:rPr>
              <a:t>bagian</a:t>
            </a:r>
            <a:r>
              <a:rPr lang="es-E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s-ES" sz="3200" b="1" dirty="0" err="1" smtClean="0">
                <a:latin typeface="Times New Roman" pitchFamily="18" charset="0"/>
                <a:cs typeface="Times New Roman" pitchFamily="18" charset="0"/>
              </a:rPr>
              <a:t>daripada</a:t>
            </a:r>
            <a:r>
              <a:rPr lang="es-E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s-ES" sz="3200" b="1" dirty="0" err="1" smtClean="0">
                <a:latin typeface="Times New Roman" pitchFamily="18" charset="0"/>
                <a:cs typeface="Times New Roman" pitchFamily="18" charset="0"/>
              </a:rPr>
              <a:t>perairan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pedalaman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atau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nasional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yang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berada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di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bawah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kedaulatan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mutlak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Negara Indonesia.</a:t>
            </a:r>
            <a:endParaRPr lang="en-US" sz="32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4623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2527345" y="1788310"/>
            <a:ext cx="13233311" cy="6703236"/>
            <a:chOff x="0" y="-9525"/>
            <a:chExt cx="17644414" cy="8937648"/>
          </a:xfrm>
        </p:grpSpPr>
        <p:sp>
          <p:nvSpPr>
            <p:cNvPr id="3" name="TextBox 3"/>
            <p:cNvSpPr txBox="1"/>
            <p:nvPr/>
          </p:nvSpPr>
          <p:spPr>
            <a:xfrm>
              <a:off x="2234295" y="-9525"/>
              <a:ext cx="15410119" cy="123110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7200"/>
                </a:lnSpc>
              </a:pPr>
              <a:endParaRPr lang="en-US" sz="6000" dirty="0">
                <a:solidFill>
                  <a:srgbClr val="FFFFFF"/>
                </a:solidFill>
                <a:latin typeface="HK Grotesk Medium Bold"/>
              </a:endParaRPr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2234294" y="8308998"/>
              <a:ext cx="15410120" cy="61912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3600"/>
                </a:lnSpc>
              </a:pPr>
              <a:endParaRPr lang="en-US" sz="3000" dirty="0">
                <a:solidFill>
                  <a:srgbClr val="FFFFFF"/>
                </a:solidFill>
                <a:latin typeface="HK Grotesk Medium Bold"/>
              </a:endParaRPr>
            </a:p>
          </p:txBody>
        </p:sp>
        <p:pic>
          <p:nvPicPr>
            <p:cNvPr id="5" name="Picture 5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xmlns="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0" y="161359"/>
              <a:ext cx="949180" cy="721377"/>
            </a:xfrm>
            <a:prstGeom prst="rect">
              <a:avLst/>
            </a:prstGeom>
          </p:spPr>
        </p:pic>
      </p:grpSp>
      <p:sp>
        <p:nvSpPr>
          <p:cNvPr id="6" name="Rectangle 5"/>
          <p:cNvSpPr/>
          <p:nvPr/>
        </p:nvSpPr>
        <p:spPr>
          <a:xfrm>
            <a:off x="2590800" y="266700"/>
            <a:ext cx="9144000" cy="175432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C.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Menggali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Sumber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Historis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Sosiologis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dan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Politik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tentang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Wawasan</a:t>
            </a:r>
            <a:endParaRPr lang="en-US" sz="36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Nusantara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867400" y="2476500"/>
            <a:ext cx="9144000" cy="2062103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Ada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sumber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historis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sejarah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),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sosiologis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dan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politis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terkait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dengan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munculnya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konsep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Wawasan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Nusantara.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Sumber-sumber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itu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melatarbelakangi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berkembangnya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konsepsi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Wawasan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nusantara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048000" y="5143500"/>
            <a:ext cx="9144000" cy="2246769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Latar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Belakang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Historis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Wawasan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Nusantara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Lahirnya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konsepsi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wawasan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nusantara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bermula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dari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Perdana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Menteri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Ir. H.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Djuanda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Kartawidjaja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yang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pada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tanggal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13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Desember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1957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mengeluarkan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deklarasi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yang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selanjutnya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dikenal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sebagai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Deklarasi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Djuanda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Isi</a:t>
            </a:r>
            <a:r>
              <a:rPr lang="en-US" dirty="0" smtClean="0"/>
              <a:t> </a:t>
            </a:r>
            <a:r>
              <a:rPr lang="en-US" dirty="0" err="1" smtClean="0"/>
              <a:t>pokok</a:t>
            </a:r>
            <a:r>
              <a:rPr lang="en-US" dirty="0" smtClean="0"/>
              <a:t> </a:t>
            </a:r>
            <a:r>
              <a:rPr lang="en-US" dirty="0" err="1" smtClean="0"/>
              <a:t>deklarasi</a:t>
            </a:r>
            <a:r>
              <a:rPr lang="en-US" dirty="0" smtClean="0"/>
              <a:t> </a:t>
            </a:r>
            <a:r>
              <a:rPr lang="en-US" dirty="0" err="1" smtClean="0"/>
              <a:t>ini</a:t>
            </a:r>
            <a:r>
              <a:rPr lang="en-US" dirty="0" smtClean="0"/>
              <a:t> </a:t>
            </a:r>
            <a:r>
              <a:rPr lang="en-US" dirty="0" err="1" smtClean="0"/>
              <a:t>adalah</a:t>
            </a:r>
            <a:r>
              <a:rPr lang="en-US" dirty="0" smtClean="0"/>
              <a:t> </a:t>
            </a:r>
            <a:r>
              <a:rPr lang="en-US" dirty="0" err="1" smtClean="0"/>
              <a:t>bahwa</a:t>
            </a:r>
            <a:r>
              <a:rPr lang="en-US" dirty="0" smtClean="0"/>
              <a:t> </a:t>
            </a:r>
            <a:r>
              <a:rPr lang="en-US" dirty="0" err="1" smtClean="0"/>
              <a:t>lebar</a:t>
            </a:r>
            <a:r>
              <a:rPr lang="en-US" dirty="0" smtClean="0"/>
              <a:t> </a:t>
            </a:r>
            <a:r>
              <a:rPr lang="en-US" dirty="0" err="1" smtClean="0"/>
              <a:t>laut</a:t>
            </a:r>
            <a:r>
              <a:rPr lang="en-US" dirty="0" smtClean="0"/>
              <a:t> </a:t>
            </a:r>
            <a:r>
              <a:rPr lang="en-US" dirty="0" err="1" smtClean="0"/>
              <a:t>teritorial</a:t>
            </a:r>
            <a:r>
              <a:rPr lang="en-US" dirty="0" smtClean="0"/>
              <a:t> Indonesia 12 mil yang </a:t>
            </a:r>
            <a:r>
              <a:rPr lang="en-US" dirty="0" err="1" smtClean="0"/>
              <a:t>dihitung</a:t>
            </a:r>
            <a:r>
              <a:rPr lang="en-US" dirty="0" smtClean="0"/>
              <a:t> </a:t>
            </a:r>
            <a:r>
              <a:rPr lang="en-US" dirty="0" err="1" smtClean="0"/>
              <a:t>dari</a:t>
            </a:r>
            <a:r>
              <a:rPr lang="en-US" dirty="0" smtClean="0"/>
              <a:t> </a:t>
            </a:r>
            <a:r>
              <a:rPr lang="en-US" dirty="0" err="1" smtClean="0"/>
              <a:t>garis</a:t>
            </a:r>
            <a:r>
              <a:rPr lang="en-US" dirty="0" smtClean="0"/>
              <a:t> yang </a:t>
            </a:r>
            <a:r>
              <a:rPr lang="en-US" dirty="0" err="1" smtClean="0"/>
              <a:t>menghubungkan</a:t>
            </a:r>
            <a:r>
              <a:rPr lang="en-US" dirty="0" smtClean="0"/>
              <a:t> </a:t>
            </a:r>
            <a:r>
              <a:rPr lang="en-US" dirty="0" err="1" smtClean="0"/>
              <a:t>pulau</a:t>
            </a:r>
            <a:r>
              <a:rPr lang="en-US" dirty="0" smtClean="0"/>
              <a:t> </a:t>
            </a:r>
            <a:r>
              <a:rPr lang="en-US" dirty="0" err="1" smtClean="0"/>
              <a:t>terluar</a:t>
            </a:r>
            <a:r>
              <a:rPr lang="en-US" dirty="0" smtClean="0"/>
              <a:t> Indonesia.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garis</a:t>
            </a:r>
            <a:r>
              <a:rPr lang="en-US" dirty="0" smtClean="0"/>
              <a:t> </a:t>
            </a:r>
            <a:r>
              <a:rPr lang="en-US" dirty="0" err="1" smtClean="0"/>
              <a:t>terotorial</a:t>
            </a:r>
            <a:r>
              <a:rPr lang="en-US" dirty="0" smtClean="0"/>
              <a:t> yang </a:t>
            </a:r>
            <a:r>
              <a:rPr lang="en-US" dirty="0" err="1" smtClean="0"/>
              <a:t>baru</a:t>
            </a:r>
            <a:r>
              <a:rPr lang="en-US" dirty="0" smtClean="0"/>
              <a:t> </a:t>
            </a:r>
            <a:r>
              <a:rPr lang="en-US" dirty="0" err="1" smtClean="0"/>
              <a:t>ini</a:t>
            </a:r>
            <a:r>
              <a:rPr lang="en-US" dirty="0" smtClean="0"/>
              <a:t> </a:t>
            </a:r>
            <a:r>
              <a:rPr lang="en-US" dirty="0" err="1" smtClean="0"/>
              <a:t>wilayah</a:t>
            </a:r>
            <a:r>
              <a:rPr lang="en-US" dirty="0" smtClean="0"/>
              <a:t> Indonesia </a:t>
            </a:r>
            <a:r>
              <a:rPr lang="en-US" dirty="0" err="1" smtClean="0"/>
              <a:t>menjadi</a:t>
            </a:r>
            <a:r>
              <a:rPr lang="en-US" dirty="0" smtClean="0"/>
              <a:t> </a:t>
            </a:r>
            <a:r>
              <a:rPr lang="en-US" dirty="0" err="1" smtClean="0"/>
              <a:t>satu</a:t>
            </a:r>
            <a:r>
              <a:rPr lang="en-US" dirty="0" smtClean="0"/>
              <a:t> </a:t>
            </a:r>
            <a:r>
              <a:rPr lang="en-US" dirty="0" err="1" smtClean="0"/>
              <a:t>kesatuan</a:t>
            </a:r>
            <a:r>
              <a:rPr lang="en-US" dirty="0" smtClean="0"/>
              <a:t> </a:t>
            </a:r>
            <a:r>
              <a:rPr lang="en-US" dirty="0" err="1" smtClean="0"/>
              <a:t>wilayah</a:t>
            </a:r>
            <a:r>
              <a:rPr lang="en-US" dirty="0" smtClean="0"/>
              <a:t>. </a:t>
            </a:r>
            <a:r>
              <a:rPr lang="en-US" dirty="0" err="1" smtClean="0"/>
              <a:t>Laut</a:t>
            </a:r>
            <a:r>
              <a:rPr lang="en-US" dirty="0" smtClean="0"/>
              <a:t> </a:t>
            </a:r>
            <a:r>
              <a:rPr lang="en-US" dirty="0" err="1" smtClean="0"/>
              <a:t>di</a:t>
            </a:r>
            <a:r>
              <a:rPr lang="en-US" dirty="0" smtClean="0"/>
              <a:t> </a:t>
            </a:r>
            <a:r>
              <a:rPr lang="en-US" dirty="0" err="1" smtClean="0"/>
              <a:t>antara</a:t>
            </a:r>
            <a:r>
              <a:rPr lang="en-US" dirty="0" smtClean="0"/>
              <a:t> </a:t>
            </a:r>
            <a:r>
              <a:rPr lang="en-US" dirty="0" err="1" smtClean="0"/>
              <a:t>pulau</a:t>
            </a:r>
            <a:r>
              <a:rPr lang="en-US" dirty="0" smtClean="0"/>
              <a:t> </a:t>
            </a:r>
            <a:r>
              <a:rPr lang="en-US" dirty="0" err="1" smtClean="0"/>
              <a:t>bukan</a:t>
            </a:r>
            <a:r>
              <a:rPr lang="en-US" dirty="0" smtClean="0"/>
              <a:t> </a:t>
            </a:r>
            <a:r>
              <a:rPr lang="en-US" dirty="0" err="1" smtClean="0"/>
              <a:t>lagi</a:t>
            </a:r>
            <a:r>
              <a:rPr lang="en-US" dirty="0" smtClean="0"/>
              <a:t> </a:t>
            </a:r>
            <a:r>
              <a:rPr lang="en-US" dirty="0" err="1" smtClean="0"/>
              <a:t>sebagai</a:t>
            </a:r>
            <a:r>
              <a:rPr lang="en-US" dirty="0" smtClean="0"/>
              <a:t> </a:t>
            </a:r>
            <a:r>
              <a:rPr lang="en-US" dirty="0" err="1" smtClean="0"/>
              <a:t>pemisah</a:t>
            </a:r>
            <a:r>
              <a:rPr lang="en-US" dirty="0" smtClean="0"/>
              <a:t>, </a:t>
            </a:r>
            <a:r>
              <a:rPr lang="en-US" dirty="0" err="1" smtClean="0"/>
              <a:t>karena</a:t>
            </a:r>
            <a:r>
              <a:rPr lang="en-US" dirty="0" smtClean="0"/>
              <a:t> </a:t>
            </a:r>
            <a:r>
              <a:rPr lang="en-US" dirty="0" err="1" smtClean="0"/>
              <a:t>tidak</a:t>
            </a:r>
            <a:r>
              <a:rPr lang="en-US" dirty="0" smtClean="0"/>
              <a:t> </a:t>
            </a:r>
            <a:r>
              <a:rPr lang="en-US" dirty="0" err="1" smtClean="0"/>
              <a:t>lagi</a:t>
            </a:r>
            <a:r>
              <a:rPr lang="en-US" dirty="0" smtClean="0"/>
              <a:t> </a:t>
            </a:r>
            <a:r>
              <a:rPr lang="en-US" dirty="0" err="1" smtClean="0"/>
              <a:t>laut</a:t>
            </a:r>
            <a:r>
              <a:rPr lang="en-US" dirty="0" smtClean="0"/>
              <a:t> </a:t>
            </a:r>
            <a:r>
              <a:rPr lang="en-US" dirty="0" err="1" smtClean="0"/>
              <a:t>bebas</a:t>
            </a:r>
            <a:r>
              <a:rPr lang="en-US" dirty="0" smtClean="0"/>
              <a:t>, </a:t>
            </a:r>
            <a:r>
              <a:rPr lang="en-US" dirty="0" err="1" smtClean="0"/>
              <a:t>tetapi</a:t>
            </a:r>
            <a:r>
              <a:rPr lang="en-US" dirty="0" smtClean="0"/>
              <a:t> </a:t>
            </a:r>
            <a:r>
              <a:rPr lang="en-US" dirty="0" err="1" smtClean="0"/>
              <a:t>sebagai</a:t>
            </a:r>
            <a:r>
              <a:rPr lang="en-US" dirty="0" smtClean="0"/>
              <a:t> </a:t>
            </a:r>
            <a:r>
              <a:rPr lang="en-US" dirty="0" err="1" smtClean="0"/>
              <a:t>penghubung</a:t>
            </a:r>
            <a:r>
              <a:rPr lang="en-US" dirty="0" smtClean="0"/>
              <a:t> </a:t>
            </a:r>
            <a:r>
              <a:rPr lang="en-US" dirty="0" err="1" smtClean="0"/>
              <a:t>pulau</a:t>
            </a:r>
            <a:r>
              <a:rPr lang="en-US" dirty="0" smtClean="0"/>
              <a:t>.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039600" y="1409700"/>
            <a:ext cx="5550694" cy="281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Rectangle 4"/>
          <p:cNvSpPr/>
          <p:nvPr/>
        </p:nvSpPr>
        <p:spPr>
          <a:xfrm>
            <a:off x="9144000" y="4381500"/>
            <a:ext cx="9144000" cy="1384995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Gambar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.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Tanggal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13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Desember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1957,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Perdana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Menteri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Djuanda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mengumumkan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bahwa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wilayah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Indonesia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itu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sebagai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satu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kesatuan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E2295">
            <a:alpha val="64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839200" cy="5143500"/>
          </a:xfrm>
        </p:spPr>
        <p:txBody>
          <a:bodyPr>
            <a:normAutofit fontScale="85000" lnSpcReduction="20000"/>
          </a:bodyPr>
          <a:lstStyle/>
          <a:p>
            <a:pPr algn="just"/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Sebelum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keluarnya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Deklarasi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Djuanda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wilayah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Indonesia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didasarkan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pada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 smtClean="0">
                <a:latin typeface="Times New Roman" pitchFamily="18" charset="0"/>
                <a:cs typeface="Times New Roman" pitchFamily="18" charset="0"/>
              </a:rPr>
              <a:t>Territoriale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 Zee en </a:t>
            </a:r>
            <a:r>
              <a:rPr lang="en-US" i="1" dirty="0" err="1" smtClean="0">
                <a:latin typeface="Times New Roman" pitchFamily="18" charset="0"/>
                <a:cs typeface="Times New Roman" pitchFamily="18" charset="0"/>
              </a:rPr>
              <a:t>Maritieme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 smtClean="0">
                <a:latin typeface="Times New Roman" pitchFamily="18" charset="0"/>
                <a:cs typeface="Times New Roman" pitchFamily="18" charset="0"/>
              </a:rPr>
              <a:t>Kringen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 smtClean="0">
                <a:latin typeface="Times New Roman" pitchFamily="18" charset="0"/>
                <a:cs typeface="Times New Roman" pitchFamily="18" charset="0"/>
              </a:rPr>
              <a:t>Ordonantie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 1939 (TZMKO 1939) </a:t>
            </a:r>
            <a:r>
              <a:rPr lang="en-US" i="1" dirty="0" err="1" smtClean="0">
                <a:latin typeface="Times New Roman" pitchFamily="18" charset="0"/>
                <a:cs typeface="Times New Roman" pitchFamily="18" charset="0"/>
              </a:rPr>
              <a:t>atau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dikenal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dengan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nama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Ordonansi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1939,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sebuah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peraturan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buatan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pemerintah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Hindia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Belanda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Isi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Ordonansi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tersebut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pada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intinya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adalah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penentuan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lebar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laut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lebar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3 mil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laut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dengan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cara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menarik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garis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pangkal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berdasarkan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garis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air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pasang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surut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atau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 smtClean="0">
                <a:latin typeface="Times New Roman" pitchFamily="18" charset="0"/>
                <a:cs typeface="Times New Roman" pitchFamily="18" charset="0"/>
              </a:rPr>
              <a:t>countour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 smtClean="0">
                <a:latin typeface="Times New Roman" pitchFamily="18" charset="0"/>
                <a:cs typeface="Times New Roman" pitchFamily="18" charset="0"/>
              </a:rPr>
              <a:t>pulau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/</a:t>
            </a:r>
            <a:r>
              <a:rPr lang="en-US" i="1" dirty="0" err="1" smtClean="0">
                <a:latin typeface="Times New Roman" pitchFamily="18" charset="0"/>
                <a:cs typeface="Times New Roman" pitchFamily="18" charset="0"/>
              </a:rPr>
              <a:t>darat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i="1" dirty="0" err="1" smtClean="0">
                <a:latin typeface="Times New Roman" pitchFamily="18" charset="0"/>
                <a:cs typeface="Times New Roman" pitchFamily="18" charset="0"/>
              </a:rPr>
              <a:t>Dengan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 smtClean="0">
                <a:latin typeface="Times New Roman" pitchFamily="18" charset="0"/>
                <a:cs typeface="Times New Roman" pitchFamily="18" charset="0"/>
              </a:rPr>
              <a:t>peraturan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 smtClean="0">
                <a:latin typeface="Times New Roman" pitchFamily="18" charset="0"/>
                <a:cs typeface="Times New Roman" pitchFamily="18" charset="0"/>
              </a:rPr>
              <a:t>zaman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 smtClean="0">
                <a:latin typeface="Times New Roman" pitchFamily="18" charset="0"/>
                <a:cs typeface="Times New Roman" pitchFamily="18" charset="0"/>
              </a:rPr>
              <a:t>Hindia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 smtClean="0">
                <a:latin typeface="Times New Roman" pitchFamily="18" charset="0"/>
                <a:cs typeface="Times New Roman" pitchFamily="18" charset="0"/>
              </a:rPr>
              <a:t>Belanda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 smtClean="0">
                <a:latin typeface="Times New Roman" pitchFamily="18" charset="0"/>
                <a:cs typeface="Times New Roman" pitchFamily="18" charset="0"/>
              </a:rPr>
              <a:t>tersebut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i="1" dirty="0" err="1" smtClean="0">
                <a:latin typeface="Times New Roman" pitchFamily="18" charset="0"/>
                <a:cs typeface="Times New Roman" pitchFamily="18" charset="0"/>
              </a:rPr>
              <a:t>pulau-pulau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di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wilayah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nusantara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dipisahkan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oleh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laut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di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sekelilingnya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dan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setiap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pulau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hanya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mempunyai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laut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di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sekeliling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sejauh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3 mil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dari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garis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pantai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Laut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setelah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garis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3 mil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merupakan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lautan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bebas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yang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berarti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kapal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asing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boleh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dengan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bebas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melayari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laut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yang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memisahkan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pulau-pulau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tersebut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058400" y="1333500"/>
            <a:ext cx="7324725" cy="3533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Rectangle 4"/>
          <p:cNvSpPr/>
          <p:nvPr/>
        </p:nvSpPr>
        <p:spPr>
          <a:xfrm>
            <a:off x="9829800" y="4914900"/>
            <a:ext cx="84582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Gambar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.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Peta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Wilayah Indonesia</a:t>
            </a:r>
          </a:p>
          <a:p>
            <a:pPr algn="just"/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berdasar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Deklarasi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Djuanda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1957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Curved Up Arrow 5"/>
          <p:cNvSpPr/>
          <p:nvPr/>
        </p:nvSpPr>
        <p:spPr>
          <a:xfrm>
            <a:off x="4724400" y="6362700"/>
            <a:ext cx="7924800" cy="2438400"/>
          </a:xfrm>
          <a:prstGeom prst="curved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l="5814" r="5814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grpSp>
        <p:nvGrpSpPr>
          <p:cNvPr id="3" name="Group 3"/>
          <p:cNvGrpSpPr/>
          <p:nvPr/>
        </p:nvGrpSpPr>
        <p:grpSpPr>
          <a:xfrm>
            <a:off x="8153400" y="2781300"/>
            <a:ext cx="9105900" cy="3561186"/>
            <a:chOff x="-1320800" y="-2911113"/>
            <a:chExt cx="12141200" cy="4748248"/>
          </a:xfrm>
        </p:grpSpPr>
        <p:sp>
          <p:nvSpPr>
            <p:cNvPr id="4" name="TextBox 4"/>
            <p:cNvSpPr txBox="1"/>
            <p:nvPr/>
          </p:nvSpPr>
          <p:spPr>
            <a:xfrm>
              <a:off x="0" y="-9525"/>
              <a:ext cx="10820400" cy="184666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r">
                <a:lnSpc>
                  <a:spcPts val="10800"/>
                </a:lnSpc>
              </a:pPr>
              <a:endParaRPr lang="en-US" sz="9000" dirty="0" smtClean="0">
                <a:solidFill>
                  <a:srgbClr val="000000"/>
                </a:solidFill>
                <a:latin typeface="HK Grotesk Medium Bold"/>
              </a:endParaRPr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-1320800" y="-2911113"/>
              <a:ext cx="10820400" cy="72609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r">
                <a:lnSpc>
                  <a:spcPts val="4550"/>
                </a:lnSpc>
              </a:pPr>
              <a:r>
                <a:rPr lang="en-US" sz="3500" dirty="0" err="1" smtClean="0">
                  <a:solidFill>
                    <a:srgbClr val="E46232"/>
                  </a:solidFill>
                  <a:latin typeface="HK Grotesk Medium"/>
                </a:rPr>
                <a:t>Studi</a:t>
              </a:r>
              <a:r>
                <a:rPr lang="en-US" sz="3500" dirty="0" smtClean="0">
                  <a:solidFill>
                    <a:srgbClr val="E46232"/>
                  </a:solidFill>
                  <a:latin typeface="HK Grotesk Medium"/>
                </a:rPr>
                <a:t> </a:t>
              </a:r>
              <a:r>
                <a:rPr lang="en-US" sz="3500" dirty="0" err="1" smtClean="0">
                  <a:solidFill>
                    <a:srgbClr val="E46232"/>
                  </a:solidFill>
                  <a:latin typeface="HK Grotesk Medium"/>
                </a:rPr>
                <a:t>kasus</a:t>
              </a:r>
              <a:r>
                <a:rPr lang="en-US" sz="3500" dirty="0" smtClean="0">
                  <a:solidFill>
                    <a:srgbClr val="E46232"/>
                  </a:solidFill>
                  <a:latin typeface="HK Grotesk Medium"/>
                </a:rPr>
                <a:t> </a:t>
              </a:r>
              <a:r>
                <a:rPr lang="en-US" sz="3500" dirty="0" err="1" smtClean="0">
                  <a:solidFill>
                    <a:srgbClr val="E46232"/>
                  </a:solidFill>
                  <a:latin typeface="HK Grotesk Medium"/>
                </a:rPr>
                <a:t>Materi</a:t>
              </a:r>
              <a:r>
                <a:rPr lang="en-US" sz="3500" dirty="0" smtClean="0">
                  <a:solidFill>
                    <a:srgbClr val="E46232"/>
                  </a:solidFill>
                  <a:latin typeface="HK Grotesk Medium"/>
                </a:rPr>
                <a:t>.</a:t>
              </a:r>
              <a:endParaRPr lang="en-US" sz="3500" dirty="0">
                <a:solidFill>
                  <a:srgbClr val="E46232"/>
                </a:solidFill>
                <a:latin typeface="HK Grotesk Medium"/>
              </a:endParaRPr>
            </a:p>
          </p:txBody>
        </p:sp>
      </p:grpSp>
      <p:sp>
        <p:nvSpPr>
          <p:cNvPr id="6" name="Rectangle 5"/>
          <p:cNvSpPr/>
          <p:nvPr/>
        </p:nvSpPr>
        <p:spPr>
          <a:xfrm>
            <a:off x="6378243" y="4958834"/>
            <a:ext cx="1146147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Apa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itu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negara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kepulauan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dan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apa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itu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berciri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nusantara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?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75000"/>
            <a:alpha val="77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86200" y="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sv-SE" dirty="0" smtClean="0"/>
              <a:t>2. Latar Belakang Sosiologis Wawasan Nusantara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6934200" cy="6972300"/>
          </a:xfrm>
        </p:spPr>
        <p:txBody>
          <a:bodyPr>
            <a:noAutofit/>
          </a:bodyPr>
          <a:lstStyle/>
          <a:p>
            <a:pPr algn="just"/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Berdasar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sejarah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wawasan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nusantara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bermula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dari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wawasan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kewilayahan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Ingat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Deklarasi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Djuanda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1957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sebagai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perubahan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atas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Ordonansi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1939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berintikan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mewujudkan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wilayah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Indonesia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sebagai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satu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kesatuan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wilayah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tidak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lagi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terpisahpisah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Sebagai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konsepsi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kewilayahan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bangsa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Indonesia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mengusahakan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dan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memandang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wilayah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sebagai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satu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kesatuan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534400" y="1638300"/>
            <a:ext cx="7010400" cy="4525963"/>
          </a:xfrm>
        </p:spPr>
        <p:txBody>
          <a:bodyPr>
            <a:noAutofit/>
          </a:bodyPr>
          <a:lstStyle/>
          <a:p>
            <a:pPr algn="just"/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konsepsi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wawasan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nusantara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mencakup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pandangan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akan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kesatuan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politik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ekonomi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sosial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budaya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dan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pertahanan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keamanan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termasuk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persatuan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sebagai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satu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bangsa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Sebagaimana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dalam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rumusan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GBHN 1998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dikatakan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Wawasan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Nusantara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adalah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cara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pandang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dan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sikap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bangsa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Indonesia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mengenai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diri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dan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lingkungannya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dengan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mengutamakan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persatuan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dan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kesatuan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bangsa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serta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kesatuan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wilayah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dalam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penyelenggaraan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kehidupan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bermasyarakat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berbangsa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dan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bernegara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alpha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v-SE" dirty="0" smtClean="0"/>
              <a:t>3. Latar Belakang Politis Wawasan Nusantara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9067800" cy="6591300"/>
          </a:xfrm>
        </p:spPr>
        <p:txBody>
          <a:bodyPr>
            <a:noAutofit/>
          </a:bodyPr>
          <a:lstStyle/>
          <a:p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Kepentingan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nasional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itu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merupakan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turunan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lanjut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dari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cita-cita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nasional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,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tujuan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nasional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maupun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visi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nasional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Cita-cita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nasional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bangsa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Indonesia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sebagaimana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tertuang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dalam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pembukaan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UUD 1945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alinea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II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adalah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untuk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mewujudkan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Negara Indonesia, yang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merdeka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i="1" dirty="0" err="1" smtClean="0">
                <a:latin typeface="Times New Roman" pitchFamily="18" charset="0"/>
                <a:cs typeface="Times New Roman" pitchFamily="18" charset="0"/>
              </a:rPr>
              <a:t>bersatu</a:t>
            </a:r>
            <a:r>
              <a:rPr lang="en-US" sz="2800" i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i="1" dirty="0" err="1" smtClean="0">
                <a:latin typeface="Times New Roman" pitchFamily="18" charset="0"/>
                <a:cs typeface="Times New Roman" pitchFamily="18" charset="0"/>
              </a:rPr>
              <a:t>berdaulat</a:t>
            </a:r>
            <a:r>
              <a:rPr lang="en-US" sz="2800" i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i="1" dirty="0" err="1" smtClean="0">
                <a:latin typeface="Times New Roman" pitchFamily="18" charset="0"/>
                <a:cs typeface="Times New Roman" pitchFamily="18" charset="0"/>
              </a:rPr>
              <a:t>adil</a:t>
            </a:r>
            <a:r>
              <a:rPr lang="en-US" sz="28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 smtClean="0">
                <a:latin typeface="Times New Roman" pitchFamily="18" charset="0"/>
                <a:cs typeface="Times New Roman" pitchFamily="18" charset="0"/>
              </a:rPr>
              <a:t>dan</a:t>
            </a:r>
            <a:r>
              <a:rPr lang="en-US" sz="28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 smtClean="0">
                <a:latin typeface="Times New Roman" pitchFamily="18" charset="0"/>
                <a:cs typeface="Times New Roman" pitchFamily="18" charset="0"/>
              </a:rPr>
              <a:t>makmur</a:t>
            </a:r>
            <a:r>
              <a:rPr lang="en-US" sz="2800" i="1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Sedangkan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tujuan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nasional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Indonesia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sebagaimana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tertuang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dalam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pembukaan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UUD 1945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alinea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IV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salah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satunya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adalah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 smtClean="0">
                <a:latin typeface="Times New Roman" pitchFamily="18" charset="0"/>
                <a:cs typeface="Times New Roman" pitchFamily="18" charset="0"/>
              </a:rPr>
              <a:t>melindungi</a:t>
            </a:r>
            <a:r>
              <a:rPr lang="en-US" sz="28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 smtClean="0">
                <a:latin typeface="Times New Roman" pitchFamily="18" charset="0"/>
                <a:cs typeface="Times New Roman" pitchFamily="18" charset="0"/>
              </a:rPr>
              <a:t>segenap</a:t>
            </a:r>
            <a:r>
              <a:rPr lang="en-US" sz="28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 smtClean="0">
                <a:latin typeface="Times New Roman" pitchFamily="18" charset="0"/>
                <a:cs typeface="Times New Roman" pitchFamily="18" charset="0"/>
              </a:rPr>
              <a:t>bangsa</a:t>
            </a:r>
            <a:r>
              <a:rPr lang="en-US" sz="2800" i="1" dirty="0" smtClean="0">
                <a:latin typeface="Times New Roman" pitchFamily="18" charset="0"/>
                <a:cs typeface="Times New Roman" pitchFamily="18" charset="0"/>
              </a:rPr>
              <a:t> Indonesia </a:t>
            </a:r>
            <a:r>
              <a:rPr lang="en-US" sz="2800" i="1" dirty="0" err="1" smtClean="0">
                <a:latin typeface="Times New Roman" pitchFamily="18" charset="0"/>
                <a:cs typeface="Times New Roman" pitchFamily="18" charset="0"/>
              </a:rPr>
              <a:t>dan</a:t>
            </a:r>
            <a:r>
              <a:rPr lang="en-US" sz="28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 smtClean="0">
                <a:latin typeface="Times New Roman" pitchFamily="18" charset="0"/>
                <a:cs typeface="Times New Roman" pitchFamily="18" charset="0"/>
              </a:rPr>
              <a:t>seluruh</a:t>
            </a:r>
            <a:r>
              <a:rPr lang="en-US" sz="28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 smtClean="0">
                <a:latin typeface="Times New Roman" pitchFamily="18" charset="0"/>
                <a:cs typeface="Times New Roman" pitchFamily="18" charset="0"/>
              </a:rPr>
              <a:t>tumpah</a:t>
            </a:r>
            <a:r>
              <a:rPr lang="en-US" sz="28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 smtClean="0">
                <a:latin typeface="Times New Roman" pitchFamily="18" charset="0"/>
                <a:cs typeface="Times New Roman" pitchFamily="18" charset="0"/>
              </a:rPr>
              <a:t>darah</a:t>
            </a:r>
            <a:r>
              <a:rPr lang="en-US" sz="2800" i="1" dirty="0" smtClean="0">
                <a:latin typeface="Times New Roman" pitchFamily="18" charset="0"/>
                <a:cs typeface="Times New Roman" pitchFamily="18" charset="0"/>
              </a:rPr>
              <a:t> Indonesia</a:t>
            </a:r>
            <a:r>
              <a:rPr lang="en-US" sz="2800" b="1" i="1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800" b="1" i="1" dirty="0" err="1" smtClean="0">
                <a:latin typeface="Times New Roman" pitchFamily="18" charset="0"/>
                <a:cs typeface="Times New Roman" pitchFamily="18" charset="0"/>
              </a:rPr>
              <a:t>Visi</a:t>
            </a:r>
            <a:r>
              <a:rPr lang="en-US" sz="28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latin typeface="Times New Roman" pitchFamily="18" charset="0"/>
                <a:cs typeface="Times New Roman" pitchFamily="18" charset="0"/>
              </a:rPr>
              <a:t>nasional</a:t>
            </a:r>
            <a:r>
              <a:rPr lang="en-US" sz="2800" b="1" i="1" dirty="0" smtClean="0">
                <a:latin typeface="Times New Roman" pitchFamily="18" charset="0"/>
                <a:cs typeface="Times New Roman" pitchFamily="18" charset="0"/>
              </a:rPr>
              <a:t> Indonesia </a:t>
            </a:r>
            <a:r>
              <a:rPr lang="en-US" sz="2800" b="1" i="1" dirty="0" err="1" smtClean="0">
                <a:latin typeface="Times New Roman" pitchFamily="18" charset="0"/>
                <a:cs typeface="Times New Roman" pitchFamily="18" charset="0"/>
              </a:rPr>
              <a:t>menurut</a:t>
            </a:r>
            <a:r>
              <a:rPr lang="en-US" sz="28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latin typeface="Times New Roman" pitchFamily="18" charset="0"/>
                <a:cs typeface="Times New Roman" pitchFamily="18" charset="0"/>
              </a:rPr>
              <a:t>ketetapan</a:t>
            </a:r>
            <a:r>
              <a:rPr lang="en-US" sz="2800" b="1" i="1" dirty="0" smtClean="0">
                <a:latin typeface="Times New Roman" pitchFamily="18" charset="0"/>
                <a:cs typeface="Times New Roman" pitchFamily="18" charset="0"/>
              </a:rPr>
              <a:t> MPR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No VII/MPR/2001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tentang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Visi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Indonesia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Masa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Depan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adalah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terwujudnya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masyarakat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Indonesia yang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religius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manusiawi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i="1" dirty="0" err="1" smtClean="0">
                <a:latin typeface="Times New Roman" pitchFamily="18" charset="0"/>
                <a:cs typeface="Times New Roman" pitchFamily="18" charset="0"/>
              </a:rPr>
              <a:t>bersatu</a:t>
            </a:r>
            <a:r>
              <a:rPr lang="en-US" sz="2800" i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i="1" dirty="0" err="1" smtClean="0">
                <a:latin typeface="Times New Roman" pitchFamily="18" charset="0"/>
                <a:cs typeface="Times New Roman" pitchFamily="18" charset="0"/>
              </a:rPr>
              <a:t>demokratis</a:t>
            </a:r>
            <a:r>
              <a:rPr lang="en-US" sz="2800" i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i="1" dirty="0" err="1" smtClean="0">
                <a:latin typeface="Times New Roman" pitchFamily="18" charset="0"/>
                <a:cs typeface="Times New Roman" pitchFamily="18" charset="0"/>
              </a:rPr>
              <a:t>adil</a:t>
            </a:r>
            <a:r>
              <a:rPr lang="en-US" sz="2800" i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i="1" dirty="0" err="1" smtClean="0">
                <a:latin typeface="Times New Roman" pitchFamily="18" charset="0"/>
                <a:cs typeface="Times New Roman" pitchFamily="18" charset="0"/>
              </a:rPr>
              <a:t>sejahtera</a:t>
            </a:r>
            <a:r>
              <a:rPr lang="en-US" sz="2800" i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maju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mandiri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serta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baik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dan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bersih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dalam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penyelenggaraan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negara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9829800" y="1866900"/>
            <a:ext cx="8153400" cy="56938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Geopolitik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secara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tradisional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didefinisikan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sebagai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studi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tentang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"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pengaruh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faktor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geografis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pada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tindakan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politik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”.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Geopolitik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dimaknai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sebagai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ilmu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penyelenggaraan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negara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yang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setiap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kebijakannya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dikaitkan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dengan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masalahmasalah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geografi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wilayah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atau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tempat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tinggal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suatu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bangsa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Geopolitik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adalah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ilmu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yang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mempelajari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hubungan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antara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faktor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–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faktor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geografi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strategi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dan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politik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suatu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negara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Adapun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dalam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impelementasinya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diperlukan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suatu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strategi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yang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bersifat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nasional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Ermaya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Suradinata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, 2001).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Pandangannya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tentang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wilayah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letak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dan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geografi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suatu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negara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akan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mempengaruhi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kebijakan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atau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politik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negara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yang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bersangkutan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utoShape 5"/>
          <p:cNvSpPr/>
          <p:nvPr/>
        </p:nvSpPr>
        <p:spPr>
          <a:xfrm>
            <a:off x="7924800" y="0"/>
            <a:ext cx="10884484" cy="10287000"/>
          </a:xfrm>
          <a:prstGeom prst="rect">
            <a:avLst/>
          </a:prstGeom>
          <a:solidFill>
            <a:srgbClr val="E46232"/>
          </a:solidFill>
        </p:spPr>
      </p:sp>
      <p:sp>
        <p:nvSpPr>
          <p:cNvPr id="17" name="Rectangle 16"/>
          <p:cNvSpPr/>
          <p:nvPr/>
        </p:nvSpPr>
        <p:spPr>
          <a:xfrm>
            <a:off x="9677400" y="723900"/>
            <a:ext cx="6705600" cy="56938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8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Wawasan</a:t>
            </a:r>
            <a:r>
              <a:rPr lang="en-US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Nusantara </a:t>
            </a:r>
            <a:r>
              <a:rPr lang="en-US" sz="28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merupakan</a:t>
            </a:r>
            <a:r>
              <a:rPr lang="en-US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wawasan</a:t>
            </a:r>
            <a:r>
              <a:rPr lang="en-US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nasional</a:t>
            </a:r>
            <a:r>
              <a:rPr lang="en-US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2800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national outlook) </a:t>
            </a:r>
            <a:r>
              <a:rPr lang="en-US" sz="2800" i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bangsa</a:t>
            </a:r>
            <a:r>
              <a:rPr lang="en-US" sz="2800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Indonesia yang </a:t>
            </a:r>
            <a:r>
              <a:rPr lang="en-US" sz="28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selanjutnya</a:t>
            </a:r>
            <a:r>
              <a:rPr lang="en-US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dapat</a:t>
            </a:r>
            <a:r>
              <a:rPr lang="en-US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disingkat</a:t>
            </a:r>
            <a:r>
              <a:rPr lang="en-US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Wasantara</a:t>
            </a:r>
            <a:r>
              <a:rPr lang="en-US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8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Wawasan</a:t>
            </a:r>
            <a:r>
              <a:rPr lang="en-US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nasional</a:t>
            </a:r>
            <a:r>
              <a:rPr lang="en-US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sv-SE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merupakan cara pandang bangsa terhadap diri dan lingkungan tempat hidup bangsa </a:t>
            </a:r>
            <a:r>
              <a:rPr lang="en-US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yang </a:t>
            </a:r>
            <a:r>
              <a:rPr lang="en-US" sz="28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bersangkutan</a:t>
            </a:r>
            <a:r>
              <a:rPr lang="en-US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 Cara </a:t>
            </a:r>
            <a:r>
              <a:rPr lang="en-US" sz="28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bangsa</a:t>
            </a:r>
            <a:r>
              <a:rPr lang="en-US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memandang</a:t>
            </a:r>
            <a:r>
              <a:rPr lang="en-US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diri</a:t>
            </a:r>
            <a:r>
              <a:rPr lang="en-US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dan</a:t>
            </a:r>
            <a:r>
              <a:rPr lang="en-US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lingkungannya</a:t>
            </a:r>
            <a:r>
              <a:rPr lang="en-US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tersebut</a:t>
            </a:r>
            <a:r>
              <a:rPr lang="en-US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sangat</a:t>
            </a:r>
            <a:r>
              <a:rPr lang="en-US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mempengaruhi</a:t>
            </a:r>
            <a:r>
              <a:rPr lang="en-US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keberlangsungan</a:t>
            </a:r>
            <a:r>
              <a:rPr lang="en-US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dan</a:t>
            </a:r>
            <a:r>
              <a:rPr lang="en-US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keberhasilan</a:t>
            </a:r>
            <a:r>
              <a:rPr lang="en-US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bangsa</a:t>
            </a:r>
            <a:r>
              <a:rPr lang="en-US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itu</a:t>
            </a:r>
            <a:r>
              <a:rPr lang="en-US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menuju</a:t>
            </a:r>
            <a:r>
              <a:rPr lang="en-US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tujuannya</a:t>
            </a:r>
            <a:r>
              <a:rPr lang="en-US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8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Bagi</a:t>
            </a:r>
            <a:r>
              <a:rPr lang="en-US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bangsa</a:t>
            </a:r>
            <a:r>
              <a:rPr lang="en-US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Indonesia, </a:t>
            </a:r>
            <a:r>
              <a:rPr lang="en-US" sz="28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Wawasan</a:t>
            </a:r>
            <a:r>
              <a:rPr lang="en-US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Nusantara </a:t>
            </a:r>
            <a:r>
              <a:rPr lang="en-US" sz="28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telah</a:t>
            </a:r>
            <a:r>
              <a:rPr lang="en-US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menjadi</a:t>
            </a:r>
            <a:r>
              <a:rPr lang="en-US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cara</a:t>
            </a:r>
            <a:r>
              <a:rPr lang="en-US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pandang</a:t>
            </a:r>
            <a:r>
              <a:rPr lang="en-US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sekaligus</a:t>
            </a:r>
            <a:r>
              <a:rPr lang="en-US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konsepsi</a:t>
            </a:r>
            <a:r>
              <a:rPr lang="en-US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berbangsa</a:t>
            </a:r>
            <a:r>
              <a:rPr lang="en-US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dan</a:t>
            </a:r>
            <a:r>
              <a:rPr lang="en-US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bernegara</a:t>
            </a:r>
            <a:r>
              <a:rPr lang="en-US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28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533400" y="1866900"/>
            <a:ext cx="6705600" cy="74174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sebagai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calon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sarjana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dan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profesional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diharapkan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mampu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terbuka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dan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tanggap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terhadap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dinamika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historis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dan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sv-SE" sz="2800" dirty="0" smtClean="0">
                <a:latin typeface="Times New Roman" pitchFamily="18" charset="0"/>
                <a:cs typeface="Times New Roman" pitchFamily="18" charset="0"/>
              </a:rPr>
              <a:t>urgensi masa depan Wawasan Nusantara sebagai konsepsi dan pandangan kolektif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keberbangsaan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dan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kebernegaraan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Indonesia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dalam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konteks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pergaulan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dunia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Anda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s-ES" sz="2800" dirty="0" smtClean="0">
                <a:latin typeface="Times New Roman" pitchFamily="18" charset="0"/>
                <a:cs typeface="Times New Roman" pitchFamily="18" charset="0"/>
              </a:rPr>
              <a:t>juga </a:t>
            </a:r>
            <a:r>
              <a:rPr lang="es-ES" sz="2800" dirty="0" err="1" smtClean="0">
                <a:latin typeface="Times New Roman" pitchFamily="18" charset="0"/>
                <a:cs typeface="Times New Roman" pitchFamily="18" charset="0"/>
              </a:rPr>
              <a:t>mampu</a:t>
            </a:r>
            <a:r>
              <a:rPr lang="es-E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s-ES" sz="2800" dirty="0" err="1" smtClean="0">
                <a:latin typeface="Times New Roman" pitchFamily="18" charset="0"/>
                <a:cs typeface="Times New Roman" pitchFamily="18" charset="0"/>
              </a:rPr>
              <a:t>mengevaluasi</a:t>
            </a:r>
            <a:r>
              <a:rPr lang="es-E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s-ES" sz="2800" dirty="0" err="1" smtClean="0">
                <a:latin typeface="Times New Roman" pitchFamily="18" charset="0"/>
                <a:cs typeface="Times New Roman" pitchFamily="18" charset="0"/>
              </a:rPr>
              <a:t>dinamika</a:t>
            </a:r>
            <a:r>
              <a:rPr lang="es-E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s-ES" sz="2800" dirty="0" err="1" smtClean="0">
                <a:latin typeface="Times New Roman" pitchFamily="18" charset="0"/>
                <a:cs typeface="Times New Roman" pitchFamily="18" charset="0"/>
              </a:rPr>
              <a:t>historis</a:t>
            </a:r>
            <a:r>
              <a:rPr lang="es-ES" sz="2800" dirty="0" smtClean="0">
                <a:latin typeface="Times New Roman" pitchFamily="18" charset="0"/>
                <a:cs typeface="Times New Roman" pitchFamily="18" charset="0"/>
              </a:rPr>
              <a:t>, dan </a:t>
            </a:r>
            <a:r>
              <a:rPr lang="es-ES" sz="2800" dirty="0" err="1" smtClean="0">
                <a:latin typeface="Times New Roman" pitchFamily="18" charset="0"/>
                <a:cs typeface="Times New Roman" pitchFamily="18" charset="0"/>
              </a:rPr>
              <a:t>urgensi</a:t>
            </a:r>
            <a:r>
              <a:rPr lang="es-E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s-ES" sz="2800" dirty="0" err="1" smtClean="0">
                <a:latin typeface="Times New Roman" pitchFamily="18" charset="0"/>
                <a:cs typeface="Times New Roman" pitchFamily="18" charset="0"/>
              </a:rPr>
              <a:t>Wawasan</a:t>
            </a:r>
            <a:r>
              <a:rPr lang="es-E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s-ES" sz="2800" dirty="0" err="1" smtClean="0">
                <a:latin typeface="Times New Roman" pitchFamily="18" charset="0"/>
                <a:cs typeface="Times New Roman" pitchFamily="18" charset="0"/>
              </a:rPr>
              <a:t>Nusantara</a:t>
            </a:r>
            <a:r>
              <a:rPr lang="es-E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sebagai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konsepsi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dan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pandangan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kolektif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kebangsaan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Indonesia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dalam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konteks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pergaulan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dunia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;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dan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mampu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menyajikan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hasil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kajian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perseorangan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mengenai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suatu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kasus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terkait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dinamika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historis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dan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urgensi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Wawasan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Nusantara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sebagai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konsepsi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nn-NO" sz="2800" dirty="0" smtClean="0">
                <a:latin typeface="Times New Roman" pitchFamily="18" charset="0"/>
                <a:cs typeface="Times New Roman" pitchFamily="18" charset="0"/>
              </a:rPr>
              <a:t>dan pandangan kolektif keberbangsaan dan kebernegaraan Indonesia dalam konteks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pergaulan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dunia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l="5814" r="5814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grpSp>
        <p:nvGrpSpPr>
          <p:cNvPr id="3" name="Group 3"/>
          <p:cNvGrpSpPr/>
          <p:nvPr/>
        </p:nvGrpSpPr>
        <p:grpSpPr>
          <a:xfrm>
            <a:off x="8153400" y="2781300"/>
            <a:ext cx="9105900" cy="3561186"/>
            <a:chOff x="-1320800" y="-2911113"/>
            <a:chExt cx="12141200" cy="4748248"/>
          </a:xfrm>
        </p:grpSpPr>
        <p:sp>
          <p:nvSpPr>
            <p:cNvPr id="4" name="TextBox 4"/>
            <p:cNvSpPr txBox="1"/>
            <p:nvPr/>
          </p:nvSpPr>
          <p:spPr>
            <a:xfrm>
              <a:off x="0" y="-9525"/>
              <a:ext cx="10820400" cy="184666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r">
                <a:lnSpc>
                  <a:spcPts val="10800"/>
                </a:lnSpc>
              </a:pPr>
              <a:endParaRPr lang="en-US" sz="9000" dirty="0" smtClean="0">
                <a:solidFill>
                  <a:srgbClr val="000000"/>
                </a:solidFill>
                <a:latin typeface="HK Grotesk Medium Bold"/>
              </a:endParaRPr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-1320800" y="-2911113"/>
              <a:ext cx="10820400" cy="78654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r">
                <a:lnSpc>
                  <a:spcPts val="4550"/>
                </a:lnSpc>
              </a:pPr>
              <a:r>
                <a:rPr lang="en-US" sz="3500" dirty="0" err="1" smtClean="0">
                  <a:solidFill>
                    <a:srgbClr val="E46232"/>
                  </a:solidFill>
                  <a:latin typeface="HK Grotesk Medium"/>
                </a:rPr>
                <a:t>Studi</a:t>
              </a:r>
              <a:r>
                <a:rPr lang="en-US" sz="3500" dirty="0" smtClean="0">
                  <a:solidFill>
                    <a:srgbClr val="E46232"/>
                  </a:solidFill>
                  <a:latin typeface="HK Grotesk Medium"/>
                </a:rPr>
                <a:t> </a:t>
              </a:r>
              <a:r>
                <a:rPr lang="en-US" sz="3500" dirty="0" err="1" smtClean="0">
                  <a:solidFill>
                    <a:srgbClr val="E46232"/>
                  </a:solidFill>
                  <a:latin typeface="HK Grotesk Medium"/>
                </a:rPr>
                <a:t>kasus</a:t>
              </a:r>
              <a:r>
                <a:rPr lang="en-US" sz="3500" dirty="0" smtClean="0">
                  <a:solidFill>
                    <a:srgbClr val="E46232"/>
                  </a:solidFill>
                  <a:latin typeface="HK Grotesk Medium"/>
                </a:rPr>
                <a:t> </a:t>
              </a:r>
              <a:r>
                <a:rPr lang="en-US" sz="3500" dirty="0" err="1" smtClean="0">
                  <a:solidFill>
                    <a:srgbClr val="E46232"/>
                  </a:solidFill>
                  <a:latin typeface="HK Grotesk Medium"/>
                </a:rPr>
                <a:t>Penutup</a:t>
              </a:r>
              <a:r>
                <a:rPr lang="en-US" sz="3500" dirty="0" smtClean="0">
                  <a:solidFill>
                    <a:srgbClr val="E46232"/>
                  </a:solidFill>
                  <a:latin typeface="HK Grotesk Medium"/>
                </a:rPr>
                <a:t> </a:t>
              </a:r>
              <a:r>
                <a:rPr lang="en-US" sz="3500" dirty="0" err="1" smtClean="0">
                  <a:solidFill>
                    <a:srgbClr val="E46232"/>
                  </a:solidFill>
                  <a:latin typeface="HK Grotesk Medium"/>
                </a:rPr>
                <a:t>Materi</a:t>
              </a:r>
              <a:r>
                <a:rPr lang="en-US" sz="3500" dirty="0" smtClean="0">
                  <a:solidFill>
                    <a:srgbClr val="E46232"/>
                  </a:solidFill>
                  <a:latin typeface="HK Grotesk Medium"/>
                </a:rPr>
                <a:t>.</a:t>
              </a:r>
              <a:endParaRPr lang="en-US" sz="3500" dirty="0">
                <a:solidFill>
                  <a:srgbClr val="E46232"/>
                </a:solidFill>
                <a:latin typeface="HK Grotesk Medium"/>
              </a:endParaRPr>
            </a:p>
          </p:txBody>
        </p:sp>
      </p:grpSp>
      <p:sp>
        <p:nvSpPr>
          <p:cNvPr id="7" name="Rectangle 6"/>
          <p:cNvSpPr/>
          <p:nvPr/>
        </p:nvSpPr>
        <p:spPr>
          <a:xfrm>
            <a:off x="7924800" y="5143500"/>
            <a:ext cx="9144000" cy="1815882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Dari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uraian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di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atas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cobalah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Anda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kemukakan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apa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hubungan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perlunya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wawasan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nusantara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dengan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adanya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kepentingan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nasional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di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pt-BR" sz="2800" dirty="0" smtClean="0">
                <a:latin typeface="Times New Roman" pitchFamily="18" charset="0"/>
                <a:cs typeface="Times New Roman" pitchFamily="18" charset="0"/>
              </a:rPr>
              <a:t>atas? Dapatkah kepentingan nasional Indonesia itu tercapai tanpa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konsepsi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Wawasan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Nusantara?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l="5814" r="5814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grpSp>
        <p:nvGrpSpPr>
          <p:cNvPr id="3" name="Group 3"/>
          <p:cNvGrpSpPr/>
          <p:nvPr/>
        </p:nvGrpSpPr>
        <p:grpSpPr>
          <a:xfrm>
            <a:off x="8153400" y="2781300"/>
            <a:ext cx="9105900" cy="3561186"/>
            <a:chOff x="-1320800" y="-2911113"/>
            <a:chExt cx="12141200" cy="4748248"/>
          </a:xfrm>
        </p:grpSpPr>
        <p:sp>
          <p:nvSpPr>
            <p:cNvPr id="4" name="TextBox 4"/>
            <p:cNvSpPr txBox="1"/>
            <p:nvPr/>
          </p:nvSpPr>
          <p:spPr>
            <a:xfrm>
              <a:off x="0" y="-9525"/>
              <a:ext cx="10820400" cy="184666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r">
                <a:lnSpc>
                  <a:spcPts val="10800"/>
                </a:lnSpc>
              </a:pPr>
              <a:endParaRPr lang="en-US" sz="9000" dirty="0" smtClean="0">
                <a:solidFill>
                  <a:srgbClr val="000000"/>
                </a:solidFill>
                <a:latin typeface="HK Grotesk Medium Bold"/>
              </a:endParaRPr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-1320800" y="-2911113"/>
              <a:ext cx="10820400" cy="72609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r">
                <a:lnSpc>
                  <a:spcPts val="4550"/>
                </a:lnSpc>
              </a:pPr>
              <a:r>
                <a:rPr lang="en-US" sz="3500" dirty="0" smtClean="0">
                  <a:solidFill>
                    <a:srgbClr val="E46232"/>
                  </a:solidFill>
                  <a:latin typeface="HK Grotesk Medium"/>
                </a:rPr>
                <a:t>TERIMAKASIH.</a:t>
              </a:r>
              <a:endParaRPr lang="en-US" sz="3500" dirty="0">
                <a:solidFill>
                  <a:srgbClr val="E46232"/>
                </a:solidFill>
                <a:latin typeface="HK Grotesk Medium"/>
              </a:endParaRPr>
            </a:p>
          </p:txBody>
        </p:sp>
      </p:grpSp>
      <p:sp>
        <p:nvSpPr>
          <p:cNvPr id="6" name="Rectangle 5"/>
          <p:cNvSpPr/>
          <p:nvPr/>
        </p:nvSpPr>
        <p:spPr>
          <a:xfrm>
            <a:off x="9829800" y="4229100"/>
            <a:ext cx="604992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Wassallammuallaikum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wr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wb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5"/>
          <p:cNvGrpSpPr>
            <a:grpSpLocks noChangeAspect="1"/>
          </p:cNvGrpSpPr>
          <p:nvPr/>
        </p:nvGrpSpPr>
        <p:grpSpPr>
          <a:xfrm>
            <a:off x="2185430" y="1028700"/>
            <a:ext cx="4049502" cy="8229600"/>
            <a:chOff x="0" y="0"/>
            <a:chExt cx="5001260" cy="10163810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5000993" cy="10163632"/>
            </a:xfrm>
            <a:custGeom>
              <a:avLst/>
              <a:gdLst/>
              <a:ahLst/>
              <a:cxnLst/>
              <a:rect l="l" t="t" r="r" b="b"/>
              <a:pathLst>
                <a:path w="5000993" h="10163632">
                  <a:moveTo>
                    <a:pt x="0" y="0"/>
                  </a:moveTo>
                  <a:lnTo>
                    <a:pt x="5000993" y="0"/>
                  </a:lnTo>
                  <a:lnTo>
                    <a:pt x="5000993" y="10163632"/>
                  </a:lnTo>
                  <a:lnTo>
                    <a:pt x="0" y="10163632"/>
                  </a:lnTo>
                  <a:close/>
                </a:path>
              </a:pathLst>
            </a:custGeom>
            <a:blipFill>
              <a:blip r:embed="rId2"/>
              <a:stretch>
                <a:fillRect l="-45" r="-45"/>
              </a:stretch>
            </a:blipFill>
          </p:spPr>
        </p:sp>
        <p:sp>
          <p:nvSpPr>
            <p:cNvPr id="7" name="Freeform 7"/>
            <p:cNvSpPr/>
            <p:nvPr/>
          </p:nvSpPr>
          <p:spPr>
            <a:xfrm>
              <a:off x="338760" y="288798"/>
              <a:ext cx="4330776" cy="9398000"/>
            </a:xfrm>
            <a:custGeom>
              <a:avLst/>
              <a:gdLst/>
              <a:ahLst/>
              <a:cxnLst/>
              <a:rect l="l" t="t" r="r" b="b"/>
              <a:pathLst>
                <a:path w="4330776" h="9398000">
                  <a:moveTo>
                    <a:pt x="3894366" y="9398000"/>
                  </a:moveTo>
                  <a:lnTo>
                    <a:pt x="436410" y="9398000"/>
                  </a:lnTo>
                  <a:cubicBezTo>
                    <a:pt x="195389" y="9398000"/>
                    <a:pt x="0" y="9202610"/>
                    <a:pt x="0" y="8961590"/>
                  </a:cubicBezTo>
                  <a:lnTo>
                    <a:pt x="0" y="436410"/>
                  </a:lnTo>
                  <a:cubicBezTo>
                    <a:pt x="0" y="195390"/>
                    <a:pt x="195389" y="0"/>
                    <a:pt x="436410" y="0"/>
                  </a:cubicBezTo>
                  <a:lnTo>
                    <a:pt x="861580" y="0"/>
                  </a:lnTo>
                  <a:cubicBezTo>
                    <a:pt x="902373" y="0"/>
                    <a:pt x="935444" y="33071"/>
                    <a:pt x="935444" y="73863"/>
                  </a:cubicBezTo>
                  <a:lnTo>
                    <a:pt x="935444" y="73863"/>
                  </a:lnTo>
                  <a:cubicBezTo>
                    <a:pt x="935444" y="225019"/>
                    <a:pt x="1057745" y="347688"/>
                    <a:pt x="1208913" y="348120"/>
                  </a:cubicBezTo>
                  <a:lnTo>
                    <a:pt x="3105874" y="353619"/>
                  </a:lnTo>
                  <a:cubicBezTo>
                    <a:pt x="3257651" y="354063"/>
                    <a:pt x="3380930" y="231140"/>
                    <a:pt x="3380930" y="79362"/>
                  </a:cubicBezTo>
                  <a:lnTo>
                    <a:pt x="3380930" y="73863"/>
                  </a:lnTo>
                  <a:cubicBezTo>
                    <a:pt x="3380930" y="33071"/>
                    <a:pt x="3414001" y="0"/>
                    <a:pt x="3454794" y="0"/>
                  </a:cubicBezTo>
                  <a:lnTo>
                    <a:pt x="3894366" y="0"/>
                  </a:lnTo>
                  <a:cubicBezTo>
                    <a:pt x="4135387" y="0"/>
                    <a:pt x="4330776" y="195390"/>
                    <a:pt x="4330776" y="436410"/>
                  </a:cubicBezTo>
                  <a:lnTo>
                    <a:pt x="4330776" y="8961603"/>
                  </a:lnTo>
                  <a:cubicBezTo>
                    <a:pt x="4330776" y="9202610"/>
                    <a:pt x="4135387" y="9398000"/>
                    <a:pt x="3894366" y="9398000"/>
                  </a:cubicBezTo>
                  <a:close/>
                </a:path>
              </a:pathLst>
            </a:custGeom>
            <a:blipFill>
              <a:blip r:embed="rId3"/>
              <a:stretch>
                <a:fillRect l="-22334" r="-22334"/>
              </a:stretch>
            </a:blipFill>
          </p:spPr>
        </p:sp>
      </p:grpSp>
      <p:sp>
        <p:nvSpPr>
          <p:cNvPr id="8" name="Rectangle 7"/>
          <p:cNvSpPr/>
          <p:nvPr/>
        </p:nvSpPr>
        <p:spPr>
          <a:xfrm>
            <a:off x="6858000" y="800100"/>
            <a:ext cx="896848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A.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Menelusuri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Konsep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dan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Urgensi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Wawawan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Nusantara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858000" y="1638300"/>
            <a:ext cx="9144000" cy="1569660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Sebelumnya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dikatakan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bahwa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Wawasan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Nusantara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merupakan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wawasan</a:t>
            </a: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nasional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2400" i="1" dirty="0" smtClean="0">
                <a:latin typeface="Times New Roman" pitchFamily="18" charset="0"/>
                <a:cs typeface="Times New Roman" pitchFamily="18" charset="0"/>
              </a:rPr>
              <a:t>national outlook) </a:t>
            </a:r>
            <a:r>
              <a:rPr lang="en-US" sz="2400" i="1" dirty="0" err="1" smtClean="0">
                <a:latin typeface="Times New Roman" pitchFamily="18" charset="0"/>
                <a:cs typeface="Times New Roman" pitchFamily="18" charset="0"/>
              </a:rPr>
              <a:t>bangsa</a:t>
            </a:r>
            <a:r>
              <a:rPr lang="en-US" sz="2400" i="1" dirty="0" smtClean="0">
                <a:latin typeface="Times New Roman" pitchFamily="18" charset="0"/>
                <a:cs typeface="Times New Roman" pitchFamily="18" charset="0"/>
              </a:rPr>
              <a:t> Indonesia. </a:t>
            </a:r>
            <a:r>
              <a:rPr lang="en-US" sz="2400" i="1" dirty="0" err="1" smtClean="0">
                <a:latin typeface="Times New Roman" pitchFamily="18" charset="0"/>
                <a:cs typeface="Times New Roman" pitchFamily="18" charset="0"/>
              </a:rPr>
              <a:t>Namun</a:t>
            </a:r>
            <a:r>
              <a:rPr lang="en-US" sz="24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 smtClean="0">
                <a:latin typeface="Times New Roman" pitchFamily="18" charset="0"/>
                <a:cs typeface="Times New Roman" pitchFamily="18" charset="0"/>
              </a:rPr>
              <a:t>demikian</a:t>
            </a:r>
            <a:r>
              <a:rPr lang="en-US" sz="24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 smtClean="0">
                <a:latin typeface="Times New Roman" pitchFamily="18" charset="0"/>
                <a:cs typeface="Times New Roman" pitchFamily="18" charset="0"/>
              </a:rPr>
              <a:t>timbul</a:t>
            </a:r>
            <a:r>
              <a:rPr lang="en-US" sz="24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 smtClean="0">
                <a:latin typeface="Times New Roman" pitchFamily="18" charset="0"/>
                <a:cs typeface="Times New Roman" pitchFamily="18" charset="0"/>
              </a:rPr>
              <a:t>pertanyaan</a:t>
            </a:r>
            <a:r>
              <a:rPr lang="en-US" sz="24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apa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arti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Wawasan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Nusantara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dan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apa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pentingnya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bagi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kehidupan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berbangsa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dan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bernegara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Indonesia.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6934200" y="3619500"/>
            <a:ext cx="9144000" cy="1938992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sv-SE" sz="2400" dirty="0" smtClean="0">
                <a:latin typeface="Times New Roman" pitchFamily="18" charset="0"/>
                <a:cs typeface="Times New Roman" pitchFamily="18" charset="0"/>
              </a:rPr>
              <a:t>Wawasan Nusantara bisa kita bedakan dalam dua pengertian yakni pengertian etiomologis dan pengertian terminologi. Secara etimologi, kata Wawasan Nusantara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berasal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dari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dua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kata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wawasan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dan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nusantara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Wawasan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dari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kata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 smtClean="0">
                <a:latin typeface="Times New Roman" pitchFamily="18" charset="0"/>
                <a:cs typeface="Times New Roman" pitchFamily="18" charset="0"/>
              </a:rPr>
              <a:t>wawas</a:t>
            </a:r>
            <a:r>
              <a:rPr lang="en-US" sz="2400" i="1" dirty="0" smtClean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2400" i="1" dirty="0" err="1" smtClean="0">
                <a:latin typeface="Times New Roman" pitchFamily="18" charset="0"/>
                <a:cs typeface="Times New Roman" pitchFamily="18" charset="0"/>
              </a:rPr>
              <a:t>bhs</a:t>
            </a:r>
            <a:r>
              <a:rPr lang="en-US" sz="2400" i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i="1" dirty="0" err="1" smtClean="0">
                <a:latin typeface="Times New Roman" pitchFamily="18" charset="0"/>
                <a:cs typeface="Times New Roman" pitchFamily="18" charset="0"/>
              </a:rPr>
              <a:t>Jawa</a:t>
            </a:r>
            <a:r>
              <a:rPr lang="en-US" sz="2400" i="1" dirty="0" smtClean="0"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sv-SE" sz="2400" dirty="0" smtClean="0">
                <a:latin typeface="Times New Roman" pitchFamily="18" charset="0"/>
                <a:cs typeface="Times New Roman" pitchFamily="18" charset="0"/>
              </a:rPr>
              <a:t>yang artinya pandangan. Sementara kata “nusantara” merupakan gabungan kata nusa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7086600" y="6134100"/>
            <a:ext cx="9144000" cy="3539430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yang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artinya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pulau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dan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antara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Kata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”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nusa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”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dalam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bahasa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Sanskerta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berarti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pulau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atau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kepulauan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Sedangkan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dalam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bahasa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Latin,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kata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”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nusa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”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berasal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dari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kata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 smtClean="0">
                <a:latin typeface="Times New Roman" pitchFamily="18" charset="0"/>
                <a:cs typeface="Times New Roman" pitchFamily="18" charset="0"/>
              </a:rPr>
              <a:t>nesos</a:t>
            </a:r>
            <a:r>
              <a:rPr lang="en-US" sz="2800" i="1" dirty="0" smtClean="0">
                <a:latin typeface="Times New Roman" pitchFamily="18" charset="0"/>
                <a:cs typeface="Times New Roman" pitchFamily="18" charset="0"/>
              </a:rPr>
              <a:t> yang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dapat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berarti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semenanjung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bahkan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suatu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bangsa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Merujuk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pada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pernyataan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tersebut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sv-SE" sz="2800" dirty="0" smtClean="0">
                <a:latin typeface="Times New Roman" pitchFamily="18" charset="0"/>
                <a:cs typeface="Times New Roman" pitchFamily="18" charset="0"/>
              </a:rPr>
              <a:t>maka kata ”nusa” juga mempunyai kesamaan arti dengan kata </a:t>
            </a:r>
            <a:r>
              <a:rPr lang="sv-SE" sz="2800" i="1" dirty="0" smtClean="0">
                <a:latin typeface="Times New Roman" pitchFamily="18" charset="0"/>
                <a:cs typeface="Times New Roman" pitchFamily="18" charset="0"/>
              </a:rPr>
              <a:t>nation dalam bahasa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Inggris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yang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berarti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bangsa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. Dari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sini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bisa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ditafsirkan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bahwa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kata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”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nusa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”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dapat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memiliki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dua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arti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yaitu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kepulauan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dan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bangsa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 rot="-5400000">
            <a:off x="5326626" y="5138738"/>
            <a:ext cx="7634748" cy="0"/>
          </a:xfrm>
          <a:prstGeom prst="line">
            <a:avLst/>
          </a:prstGeom>
          <a:ln w="9525" cap="rnd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9" name="Rectangle 8"/>
          <p:cNvSpPr/>
          <p:nvPr/>
        </p:nvSpPr>
        <p:spPr>
          <a:xfrm>
            <a:off x="0" y="2019300"/>
            <a:ext cx="9144000" cy="4832092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Kata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kedua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yaitu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”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antara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”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memiliki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padanan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dalam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bahasa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Latin, </a:t>
            </a:r>
            <a:r>
              <a:rPr lang="en-US" sz="2800" i="1" dirty="0" smtClean="0">
                <a:latin typeface="Times New Roman" pitchFamily="18" charset="0"/>
                <a:cs typeface="Times New Roman" pitchFamily="18" charset="0"/>
              </a:rPr>
              <a:t>in </a:t>
            </a:r>
            <a:r>
              <a:rPr lang="en-US" sz="2800" i="1" dirty="0" err="1" smtClean="0">
                <a:latin typeface="Times New Roman" pitchFamily="18" charset="0"/>
                <a:cs typeface="Times New Roman" pitchFamily="18" charset="0"/>
              </a:rPr>
              <a:t>dan</a:t>
            </a:r>
            <a:r>
              <a:rPr lang="en-US" sz="2800" i="1" dirty="0" smtClean="0">
                <a:latin typeface="Times New Roman" pitchFamily="18" charset="0"/>
                <a:cs typeface="Times New Roman" pitchFamily="18" charset="0"/>
              </a:rPr>
              <a:t> terra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yang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berarti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antara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atau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dalam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suatu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kelompok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. ”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Antara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”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juga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mempunyai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makna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yang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sama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dengan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kata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smtClean="0">
                <a:latin typeface="Times New Roman" pitchFamily="18" charset="0"/>
                <a:cs typeface="Times New Roman" pitchFamily="18" charset="0"/>
              </a:rPr>
              <a:t>inter </a:t>
            </a:r>
            <a:r>
              <a:rPr lang="en-US" sz="2800" i="1" dirty="0" err="1" smtClean="0">
                <a:latin typeface="Times New Roman" pitchFamily="18" charset="0"/>
                <a:cs typeface="Times New Roman" pitchFamily="18" charset="0"/>
              </a:rPr>
              <a:t>dalam</a:t>
            </a:r>
            <a:r>
              <a:rPr lang="en-US" sz="28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 smtClean="0">
                <a:latin typeface="Times New Roman" pitchFamily="18" charset="0"/>
                <a:cs typeface="Times New Roman" pitchFamily="18" charset="0"/>
              </a:rPr>
              <a:t>bahasa</a:t>
            </a:r>
            <a:r>
              <a:rPr lang="en-US" sz="28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 smtClean="0">
                <a:latin typeface="Times New Roman" pitchFamily="18" charset="0"/>
                <a:cs typeface="Times New Roman" pitchFamily="18" charset="0"/>
              </a:rPr>
              <a:t>Inggris</a:t>
            </a:r>
            <a:r>
              <a:rPr lang="en-US" sz="2800" i="1" dirty="0" smtClean="0">
                <a:latin typeface="Times New Roman" pitchFamily="18" charset="0"/>
                <a:cs typeface="Times New Roman" pitchFamily="18" charset="0"/>
              </a:rPr>
              <a:t> yang </a:t>
            </a:r>
            <a:r>
              <a:rPr lang="en-US" sz="2800" i="1" dirty="0" err="1" smtClean="0">
                <a:latin typeface="Times New Roman" pitchFamily="18" charset="0"/>
                <a:cs typeface="Times New Roman" pitchFamily="18" charset="0"/>
              </a:rPr>
              <a:t>berarti</a:t>
            </a:r>
            <a:r>
              <a:rPr lang="en-US" sz="28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 smtClean="0">
                <a:latin typeface="Times New Roman" pitchFamily="18" charset="0"/>
                <a:cs typeface="Times New Roman" pitchFamily="18" charset="0"/>
              </a:rPr>
              <a:t>antar</a:t>
            </a:r>
            <a:r>
              <a:rPr lang="en-US" sz="2800" i="1" dirty="0" smtClean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2800" i="1" dirty="0" err="1" smtClean="0">
                <a:latin typeface="Times New Roman" pitchFamily="18" charset="0"/>
                <a:cs typeface="Times New Roman" pitchFamily="18" charset="0"/>
              </a:rPr>
              <a:t>antara</a:t>
            </a:r>
            <a:r>
              <a:rPr lang="en-US" sz="2800" i="1" dirty="0" smtClean="0"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en-US" sz="2800" i="1" dirty="0" err="1" smtClean="0">
                <a:latin typeface="Times New Roman" pitchFamily="18" charset="0"/>
                <a:cs typeface="Times New Roman" pitchFamily="18" charset="0"/>
              </a:rPr>
              <a:t>dan</a:t>
            </a:r>
            <a:r>
              <a:rPr lang="en-US" sz="28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relasi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Sedangkan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dalam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bahasa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Sanskerta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kata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”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antara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”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dapat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diartikan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sebagai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laut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seberang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atau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luar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Bisa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ditafsirkan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bahwa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kata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”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antara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”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mempunyai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makna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antar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antara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),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relasi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seberang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atau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laut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. Dari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penjabaran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di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atas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penggabungan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kata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”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nusa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”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dan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”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antara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”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menjadi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kata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”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nusantara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”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dapat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diartikan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sebagai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kepulauan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yang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diantara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laut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atau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bangsa-bangsa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yang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dihubungkan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oleh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laut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9144000" y="1866900"/>
            <a:ext cx="9144000" cy="2246769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Penamaan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nusantara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ini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berdasarkan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sudut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pandang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Majapahit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Jawa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),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mengingat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pada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waktu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itu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belum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ada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sebutan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yang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cocok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untuk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menyebut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seluruh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kepulauan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yang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sekarang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bernama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Indonesia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dan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juga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Malaysia. Nusantara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pada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waktu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itu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diartikan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pulau-pulau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di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luar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Majapahit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Jawa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).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4623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l="31184" r="31184"/>
          <a:stretch>
            <a:fillRect/>
          </a:stretch>
        </p:blipFill>
        <p:spPr>
          <a:xfrm>
            <a:off x="0" y="0"/>
            <a:ext cx="5806691" cy="1028700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7010400" y="266700"/>
            <a:ext cx="9144000" cy="6494085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Selanjutnya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kata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Nusantara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digunakan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oleh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Ki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Hajar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Dewantara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untuk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mengggantikan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sebutan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Hindia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Belanda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3200" i="1" dirty="0" err="1" smtClean="0">
                <a:latin typeface="Times New Roman" pitchFamily="18" charset="0"/>
                <a:cs typeface="Times New Roman" pitchFamily="18" charset="0"/>
              </a:rPr>
              <a:t>Nederlandsch</a:t>
            </a:r>
            <a:r>
              <a:rPr lang="en-US" sz="3200" i="1" dirty="0" smtClean="0">
                <a:latin typeface="Times New Roman" pitchFamily="18" charset="0"/>
                <a:cs typeface="Times New Roman" pitchFamily="18" charset="0"/>
              </a:rPr>
              <a:t>-Indie). </a:t>
            </a:r>
            <a:r>
              <a:rPr lang="en-US" sz="3200" i="1" dirty="0" err="1" smtClean="0">
                <a:latin typeface="Times New Roman" pitchFamily="18" charset="0"/>
                <a:cs typeface="Times New Roman" pitchFamily="18" charset="0"/>
              </a:rPr>
              <a:t>Pada</a:t>
            </a:r>
            <a:r>
              <a:rPr lang="en-US" sz="32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 smtClean="0">
                <a:latin typeface="Times New Roman" pitchFamily="18" charset="0"/>
                <a:cs typeface="Times New Roman" pitchFamily="18" charset="0"/>
              </a:rPr>
              <a:t>acara</a:t>
            </a:r>
            <a:r>
              <a:rPr lang="en-US" sz="32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 smtClean="0">
                <a:latin typeface="Times New Roman" pitchFamily="18" charset="0"/>
                <a:cs typeface="Times New Roman" pitchFamily="18" charset="0"/>
              </a:rPr>
              <a:t>Kongres</a:t>
            </a:r>
            <a:endParaRPr lang="en-US" sz="3200" i="1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Pemuda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Indonesia II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tahun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1928 (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peristiwa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Sumpah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Pemuda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),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digunakan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istilah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it-IT" sz="3200" dirty="0" smtClean="0">
                <a:latin typeface="Times New Roman" pitchFamily="18" charset="0"/>
                <a:cs typeface="Times New Roman" pitchFamily="18" charset="0"/>
              </a:rPr>
              <a:t>Indonesia sebagai pengganti Nusantara. Nama Indonesia berasal dari dua kata bahasa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Yunani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yaitu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smtClean="0">
                <a:latin typeface="Times New Roman" pitchFamily="18" charset="0"/>
                <a:cs typeface="Times New Roman" pitchFamily="18" charset="0"/>
              </a:rPr>
              <a:t>indo/</a:t>
            </a:r>
            <a:r>
              <a:rPr lang="en-US" sz="3200" i="1" dirty="0" err="1" smtClean="0">
                <a:latin typeface="Times New Roman" pitchFamily="18" charset="0"/>
                <a:cs typeface="Times New Roman" pitchFamily="18" charset="0"/>
              </a:rPr>
              <a:t>indu</a:t>
            </a:r>
            <a:r>
              <a:rPr lang="en-US" sz="3200" i="1" dirty="0" smtClean="0">
                <a:latin typeface="Times New Roman" pitchFamily="18" charset="0"/>
                <a:cs typeface="Times New Roman" pitchFamily="18" charset="0"/>
              </a:rPr>
              <a:t> yang </a:t>
            </a:r>
            <a:r>
              <a:rPr lang="en-US" sz="3200" i="1" dirty="0" err="1" smtClean="0">
                <a:latin typeface="Times New Roman" pitchFamily="18" charset="0"/>
                <a:cs typeface="Times New Roman" pitchFamily="18" charset="0"/>
              </a:rPr>
              <a:t>berarti</a:t>
            </a:r>
            <a:r>
              <a:rPr lang="en-US" sz="3200" i="1" dirty="0" smtClean="0">
                <a:latin typeface="Times New Roman" pitchFamily="18" charset="0"/>
                <a:cs typeface="Times New Roman" pitchFamily="18" charset="0"/>
              </a:rPr>
              <a:t> Hindu/</a:t>
            </a:r>
            <a:r>
              <a:rPr lang="en-US" sz="3200" i="1" dirty="0" err="1" smtClean="0">
                <a:latin typeface="Times New Roman" pitchFamily="18" charset="0"/>
                <a:cs typeface="Times New Roman" pitchFamily="18" charset="0"/>
              </a:rPr>
              <a:t>Hindia</a:t>
            </a:r>
            <a:r>
              <a:rPr lang="en-US" sz="32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 smtClean="0">
                <a:latin typeface="Times New Roman" pitchFamily="18" charset="0"/>
                <a:cs typeface="Times New Roman" pitchFamily="18" charset="0"/>
              </a:rPr>
              <a:t>dan</a:t>
            </a:r>
            <a:r>
              <a:rPr lang="en-US" sz="32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 smtClean="0">
                <a:latin typeface="Times New Roman" pitchFamily="18" charset="0"/>
                <a:cs typeface="Times New Roman" pitchFamily="18" charset="0"/>
              </a:rPr>
              <a:t>nesia</a:t>
            </a:r>
            <a:r>
              <a:rPr lang="en-US" sz="3200" i="1" dirty="0" smtClean="0">
                <a:latin typeface="Times New Roman" pitchFamily="18" charset="0"/>
                <a:cs typeface="Times New Roman" pitchFamily="18" charset="0"/>
              </a:rPr>
              <a:t>/</a:t>
            </a:r>
            <a:r>
              <a:rPr lang="en-US" sz="3200" i="1" dirty="0" err="1" smtClean="0">
                <a:latin typeface="Times New Roman" pitchFamily="18" charset="0"/>
                <a:cs typeface="Times New Roman" pitchFamily="18" charset="0"/>
              </a:rPr>
              <a:t>nesos</a:t>
            </a:r>
            <a:r>
              <a:rPr lang="en-US" sz="3200" i="1" dirty="0" smtClean="0">
                <a:latin typeface="Times New Roman" pitchFamily="18" charset="0"/>
                <a:cs typeface="Times New Roman" pitchFamily="18" charset="0"/>
              </a:rPr>
              <a:t> yang </a:t>
            </a:r>
            <a:r>
              <a:rPr lang="en-US" sz="3200" i="1" dirty="0" err="1" smtClean="0">
                <a:latin typeface="Times New Roman" pitchFamily="18" charset="0"/>
                <a:cs typeface="Times New Roman" pitchFamily="18" charset="0"/>
              </a:rPr>
              <a:t>berarti</a:t>
            </a:r>
            <a:r>
              <a:rPr lang="en-US" sz="32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pulau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Dengan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demikian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kata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nusantara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bisa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dipakai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sebagai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sinonim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kata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Indonesia, yang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menunjuk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pada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wilayah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sebaran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pulau-pulau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) yang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berada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di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antara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dua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samodra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yakni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Samodra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Hindia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dan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Samodra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Pasifik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dan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dua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benua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yakni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Benua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Asia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dan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Australia.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 noChangeAspect="1"/>
          </p:cNvGrpSpPr>
          <p:nvPr/>
        </p:nvGrpSpPr>
        <p:grpSpPr>
          <a:xfrm>
            <a:off x="8684400" y="1229103"/>
            <a:ext cx="10555678" cy="7828794"/>
            <a:chOff x="0" y="0"/>
            <a:chExt cx="13716000" cy="101727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3716000" cy="10172700"/>
            </a:xfrm>
            <a:custGeom>
              <a:avLst/>
              <a:gdLst/>
              <a:ahLst/>
              <a:cxnLst/>
              <a:rect l="l" t="t" r="r" b="b"/>
              <a:pathLst>
                <a:path w="13716000" h="10172700">
                  <a:moveTo>
                    <a:pt x="0" y="0"/>
                  </a:moveTo>
                  <a:lnTo>
                    <a:pt x="13716000" y="0"/>
                  </a:lnTo>
                  <a:lnTo>
                    <a:pt x="13716000" y="10172700"/>
                  </a:lnTo>
                  <a:lnTo>
                    <a:pt x="0" y="10172700"/>
                  </a:lnTo>
                  <a:close/>
                </a:path>
              </a:pathLst>
            </a:custGeom>
            <a:blipFill>
              <a:blip r:embed="rId2"/>
              <a:stretch>
                <a:fillRect t="-393" b="-393"/>
              </a:stretch>
            </a:blipFill>
          </p:spPr>
        </p:sp>
        <p:sp>
          <p:nvSpPr>
            <p:cNvPr id="4" name="Freeform 4"/>
            <p:cNvSpPr/>
            <p:nvPr/>
          </p:nvSpPr>
          <p:spPr>
            <a:xfrm>
              <a:off x="393700" y="615950"/>
              <a:ext cx="12941300" cy="9107742"/>
            </a:xfrm>
            <a:custGeom>
              <a:avLst/>
              <a:gdLst/>
              <a:ahLst/>
              <a:cxnLst/>
              <a:rect l="l" t="t" r="r" b="b"/>
              <a:pathLst>
                <a:path w="12941300" h="9107742">
                  <a:moveTo>
                    <a:pt x="12815112" y="9107742"/>
                  </a:moveTo>
                  <a:lnTo>
                    <a:pt x="126187" y="9107742"/>
                  </a:lnTo>
                  <a:cubicBezTo>
                    <a:pt x="56502" y="9107742"/>
                    <a:pt x="0" y="9051252"/>
                    <a:pt x="0" y="8981555"/>
                  </a:cubicBezTo>
                  <a:lnTo>
                    <a:pt x="0" y="0"/>
                  </a:lnTo>
                  <a:lnTo>
                    <a:pt x="12941300" y="0"/>
                  </a:lnTo>
                  <a:lnTo>
                    <a:pt x="12941300" y="8981554"/>
                  </a:lnTo>
                  <a:cubicBezTo>
                    <a:pt x="12941300" y="9051239"/>
                    <a:pt x="12884810" y="9107742"/>
                    <a:pt x="12815112" y="9107742"/>
                  </a:cubicBezTo>
                  <a:close/>
                </a:path>
              </a:pathLst>
            </a:custGeom>
            <a:blipFill>
              <a:blip r:embed="rId3"/>
              <a:stretch>
                <a:fillRect l="-5565"/>
              </a:stretch>
            </a:blipFill>
          </p:spPr>
        </p:sp>
      </p:grp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524000" y="495300"/>
            <a:ext cx="5791200" cy="308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Rectangle 6"/>
          <p:cNvSpPr/>
          <p:nvPr/>
        </p:nvSpPr>
        <p:spPr>
          <a:xfrm>
            <a:off x="533400" y="4000500"/>
            <a:ext cx="9144000" cy="138499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Gambar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1. 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Peta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wilayah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Indonesia</a:t>
            </a:r>
          </a:p>
          <a:p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Sumber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: http://hankam.kompasiana.com/2012/12/13/de-516175.html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6362700"/>
            <a:ext cx="9144000" cy="3539430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wawasan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nusantara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merupakan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pandangan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bangsa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Indonesia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terhadap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lingkungan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tempat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berada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termasuk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diri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bangsa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Indonesia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itu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sendiri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Ibaratkan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diri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anda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sebagai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individu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Apakah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anda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juga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memiliki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pt-BR" sz="2800" dirty="0" smtClean="0">
                <a:latin typeface="Times New Roman" pitchFamily="18" charset="0"/>
                <a:cs typeface="Times New Roman" pitchFamily="18" charset="0"/>
              </a:rPr>
              <a:t>pandangan terhadap diri anda atau wilayah tempat anda berada? Anda memandang diri anda itu sebagai apa? Apa pandangan anda terhadap diri anda sendiri? Ciri yang </a:t>
            </a:r>
            <a:r>
              <a:rPr lang="fr-FR" sz="2800" dirty="0" err="1" smtClean="0">
                <a:latin typeface="Times New Roman" pitchFamily="18" charset="0"/>
                <a:cs typeface="Times New Roman" pitchFamily="18" charset="0"/>
              </a:rPr>
              <a:t>dimiliki</a:t>
            </a:r>
            <a:r>
              <a:rPr lang="fr-FR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800" dirty="0" err="1" smtClean="0">
                <a:latin typeface="Times New Roman" pitchFamily="18" charset="0"/>
                <a:cs typeface="Times New Roman" pitchFamily="18" charset="0"/>
              </a:rPr>
              <a:t>suatu</a:t>
            </a:r>
            <a:r>
              <a:rPr lang="fr-FR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800" dirty="0" err="1" smtClean="0">
                <a:latin typeface="Times New Roman" pitchFamily="18" charset="0"/>
                <a:cs typeface="Times New Roman" pitchFamily="18" charset="0"/>
              </a:rPr>
              <a:t>daerah</a:t>
            </a:r>
            <a:r>
              <a:rPr lang="fr-FR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800" dirty="0" err="1" smtClean="0">
                <a:latin typeface="Times New Roman" pitchFamily="18" charset="0"/>
                <a:cs typeface="Times New Roman" pitchFamily="18" charset="0"/>
              </a:rPr>
              <a:t>dapat</a:t>
            </a:r>
            <a:r>
              <a:rPr lang="fr-FR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800" dirty="0" err="1" smtClean="0">
                <a:latin typeface="Times New Roman" pitchFamily="18" charset="0"/>
                <a:cs typeface="Times New Roman" pitchFamily="18" charset="0"/>
              </a:rPr>
              <a:t>digunakan</a:t>
            </a:r>
            <a:r>
              <a:rPr lang="fr-FR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800" dirty="0" err="1" smtClean="0">
                <a:latin typeface="Times New Roman" pitchFamily="18" charset="0"/>
                <a:cs typeface="Times New Roman" pitchFamily="18" charset="0"/>
              </a:rPr>
              <a:t>sebagai</a:t>
            </a:r>
            <a:r>
              <a:rPr lang="fr-FR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800" dirty="0" err="1" smtClean="0">
                <a:latin typeface="Times New Roman" pitchFamily="18" charset="0"/>
                <a:cs typeface="Times New Roman" pitchFamily="18" charset="0"/>
              </a:rPr>
              <a:t>pandangan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3"/>
          <p:cNvSpPr/>
          <p:nvPr/>
        </p:nvSpPr>
        <p:spPr>
          <a:xfrm>
            <a:off x="0" y="0"/>
            <a:ext cx="7882111" cy="10287000"/>
          </a:xfrm>
          <a:prstGeom prst="rect">
            <a:avLst/>
          </a:prstGeom>
          <a:solidFill>
            <a:srgbClr val="E46232"/>
          </a:solidFill>
        </p:spPr>
      </p:sp>
      <p:sp>
        <p:nvSpPr>
          <p:cNvPr id="5" name="TextBox 5"/>
          <p:cNvSpPr txBox="1"/>
          <p:nvPr/>
        </p:nvSpPr>
        <p:spPr>
          <a:xfrm>
            <a:off x="609600" y="495300"/>
            <a:ext cx="6268275" cy="775596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/>
            <a:r>
              <a:rPr lang="it-IT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Indonesia itu terdiri dari beragam </a:t>
            </a:r>
            <a:r>
              <a:rPr lang="en-US" sz="24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suku</a:t>
            </a:r>
            <a:r>
              <a:rPr lang="en-US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dengan</a:t>
            </a:r>
            <a:r>
              <a:rPr lang="en-US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latar</a:t>
            </a:r>
            <a:r>
              <a:rPr lang="en-US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belakang</a:t>
            </a:r>
            <a:r>
              <a:rPr lang="en-US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yang </a:t>
            </a:r>
            <a:r>
              <a:rPr lang="en-US" sz="24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berbeda</a:t>
            </a:r>
            <a:r>
              <a:rPr lang="en-US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kita</a:t>
            </a:r>
            <a:r>
              <a:rPr lang="en-US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juga</a:t>
            </a:r>
            <a:r>
              <a:rPr lang="en-US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memandang</a:t>
            </a:r>
            <a:r>
              <a:rPr lang="en-US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bangsa</a:t>
            </a:r>
            <a:r>
              <a:rPr lang="en-US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Indonesia </a:t>
            </a:r>
            <a:r>
              <a:rPr lang="en-US" sz="24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itu</a:t>
            </a:r>
            <a:r>
              <a:rPr lang="en-US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tetap</a:t>
            </a:r>
            <a:r>
              <a:rPr lang="en-US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merupakan</a:t>
            </a:r>
            <a:r>
              <a:rPr lang="en-US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satu</a:t>
            </a:r>
            <a:r>
              <a:rPr lang="en-US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kesatuan</a:t>
            </a:r>
            <a:r>
              <a:rPr lang="en-US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sebagai</a:t>
            </a:r>
            <a:r>
              <a:rPr lang="en-US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satu</a:t>
            </a:r>
            <a:r>
              <a:rPr lang="en-US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bangsa</a:t>
            </a:r>
            <a:r>
              <a:rPr lang="en-US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Mengapa</a:t>
            </a:r>
            <a:r>
              <a:rPr lang="en-US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harus</a:t>
            </a:r>
            <a:r>
              <a:rPr lang="en-US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demikian</a:t>
            </a:r>
            <a:r>
              <a:rPr lang="en-US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? </a:t>
            </a:r>
            <a:r>
              <a:rPr lang="en-US" sz="24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Jadi</a:t>
            </a:r>
            <a:r>
              <a:rPr lang="en-US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bangsa</a:t>
            </a:r>
            <a:r>
              <a:rPr lang="en-US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Indonesia </a:t>
            </a:r>
            <a:r>
              <a:rPr lang="en-US" sz="24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memandang</a:t>
            </a:r>
            <a:r>
              <a:rPr lang="en-US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wilayah</a:t>
            </a:r>
            <a:r>
              <a:rPr lang="en-US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berikut</a:t>
            </a:r>
            <a:r>
              <a:rPr lang="en-US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bangsa</a:t>
            </a:r>
            <a:r>
              <a:rPr lang="en-US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yang </a:t>
            </a:r>
            <a:r>
              <a:rPr lang="en-US" sz="24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ada</a:t>
            </a:r>
            <a:r>
              <a:rPr lang="en-US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di</a:t>
            </a:r>
            <a:r>
              <a:rPr lang="en-US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dalamnya</a:t>
            </a:r>
            <a:r>
              <a:rPr lang="en-US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sebagai</a:t>
            </a:r>
            <a:r>
              <a:rPr lang="en-US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satu</a:t>
            </a:r>
            <a:r>
              <a:rPr lang="en-US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kesatuan</a:t>
            </a:r>
            <a:r>
              <a:rPr lang="en-US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4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Itulah</a:t>
            </a:r>
            <a:r>
              <a:rPr lang="en-US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esensi</a:t>
            </a:r>
            <a:r>
              <a:rPr lang="en-US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atau</a:t>
            </a:r>
            <a:r>
              <a:rPr lang="en-US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hakikat</a:t>
            </a:r>
            <a:r>
              <a:rPr lang="en-US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dari</a:t>
            </a:r>
            <a:r>
              <a:rPr lang="en-US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wawasan</a:t>
            </a:r>
            <a:r>
              <a:rPr lang="en-US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nusantara</a:t>
            </a:r>
            <a:r>
              <a:rPr lang="en-US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4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Hakikat</a:t>
            </a:r>
            <a:r>
              <a:rPr lang="en-US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atau</a:t>
            </a:r>
            <a:r>
              <a:rPr lang="en-US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esensi</a:t>
            </a:r>
            <a:r>
              <a:rPr lang="en-US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wawasan</a:t>
            </a:r>
            <a:r>
              <a:rPr lang="en-US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nusantara</a:t>
            </a:r>
            <a:r>
              <a:rPr lang="en-US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adalah</a:t>
            </a:r>
            <a:r>
              <a:rPr lang="en-US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“</a:t>
            </a:r>
            <a:r>
              <a:rPr lang="en-US" sz="24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persatuan</a:t>
            </a:r>
            <a:r>
              <a:rPr lang="en-US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bangsa</a:t>
            </a:r>
            <a:r>
              <a:rPr lang="en-US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dan</a:t>
            </a:r>
            <a:r>
              <a:rPr lang="en-US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kesatuan</a:t>
            </a:r>
            <a:r>
              <a:rPr lang="en-US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wilayah</a:t>
            </a:r>
            <a:r>
              <a:rPr lang="en-US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”. </a:t>
            </a:r>
            <a:r>
              <a:rPr lang="en-US" sz="24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Perhatikan</a:t>
            </a:r>
            <a:r>
              <a:rPr lang="en-US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rumusan</a:t>
            </a:r>
            <a:r>
              <a:rPr lang="en-US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Wawasan</a:t>
            </a:r>
            <a:r>
              <a:rPr lang="en-US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Nusantara </a:t>
            </a:r>
            <a:r>
              <a:rPr lang="en-US" sz="24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dalam</a:t>
            </a:r>
            <a:r>
              <a:rPr lang="en-US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GBHN 1998 </a:t>
            </a:r>
            <a:r>
              <a:rPr lang="en-US" sz="24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berikut</a:t>
            </a:r>
            <a:r>
              <a:rPr lang="en-US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ini</a:t>
            </a:r>
            <a:r>
              <a:rPr lang="en-US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:</a:t>
            </a:r>
          </a:p>
          <a:p>
            <a:pPr algn="just"/>
            <a:endParaRPr lang="en-US" sz="2400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“</a:t>
            </a:r>
            <a:r>
              <a:rPr lang="en-US" sz="24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Wawasan</a:t>
            </a:r>
            <a:r>
              <a:rPr lang="en-US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Nusantara </a:t>
            </a:r>
            <a:r>
              <a:rPr lang="en-US" sz="24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adalah</a:t>
            </a:r>
            <a:r>
              <a:rPr lang="en-US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cara</a:t>
            </a:r>
            <a:r>
              <a:rPr lang="en-US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pandang</a:t>
            </a:r>
            <a:r>
              <a:rPr lang="en-US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dan</a:t>
            </a:r>
            <a:r>
              <a:rPr lang="en-US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sikap</a:t>
            </a:r>
            <a:r>
              <a:rPr lang="en-US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bangsa</a:t>
            </a:r>
            <a:r>
              <a:rPr lang="en-US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Indonesia </a:t>
            </a:r>
            <a:r>
              <a:rPr lang="en-US" sz="24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mengenai</a:t>
            </a:r>
            <a:r>
              <a:rPr lang="en-US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diri</a:t>
            </a:r>
            <a:r>
              <a:rPr lang="en-US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dan</a:t>
            </a:r>
            <a:r>
              <a:rPr lang="en-US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lingkungannya</a:t>
            </a:r>
            <a:r>
              <a:rPr lang="en-US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dengan</a:t>
            </a:r>
            <a:r>
              <a:rPr lang="en-US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mengutamakan</a:t>
            </a:r>
            <a:r>
              <a:rPr lang="en-US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persatuan</a:t>
            </a:r>
            <a:r>
              <a:rPr lang="en-US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dan</a:t>
            </a:r>
            <a:r>
              <a:rPr lang="en-US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kesatuan</a:t>
            </a:r>
            <a:r>
              <a:rPr lang="en-US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bangsa</a:t>
            </a:r>
            <a:r>
              <a:rPr lang="en-US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serta</a:t>
            </a:r>
            <a:r>
              <a:rPr lang="en-US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kesatuan</a:t>
            </a:r>
            <a:r>
              <a:rPr lang="en-US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wilayah</a:t>
            </a:r>
            <a:r>
              <a:rPr lang="en-US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dalam</a:t>
            </a:r>
            <a:r>
              <a:rPr lang="en-US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penyelenggaraan</a:t>
            </a:r>
            <a:r>
              <a:rPr lang="en-US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kehidupan</a:t>
            </a:r>
            <a:endParaRPr lang="en-US" sz="2400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24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bermasyarakat</a:t>
            </a:r>
            <a:r>
              <a:rPr lang="en-US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berbangsa</a:t>
            </a:r>
            <a:r>
              <a:rPr lang="en-US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dan</a:t>
            </a:r>
            <a:r>
              <a:rPr lang="en-US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bernegara”.Manfaat</a:t>
            </a:r>
            <a:r>
              <a:rPr lang="en-US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bagi</a:t>
            </a:r>
            <a:r>
              <a:rPr lang="en-US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guru</a:t>
            </a:r>
          </a:p>
        </p:txBody>
      </p:sp>
      <p:sp>
        <p:nvSpPr>
          <p:cNvPr id="18" name="AutoShape 18"/>
          <p:cNvSpPr/>
          <p:nvPr/>
        </p:nvSpPr>
        <p:spPr>
          <a:xfrm>
            <a:off x="9430703" y="3665671"/>
            <a:ext cx="7508066" cy="0"/>
          </a:xfrm>
          <a:prstGeom prst="line">
            <a:avLst/>
          </a:prstGeom>
          <a:ln w="9525" cap="rnd">
            <a:solidFill>
              <a:srgbClr val="000000">
                <a:alpha val="40000"/>
              </a:srgbClr>
            </a:solidFill>
            <a:prstDash val="solid"/>
            <a:headEnd type="none" w="sm" len="sm"/>
            <a:tailEnd type="none" w="sm" len="sm"/>
          </a:ln>
        </p:spPr>
      </p:sp>
      <p:sp>
        <p:nvSpPr>
          <p:cNvPr id="19" name="AutoShape 19"/>
          <p:cNvSpPr/>
          <p:nvPr/>
        </p:nvSpPr>
        <p:spPr>
          <a:xfrm>
            <a:off x="9430703" y="6611804"/>
            <a:ext cx="7508066" cy="0"/>
          </a:xfrm>
          <a:prstGeom prst="line">
            <a:avLst/>
          </a:prstGeom>
          <a:ln w="9525" cap="rnd">
            <a:solidFill>
              <a:srgbClr val="000000">
                <a:alpha val="40000"/>
              </a:srgbClr>
            </a:solidFill>
            <a:prstDash val="solid"/>
            <a:headEnd type="none" w="sm" len="sm"/>
            <a:tailEnd type="none" w="sm" len="sm"/>
          </a:ln>
        </p:spPr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601200" y="577438"/>
            <a:ext cx="5943600" cy="31647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1" name="Rectangle 20"/>
          <p:cNvSpPr/>
          <p:nvPr/>
        </p:nvSpPr>
        <p:spPr>
          <a:xfrm>
            <a:off x="8610600" y="4000500"/>
            <a:ext cx="9144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sv-SE" sz="2400" dirty="0" smtClean="0">
                <a:latin typeface="Times New Roman" pitchFamily="18" charset="0"/>
                <a:cs typeface="Times New Roman" pitchFamily="18" charset="0"/>
              </a:rPr>
              <a:t>Gambar 2. Kita memandang sebagai satu kesatuan bangsa, mengapa harus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demikian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 algn="just"/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Sumber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: http://divapalguna.blogspot.com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6"/>
          <p:cNvGrpSpPr>
            <a:grpSpLocks noChangeAspect="1"/>
          </p:cNvGrpSpPr>
          <p:nvPr/>
        </p:nvGrpSpPr>
        <p:grpSpPr>
          <a:xfrm>
            <a:off x="-372053" y="1581467"/>
            <a:ext cx="7109824" cy="7124067"/>
            <a:chOff x="0" y="0"/>
            <a:chExt cx="10143490" cy="10163810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10143351" cy="10163632"/>
            </a:xfrm>
            <a:custGeom>
              <a:avLst/>
              <a:gdLst/>
              <a:ahLst/>
              <a:cxnLst/>
              <a:rect l="l" t="t" r="r" b="b"/>
              <a:pathLst>
                <a:path w="10143351" h="10163632">
                  <a:moveTo>
                    <a:pt x="0" y="0"/>
                  </a:moveTo>
                  <a:lnTo>
                    <a:pt x="10143351" y="0"/>
                  </a:lnTo>
                  <a:lnTo>
                    <a:pt x="10143351" y="10163632"/>
                  </a:lnTo>
                  <a:lnTo>
                    <a:pt x="0" y="10163632"/>
                  </a:lnTo>
                  <a:close/>
                </a:path>
              </a:pathLst>
            </a:custGeom>
            <a:blipFill>
              <a:blip r:embed="rId2"/>
              <a:stretch>
                <a:fillRect t="-25" b="-25"/>
              </a:stretch>
            </a:blipFill>
          </p:spPr>
        </p:sp>
        <p:sp>
          <p:nvSpPr>
            <p:cNvPr id="8" name="Freeform 8"/>
            <p:cNvSpPr/>
            <p:nvPr/>
          </p:nvSpPr>
          <p:spPr>
            <a:xfrm>
              <a:off x="3149600" y="2368550"/>
              <a:ext cx="5156200" cy="6858000"/>
            </a:xfrm>
            <a:custGeom>
              <a:avLst/>
              <a:gdLst/>
              <a:ahLst/>
              <a:cxnLst/>
              <a:rect l="l" t="t" r="r" b="b"/>
              <a:pathLst>
                <a:path w="5156200" h="6858000">
                  <a:moveTo>
                    <a:pt x="0" y="0"/>
                  </a:moveTo>
                  <a:lnTo>
                    <a:pt x="5156200" y="0"/>
                  </a:lnTo>
                  <a:lnTo>
                    <a:pt x="5156200" y="6858000"/>
                  </a:lnTo>
                  <a:lnTo>
                    <a:pt x="0" y="6858000"/>
                  </a:lnTo>
                  <a:close/>
                </a:path>
              </a:pathLst>
            </a:custGeom>
            <a:blipFill>
              <a:blip r:embed="rId3" cstate="print"/>
              <a:stretch>
                <a:fillRect t="-12777"/>
              </a:stretch>
            </a:blipFill>
          </p:spPr>
        </p:sp>
        <p:sp>
          <p:nvSpPr>
            <p:cNvPr id="9" name="Freeform 9"/>
            <p:cNvSpPr/>
            <p:nvPr/>
          </p:nvSpPr>
          <p:spPr>
            <a:xfrm>
              <a:off x="374650" y="673100"/>
              <a:ext cx="6318250" cy="8427288"/>
            </a:xfrm>
            <a:custGeom>
              <a:avLst/>
              <a:gdLst/>
              <a:ahLst/>
              <a:cxnLst/>
              <a:rect l="l" t="t" r="r" b="b"/>
              <a:pathLst>
                <a:path w="6318250" h="8427288">
                  <a:moveTo>
                    <a:pt x="2560460" y="1417091"/>
                  </a:moveTo>
                  <a:lnTo>
                    <a:pt x="2559050" y="8427288"/>
                  </a:lnTo>
                  <a:lnTo>
                    <a:pt x="0" y="8427288"/>
                  </a:lnTo>
                  <a:lnTo>
                    <a:pt x="0" y="0"/>
                  </a:lnTo>
                  <a:lnTo>
                    <a:pt x="6318250" y="0"/>
                  </a:lnTo>
                  <a:lnTo>
                    <a:pt x="6318250" y="1098550"/>
                  </a:lnTo>
                  <a:lnTo>
                    <a:pt x="2878087" y="1099439"/>
                  </a:lnTo>
                  <a:cubicBezTo>
                    <a:pt x="2702674" y="1099490"/>
                    <a:pt x="2560498" y="1241679"/>
                    <a:pt x="2560460" y="1417091"/>
                  </a:cubicBezTo>
                  <a:close/>
                </a:path>
              </a:pathLst>
            </a:custGeom>
            <a:blipFill>
              <a:blip r:embed="rId4" cstate="print"/>
              <a:stretch>
                <a:fillRect t="-10247" b="-2213"/>
              </a:stretch>
            </a:blipFill>
          </p:spPr>
        </p:sp>
      </p:grpSp>
      <p:sp>
        <p:nvSpPr>
          <p:cNvPr id="10" name="Rectangle 9"/>
          <p:cNvSpPr/>
          <p:nvPr/>
        </p:nvSpPr>
        <p:spPr>
          <a:xfrm>
            <a:off x="6934200" y="1333500"/>
            <a:ext cx="655320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B.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Menanya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Alasan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Mengapa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Diperlukan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Wawawan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Nusantara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7467600" y="3467100"/>
            <a:ext cx="9144000" cy="5016758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Ancaman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dan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tantangan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dari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luar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pun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tak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kalah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hebat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terutama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tantangan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globalisme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berupa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semakin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meluasnya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sistem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demokrasi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liberal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pada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berbagai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bidang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kehidupan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baik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di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bidang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ekonomi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politik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sosial-budaya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dan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pertahanan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keamanan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, yang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tak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pelak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membawa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krisis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multi-dimensional.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Keseluruhan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ancaman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dan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tantangan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tersebut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telah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menimbulkan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ketegangan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dan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tarik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ulur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kekuatan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antara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nilai-nilai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kearifan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lokal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(local wisdom) versus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nilai-nilai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global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mondial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 rot="-10800000">
            <a:off x="1623551" y="4317206"/>
            <a:ext cx="16664449" cy="0"/>
          </a:xfrm>
          <a:prstGeom prst="line">
            <a:avLst/>
          </a:prstGeom>
          <a:ln w="9525" cap="rnd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</p:sp>
      <p:grpSp>
        <p:nvGrpSpPr>
          <p:cNvPr id="26" name="Group 26"/>
          <p:cNvGrpSpPr/>
          <p:nvPr/>
        </p:nvGrpSpPr>
        <p:grpSpPr>
          <a:xfrm>
            <a:off x="4795376" y="4202906"/>
            <a:ext cx="238125" cy="238125"/>
            <a:chOff x="0" y="0"/>
            <a:chExt cx="6350000" cy="6350000"/>
          </a:xfrm>
        </p:grpSpPr>
        <p:sp>
          <p:nvSpPr>
            <p:cNvPr id="27" name="Freeform 27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E46232"/>
            </a:solidFill>
          </p:spPr>
        </p:sp>
      </p:grpSp>
      <p:grpSp>
        <p:nvGrpSpPr>
          <p:cNvPr id="28" name="Group 28"/>
          <p:cNvGrpSpPr/>
          <p:nvPr/>
        </p:nvGrpSpPr>
        <p:grpSpPr>
          <a:xfrm>
            <a:off x="8086264" y="4202906"/>
            <a:ext cx="238125" cy="238125"/>
            <a:chOff x="0" y="0"/>
            <a:chExt cx="6350000" cy="6350000"/>
          </a:xfrm>
        </p:grpSpPr>
        <p:sp>
          <p:nvSpPr>
            <p:cNvPr id="29" name="Freeform 29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E46232"/>
            </a:solidFill>
          </p:spPr>
        </p:sp>
      </p:grpSp>
      <p:grpSp>
        <p:nvGrpSpPr>
          <p:cNvPr id="30" name="Group 30"/>
          <p:cNvGrpSpPr/>
          <p:nvPr/>
        </p:nvGrpSpPr>
        <p:grpSpPr>
          <a:xfrm>
            <a:off x="11377151" y="4202906"/>
            <a:ext cx="238125" cy="238125"/>
            <a:chOff x="0" y="0"/>
            <a:chExt cx="6350000" cy="6350000"/>
          </a:xfrm>
        </p:grpSpPr>
        <p:sp>
          <p:nvSpPr>
            <p:cNvPr id="31" name="Freeform 31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E46232"/>
            </a:solidFill>
          </p:spPr>
        </p:sp>
      </p:grpSp>
      <p:grpSp>
        <p:nvGrpSpPr>
          <p:cNvPr id="32" name="Group 32"/>
          <p:cNvGrpSpPr/>
          <p:nvPr/>
        </p:nvGrpSpPr>
        <p:grpSpPr>
          <a:xfrm>
            <a:off x="14668039" y="4202906"/>
            <a:ext cx="238125" cy="238125"/>
            <a:chOff x="0" y="0"/>
            <a:chExt cx="6350000" cy="6350000"/>
          </a:xfrm>
        </p:grpSpPr>
        <p:sp>
          <p:nvSpPr>
            <p:cNvPr id="33" name="Freeform 33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E46232"/>
            </a:solidFill>
          </p:spPr>
        </p:sp>
      </p:grpSp>
      <p:sp>
        <p:nvSpPr>
          <p:cNvPr id="34" name="Rectangle 33"/>
          <p:cNvSpPr/>
          <p:nvPr/>
        </p:nvSpPr>
        <p:spPr>
          <a:xfrm>
            <a:off x="1295400" y="342900"/>
            <a:ext cx="9144000" cy="397031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Wawasan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Nusantara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telah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ditetapkan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sebagai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geopolitik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Indonesia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dengan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cirinya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yang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khas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sebagai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archipelago state.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Lemhanas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(1994),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mengartikan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Wawasan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Nusantara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sebagai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cara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pandang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bangsa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Indonesia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tentang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diri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dan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lingkungannya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berdasaran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ide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nasionalnya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yang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dilandasi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Pancasila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dan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UUD Negara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Republik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Indonesia 1945, yang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merupakan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aspirasi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bangsa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Indonesia yang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merdeka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berdaulat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dan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bermartabat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serta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menjiwai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tata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hidup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dan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tindak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kebijaksanaannya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dalam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mencapai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tujuan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perjuangan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nasional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4495800" y="5600700"/>
            <a:ext cx="9144000" cy="4031873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Pengertian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di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atas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sekaligus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menggambarkan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bahwa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Wawasan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Nusantara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bukan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hanya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konsepsi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yang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menekankan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pada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pengembangan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kekuatan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pertahanan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keamanan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melainkan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sebagai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petunjuk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operasional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tertinggi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dalam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penyelenggaraan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pemerintahan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negara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dan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kehidupan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bangsa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serta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sekaligus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merupakan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faktor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integrasi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dalam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penyelenggaraan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fungsi-fungsi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politik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ekonomi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sosial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budaya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,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57</TotalTime>
  <Words>1957</Words>
  <Application>Microsoft Office PowerPoint</Application>
  <PresentationFormat>Custom</PresentationFormat>
  <Paragraphs>65</Paragraphs>
  <Slides>21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7" baseType="lpstr">
      <vt:lpstr>Arial</vt:lpstr>
      <vt:lpstr>Times New Roman</vt:lpstr>
      <vt:lpstr>HK Grotesk Medium</vt:lpstr>
      <vt:lpstr>Calibri</vt:lpstr>
      <vt:lpstr>HK Grotesk Medium Bold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2. Latar Belakang Sosiologis Wawasan Nusantara</vt:lpstr>
      <vt:lpstr>3. Latar Belakang Politis Wawasan Nusantara</vt:lpstr>
      <vt:lpstr>Slide 20</vt:lpstr>
      <vt:lpstr>Slide 21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Presentasi Teknologi
Profesional + Mockup Teknologi dalam Pendidikan Bersih Oranye Putih</dc:title>
  <cp:lastModifiedBy>HP</cp:lastModifiedBy>
  <cp:revision>10</cp:revision>
  <dcterms:created xsi:type="dcterms:W3CDTF">2006-08-16T00:00:00Z</dcterms:created>
  <dcterms:modified xsi:type="dcterms:W3CDTF">2022-01-24T08:52:48Z</dcterms:modified>
  <dc:identifier>DAE2LYD48F8</dc:identifier>
</cp:coreProperties>
</file>