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Default ContentType="image/jpeg" Extension="jpeg"/>
  <Default ContentType="image/jpg" Extension="jpg"/>
  <Default ContentType="image/svg+xml" Extension="svg"/>
  <Default ContentType="image/png" Extension="png"/>
  <Default ContentType="image/gif" Extension="gif"/>
  <Default ContentType="video/mp4" Extension="m4v"/>
  <Default ContentType="video/mp4" Extension="mp4"/>
  <Default ContentType="application/vnd.openxmlformats-officedocument.vmlDrawing" Extension="v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3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5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7.xml"/>
  <Override ContentType="application/vnd.openxmlformats-officedocument.presentationml.slide+xml" PartName="/ppt/slides/slide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
		<Relationship Id="rId1" Target="docProps/app.xml" Type="http://schemas.openxmlformats.org/officeDocument/2006/relationships/extended-properties"/>
		<Relationship Id="rId2" Target="docProps/core.xml" Type="http://schemas.openxmlformats.org/package/2006/relationships/metadata/core-properties"/>
		<Relationship Id="rId3" Target="ppt/presentation.xml" Type="http://schemas.openxmlformats.org/officeDocument/2006/relationships/officeDocument"/>
		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4" Target="https://gamma.app" TargetMode="External" Type="http://schemas.openxmlformats.org/officeDocument/2006/relationships/hyperlink"/><Relationship Id="rId1" Target="../media/image-1-1.png" Type="http://schemas.openxmlformats.org/officeDocument/2006/relationships/image"/><Relationship Id="rId2" Target="../media/image-1-2.jpeg" Type="http://schemas.openxmlformats.org/officeDocument/2006/relationships/image"/><Relationship Id="rId3" Target="../media/image-1-3.pn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1.xml" Type="http://schemas.openxmlformats.org/officeDocument/2006/relationships/notesSlide"/></Relationships>
</file>

<file path=ppt/slides/_rels/slide2.xml.rels><?xml version="1.0" encoding="UTF-8" standalone="yes" ?><Relationships xmlns="http://schemas.openxmlformats.org/package/2006/relationships"><Relationship Id="rId4" Target="https://gamma.app" TargetMode="External" Type="http://schemas.openxmlformats.org/officeDocument/2006/relationships/hyperlink"/><Relationship Id="rId1" Target="../media/image-2-1.png" Type="http://schemas.openxmlformats.org/officeDocument/2006/relationships/image"/><Relationship Id="rId2" Target="../media/image-2-2.jpeg" Type="http://schemas.openxmlformats.org/officeDocument/2006/relationships/image"/><Relationship Id="rId3" Target="../media/image-2-3.pn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2.xml" Type="http://schemas.openxmlformats.org/officeDocument/2006/relationships/notesSlide"/></Relationships>
</file>

<file path=ppt/slides/_rels/slide3.xml.rels><?xml version="1.0" encoding="UTF-8" standalone="yes" ?><Relationships xmlns="http://schemas.openxmlformats.org/package/2006/relationships"><Relationship Id="rId4" Target="https://gamma.app" TargetMode="External" Type="http://schemas.openxmlformats.org/officeDocument/2006/relationships/hyperlink"/><Relationship Id="rId1" Target="../media/image-3-1.png" Type="http://schemas.openxmlformats.org/officeDocument/2006/relationships/image"/><Relationship Id="rId2" Target="../media/image-3-2.jpeg" Type="http://schemas.openxmlformats.org/officeDocument/2006/relationships/image"/><Relationship Id="rId3" Target="../media/image-3-3.pn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3.xml" Type="http://schemas.openxmlformats.org/officeDocument/2006/relationships/notesSlide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" TargetMode="External"/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hyperlink" Target="https://gamma.app" TargetMode="External"/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 ?><Relationships xmlns="http://schemas.openxmlformats.org/package/2006/relationships"><Relationship Id="rId7" Target="https://gamma.app" TargetMode="External" Type="http://schemas.openxmlformats.org/officeDocument/2006/relationships/hyperlink"/><Relationship Id="rId1" Target="../media/image-6-1.png" Type="http://schemas.openxmlformats.org/officeDocument/2006/relationships/image"/><Relationship Id="rId2" Target="../media/image-6-2.jpeg" Type="http://schemas.openxmlformats.org/officeDocument/2006/relationships/image"/><Relationship Id="rId3" Target="../media/image-6-3.png" Type="http://schemas.openxmlformats.org/officeDocument/2006/relationships/image"/><Relationship Id="rId4" Target="../media/image-6-4.png" Type="http://schemas.openxmlformats.org/officeDocument/2006/relationships/image"/><Relationship Id="rId5" Target="../media/image-6-5.png" Type="http://schemas.openxmlformats.org/officeDocument/2006/relationships/image"/><Relationship Id="rId6" Target="../media/image-6-6.png" Type="http://schemas.openxmlformats.org/officeDocument/2006/relationships/image"/><Relationship Id="rId8" Target="../slideLayouts/slideLayout1.xml" Type="http://schemas.openxmlformats.org/officeDocument/2006/relationships/slideLayout"/><Relationship Id="rId9" Target="../notesSlides/notesSlide6.xml" Type="http://schemas.openxmlformats.org/officeDocument/2006/relationships/notesSlide"/></Relationships>
</file>

<file path=ppt/slides/_rels/slide7.xml.rels><?xml version="1.0" encoding="UTF-8" standalone="yes" ?><Relationships xmlns="http://schemas.openxmlformats.org/package/2006/relationships"><Relationship Id="rId4" Target="https://gamma.app" TargetMode="External" Type="http://schemas.openxmlformats.org/officeDocument/2006/relationships/hyperlink"/><Relationship Id="rId1" Target="../media/image-7-1.png" Type="http://schemas.openxmlformats.org/officeDocument/2006/relationships/image"/><Relationship Id="rId2" Target="../media/image-7-2.jpeg" Type="http://schemas.openxmlformats.org/officeDocument/2006/relationships/image"/><Relationship Id="rId3" Target="../media/image-7-3.png" Type="http://schemas.openxmlformats.org/officeDocument/2006/relationships/image"/><Relationship Id="rId5" Target="../slideLayouts/slideLayout1.xml" Type="http://schemas.openxmlformats.org/officeDocument/2006/relationships/slideLayout"/><Relationship Id="rId6" Target="../notesSlides/notesSlide7.xml" Type="http://schemas.openxmlformats.org/officeDocument/2006/relationships/notesSlide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amma.app" TargetMode="External"/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33199" y="2165271"/>
            <a:ext cx="7477601" cy="24995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6561"/>
              </a:lnSpc>
              <a:buNone/>
            </a:pPr>
            <a:r>
              <a:rPr lang="en-US" sz="5249" b="1" spc="-105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Pengertian Reformasi dan Revitalisasi Pelayanan Publik</a:t>
            </a:r>
            <a:endParaRPr lang="en-US" sz="5249" dirty="0"/>
          </a:p>
        </p:txBody>
      </p:sp>
      <p:sp>
        <p:nvSpPr>
          <p:cNvPr id="6" name="Text 2"/>
          <p:cNvSpPr/>
          <p:nvPr/>
        </p:nvSpPr>
        <p:spPr>
          <a:xfrm>
            <a:off x="833199" y="4998125"/>
            <a:ext cx="7477601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Reformasi pelayanan publik adalah proses perubahan untuk meningkatkan kualitas layanan pemerintah kepada masyarakat. Revitalisasi memperbarui sistem yang sudah ada untuk menjadikannya lebih efisien dan efektif.</a:t>
            </a:r>
            <a:endParaRPr lang="en-US" sz="1750" dirty="0"/>
          </a:p>
        </p:txBody>
      </p:sp>
      <p:pic>
        <p:nvPicPr>
          <p:cNvPr id="7" name="Image 2" descr="preencoded.png">
            <a:hlinkClick r:id="rId4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57600" cy="82296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490799" y="755928"/>
            <a:ext cx="9306401" cy="138874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Tujuan dari Reformasi dan Revitalisasi Pelayanan Publik</a:t>
            </a:r>
            <a:endParaRPr lang="en-US" sz="4374" dirty="0"/>
          </a:p>
        </p:txBody>
      </p:sp>
      <p:sp>
        <p:nvSpPr>
          <p:cNvPr id="6" name="Shape 2"/>
          <p:cNvSpPr/>
          <p:nvPr/>
        </p:nvSpPr>
        <p:spPr>
          <a:xfrm>
            <a:off x="4801910" y="2477929"/>
            <a:ext cx="44410" cy="4995624"/>
          </a:xfrm>
          <a:prstGeom prst="roundRect">
            <a:avLst>
              <a:gd name="adj" fmla="val 225151"/>
            </a:avLst>
          </a:prstGeom>
          <a:solidFill>
            <a:srgbClr val="D6BADD"/>
          </a:solidFill>
          <a:ln/>
        </p:spPr>
      </p:sp>
      <p:sp>
        <p:nvSpPr>
          <p:cNvPr id="7" name="Shape 3"/>
          <p:cNvSpPr/>
          <p:nvPr/>
        </p:nvSpPr>
        <p:spPr>
          <a:xfrm>
            <a:off x="5074027" y="2879229"/>
            <a:ext cx="777597" cy="44410"/>
          </a:xfrm>
          <a:prstGeom prst="roundRect">
            <a:avLst>
              <a:gd name="adj" fmla="val 225151"/>
            </a:avLst>
          </a:prstGeom>
          <a:solidFill>
            <a:srgbClr val="D6BADD"/>
          </a:solidFill>
          <a:ln/>
        </p:spPr>
      </p:sp>
      <p:sp>
        <p:nvSpPr>
          <p:cNvPr id="8" name="Shape 4"/>
          <p:cNvSpPr/>
          <p:nvPr/>
        </p:nvSpPr>
        <p:spPr>
          <a:xfrm>
            <a:off x="4574084" y="2651522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4732556" y="2693194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1</a:t>
            </a:r>
            <a:endParaRPr lang="en-US" sz="2624" dirty="0"/>
          </a:p>
        </p:txBody>
      </p:sp>
      <p:sp>
        <p:nvSpPr>
          <p:cNvPr id="10" name="Text 6"/>
          <p:cNvSpPr/>
          <p:nvPr/>
        </p:nvSpPr>
        <p:spPr>
          <a:xfrm>
            <a:off x="6046113" y="2700099"/>
            <a:ext cx="4025979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Peningkatan Kepuasan Masyarakat</a:t>
            </a:r>
            <a:endParaRPr lang="en-US" sz="2187" dirty="0"/>
          </a:p>
        </p:txBody>
      </p:sp>
      <p:sp>
        <p:nvSpPr>
          <p:cNvPr id="11" name="Text 7"/>
          <p:cNvSpPr/>
          <p:nvPr/>
        </p:nvSpPr>
        <p:spPr>
          <a:xfrm>
            <a:off x="6046113" y="3180517"/>
            <a:ext cx="7751088" cy="35540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Memastikan pelayanan yang lebih baik dan responsif kepada kebutuhan masyarakat.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5074027" y="4381560"/>
            <a:ext cx="777597" cy="44410"/>
          </a:xfrm>
          <a:prstGeom prst="roundRect">
            <a:avLst>
              <a:gd name="adj" fmla="val 225151"/>
            </a:avLst>
          </a:prstGeom>
          <a:solidFill>
            <a:srgbClr val="D6BADD"/>
          </a:solidFill>
          <a:ln/>
        </p:spPr>
      </p:sp>
      <p:sp>
        <p:nvSpPr>
          <p:cNvPr id="13" name="Shape 9"/>
          <p:cNvSpPr/>
          <p:nvPr/>
        </p:nvSpPr>
        <p:spPr>
          <a:xfrm>
            <a:off x="4574084" y="4153853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4732556" y="4195524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2</a:t>
            </a:r>
            <a:endParaRPr lang="en-US" sz="2624" dirty="0"/>
          </a:p>
        </p:txBody>
      </p:sp>
      <p:sp>
        <p:nvSpPr>
          <p:cNvPr id="15" name="Text 11"/>
          <p:cNvSpPr/>
          <p:nvPr/>
        </p:nvSpPr>
        <p:spPr>
          <a:xfrm>
            <a:off x="6046113" y="4202430"/>
            <a:ext cx="2822615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Effisiensi dan Efektivitas</a:t>
            </a:r>
            <a:endParaRPr lang="en-US" sz="2187" dirty="0"/>
          </a:p>
        </p:txBody>
      </p:sp>
      <p:sp>
        <p:nvSpPr>
          <p:cNvPr id="16" name="Text 12"/>
          <p:cNvSpPr/>
          <p:nvPr/>
        </p:nvSpPr>
        <p:spPr>
          <a:xfrm>
            <a:off x="6046113" y="4682847"/>
            <a:ext cx="7751088" cy="7108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Mengurangi birokrasi dan mempercepat proses pelayanan tanpa mengorbankan kualitas.</a:t>
            </a:r>
            <a:endParaRPr lang="en-US" sz="1750" dirty="0"/>
          </a:p>
        </p:txBody>
      </p:sp>
      <p:sp>
        <p:nvSpPr>
          <p:cNvPr id="17" name="Shape 13"/>
          <p:cNvSpPr/>
          <p:nvPr/>
        </p:nvSpPr>
        <p:spPr>
          <a:xfrm>
            <a:off x="5074027" y="6239292"/>
            <a:ext cx="777597" cy="44410"/>
          </a:xfrm>
          <a:prstGeom prst="roundRect">
            <a:avLst>
              <a:gd name="adj" fmla="val 225151"/>
            </a:avLst>
          </a:prstGeom>
          <a:solidFill>
            <a:srgbClr val="D6BADD"/>
          </a:solidFill>
          <a:ln/>
        </p:spPr>
      </p:sp>
      <p:sp>
        <p:nvSpPr>
          <p:cNvPr id="18" name="Shape 14"/>
          <p:cNvSpPr/>
          <p:nvPr/>
        </p:nvSpPr>
        <p:spPr>
          <a:xfrm>
            <a:off x="4574084" y="6011585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4732556" y="6053257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3</a:t>
            </a:r>
            <a:endParaRPr lang="en-US" sz="2624" dirty="0"/>
          </a:p>
        </p:txBody>
      </p:sp>
      <p:sp>
        <p:nvSpPr>
          <p:cNvPr id="20" name="Text 16"/>
          <p:cNvSpPr/>
          <p:nvPr/>
        </p:nvSpPr>
        <p:spPr>
          <a:xfrm>
            <a:off x="6046113" y="6060162"/>
            <a:ext cx="3557826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Transparansi dan Akuntabilitas</a:t>
            </a:r>
            <a:endParaRPr lang="en-US" sz="2187" dirty="0"/>
          </a:p>
        </p:txBody>
      </p:sp>
      <p:sp>
        <p:nvSpPr>
          <p:cNvPr id="21" name="Text 17"/>
          <p:cNvSpPr/>
          <p:nvPr/>
        </p:nvSpPr>
        <p:spPr>
          <a:xfrm>
            <a:off x="6046113" y="6540579"/>
            <a:ext cx="7751088" cy="7108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Menguatkan kepercayaan masyarakat dengan memperlihatkan integritas dan keterbukaan dalam memberikan pelayanan.</a:t>
            </a:r>
            <a:endParaRPr lang="en-US" sz="1750" dirty="0"/>
          </a:p>
        </p:txBody>
      </p:sp>
      <p:pic>
        <p:nvPicPr>
          <p:cNvPr id="22" name="Image 2" descr="preencoded.png">
            <a:hlinkClick r:id="rId4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277749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348389" y="3397091"/>
            <a:ext cx="9933503" cy="138874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Tantangan dalam Melakukan Reformasi dan Revitalisasi Pelayanan Publik</a:t>
            </a:r>
            <a:endParaRPr lang="en-US" sz="4374" dirty="0"/>
          </a:p>
        </p:txBody>
      </p:sp>
      <p:sp>
        <p:nvSpPr>
          <p:cNvPr id="6" name="Shape 2"/>
          <p:cNvSpPr/>
          <p:nvPr/>
        </p:nvSpPr>
        <p:spPr>
          <a:xfrm>
            <a:off x="2348389" y="5292685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2506861" y="5334357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1</a:t>
            </a:r>
            <a:endParaRPr lang="en-US" sz="2624" dirty="0"/>
          </a:p>
        </p:txBody>
      </p:sp>
      <p:sp>
        <p:nvSpPr>
          <p:cNvPr id="8" name="Text 4"/>
          <p:cNvSpPr/>
          <p:nvPr/>
        </p:nvSpPr>
        <p:spPr>
          <a:xfrm>
            <a:off x="3070503" y="5369004"/>
            <a:ext cx="2440900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Resistensi terhadap Perubahan</a:t>
            </a:r>
            <a:endParaRPr lang="en-US" sz="2187" dirty="0"/>
          </a:p>
        </p:txBody>
      </p:sp>
      <p:sp>
        <p:nvSpPr>
          <p:cNvPr id="9" name="Text 5"/>
          <p:cNvSpPr/>
          <p:nvPr/>
        </p:nvSpPr>
        <p:spPr>
          <a:xfrm>
            <a:off x="3070503" y="6196608"/>
            <a:ext cx="2440900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Pejabat dan pegawai yang tidak ingin meninggalkan proses lama.</a:t>
            </a:r>
            <a:endParaRPr lang="en-US" sz="1750" dirty="0"/>
          </a:p>
        </p:txBody>
      </p:sp>
      <p:sp>
        <p:nvSpPr>
          <p:cNvPr id="10" name="Shape 6"/>
          <p:cNvSpPr/>
          <p:nvPr/>
        </p:nvSpPr>
        <p:spPr>
          <a:xfrm>
            <a:off x="5733574" y="5292685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5892046" y="5334357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2</a:t>
            </a:r>
            <a:endParaRPr lang="en-US" sz="2624" dirty="0"/>
          </a:p>
        </p:txBody>
      </p:sp>
      <p:sp>
        <p:nvSpPr>
          <p:cNvPr id="12" name="Text 8"/>
          <p:cNvSpPr/>
          <p:nvPr/>
        </p:nvSpPr>
        <p:spPr>
          <a:xfrm>
            <a:off x="6455688" y="5369004"/>
            <a:ext cx="2440900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Keterbatasan Anggaran</a:t>
            </a:r>
            <a:endParaRPr lang="en-US" sz="2187" dirty="0"/>
          </a:p>
        </p:txBody>
      </p:sp>
      <p:sp>
        <p:nvSpPr>
          <p:cNvPr id="13" name="Text 9"/>
          <p:cNvSpPr/>
          <p:nvPr/>
        </p:nvSpPr>
        <p:spPr>
          <a:xfrm>
            <a:off x="6455688" y="6196608"/>
            <a:ext cx="2440900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Memperbarui infrastruktur pelayanan tanpa anggaran ekstra.</a:t>
            </a:r>
            <a:endParaRPr lang="en-US" sz="1750" dirty="0"/>
          </a:p>
        </p:txBody>
      </p:sp>
      <p:sp>
        <p:nvSpPr>
          <p:cNvPr id="14" name="Shape 10"/>
          <p:cNvSpPr/>
          <p:nvPr/>
        </p:nvSpPr>
        <p:spPr>
          <a:xfrm>
            <a:off x="9118759" y="5292685"/>
            <a:ext cx="499943" cy="499943"/>
          </a:xfrm>
          <a:prstGeom prst="roundRect">
            <a:avLst>
              <a:gd name="adj" fmla="val 20000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9277231" y="5334357"/>
            <a:ext cx="182999" cy="4164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3281"/>
              </a:lnSpc>
              <a:buNone/>
            </a:pPr>
            <a:r>
              <a:rPr lang="en-US" sz="2624" b="1" spc="-52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3</a:t>
            </a:r>
            <a:endParaRPr lang="en-US" sz="2624" dirty="0"/>
          </a:p>
        </p:txBody>
      </p:sp>
      <p:sp>
        <p:nvSpPr>
          <p:cNvPr id="16" name="Text 12"/>
          <p:cNvSpPr/>
          <p:nvPr/>
        </p:nvSpPr>
        <p:spPr>
          <a:xfrm>
            <a:off x="9840873" y="5369004"/>
            <a:ext cx="2440900" cy="10415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Peningkatan Kualitas Sumber Daya Manusia</a:t>
            </a:r>
            <a:endParaRPr lang="en-US" sz="2187" dirty="0"/>
          </a:p>
        </p:txBody>
      </p:sp>
      <p:sp>
        <p:nvSpPr>
          <p:cNvPr id="17" name="Text 13"/>
          <p:cNvSpPr/>
          <p:nvPr/>
        </p:nvSpPr>
        <p:spPr>
          <a:xfrm>
            <a:off x="9840873" y="6543794"/>
            <a:ext cx="2440900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Upgrade keterampilan dan pengetahuan petugas pelayanan publik.</a:t>
            </a:r>
            <a:endParaRPr lang="en-US" sz="1750" dirty="0"/>
          </a:p>
        </p:txBody>
      </p:sp>
      <p:pic>
        <p:nvPicPr>
          <p:cNvPr id="18" name="Image 2" descr="preencoded.png">
            <a:hlinkClick r:id="rId4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2348389" y="1704142"/>
            <a:ext cx="9933503" cy="20831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Langkah-langkah dalam Melakukan Reformasi dan Revitalisasi Pelayanan Publik</a:t>
            </a:r>
            <a:endParaRPr lang="en-US" sz="4374" dirty="0"/>
          </a:p>
        </p:txBody>
      </p:sp>
      <p:sp>
        <p:nvSpPr>
          <p:cNvPr id="5" name="Text 2"/>
          <p:cNvSpPr/>
          <p:nvPr/>
        </p:nvSpPr>
        <p:spPr>
          <a:xfrm>
            <a:off x="2348389" y="4342686"/>
            <a:ext cx="2949416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Pengidentifikasian Masalah</a:t>
            </a:r>
            <a:endParaRPr lang="en-US" sz="2187" dirty="0"/>
          </a:p>
        </p:txBody>
      </p:sp>
      <p:sp>
        <p:nvSpPr>
          <p:cNvPr id="6" name="Text 3"/>
          <p:cNvSpPr/>
          <p:nvPr/>
        </p:nvSpPr>
        <p:spPr>
          <a:xfrm>
            <a:off x="2348389" y="5259229"/>
            <a:ext cx="2949416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Menganalisis proses pelayanan yang ada untuk mengetahui kelemahan atau hambatan.</a:t>
            </a:r>
            <a:endParaRPr lang="en-US" sz="1750" dirty="0"/>
          </a:p>
        </p:txBody>
      </p:sp>
      <p:sp>
        <p:nvSpPr>
          <p:cNvPr id="7" name="Text 4"/>
          <p:cNvSpPr/>
          <p:nvPr/>
        </p:nvSpPr>
        <p:spPr>
          <a:xfrm>
            <a:off x="5847398" y="4342686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Pengembangan Solusi</a:t>
            </a:r>
            <a:endParaRPr lang="en-US" sz="2187" dirty="0"/>
          </a:p>
        </p:txBody>
      </p:sp>
      <p:sp>
        <p:nvSpPr>
          <p:cNvPr id="8" name="Text 5"/>
          <p:cNvSpPr/>
          <p:nvPr/>
        </p:nvSpPr>
        <p:spPr>
          <a:xfrm>
            <a:off x="5847398" y="4912043"/>
            <a:ext cx="2949416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Melakukan brainstorming dan penelitian untuk menemukan solusi yang sesuai.</a:t>
            </a:r>
            <a:endParaRPr lang="en-US" sz="1750" dirty="0"/>
          </a:p>
        </p:txBody>
      </p:sp>
      <p:sp>
        <p:nvSpPr>
          <p:cNvPr id="9" name="Text 6"/>
          <p:cNvSpPr/>
          <p:nvPr/>
        </p:nvSpPr>
        <p:spPr>
          <a:xfrm>
            <a:off x="9346406" y="4342686"/>
            <a:ext cx="2949416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Implementasi dan Monitoring</a:t>
            </a:r>
            <a:endParaRPr lang="en-US" sz="2187" dirty="0"/>
          </a:p>
        </p:txBody>
      </p:sp>
      <p:sp>
        <p:nvSpPr>
          <p:cNvPr id="10" name="Text 7"/>
          <p:cNvSpPr/>
          <p:nvPr/>
        </p:nvSpPr>
        <p:spPr>
          <a:xfrm>
            <a:off x="9346406" y="5259229"/>
            <a:ext cx="2949416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Menjalankan dan memantau hasil dari solusi yang telah diimplementasikan.</a:t>
            </a:r>
            <a:endParaRPr lang="en-US" sz="1750" dirty="0"/>
          </a:p>
        </p:txBody>
      </p:sp>
      <p:pic>
        <p:nvPicPr>
          <p:cNvPr id="11" name="Image 1" descr="preencoded.png">
            <a:hlinkClick r:id="rId3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2348389" y="2091690"/>
            <a:ext cx="9933503" cy="138874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Manfaat dari Reformasi dan Revitalisasi Pelayanan Publik</a:t>
            </a:r>
            <a:endParaRPr lang="en-US" sz="4374" dirty="0"/>
          </a:p>
        </p:txBody>
      </p:sp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389" y="3924776"/>
            <a:ext cx="444341" cy="444341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348389" y="4591288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Kepuasan Masyarakat</a:t>
            </a:r>
            <a:endParaRPr lang="en-US" sz="2187" dirty="0"/>
          </a:p>
        </p:txBody>
      </p:sp>
      <p:sp>
        <p:nvSpPr>
          <p:cNvPr id="7" name="Text 3"/>
          <p:cNvSpPr/>
          <p:nvPr/>
        </p:nvSpPr>
        <p:spPr>
          <a:xfrm>
            <a:off x="2348389" y="5071705"/>
            <a:ext cx="3088958" cy="7108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Peningkatan kepuasan masyarakat terhadap layanan publik.</a:t>
            </a:r>
            <a:endParaRPr lang="en-US" sz="175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02" y="3924776"/>
            <a:ext cx="444341" cy="444341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5770602" y="4591288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Effisiensi Biaya</a:t>
            </a:r>
            <a:endParaRPr lang="en-US" sz="2187" dirty="0"/>
          </a:p>
        </p:txBody>
      </p:sp>
      <p:sp>
        <p:nvSpPr>
          <p:cNvPr id="10" name="Text 5"/>
          <p:cNvSpPr/>
          <p:nvPr/>
        </p:nvSpPr>
        <p:spPr>
          <a:xfrm>
            <a:off x="5770602" y="5071705"/>
            <a:ext cx="3088958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Penghematan biaya dengan meninjau kembali proses pelayanan.</a:t>
            </a:r>
            <a:endParaRPr lang="en-US" sz="1750" dirty="0"/>
          </a:p>
        </p:txBody>
      </p:sp>
      <p:pic>
        <p:nvPicPr>
          <p:cNvPr id="1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2816" y="3924776"/>
            <a:ext cx="444341" cy="444341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9192816" y="4591288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Transparansi</a:t>
            </a:r>
            <a:endParaRPr lang="en-US" sz="2187" dirty="0"/>
          </a:p>
        </p:txBody>
      </p:sp>
      <p:sp>
        <p:nvSpPr>
          <p:cNvPr id="13" name="Text 7"/>
          <p:cNvSpPr/>
          <p:nvPr/>
        </p:nvSpPr>
        <p:spPr>
          <a:xfrm>
            <a:off x="9192816" y="5071705"/>
            <a:ext cx="3089077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Peningkatan transparansi yang membangun kepercayaan masyarakat.</a:t>
            </a:r>
            <a:endParaRPr lang="en-US" sz="1750" dirty="0"/>
          </a:p>
        </p:txBody>
      </p:sp>
      <p:pic>
        <p:nvPicPr>
          <p:cNvPr id="14" name="Image 4" descr="preencoded.png">
            <a:hlinkClick r:id="rId6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30791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57600" cy="823079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486156" y="607576"/>
            <a:ext cx="9315688" cy="13811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37"/>
              </a:lnSpc>
              <a:buNone/>
            </a:pPr>
            <a:r>
              <a:rPr lang="en-US" sz="4350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Contoh Kasus Sukses dalam Reformasi dan Revitalisasi Pelayanan Publik</a:t>
            </a:r>
            <a:endParaRPr lang="en-US" sz="4350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156" y="2320052"/>
            <a:ext cx="1104781" cy="1767721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5922288" y="2540913"/>
            <a:ext cx="2762131" cy="345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19"/>
              </a:lnSpc>
              <a:buNone/>
            </a:pPr>
            <a:r>
              <a:rPr lang="en-US" sz="2175" b="1" spc="-43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Malaysia</a:t>
            </a:r>
            <a:endParaRPr lang="en-US" sz="2175" dirty="0"/>
          </a:p>
        </p:txBody>
      </p:sp>
      <p:sp>
        <p:nvSpPr>
          <p:cNvPr id="8" name="Text 3"/>
          <p:cNvSpPr/>
          <p:nvPr/>
        </p:nvSpPr>
        <p:spPr>
          <a:xfrm>
            <a:off x="5922288" y="3018711"/>
            <a:ext cx="7879556" cy="353497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84"/>
              </a:lnSpc>
              <a:buNone/>
            </a:pPr>
            <a:r>
              <a:rPr lang="en-US" sz="174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Memperkenalkan MyProcurement system untuk transparansi dan efisiensi.</a:t>
            </a:r>
            <a:endParaRPr lang="en-US" sz="1740" dirty="0"/>
          </a:p>
        </p:txBody>
      </p:sp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6156" y="4087773"/>
            <a:ext cx="1104781" cy="1767721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5922288" y="4308634"/>
            <a:ext cx="2762131" cy="345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19"/>
              </a:lnSpc>
              <a:buNone/>
            </a:pPr>
            <a:r>
              <a:rPr lang="en-US" sz="2175" b="1" spc="-43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Estonia</a:t>
            </a:r>
            <a:endParaRPr lang="en-US" sz="2175" dirty="0"/>
          </a:p>
        </p:txBody>
      </p:sp>
      <p:sp>
        <p:nvSpPr>
          <p:cNvPr id="11" name="Text 5"/>
          <p:cNvSpPr/>
          <p:nvPr/>
        </p:nvSpPr>
        <p:spPr>
          <a:xfrm>
            <a:off x="5922288" y="4786432"/>
            <a:ext cx="7879556" cy="353497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84"/>
              </a:lnSpc>
              <a:buNone/>
            </a:pPr>
            <a:r>
              <a:rPr lang="en-US" sz="174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Memanfaatkan digitalisasi layanan publik untuk akselerasi pelayanan.</a:t>
            </a:r>
            <a:endParaRPr lang="en-US" sz="1740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6156" y="5855494"/>
            <a:ext cx="1104781" cy="1767721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5922288" y="6076355"/>
            <a:ext cx="2762131" cy="345281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19"/>
              </a:lnSpc>
              <a:buNone/>
            </a:pPr>
            <a:r>
              <a:rPr lang="en-US" sz="2175" b="1" spc="-43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Indonesia</a:t>
            </a:r>
            <a:endParaRPr lang="en-US" sz="2175" dirty="0"/>
          </a:p>
        </p:txBody>
      </p:sp>
      <p:sp>
        <p:nvSpPr>
          <p:cNvPr id="14" name="Text 7"/>
          <p:cNvSpPr/>
          <p:nvPr/>
        </p:nvSpPr>
        <p:spPr>
          <a:xfrm>
            <a:off x="5922288" y="6554153"/>
            <a:ext cx="7879556" cy="353497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l" indent="0" marL="0">
              <a:lnSpc>
                <a:spcPts val="2784"/>
              </a:lnSpc>
              <a:buNone/>
            </a:pPr>
            <a:r>
              <a:rPr lang="en-US" sz="174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Implementasi e-Budgeting untuk meningkatkan akuntabilitas dan monitoring.</a:t>
            </a:r>
            <a:endParaRPr lang="en-US" sz="1740" dirty="0"/>
          </a:p>
        </p:txBody>
      </p:sp>
      <p:pic>
        <p:nvPicPr>
          <p:cNvPr id="15" name="Image 5" descr="preencoded.png">
            <a:hlinkClick r:id="rId7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0"/>
            <a:ext cx="3657600" cy="82296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33199" y="1144667"/>
            <a:ext cx="9306401" cy="20831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Evaluasi dan Monitoring dalam Reformasi dan Revitalisasi Pelayanan Publik</a:t>
            </a:r>
            <a:endParaRPr lang="en-US" sz="4374" dirty="0"/>
          </a:p>
        </p:txBody>
      </p:sp>
      <p:sp>
        <p:nvSpPr>
          <p:cNvPr id="6" name="Shape 2"/>
          <p:cNvSpPr/>
          <p:nvPr/>
        </p:nvSpPr>
        <p:spPr>
          <a:xfrm>
            <a:off x="833199" y="3561040"/>
            <a:ext cx="4542115" cy="2006203"/>
          </a:xfrm>
          <a:prstGeom prst="roundRect">
            <a:avLst>
              <a:gd name="adj" fmla="val 4984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1062990" y="3790831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Indikator Kinerja</a:t>
            </a:r>
            <a:endParaRPr lang="en-US" sz="2187" dirty="0"/>
          </a:p>
        </p:txBody>
      </p:sp>
      <p:sp>
        <p:nvSpPr>
          <p:cNvPr id="8" name="Text 4"/>
          <p:cNvSpPr/>
          <p:nvPr/>
        </p:nvSpPr>
        <p:spPr>
          <a:xfrm>
            <a:off x="1062990" y="4271248"/>
            <a:ext cx="4082534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Menentukan parameter evaluasi pelayanan, mencakup waktu layanan, responsivitas, dan kepuasan.</a:t>
            </a:r>
            <a:endParaRPr lang="en-US" sz="1750" dirty="0"/>
          </a:p>
        </p:txBody>
      </p:sp>
      <p:sp>
        <p:nvSpPr>
          <p:cNvPr id="9" name="Shape 5"/>
          <p:cNvSpPr/>
          <p:nvPr/>
        </p:nvSpPr>
        <p:spPr>
          <a:xfrm>
            <a:off x="5597485" y="3561040"/>
            <a:ext cx="4542115" cy="2006203"/>
          </a:xfrm>
          <a:prstGeom prst="roundRect">
            <a:avLst>
              <a:gd name="adj" fmla="val 4984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5827276" y="3790831"/>
            <a:ext cx="309753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Pemantauan Berkelanjutan</a:t>
            </a:r>
            <a:endParaRPr lang="en-US" sz="2187" dirty="0"/>
          </a:p>
        </p:txBody>
      </p:sp>
      <p:sp>
        <p:nvSpPr>
          <p:cNvPr id="11" name="Text 7"/>
          <p:cNvSpPr/>
          <p:nvPr/>
        </p:nvSpPr>
        <p:spPr>
          <a:xfrm>
            <a:off x="5827276" y="4271248"/>
            <a:ext cx="4082534" cy="71080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Memastikan sistem dan proses baru terus dioptimalkan sesuai kebutuhan.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833199" y="5789414"/>
            <a:ext cx="9306401" cy="1295400"/>
          </a:xfrm>
          <a:prstGeom prst="roundRect">
            <a:avLst>
              <a:gd name="adj" fmla="val 7719"/>
            </a:avLst>
          </a:prstGeom>
          <a:solidFill>
            <a:srgbClr val="F0D4F7"/>
          </a:solidFill>
          <a:ln w="7620">
            <a:solidFill>
              <a:srgbClr val="D6BADD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1062990" y="6019205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Partisipasi Masyarakat</a:t>
            </a:r>
            <a:endParaRPr lang="en-US" sz="2187" dirty="0"/>
          </a:p>
        </p:txBody>
      </p:sp>
      <p:sp>
        <p:nvSpPr>
          <p:cNvPr id="14" name="Text 10"/>
          <p:cNvSpPr/>
          <p:nvPr/>
        </p:nvSpPr>
        <p:spPr>
          <a:xfrm>
            <a:off x="1062990" y="6499622"/>
            <a:ext cx="8846820" cy="35540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Melibatkan masyarakat dalam proses evaluasi dan perbaikan layanan publik.</a:t>
            </a:r>
            <a:endParaRPr lang="en-US" sz="1750" dirty="0"/>
          </a:p>
        </p:txBody>
      </p:sp>
      <p:pic>
        <p:nvPicPr>
          <p:cNvPr id="15" name="Image 2" descr="preencoded.png">
            <a:hlinkClick r:id="rId4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2348389" y="2070854"/>
            <a:ext cx="6858953" cy="694373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indent="0" marL="0">
              <a:lnSpc>
                <a:spcPts val="5468"/>
              </a:lnSpc>
              <a:buNone/>
            </a:pPr>
            <a:r>
              <a:rPr lang="en-US" sz="4374" b="1" spc="-87" kern="0" dirty="0">
                <a:solidFill>
                  <a:srgbClr val="000000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Kesimpulan dan Rekomendasi</a:t>
            </a:r>
            <a:endParaRPr lang="en-US" sz="4374" dirty="0"/>
          </a:p>
        </p:txBody>
      </p:sp>
      <p:sp>
        <p:nvSpPr>
          <p:cNvPr id="5" name="Text 2"/>
          <p:cNvSpPr/>
          <p:nvPr/>
        </p:nvSpPr>
        <p:spPr>
          <a:xfrm>
            <a:off x="2348389" y="3320653"/>
            <a:ext cx="3088958" cy="66651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6561"/>
              </a:lnSpc>
              <a:buNone/>
            </a:pPr>
            <a:r>
              <a:rPr lang="en-US" sz="5249" b="1" spc="-105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37%</a:t>
            </a:r>
            <a:endParaRPr lang="en-US" sz="5249" dirty="0"/>
          </a:p>
        </p:txBody>
      </p:sp>
      <p:sp>
        <p:nvSpPr>
          <p:cNvPr id="6" name="Text 3"/>
          <p:cNvSpPr/>
          <p:nvPr/>
        </p:nvSpPr>
        <p:spPr>
          <a:xfrm>
            <a:off x="2348389" y="4264819"/>
            <a:ext cx="3088958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Penurunan Keluhan Masyarakat</a:t>
            </a:r>
            <a:endParaRPr lang="en-US" sz="2187" dirty="0"/>
          </a:p>
        </p:txBody>
      </p:sp>
      <p:sp>
        <p:nvSpPr>
          <p:cNvPr id="7" name="Text 4"/>
          <p:cNvSpPr/>
          <p:nvPr/>
        </p:nvSpPr>
        <p:spPr>
          <a:xfrm>
            <a:off x="2348389" y="5092422"/>
            <a:ext cx="3088958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Tingkat keluhan terhadap layanan publik menurun setelah reformasi dan revitalisasi dilakukan.</a:t>
            </a:r>
            <a:endParaRPr lang="en-US" sz="1750" dirty="0"/>
          </a:p>
        </p:txBody>
      </p:sp>
      <p:sp>
        <p:nvSpPr>
          <p:cNvPr id="8" name="Text 5"/>
          <p:cNvSpPr/>
          <p:nvPr/>
        </p:nvSpPr>
        <p:spPr>
          <a:xfrm>
            <a:off x="5770602" y="3320653"/>
            <a:ext cx="3088958" cy="66651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6561"/>
              </a:lnSpc>
              <a:buNone/>
            </a:pPr>
            <a:r>
              <a:rPr lang="en-US" sz="5249" b="1" spc="-105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2x</a:t>
            </a:r>
            <a:endParaRPr lang="en-US" sz="5249" dirty="0"/>
          </a:p>
        </p:txBody>
      </p:sp>
      <p:sp>
        <p:nvSpPr>
          <p:cNvPr id="9" name="Text 6"/>
          <p:cNvSpPr/>
          <p:nvPr/>
        </p:nvSpPr>
        <p:spPr>
          <a:xfrm>
            <a:off x="5926336" y="4264819"/>
            <a:ext cx="2777490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Penyederhanaan Proses</a:t>
            </a:r>
            <a:endParaRPr lang="en-US" sz="2187" dirty="0"/>
          </a:p>
        </p:txBody>
      </p:sp>
      <p:sp>
        <p:nvSpPr>
          <p:cNvPr id="10" name="Text 7"/>
          <p:cNvSpPr/>
          <p:nvPr/>
        </p:nvSpPr>
        <p:spPr>
          <a:xfrm>
            <a:off x="5770602" y="4745236"/>
            <a:ext cx="3088958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Proses pelayanan publik meningkat dua kali lipat lebih cepat dari sebelumnya.</a:t>
            </a:r>
            <a:endParaRPr lang="en-US" sz="1750" dirty="0"/>
          </a:p>
        </p:txBody>
      </p:sp>
      <p:sp>
        <p:nvSpPr>
          <p:cNvPr id="11" name="Text 8"/>
          <p:cNvSpPr/>
          <p:nvPr/>
        </p:nvSpPr>
        <p:spPr>
          <a:xfrm>
            <a:off x="9192816" y="3320653"/>
            <a:ext cx="3089077" cy="666512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algn="ctr" indent="0" marL="0">
              <a:lnSpc>
                <a:spcPts val="6561"/>
              </a:lnSpc>
              <a:buNone/>
            </a:pPr>
            <a:r>
              <a:rPr lang="en-US" sz="5249" b="1" spc="-105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90%</a:t>
            </a:r>
            <a:endParaRPr lang="en-US" sz="5249" dirty="0"/>
          </a:p>
        </p:txBody>
      </p:sp>
      <p:sp>
        <p:nvSpPr>
          <p:cNvPr id="12" name="Text 9"/>
          <p:cNvSpPr/>
          <p:nvPr/>
        </p:nvSpPr>
        <p:spPr>
          <a:xfrm>
            <a:off x="9192816" y="4264819"/>
            <a:ext cx="3089077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2734"/>
              </a:lnSpc>
              <a:buNone/>
            </a:pPr>
            <a:r>
              <a:rPr lang="en-US" sz="2187" b="1" spc="-44" kern="0" dirty="0">
                <a:solidFill>
                  <a:srgbClr val="272525"/>
                </a:solidFill>
                <a:latin typeface="adonis-web" pitchFamily="34" charset="0"/>
                <a:ea typeface="adonis-web" pitchFamily="34" charset="-122"/>
                <a:cs typeface="adonis-web" pitchFamily="34" charset="-120"/>
              </a:rPr>
              <a:t>Penyempurnaan Transparansi</a:t>
            </a:r>
            <a:endParaRPr lang="en-US" sz="2187" dirty="0"/>
          </a:p>
        </p:txBody>
      </p:sp>
      <p:sp>
        <p:nvSpPr>
          <p:cNvPr id="13" name="Text 10"/>
          <p:cNvSpPr/>
          <p:nvPr/>
        </p:nvSpPr>
        <p:spPr>
          <a:xfrm>
            <a:off x="9192816" y="5092422"/>
            <a:ext cx="3089077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2799"/>
              </a:lnSpc>
              <a:buNone/>
            </a:pPr>
            <a:r>
              <a:rPr lang="en-US" sz="1750" spc="-35" kern="0" dirty="0">
                <a:solidFill>
                  <a:srgbClr val="272525"/>
                </a:solidFill>
                <a:latin typeface="Source Sans Pro" pitchFamily="34" charset="0"/>
                <a:ea typeface="Source Sans Pro" pitchFamily="34" charset="-122"/>
                <a:cs typeface="Source Sans Pro" pitchFamily="34" charset="-120"/>
              </a:rPr>
              <a:t>Transparansi dan akuntabilitas layanan publik meningkat hingga 90%.</a:t>
            </a:r>
            <a:endParaRPr lang="en-US" sz="1750" dirty="0"/>
          </a:p>
        </p:txBody>
      </p:sp>
      <p:pic>
        <p:nvPicPr>
          <p:cNvPr id="14" name="Image 1" descr="preencoded.png">
            <a:hlinkClick r:id="rId3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2153" y="7589520"/>
            <a:ext cx="2296807" cy="5486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2024-03-20T03:44:19Z</dcterms:created>
  <dcterms:modified xsi:type="dcterms:W3CDTF">2024-03-20T03:44:19Z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1008457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