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Default ContentType="image/jpeg" Extension="jpeg"/>
  <Default ContentType="image/jpg" Extension="jpg"/>
  <Default ContentType="image/svg+xml" Extension="svg"/>
  <Default ContentType="image/png" Extension="png"/>
  <Default ContentType="image/gif" Extension="gif"/>
  <Default ContentType="video/mp4" Extension="m4v"/>
  <Default ContentType="video/mp4" Extension="mp4"/>
  <Default ContentType="application/vnd.openxmlformats-officedocument.vmlDrawing" Extension="v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notesMaster+xml" PartName="/ppt/notesMasters/notesMaster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6.xml"/>
  <Override ContentType="application/vnd.openxmlformats-officedocument.presentationml.slideMaster+xml" PartName="/ppt/slideMasters/slideMaster7.xml"/>
  <Override ContentType="application/vnd.openxmlformats-officedocument.presentationml.slide+xml" PartName="/ppt/slides/slide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
		<Relationship Id="rId1" Target="docProps/app.xml" Type="http://schemas.openxmlformats.org/officeDocument/2006/relationships/extended-properties"/>
		<Relationship Id="rId2" Target="docProps/core.xml" Type="http://schemas.openxmlformats.org/package/2006/relationships/metadata/core-properties"/>
		<Relationship Id="rId3" Target="ppt/presentation.xml" Type="http://schemas.openxmlformats.org/officeDocument/2006/relationships/officeDocument"/>
		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4" Target="https://gamma.app" TargetMode="External" Type="http://schemas.openxmlformats.org/officeDocument/2006/relationships/hyperlink"/><Relationship Id="rId1" Target="../media/image-1-1.png" Type="http://schemas.openxmlformats.org/officeDocument/2006/relationships/image"/><Relationship Id="rId2" Target="../media/image-1-2.jpeg" Type="http://schemas.openxmlformats.org/officeDocument/2006/relationships/image"/><Relationship Id="rId3" Target="../media/image-1-3.pn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1.xml" Type="http://schemas.openxmlformats.org/officeDocument/2006/relationships/notesSlide"/></Relationships>
</file>

<file path=ppt/slides/_rels/slide2.xml.rels><?xml version="1.0" encoding="UTF-8" standalone="yes" ?><Relationships xmlns="http://schemas.openxmlformats.org/package/2006/relationships"><Relationship Id="rId4" Target="https://gamma.app" TargetMode="External" Type="http://schemas.openxmlformats.org/officeDocument/2006/relationships/hyperlink"/><Relationship Id="rId1" Target="../media/image-2-1.png" Type="http://schemas.openxmlformats.org/officeDocument/2006/relationships/image"/><Relationship Id="rId2" Target="../media/image-2-2.jpeg" Type="http://schemas.openxmlformats.org/officeDocument/2006/relationships/image"/><Relationship Id="rId3" Target="../media/image-2-3.pn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2.xml" Type="http://schemas.openxmlformats.org/officeDocument/2006/relationships/notesSlide"/></Relationships>
</file>

<file path=ppt/slides/_rels/slide3.xml.rels><?xml version="1.0" encoding="UTF-8" standalone="yes" ?><Relationships xmlns="http://schemas.openxmlformats.org/package/2006/relationships"><Relationship Id="rId4" Target="https://gamma.app" TargetMode="External" Type="http://schemas.openxmlformats.org/officeDocument/2006/relationships/hyperlink"/><Relationship Id="rId1" Target="../media/image-3-1.png" Type="http://schemas.openxmlformats.org/officeDocument/2006/relationships/image"/><Relationship Id="rId2" Target="../media/image-3-2.jpeg" Type="http://schemas.openxmlformats.org/officeDocument/2006/relationships/image"/><Relationship Id="rId3" Target="../media/image-3-3.pn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" TargetMode="Externa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hyperlink" Target="https://gamma.app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 ?><Relationships xmlns="http://schemas.openxmlformats.org/package/2006/relationships"><Relationship Id="rId7" Target="https://gamma.app" TargetMode="External" Type="http://schemas.openxmlformats.org/officeDocument/2006/relationships/hyperlink"/><Relationship Id="rId1" Target="../media/image-6-1.png" Type="http://schemas.openxmlformats.org/officeDocument/2006/relationships/image"/><Relationship Id="rId2" Target="../media/image-6-2.jpeg" Type="http://schemas.openxmlformats.org/officeDocument/2006/relationships/image"/><Relationship Id="rId3" Target="../media/image-6-3.png" Type="http://schemas.openxmlformats.org/officeDocument/2006/relationships/image"/><Relationship Id="rId4" Target="../media/image-6-4.png" Type="http://schemas.openxmlformats.org/officeDocument/2006/relationships/image"/><Relationship Id="rId5" Target="../media/image-6-5.png" Type="http://schemas.openxmlformats.org/officeDocument/2006/relationships/image"/><Relationship Id="rId6" Target="../media/image-6-6.png" Type="http://schemas.openxmlformats.org/officeDocument/2006/relationships/image"/><Relationship Id="rId8" Target="../slideLayouts/slideLayout1.xml" Type="http://schemas.openxmlformats.org/officeDocument/2006/relationships/slideLayout"/><Relationship Id="rId9" Target="../notesSlides/notesSlide6.xml" Type="http://schemas.openxmlformats.org/officeDocument/2006/relationships/notesSlide"/></Relationships>
</file>

<file path=ppt/slides/_rels/slide7.xml.rels><?xml version="1.0" encoding="UTF-8" standalone="yes" ?><Relationships xmlns="http://schemas.openxmlformats.org/package/2006/relationships"><Relationship Id="rId4" Target="https://gamma.app" TargetMode="External" Type="http://schemas.openxmlformats.org/officeDocument/2006/relationships/hyperlink"/><Relationship Id="rId1" Target="../media/image-7-1.png" Type="http://schemas.openxmlformats.org/officeDocument/2006/relationships/image"/><Relationship Id="rId2" Target="../media/image-7-2.jpeg" Type="http://schemas.openxmlformats.org/officeDocument/2006/relationships/image"/><Relationship Id="rId3" Target="../media/image-7-3.pn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2165271"/>
            <a:ext cx="7477601" cy="24995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6561"/>
              </a:lnSpc>
              <a:buNone/>
            </a:pPr>
            <a:r>
              <a:rPr lang="en-US" sz="5249" b="1" spc="-105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Pengertian Reformasi dan Revitalisasi Pelayanan Publik</a:t>
            </a:r>
            <a:endParaRPr lang="en-US" sz="5249" dirty="0"/>
          </a:p>
        </p:txBody>
      </p:sp>
      <p:sp>
        <p:nvSpPr>
          <p:cNvPr id="6" name="Text 2"/>
          <p:cNvSpPr/>
          <p:nvPr/>
        </p:nvSpPr>
        <p:spPr>
          <a:xfrm>
            <a:off x="833199" y="4998125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Reformasi pelayanan publik adalah proses perubahan untuk meningkatkan kualitas layanan pemerintah kepada masyarakat. Revitalisasi memperbarui sistem yang sudah ada untuk menjadikannya lebih efisien dan efektif.</a:t>
            </a:r>
            <a:endParaRPr lang="en-US" sz="1750" dirty="0"/>
          </a:p>
        </p:txBody>
      </p:sp>
      <p:pic>
        <p:nvPicPr>
          <p:cNvPr id="7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755928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Tujuan dari Reformasi dan Revitalisasi Pelayanan Publik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4801910" y="2477929"/>
            <a:ext cx="44410" cy="4995624"/>
          </a:xfrm>
          <a:prstGeom prst="roundRect">
            <a:avLst>
              <a:gd name="adj" fmla="val 225151"/>
            </a:avLst>
          </a:prstGeom>
          <a:solidFill>
            <a:srgbClr val="D6BADD"/>
          </a:solidFill>
          <a:ln/>
        </p:spPr>
      </p:sp>
      <p:sp>
        <p:nvSpPr>
          <p:cNvPr id="7" name="Shape 3"/>
          <p:cNvSpPr/>
          <p:nvPr/>
        </p:nvSpPr>
        <p:spPr>
          <a:xfrm>
            <a:off x="5074027" y="2879229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6BADD"/>
          </a:solidFill>
          <a:ln/>
        </p:spPr>
      </p:sp>
      <p:sp>
        <p:nvSpPr>
          <p:cNvPr id="8" name="Shape 4"/>
          <p:cNvSpPr/>
          <p:nvPr/>
        </p:nvSpPr>
        <p:spPr>
          <a:xfrm>
            <a:off x="4574084" y="265152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732556" y="2693194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10" name="Text 6"/>
          <p:cNvSpPr/>
          <p:nvPr/>
        </p:nvSpPr>
        <p:spPr>
          <a:xfrm>
            <a:off x="6046113" y="2700099"/>
            <a:ext cx="402597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Peningkatan Kepuasan Masyarakat</a:t>
            </a:r>
            <a:endParaRPr lang="en-US" sz="2187" dirty="0"/>
          </a:p>
        </p:txBody>
      </p:sp>
      <p:sp>
        <p:nvSpPr>
          <p:cNvPr id="11" name="Text 7"/>
          <p:cNvSpPr/>
          <p:nvPr/>
        </p:nvSpPr>
        <p:spPr>
          <a:xfrm>
            <a:off x="6046113" y="3180517"/>
            <a:ext cx="7751088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Memastikan pelayanan yang lebih baik dan responsif kepada kebutuhan masyarakat.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074027" y="4381560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6BADD"/>
          </a:solidFill>
          <a:ln/>
        </p:spPr>
      </p:sp>
      <p:sp>
        <p:nvSpPr>
          <p:cNvPr id="13" name="Shape 9"/>
          <p:cNvSpPr/>
          <p:nvPr/>
        </p:nvSpPr>
        <p:spPr>
          <a:xfrm>
            <a:off x="4574084" y="4153853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732556" y="4195524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5" name="Text 11"/>
          <p:cNvSpPr/>
          <p:nvPr/>
        </p:nvSpPr>
        <p:spPr>
          <a:xfrm>
            <a:off x="6046113" y="4202430"/>
            <a:ext cx="282261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Effisiensi dan Efektivitas</a:t>
            </a:r>
            <a:endParaRPr lang="en-US" sz="2187" dirty="0"/>
          </a:p>
        </p:txBody>
      </p:sp>
      <p:sp>
        <p:nvSpPr>
          <p:cNvPr id="16" name="Text 12"/>
          <p:cNvSpPr/>
          <p:nvPr/>
        </p:nvSpPr>
        <p:spPr>
          <a:xfrm>
            <a:off x="6046113" y="4682847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Mengurangi birokrasi dan mempercepat proses pelayanan tanpa mengorbankan kualitas.</a:t>
            </a:r>
            <a:endParaRPr lang="en-US" sz="1750" dirty="0"/>
          </a:p>
        </p:txBody>
      </p:sp>
      <p:sp>
        <p:nvSpPr>
          <p:cNvPr id="17" name="Shape 13"/>
          <p:cNvSpPr/>
          <p:nvPr/>
        </p:nvSpPr>
        <p:spPr>
          <a:xfrm>
            <a:off x="5074027" y="6239292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6BADD"/>
          </a:solidFill>
          <a:ln/>
        </p:spPr>
      </p:sp>
      <p:sp>
        <p:nvSpPr>
          <p:cNvPr id="18" name="Shape 14"/>
          <p:cNvSpPr/>
          <p:nvPr/>
        </p:nvSpPr>
        <p:spPr>
          <a:xfrm>
            <a:off x="4574084" y="601158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732556" y="6053257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624" dirty="0"/>
          </a:p>
        </p:txBody>
      </p:sp>
      <p:sp>
        <p:nvSpPr>
          <p:cNvPr id="20" name="Text 16"/>
          <p:cNvSpPr/>
          <p:nvPr/>
        </p:nvSpPr>
        <p:spPr>
          <a:xfrm>
            <a:off x="6046113" y="6060162"/>
            <a:ext cx="355782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Transparansi dan Akuntabilitas</a:t>
            </a:r>
            <a:endParaRPr lang="en-US" sz="2187" dirty="0"/>
          </a:p>
        </p:txBody>
      </p:sp>
      <p:sp>
        <p:nvSpPr>
          <p:cNvPr id="21" name="Text 17"/>
          <p:cNvSpPr/>
          <p:nvPr/>
        </p:nvSpPr>
        <p:spPr>
          <a:xfrm>
            <a:off x="6046113" y="6540579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Menguatkan kepercayaan masyarakat dengan memperlihatkan integritas dan keterbukaan dalam memberikan pelayanan.</a:t>
            </a:r>
            <a:endParaRPr lang="en-US" sz="1750" dirty="0"/>
          </a:p>
        </p:txBody>
      </p:sp>
      <p:pic>
        <p:nvPicPr>
          <p:cNvPr id="22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277749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48389" y="3397091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Tantangan dalam Melakukan Reformasi dan Revitalisasi Pelayanan Publik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2348389" y="529268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2506861" y="5334357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3070503" y="5369004"/>
            <a:ext cx="24409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Resistensi terhadap Perubahan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3070503" y="6196608"/>
            <a:ext cx="244090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Pejabat dan pegawai yang tidak ingin meninggalkan proses lama.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5733574" y="529268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892046" y="5334357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8"/>
          <p:cNvSpPr/>
          <p:nvPr/>
        </p:nvSpPr>
        <p:spPr>
          <a:xfrm>
            <a:off x="6455688" y="5369004"/>
            <a:ext cx="24409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Keterbatasan Anggaran</a:t>
            </a:r>
            <a:endParaRPr lang="en-US" sz="2187" dirty="0"/>
          </a:p>
        </p:txBody>
      </p:sp>
      <p:sp>
        <p:nvSpPr>
          <p:cNvPr id="13" name="Text 9"/>
          <p:cNvSpPr/>
          <p:nvPr/>
        </p:nvSpPr>
        <p:spPr>
          <a:xfrm>
            <a:off x="6455688" y="6196608"/>
            <a:ext cx="244090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Memperbarui infrastruktur pelayanan tanpa anggaran ekstra.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9118759" y="529268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9277231" y="5334357"/>
            <a:ext cx="18299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52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2"/>
          <p:cNvSpPr/>
          <p:nvPr/>
        </p:nvSpPr>
        <p:spPr>
          <a:xfrm>
            <a:off x="9840873" y="5369004"/>
            <a:ext cx="2440900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Peningkatan Kualitas Sumber Daya Manusia</a:t>
            </a:r>
            <a:endParaRPr lang="en-US" sz="2187" dirty="0"/>
          </a:p>
        </p:txBody>
      </p:sp>
      <p:sp>
        <p:nvSpPr>
          <p:cNvPr id="17" name="Text 13"/>
          <p:cNvSpPr/>
          <p:nvPr/>
        </p:nvSpPr>
        <p:spPr>
          <a:xfrm>
            <a:off x="9840873" y="6543794"/>
            <a:ext cx="244090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Upgrade keterampilan dan pengetahuan petugas pelayanan publik.</a:t>
            </a:r>
            <a:endParaRPr lang="en-US" sz="1750" dirty="0"/>
          </a:p>
        </p:txBody>
      </p:sp>
      <p:pic>
        <p:nvPicPr>
          <p:cNvPr id="18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348389" y="1704142"/>
            <a:ext cx="9933503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Langkah-langkah dalam Melakukan Reformasi dan Revitalisasi Pelayanan Publik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348389" y="4342686"/>
            <a:ext cx="2949416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Pengidentifikasian Masalah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2348389" y="5259229"/>
            <a:ext cx="294941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Menganalisis proses pelayanan yang ada untuk mengetahui kelemahan atau hambatan.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847398" y="4342686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Pengembangan Solusi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5847398" y="4912043"/>
            <a:ext cx="294941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Melakukan brainstorming dan penelitian untuk menemukan solusi yang sesuai.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346406" y="4342686"/>
            <a:ext cx="2949416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Implementasi dan Monitoring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9346406" y="5259229"/>
            <a:ext cx="294941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Menjalankan dan memantau hasil dari solusi yang telah diimplementasikan.</a:t>
            </a:r>
            <a:endParaRPr lang="en-US" sz="1750" dirty="0"/>
          </a:p>
        </p:txBody>
      </p:sp>
      <p:pic>
        <p:nvPicPr>
          <p:cNvPr id="11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348389" y="2091690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Manfaat dari Reformasi dan Revitalisasi Pelayanan Publik</a:t>
            </a:r>
            <a:endParaRPr lang="en-US" sz="4374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389" y="3924776"/>
            <a:ext cx="444341" cy="44434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48389" y="459128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Kepuasan Masyarakat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348389" y="5071705"/>
            <a:ext cx="308895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Peningkatan kepuasan masyarakat terhadap layanan publik.</a:t>
            </a:r>
            <a:endParaRPr lang="en-US" sz="17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602" y="3924776"/>
            <a:ext cx="444341" cy="44434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770602" y="459128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Effisiensi Biaya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770602" y="5071705"/>
            <a:ext cx="30889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Penghematan biaya dengan meninjau kembali proses pelayanan.</a:t>
            </a:r>
            <a:endParaRPr lang="en-US" sz="17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816" y="3924776"/>
            <a:ext cx="444341" cy="44434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92816" y="459128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Transparansi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192816" y="5071705"/>
            <a:ext cx="308907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Peningkatan transparansi yang membangun kepercayaan masyarakat.</a:t>
            </a:r>
            <a:endParaRPr lang="en-US" sz="1750" dirty="0"/>
          </a:p>
        </p:txBody>
      </p:sp>
      <p:pic>
        <p:nvPicPr>
          <p:cNvPr id="14" name="Image 4" descr="preencoded.png">
            <a:hlinkClick r:id="rId6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0791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7600" cy="82307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86156" y="607576"/>
            <a:ext cx="9315688" cy="13811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37"/>
              </a:lnSpc>
              <a:buNone/>
            </a:pPr>
            <a:r>
              <a:rPr lang="en-US" sz="4350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Contoh Kasus Sukses dalam Reformasi dan Revitalisasi Pelayanan Publik</a:t>
            </a:r>
            <a:endParaRPr lang="en-US" sz="43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156" y="2320052"/>
            <a:ext cx="1104781" cy="176772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5922288" y="2540913"/>
            <a:ext cx="2762131" cy="345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19"/>
              </a:lnSpc>
              <a:buNone/>
            </a:pPr>
            <a:r>
              <a:rPr lang="en-US" sz="2175" b="1" spc="-43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Malaysia</a:t>
            </a:r>
            <a:endParaRPr lang="en-US" sz="2175" dirty="0"/>
          </a:p>
        </p:txBody>
      </p:sp>
      <p:sp>
        <p:nvSpPr>
          <p:cNvPr id="8" name="Text 3"/>
          <p:cNvSpPr/>
          <p:nvPr/>
        </p:nvSpPr>
        <p:spPr>
          <a:xfrm>
            <a:off x="5922288" y="3018711"/>
            <a:ext cx="7879556" cy="35349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84"/>
              </a:lnSpc>
              <a:buNone/>
            </a:pPr>
            <a:r>
              <a:rPr lang="en-US" sz="174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Memperkenalkan MyProcurement system untuk transparansi dan efisiensi.</a:t>
            </a:r>
            <a:endParaRPr lang="en-US" sz="174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156" y="4087773"/>
            <a:ext cx="1104781" cy="17677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22288" y="4308634"/>
            <a:ext cx="2762131" cy="345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19"/>
              </a:lnSpc>
              <a:buNone/>
            </a:pPr>
            <a:r>
              <a:rPr lang="en-US" sz="2175" b="1" spc="-43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Estonia</a:t>
            </a:r>
            <a:endParaRPr lang="en-US" sz="2175" dirty="0"/>
          </a:p>
        </p:txBody>
      </p:sp>
      <p:sp>
        <p:nvSpPr>
          <p:cNvPr id="11" name="Text 5"/>
          <p:cNvSpPr/>
          <p:nvPr/>
        </p:nvSpPr>
        <p:spPr>
          <a:xfrm>
            <a:off x="5922288" y="4786432"/>
            <a:ext cx="7879556" cy="35349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84"/>
              </a:lnSpc>
              <a:buNone/>
            </a:pPr>
            <a:r>
              <a:rPr lang="en-US" sz="174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Memanfaatkan digitalisasi layanan publik untuk akselerasi pelayanan.</a:t>
            </a:r>
            <a:endParaRPr lang="en-US" sz="174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156" y="5855494"/>
            <a:ext cx="1104781" cy="1767721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5922288" y="6076355"/>
            <a:ext cx="2762131" cy="345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19"/>
              </a:lnSpc>
              <a:buNone/>
            </a:pPr>
            <a:r>
              <a:rPr lang="en-US" sz="2175" b="1" spc="-43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Indonesia</a:t>
            </a:r>
            <a:endParaRPr lang="en-US" sz="2175" dirty="0"/>
          </a:p>
        </p:txBody>
      </p:sp>
      <p:sp>
        <p:nvSpPr>
          <p:cNvPr id="14" name="Text 7"/>
          <p:cNvSpPr/>
          <p:nvPr/>
        </p:nvSpPr>
        <p:spPr>
          <a:xfrm>
            <a:off x="5922288" y="6554153"/>
            <a:ext cx="7879556" cy="35349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84"/>
              </a:lnSpc>
              <a:buNone/>
            </a:pPr>
            <a:r>
              <a:rPr lang="en-US" sz="174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Implementasi e-Budgeting untuk meningkatkan akuntabilitas dan monitoring.</a:t>
            </a:r>
            <a:endParaRPr lang="en-US" sz="1740" dirty="0"/>
          </a:p>
        </p:txBody>
      </p:sp>
      <p:pic>
        <p:nvPicPr>
          <p:cNvPr id="15" name="Image 5" descr="preencoded.png">
            <a:hlinkClick r:id="rId7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144667"/>
            <a:ext cx="9306401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Evaluasi dan Monitoring dalam Reformasi dan Revitalisasi Pelayanan Publik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833199" y="3561040"/>
            <a:ext cx="4542115" cy="2006203"/>
          </a:xfrm>
          <a:prstGeom prst="roundRect">
            <a:avLst>
              <a:gd name="adj" fmla="val 498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062990" y="379083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Indikator Kinerja</a:t>
            </a:r>
            <a:endParaRPr lang="en-US" sz="2187" dirty="0"/>
          </a:p>
        </p:txBody>
      </p:sp>
      <p:sp>
        <p:nvSpPr>
          <p:cNvPr id="8" name="Text 4"/>
          <p:cNvSpPr/>
          <p:nvPr/>
        </p:nvSpPr>
        <p:spPr>
          <a:xfrm>
            <a:off x="1062990" y="4271248"/>
            <a:ext cx="408253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Menentukan parameter evaluasi pelayanan, mencakup waktu layanan, responsivitas, dan kepuasan.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597485" y="3561040"/>
            <a:ext cx="4542115" cy="2006203"/>
          </a:xfrm>
          <a:prstGeom prst="roundRect">
            <a:avLst>
              <a:gd name="adj" fmla="val 498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827276" y="3790831"/>
            <a:ext cx="309753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Pemantauan Berkelanjutan</a:t>
            </a:r>
            <a:endParaRPr lang="en-US" sz="2187" dirty="0"/>
          </a:p>
        </p:txBody>
      </p:sp>
      <p:sp>
        <p:nvSpPr>
          <p:cNvPr id="11" name="Text 7"/>
          <p:cNvSpPr/>
          <p:nvPr/>
        </p:nvSpPr>
        <p:spPr>
          <a:xfrm>
            <a:off x="5827276" y="4271248"/>
            <a:ext cx="4082534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Memastikan sistem dan proses baru terus dioptimalkan sesuai kebutuhan.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833199" y="5789414"/>
            <a:ext cx="9306401" cy="1295400"/>
          </a:xfrm>
          <a:prstGeom prst="roundRect">
            <a:avLst>
              <a:gd name="adj" fmla="val 771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062990" y="601920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Partisipasi Masyarakat</a:t>
            </a:r>
            <a:endParaRPr lang="en-US" sz="2187" dirty="0"/>
          </a:p>
        </p:txBody>
      </p:sp>
      <p:sp>
        <p:nvSpPr>
          <p:cNvPr id="14" name="Text 10"/>
          <p:cNvSpPr/>
          <p:nvPr/>
        </p:nvSpPr>
        <p:spPr>
          <a:xfrm>
            <a:off x="1062990" y="6499622"/>
            <a:ext cx="8846820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Melibatkan masyarakat dalam proses evaluasi dan perbaikan layanan publik.</a:t>
            </a:r>
            <a:endParaRPr lang="en-US" sz="1750" dirty="0"/>
          </a:p>
        </p:txBody>
      </p:sp>
      <p:pic>
        <p:nvPicPr>
          <p:cNvPr id="15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348389" y="2070854"/>
            <a:ext cx="6858953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87" kern="0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Kesimpulan dan Rekomendasi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348389" y="3320653"/>
            <a:ext cx="3088958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6561"/>
              </a:lnSpc>
              <a:buNone/>
            </a:pPr>
            <a:r>
              <a:rPr lang="en-US" sz="5249" b="1" spc="-105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37%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2348389" y="4264819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Penurunan Keluhan Masyarakat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348389" y="5092422"/>
            <a:ext cx="30889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Tingkat keluhan terhadap layanan publik menurun setelah reformasi dan revitalisasi dilakukan.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770602" y="3320653"/>
            <a:ext cx="3088958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6561"/>
              </a:lnSpc>
              <a:buNone/>
            </a:pPr>
            <a:r>
              <a:rPr lang="en-US" sz="5249" b="1" spc="-105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2x</a:t>
            </a:r>
            <a:endParaRPr lang="en-US" sz="5249" dirty="0"/>
          </a:p>
        </p:txBody>
      </p:sp>
      <p:sp>
        <p:nvSpPr>
          <p:cNvPr id="9" name="Text 6"/>
          <p:cNvSpPr/>
          <p:nvPr/>
        </p:nvSpPr>
        <p:spPr>
          <a:xfrm>
            <a:off x="5926336" y="426481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Penyederhanaan Proses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5770602" y="4745236"/>
            <a:ext cx="30889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Proses pelayanan publik meningkat dua kali lipat lebih cepat dari sebelumnya.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9192816" y="3320653"/>
            <a:ext cx="3089077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6561"/>
              </a:lnSpc>
              <a:buNone/>
            </a:pPr>
            <a:r>
              <a:rPr lang="en-US" sz="5249" b="1" spc="-105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90%</a:t>
            </a:r>
            <a:endParaRPr lang="en-US" sz="5249" dirty="0"/>
          </a:p>
        </p:txBody>
      </p:sp>
      <p:sp>
        <p:nvSpPr>
          <p:cNvPr id="12" name="Text 9"/>
          <p:cNvSpPr/>
          <p:nvPr/>
        </p:nvSpPr>
        <p:spPr>
          <a:xfrm>
            <a:off x="9192816" y="4264819"/>
            <a:ext cx="308907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734"/>
              </a:lnSpc>
              <a:buNone/>
            </a:pPr>
            <a:r>
              <a:rPr lang="en-US" sz="2187" b="1" spc="-44" kern="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Penyempurnaan Transparansi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9192816" y="5092422"/>
            <a:ext cx="308907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799"/>
              </a:lnSpc>
              <a:buNone/>
            </a:pPr>
            <a:r>
              <a:rPr lang="en-US" sz="1750" spc="-35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Transparansi dan akuntabilitas layanan publik meningkat hingga 90%.</a:t>
            </a:r>
            <a:endParaRPr lang="en-US" sz="1750" dirty="0"/>
          </a:p>
        </p:txBody>
      </p:sp>
      <p:pic>
        <p:nvPicPr>
          <p:cNvPr id="1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2024-03-20T03:44:19Z</dcterms:created>
  <dcterms:modified xsi:type="dcterms:W3CDTF">2024-03-20T03:44:19Z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1008457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S10.2.0</vt:lpwstr>
  </property>
</Properties>
</file>