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7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74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4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98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8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8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65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71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60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20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2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69396-0069-4E9F-A44A-C09A1A09AACE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1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KRITERIA PERFORMANCE PERAMALAN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Nurullia</a:t>
            </a:r>
            <a:r>
              <a:rPr lang="en-GB" dirty="0" smtClean="0"/>
              <a:t> </a:t>
            </a:r>
            <a:r>
              <a:rPr lang="en-GB" dirty="0" err="1" smtClean="0"/>
              <a:t>Febriati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67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PENDAHULUAN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GB" dirty="0" err="1" smtClean="0"/>
              <a:t>Kriteria</a:t>
            </a:r>
            <a:r>
              <a:rPr lang="en-GB" dirty="0" smtClean="0"/>
              <a:t> Performance </a:t>
            </a:r>
            <a:r>
              <a:rPr lang="en-GB" dirty="0" err="1" smtClean="0"/>
              <a:t>Peramalan</a:t>
            </a:r>
            <a:r>
              <a:rPr lang="en-GB" dirty="0" smtClean="0"/>
              <a:t> </a:t>
            </a:r>
            <a:r>
              <a:rPr lang="en-GB" dirty="0" err="1" smtClean="0"/>
              <a:t>dilakukan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mengetahui</a:t>
            </a:r>
            <a:r>
              <a:rPr lang="en-GB" dirty="0" smtClean="0"/>
              <a:t> </a:t>
            </a:r>
            <a:r>
              <a:rPr lang="en-GB" dirty="0" err="1" smtClean="0"/>
              <a:t>hasil</a:t>
            </a:r>
            <a:r>
              <a:rPr lang="en-GB" dirty="0" smtClean="0"/>
              <a:t> </a:t>
            </a:r>
            <a:r>
              <a:rPr lang="en-GB" dirty="0" err="1" smtClean="0"/>
              <a:t>peramalan</a:t>
            </a:r>
            <a:r>
              <a:rPr lang="en-GB" dirty="0" smtClean="0"/>
              <a:t>, </a:t>
            </a:r>
            <a:r>
              <a:rPr lang="en-GB" dirty="0" err="1" smtClean="0"/>
              <a:t>apakah</a:t>
            </a:r>
            <a:r>
              <a:rPr lang="en-GB" dirty="0" smtClean="0"/>
              <a:t> </a:t>
            </a:r>
            <a:r>
              <a:rPr lang="en-GB" dirty="0" err="1" smtClean="0"/>
              <a:t>hasil</a:t>
            </a:r>
            <a:r>
              <a:rPr lang="en-GB" dirty="0" smtClean="0"/>
              <a:t> </a:t>
            </a:r>
            <a:r>
              <a:rPr lang="en-GB" dirty="0" err="1" smtClean="0"/>
              <a:t>tersebut</a:t>
            </a:r>
            <a:r>
              <a:rPr lang="en-GB" dirty="0" smtClean="0"/>
              <a:t> </a:t>
            </a:r>
            <a:r>
              <a:rPr lang="en-GB" dirty="0" err="1" smtClean="0"/>
              <a:t>tepat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paling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memberikan</a:t>
            </a:r>
            <a:r>
              <a:rPr lang="en-GB" dirty="0" smtClean="0"/>
              <a:t> </a:t>
            </a:r>
            <a:r>
              <a:rPr lang="en-GB" dirty="0" err="1" smtClean="0"/>
              <a:t>gambaran</a:t>
            </a:r>
            <a:r>
              <a:rPr lang="en-GB" dirty="0" smtClean="0"/>
              <a:t> yang paling </a:t>
            </a:r>
            <a:r>
              <a:rPr lang="en-GB" dirty="0" err="1" smtClean="0"/>
              <a:t>mendekati</a:t>
            </a:r>
            <a:r>
              <a:rPr lang="en-GB" dirty="0" smtClean="0"/>
              <a:t> </a:t>
            </a:r>
            <a:r>
              <a:rPr lang="en-GB" dirty="0" err="1" smtClean="0"/>
              <a:t>sehingga</a:t>
            </a:r>
            <a:r>
              <a:rPr lang="en-GB" dirty="0" smtClean="0"/>
              <a:t> </a:t>
            </a:r>
            <a:r>
              <a:rPr lang="en-GB" dirty="0" err="1" smtClean="0"/>
              <a:t>rencana</a:t>
            </a:r>
            <a:r>
              <a:rPr lang="en-GB" dirty="0" smtClean="0"/>
              <a:t> yang </a:t>
            </a:r>
            <a:r>
              <a:rPr lang="en-GB" dirty="0" err="1" smtClean="0"/>
              <a:t>dibuat</a:t>
            </a:r>
            <a:r>
              <a:rPr lang="en-GB" dirty="0" smtClean="0"/>
              <a:t> </a:t>
            </a:r>
            <a:r>
              <a:rPr lang="en-GB" dirty="0" err="1" smtClean="0"/>
              <a:t>merupakan</a:t>
            </a:r>
            <a:r>
              <a:rPr lang="en-GB" dirty="0" smtClean="0"/>
              <a:t> </a:t>
            </a:r>
            <a:r>
              <a:rPr lang="en-GB" dirty="0" err="1" smtClean="0"/>
              <a:t>rencana</a:t>
            </a:r>
            <a:r>
              <a:rPr lang="en-GB" dirty="0" smtClean="0"/>
              <a:t> </a:t>
            </a:r>
            <a:r>
              <a:rPr lang="en-GB" dirty="0" err="1" smtClean="0"/>
              <a:t>realistis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akurat</a:t>
            </a:r>
            <a:endParaRPr lang="en-GB" dirty="0" smtClean="0"/>
          </a:p>
          <a:p>
            <a:pPr algn="just"/>
            <a:r>
              <a:rPr lang="en-GB" dirty="0" err="1" smtClean="0"/>
              <a:t>Ketepatan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ketelitian</a:t>
            </a:r>
            <a:r>
              <a:rPr lang="en-GB" dirty="0" smtClean="0"/>
              <a:t> </a:t>
            </a:r>
            <a:r>
              <a:rPr lang="en-GB" dirty="0" err="1" smtClean="0"/>
              <a:t>inilah</a:t>
            </a:r>
            <a:r>
              <a:rPr lang="en-GB" dirty="0" smtClean="0"/>
              <a:t> yang </a:t>
            </a:r>
            <a:r>
              <a:rPr lang="en-GB" dirty="0" err="1" smtClean="0"/>
              <a:t>menjadi</a:t>
            </a:r>
            <a:r>
              <a:rPr lang="en-GB" dirty="0" smtClean="0"/>
              <a:t> </a:t>
            </a:r>
            <a:r>
              <a:rPr lang="en-GB" dirty="0" err="1" smtClean="0"/>
              <a:t>kriteria</a:t>
            </a:r>
            <a:r>
              <a:rPr lang="en-GB" dirty="0" smtClean="0"/>
              <a:t> performance </a:t>
            </a:r>
            <a:r>
              <a:rPr lang="en-GB" dirty="0" err="1" smtClean="0"/>
              <a:t>suatu</a:t>
            </a:r>
            <a:r>
              <a:rPr lang="en-GB" dirty="0" smtClean="0"/>
              <a:t> </a:t>
            </a:r>
            <a:r>
              <a:rPr lang="en-GB" dirty="0" err="1" smtClean="0"/>
              <a:t>metode</a:t>
            </a:r>
            <a:r>
              <a:rPr lang="en-GB" dirty="0" smtClean="0"/>
              <a:t> </a:t>
            </a:r>
            <a:r>
              <a:rPr lang="en-GB" dirty="0" err="1" smtClean="0"/>
              <a:t>peramalan</a:t>
            </a:r>
            <a:r>
              <a:rPr lang="en-GB" dirty="0" smtClean="0"/>
              <a:t> yang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dinyatakan</a:t>
            </a:r>
            <a:r>
              <a:rPr lang="en-GB" dirty="0" smtClean="0"/>
              <a:t> </a:t>
            </a:r>
            <a:r>
              <a:rPr lang="en-GB" dirty="0" err="1" smtClean="0"/>
              <a:t>sebagai</a:t>
            </a:r>
            <a:r>
              <a:rPr lang="en-GB" dirty="0" smtClean="0"/>
              <a:t> </a:t>
            </a:r>
            <a:r>
              <a:rPr lang="en-GB" dirty="0" err="1" smtClean="0"/>
              <a:t>kesalahan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peramalan</a:t>
            </a:r>
            <a:endParaRPr lang="en-GB" dirty="0" smtClean="0"/>
          </a:p>
          <a:p>
            <a:pPr algn="just"/>
            <a:r>
              <a:rPr lang="en-GB" dirty="0" err="1" smtClean="0"/>
              <a:t>Semakin</a:t>
            </a:r>
            <a:r>
              <a:rPr lang="en-GB" dirty="0" smtClean="0"/>
              <a:t> </a:t>
            </a:r>
            <a:r>
              <a:rPr lang="en-GB" dirty="0" err="1" smtClean="0"/>
              <a:t>kecil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kesalahana</a:t>
            </a:r>
            <a:r>
              <a:rPr lang="en-GB" dirty="0" smtClean="0"/>
              <a:t> </a:t>
            </a:r>
            <a:r>
              <a:rPr lang="en-GB" dirty="0" err="1" smtClean="0"/>
              <a:t>peramalan</a:t>
            </a:r>
            <a:r>
              <a:rPr lang="en-GB" dirty="0" smtClean="0"/>
              <a:t> </a:t>
            </a:r>
            <a:r>
              <a:rPr lang="en-GB" dirty="0" err="1" smtClean="0"/>
              <a:t>makan</a:t>
            </a:r>
            <a:r>
              <a:rPr lang="en-GB" dirty="0" smtClean="0"/>
              <a:t> </a:t>
            </a:r>
            <a:r>
              <a:rPr lang="en-GB" dirty="0" err="1" smtClean="0"/>
              <a:t>semakin</a:t>
            </a:r>
            <a:r>
              <a:rPr lang="en-GB" dirty="0" smtClean="0"/>
              <a:t> </a:t>
            </a:r>
            <a:r>
              <a:rPr lang="en-GB" dirty="0" err="1" smtClean="0"/>
              <a:t>tinggi</a:t>
            </a:r>
            <a:r>
              <a:rPr lang="en-GB" dirty="0" smtClean="0"/>
              <a:t> </a:t>
            </a:r>
            <a:r>
              <a:rPr lang="en-GB" dirty="0" err="1" smtClean="0"/>
              <a:t>tingkat</a:t>
            </a:r>
            <a:r>
              <a:rPr lang="en-GB" dirty="0" smtClean="0"/>
              <a:t> </a:t>
            </a:r>
            <a:r>
              <a:rPr lang="en-GB" dirty="0" err="1" smtClean="0"/>
              <a:t>ketelitian</a:t>
            </a:r>
            <a:r>
              <a:rPr lang="en-GB" dirty="0" smtClean="0"/>
              <a:t> </a:t>
            </a:r>
            <a:r>
              <a:rPr lang="en-GB" dirty="0" err="1" smtClean="0"/>
              <a:t>peramalan</a:t>
            </a:r>
            <a:r>
              <a:rPr lang="en-GB" dirty="0" smtClean="0"/>
              <a:t> </a:t>
            </a:r>
            <a:r>
              <a:rPr lang="en-GB" dirty="0" err="1" smtClean="0"/>
              <a:t>demikian</a:t>
            </a:r>
            <a:r>
              <a:rPr lang="en-GB" dirty="0" smtClean="0"/>
              <a:t> </a:t>
            </a:r>
            <a:r>
              <a:rPr lang="en-GB" dirty="0" err="1" smtClean="0"/>
              <a:t>sebaliknya</a:t>
            </a:r>
            <a:r>
              <a:rPr lang="en-GB" dirty="0" smtClean="0"/>
              <a:t>. </a:t>
            </a:r>
            <a:r>
              <a:rPr lang="en-GB" dirty="0" err="1" smtClean="0"/>
              <a:t>Sehingga</a:t>
            </a:r>
            <a:r>
              <a:rPr lang="en-GB" dirty="0" smtClean="0"/>
              <a:t> </a:t>
            </a:r>
            <a:r>
              <a:rPr lang="en-GB" dirty="0" err="1" smtClean="0"/>
              <a:t>akurasi</a:t>
            </a:r>
            <a:r>
              <a:rPr lang="en-GB" dirty="0" smtClean="0"/>
              <a:t> </a:t>
            </a:r>
            <a:r>
              <a:rPr lang="en-GB" dirty="0" err="1" smtClean="0"/>
              <a:t>hasil</a:t>
            </a:r>
            <a:r>
              <a:rPr lang="en-GB" dirty="0" smtClean="0"/>
              <a:t> </a:t>
            </a:r>
            <a:r>
              <a:rPr lang="en-GB" dirty="0" err="1" smtClean="0"/>
              <a:t>peramalan</a:t>
            </a:r>
            <a:r>
              <a:rPr lang="en-GB" dirty="0" smtClean="0"/>
              <a:t> </a:t>
            </a:r>
            <a:r>
              <a:rPr lang="en-GB" dirty="0" err="1" smtClean="0"/>
              <a:t>sangat</a:t>
            </a:r>
            <a:r>
              <a:rPr lang="en-GB" dirty="0" smtClean="0"/>
              <a:t> </a:t>
            </a:r>
            <a:r>
              <a:rPr lang="en-GB" dirty="0" err="1" smtClean="0"/>
              <a:t>tergantung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besarkanta</a:t>
            </a:r>
            <a:r>
              <a:rPr lang="en-GB" dirty="0" smtClean="0"/>
              <a:t> </a:t>
            </a:r>
            <a:r>
              <a:rPr lang="en-GB" dirty="0" err="1" smtClean="0"/>
              <a:t>kesalahan</a:t>
            </a:r>
            <a:r>
              <a:rPr lang="en-GB" dirty="0" smtClean="0"/>
              <a:t> </a:t>
            </a:r>
            <a:r>
              <a:rPr lang="en-GB" dirty="0" err="1" smtClean="0"/>
              <a:t>perhitungan</a:t>
            </a:r>
            <a:r>
              <a:rPr lang="en-GB" dirty="0" smtClean="0"/>
              <a:t> </a:t>
            </a:r>
            <a:r>
              <a:rPr lang="en-GB" dirty="0" err="1" smtClean="0"/>
              <a:t>peramalan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79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/>
              <a:t>BESARNYA KESALAHAN PERAMALAN DAPAT DIHITUNG DENGAN MENGGUNAKAN BEBERAPA METODE 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147248" cy="4968552"/>
          </a:xfrm>
        </p:spPr>
        <p:txBody>
          <a:bodyPr>
            <a:normAutofit/>
          </a:bodyPr>
          <a:lstStyle/>
          <a:p>
            <a:pPr algn="just"/>
            <a:r>
              <a:rPr lang="en-US" sz="1600" dirty="0" smtClean="0"/>
              <a:t>Rata–rata </a:t>
            </a:r>
            <a:r>
              <a:rPr lang="en-US" sz="1600" dirty="0" err="1" smtClean="0"/>
              <a:t>deviasi</a:t>
            </a:r>
            <a:r>
              <a:rPr lang="en-US" sz="1600" dirty="0" smtClean="0"/>
              <a:t> </a:t>
            </a:r>
            <a:r>
              <a:rPr lang="en-US" sz="1600" dirty="0" err="1" smtClean="0"/>
              <a:t>mutlak</a:t>
            </a:r>
            <a:r>
              <a:rPr lang="en-US" sz="1600" dirty="0" smtClean="0"/>
              <a:t> (Mean Absolute Deviation = MAD) </a:t>
            </a:r>
            <a:r>
              <a:rPr lang="en-US" sz="1600" dirty="0" smtClean="0">
                <a:sym typeface="Wingdings" pitchFamily="2" charset="2"/>
              </a:rPr>
              <a:t> </a:t>
            </a:r>
            <a:r>
              <a:rPr lang="en-US" sz="1600" dirty="0" smtClean="0"/>
              <a:t>MAD </a:t>
            </a:r>
            <a:r>
              <a:rPr lang="en-US" sz="1600" dirty="0" err="1" smtClean="0"/>
              <a:t>merupakan</a:t>
            </a:r>
            <a:r>
              <a:rPr lang="en-US" sz="1600" dirty="0" smtClean="0"/>
              <a:t> rata–rata </a:t>
            </a:r>
            <a:r>
              <a:rPr lang="en-US" sz="1600" dirty="0" err="1" smtClean="0"/>
              <a:t>kesalahan</a:t>
            </a:r>
            <a:r>
              <a:rPr lang="en-US" sz="1600" dirty="0" smtClean="0"/>
              <a:t> </a:t>
            </a:r>
            <a:r>
              <a:rPr lang="en-US" sz="1600" dirty="0" err="1" smtClean="0"/>
              <a:t>mutlak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periode</a:t>
            </a:r>
            <a:r>
              <a:rPr lang="en-US" sz="1600" dirty="0" smtClean="0"/>
              <a:t> </a:t>
            </a:r>
            <a:r>
              <a:rPr lang="en-US" sz="1600" dirty="0" err="1" smtClean="0"/>
              <a:t>waktu</a:t>
            </a:r>
            <a:r>
              <a:rPr lang="en-US" sz="1600" dirty="0" smtClean="0"/>
              <a:t> </a:t>
            </a:r>
            <a:r>
              <a:rPr lang="en-US" sz="1600" dirty="0" err="1" smtClean="0"/>
              <a:t>tertentu</a:t>
            </a:r>
            <a:r>
              <a:rPr lang="en-US" sz="1600" dirty="0" smtClean="0"/>
              <a:t> </a:t>
            </a:r>
            <a:r>
              <a:rPr lang="en-US" sz="1600" dirty="0" err="1" smtClean="0"/>
              <a:t>tanpa</a:t>
            </a:r>
            <a:r>
              <a:rPr lang="en-US" sz="1600" dirty="0" smtClean="0"/>
              <a:t> </a:t>
            </a:r>
            <a:r>
              <a:rPr lang="en-US" sz="1600" dirty="0" err="1" smtClean="0"/>
              <a:t>memperhatikan</a:t>
            </a:r>
            <a:r>
              <a:rPr lang="en-US" sz="1600" dirty="0" smtClean="0"/>
              <a:t> </a:t>
            </a:r>
            <a:r>
              <a:rPr lang="en-US" sz="1600" dirty="0" err="1" smtClean="0"/>
              <a:t>apakah</a:t>
            </a:r>
            <a:r>
              <a:rPr lang="en-US" sz="1600" dirty="0" smtClean="0"/>
              <a:t> </a:t>
            </a:r>
            <a:r>
              <a:rPr lang="en-US" sz="1600" dirty="0" err="1" smtClean="0"/>
              <a:t>hasil</a:t>
            </a:r>
            <a:r>
              <a:rPr lang="en-US" sz="1600" dirty="0" smtClean="0"/>
              <a:t> </a:t>
            </a:r>
            <a:r>
              <a:rPr lang="en-US" sz="1600" dirty="0" err="1" smtClean="0"/>
              <a:t>peramalan</a:t>
            </a:r>
            <a:r>
              <a:rPr lang="en-US" sz="1600" dirty="0" smtClean="0"/>
              <a:t> </a:t>
            </a:r>
            <a:r>
              <a:rPr lang="en-US" sz="1600" dirty="0" err="1" smtClean="0"/>
              <a:t>lebih</a:t>
            </a:r>
            <a:r>
              <a:rPr lang="en-US" sz="1600" dirty="0" smtClean="0"/>
              <a:t> </a:t>
            </a:r>
            <a:r>
              <a:rPr lang="en-US" sz="1600" dirty="0" err="1" smtClean="0"/>
              <a:t>besar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lebih</a:t>
            </a:r>
            <a:r>
              <a:rPr lang="en-US" sz="1600" dirty="0" smtClean="0"/>
              <a:t> </a:t>
            </a:r>
            <a:r>
              <a:rPr lang="en-US" sz="1600" dirty="0" err="1" smtClean="0"/>
              <a:t>kecil</a:t>
            </a:r>
            <a:r>
              <a:rPr lang="en-US" sz="1600" dirty="0" smtClean="0"/>
              <a:t> </a:t>
            </a:r>
            <a:r>
              <a:rPr lang="en-US" sz="1600" dirty="0" err="1" smtClean="0"/>
              <a:t>dibandingkan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faktanya</a:t>
            </a:r>
            <a:r>
              <a:rPr lang="en-US" sz="1600" dirty="0" smtClean="0"/>
              <a:t>.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sistematis</a:t>
            </a:r>
            <a:r>
              <a:rPr lang="en-US" sz="1600" dirty="0" smtClean="0"/>
              <a:t>, MAD </a:t>
            </a:r>
            <a:r>
              <a:rPr lang="en-US" sz="1600" dirty="0" err="1" smtClean="0"/>
              <a:t>dirumuskan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berikut</a:t>
            </a:r>
            <a:r>
              <a:rPr lang="en-US" sz="1600" dirty="0" smtClean="0"/>
              <a:t> :</a:t>
            </a:r>
          </a:p>
          <a:p>
            <a:pPr marL="457200" indent="-457200" algn="just">
              <a:buFont typeface="+mj-lt"/>
              <a:buAutoNum type="arabicPeriod"/>
            </a:pPr>
            <a:endParaRPr lang="en-GB" sz="1600" dirty="0" smtClean="0"/>
          </a:p>
          <a:p>
            <a:pPr marL="457200" indent="-457200" algn="just">
              <a:buFont typeface="+mj-lt"/>
              <a:buAutoNum type="arabicPeriod"/>
            </a:pPr>
            <a:endParaRPr lang="en-GB" sz="1600" dirty="0"/>
          </a:p>
          <a:p>
            <a:pPr marL="457200" indent="-457200" algn="just">
              <a:buFont typeface="+mj-lt"/>
              <a:buAutoNum type="arabicPeriod"/>
            </a:pPr>
            <a:endParaRPr lang="en-GB" sz="1600" dirty="0" smtClean="0"/>
          </a:p>
          <a:p>
            <a:pPr marL="457200" indent="-457200" algn="just">
              <a:buFont typeface="+mj-lt"/>
              <a:buAutoNum type="arabicPeriod"/>
            </a:pPr>
            <a:endParaRPr lang="en-GB" sz="1600" dirty="0"/>
          </a:p>
          <a:p>
            <a:pPr marL="457200" indent="-457200" algn="just">
              <a:buFont typeface="+mj-lt"/>
              <a:buAutoNum type="arabicPeriod"/>
            </a:pPr>
            <a:endParaRPr lang="en-GB" sz="1600" dirty="0" smtClean="0"/>
          </a:p>
          <a:p>
            <a:pPr algn="just"/>
            <a:r>
              <a:rPr lang="en-US" sz="1600" dirty="0" smtClean="0"/>
              <a:t>Rata–rata </a:t>
            </a:r>
            <a:r>
              <a:rPr lang="en-US" sz="1600" dirty="0" err="1" smtClean="0"/>
              <a:t>kuadrat</a:t>
            </a:r>
            <a:r>
              <a:rPr lang="en-US" sz="1600" dirty="0" smtClean="0"/>
              <a:t> </a:t>
            </a:r>
            <a:r>
              <a:rPr lang="en-US" sz="1600" dirty="0" err="1" smtClean="0"/>
              <a:t>kesalahan</a:t>
            </a:r>
            <a:r>
              <a:rPr lang="en-US" sz="1600" dirty="0" smtClean="0"/>
              <a:t> (Mean Square Error = MSE) MSE </a:t>
            </a:r>
            <a:r>
              <a:rPr lang="en-US" sz="1600" dirty="0" err="1" smtClean="0"/>
              <a:t>dihitung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menjumlahkan</a:t>
            </a:r>
            <a:r>
              <a:rPr lang="en-US" sz="1600" dirty="0" smtClean="0"/>
              <a:t> </a:t>
            </a:r>
            <a:r>
              <a:rPr lang="en-US" sz="1600" dirty="0" err="1" smtClean="0"/>
              <a:t>kuadrat</a:t>
            </a:r>
            <a:r>
              <a:rPr lang="en-US" sz="1600" dirty="0" smtClean="0"/>
              <a:t> </a:t>
            </a:r>
            <a:r>
              <a:rPr lang="en-US" sz="1600" dirty="0" err="1" smtClean="0"/>
              <a:t>semua</a:t>
            </a:r>
            <a:r>
              <a:rPr lang="en-US" sz="1600" dirty="0" smtClean="0"/>
              <a:t> </a:t>
            </a:r>
            <a:r>
              <a:rPr lang="en-US" sz="1600" dirty="0" err="1" smtClean="0"/>
              <a:t>kesalahan</a:t>
            </a:r>
            <a:r>
              <a:rPr lang="en-US" sz="1600" dirty="0" smtClean="0"/>
              <a:t> </a:t>
            </a:r>
            <a:r>
              <a:rPr lang="en-US" sz="1600" dirty="0" err="1" smtClean="0"/>
              <a:t>peramalan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 err="1" smtClean="0"/>
              <a:t>periode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membaginya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periode</a:t>
            </a:r>
            <a:r>
              <a:rPr lang="en-US" sz="1600" dirty="0" smtClean="0"/>
              <a:t> </a:t>
            </a:r>
            <a:r>
              <a:rPr lang="en-US" sz="1600" dirty="0" err="1" smtClean="0"/>
              <a:t>peramalan</a:t>
            </a:r>
            <a:r>
              <a:rPr lang="en-US" sz="1600" dirty="0" smtClean="0"/>
              <a:t>.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sistematis</a:t>
            </a:r>
            <a:r>
              <a:rPr lang="en-US" sz="1600" dirty="0" smtClean="0"/>
              <a:t>, MSE </a:t>
            </a:r>
            <a:r>
              <a:rPr lang="en-US" sz="1600" dirty="0" err="1" smtClean="0"/>
              <a:t>dirumuskan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berikut</a:t>
            </a:r>
            <a:r>
              <a:rPr lang="en-US" sz="1600" dirty="0" smtClean="0"/>
              <a:t>:</a:t>
            </a:r>
          </a:p>
          <a:p>
            <a:pPr marL="457200" indent="-457200" algn="just">
              <a:buFont typeface="+mj-lt"/>
              <a:buAutoNum type="arabicPeriod"/>
            </a:pPr>
            <a:endParaRPr lang="en-US" sz="1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85"/>
          <a:stretch/>
        </p:blipFill>
        <p:spPr bwMode="auto">
          <a:xfrm>
            <a:off x="906163" y="2492896"/>
            <a:ext cx="3626335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25" y="4797152"/>
            <a:ext cx="3383527" cy="138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9477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fi-FI" sz="1600" dirty="0" smtClean="0"/>
              <a:t>Rata–rata kesalahan peramalan (Mean Forecast Error = MFE) </a:t>
            </a:r>
            <a:r>
              <a:rPr lang="fi-FI" sz="1600" dirty="0" smtClean="0">
                <a:sym typeface="Wingdings" pitchFamily="2" charset="2"/>
              </a:rPr>
              <a:t> </a:t>
            </a:r>
            <a:r>
              <a:rPr lang="en-US" sz="1600" dirty="0" smtClean="0"/>
              <a:t>MFE </a:t>
            </a:r>
            <a:r>
              <a:rPr lang="en-US" sz="1600" dirty="0" err="1" smtClean="0"/>
              <a:t>sangat</a:t>
            </a:r>
            <a:r>
              <a:rPr lang="en-US" sz="1600" dirty="0" smtClean="0"/>
              <a:t> </a:t>
            </a:r>
            <a:r>
              <a:rPr lang="en-US" sz="1600" dirty="0" err="1" smtClean="0"/>
              <a:t>efektif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mengetahui</a:t>
            </a:r>
            <a:r>
              <a:rPr lang="en-US" sz="1600" dirty="0" smtClean="0"/>
              <a:t> </a:t>
            </a:r>
            <a:r>
              <a:rPr lang="en-US" sz="1600" dirty="0" err="1" smtClean="0"/>
              <a:t>apakah</a:t>
            </a:r>
            <a:r>
              <a:rPr lang="en-US" sz="1600" dirty="0" smtClean="0"/>
              <a:t> </a:t>
            </a:r>
            <a:r>
              <a:rPr lang="en-US" sz="1600" dirty="0" err="1" smtClean="0"/>
              <a:t>suatu</a:t>
            </a:r>
            <a:r>
              <a:rPr lang="en-US" sz="1600" dirty="0" smtClean="0"/>
              <a:t> </a:t>
            </a:r>
            <a:r>
              <a:rPr lang="en-US" sz="1600" dirty="0" err="1" smtClean="0"/>
              <a:t>hasil</a:t>
            </a:r>
            <a:r>
              <a:rPr lang="en-US" sz="1600" dirty="0" smtClean="0"/>
              <a:t> </a:t>
            </a:r>
            <a:r>
              <a:rPr lang="en-US" sz="1600" dirty="0" err="1" smtClean="0"/>
              <a:t>peramalan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periode</a:t>
            </a:r>
            <a:r>
              <a:rPr lang="en-US" sz="1600" dirty="0" smtClean="0"/>
              <a:t> </a:t>
            </a:r>
            <a:r>
              <a:rPr lang="en-US" sz="1600" dirty="0" err="1" smtClean="0"/>
              <a:t>waktu</a:t>
            </a:r>
            <a:r>
              <a:rPr lang="en-US" sz="1600" dirty="0" smtClean="0"/>
              <a:t> </a:t>
            </a:r>
            <a:r>
              <a:rPr lang="en-US" sz="1600" dirty="0" err="1" smtClean="0"/>
              <a:t>tertentu</a:t>
            </a:r>
            <a:r>
              <a:rPr lang="en-US" sz="1600" dirty="0" smtClean="0"/>
              <a:t> </a:t>
            </a:r>
            <a:r>
              <a:rPr lang="en-US" sz="1600" dirty="0" err="1" smtClean="0"/>
              <a:t>terlalu</a:t>
            </a:r>
            <a:r>
              <a:rPr lang="en-US" sz="1600" dirty="0" smtClean="0"/>
              <a:t> </a:t>
            </a:r>
            <a:r>
              <a:rPr lang="en-US" sz="1600" dirty="0" err="1" smtClean="0"/>
              <a:t>tinggi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terlalu</a:t>
            </a:r>
            <a:r>
              <a:rPr lang="en-US" sz="1600" dirty="0" smtClean="0"/>
              <a:t> </a:t>
            </a:r>
            <a:r>
              <a:rPr lang="en-US" sz="1600" dirty="0" err="1" smtClean="0"/>
              <a:t>rendah</a:t>
            </a:r>
            <a:r>
              <a:rPr lang="en-US" sz="1600" dirty="0" smtClean="0"/>
              <a:t>. </a:t>
            </a:r>
            <a:r>
              <a:rPr lang="en-US" sz="1600" dirty="0" err="1" smtClean="0"/>
              <a:t>Bila</a:t>
            </a:r>
            <a:r>
              <a:rPr lang="en-US" sz="1600" dirty="0" smtClean="0"/>
              <a:t> </a:t>
            </a:r>
            <a:r>
              <a:rPr lang="en-US" sz="1600" dirty="0" err="1" smtClean="0"/>
              <a:t>hasil</a:t>
            </a:r>
            <a:r>
              <a:rPr lang="en-US" sz="1600" dirty="0" smtClean="0"/>
              <a:t> </a:t>
            </a:r>
            <a:r>
              <a:rPr lang="en-US" sz="1600" dirty="0" err="1" smtClean="0"/>
              <a:t>peramalan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bias, </a:t>
            </a:r>
            <a:r>
              <a:rPr lang="en-US" sz="1600" dirty="0" err="1" smtClean="0"/>
              <a:t>maka</a:t>
            </a:r>
            <a:r>
              <a:rPr lang="en-US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MFE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mendekati</a:t>
            </a:r>
            <a:r>
              <a:rPr lang="en-US" sz="1600" dirty="0" smtClean="0"/>
              <a:t> nol. MFE </a:t>
            </a:r>
            <a:r>
              <a:rPr lang="en-US" sz="1600" dirty="0" err="1" smtClean="0"/>
              <a:t>dihitung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menjumlahkan</a:t>
            </a:r>
            <a:r>
              <a:rPr lang="en-US" sz="1600" dirty="0" smtClean="0"/>
              <a:t> </a:t>
            </a:r>
            <a:r>
              <a:rPr lang="en-US" sz="1600" dirty="0" err="1" smtClean="0"/>
              <a:t>semua</a:t>
            </a:r>
            <a:r>
              <a:rPr lang="en-US" sz="1600" dirty="0" smtClean="0"/>
              <a:t> </a:t>
            </a:r>
            <a:r>
              <a:rPr lang="en-US" sz="1600" dirty="0" err="1" smtClean="0"/>
              <a:t>kesalahan</a:t>
            </a:r>
            <a:r>
              <a:rPr lang="en-US" sz="1600" dirty="0" smtClean="0"/>
              <a:t> </a:t>
            </a:r>
            <a:r>
              <a:rPr lang="en-US" sz="1600" dirty="0" err="1" smtClean="0"/>
              <a:t>peramalan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periode</a:t>
            </a:r>
            <a:r>
              <a:rPr lang="en-US" sz="1600" dirty="0" smtClean="0"/>
              <a:t> </a:t>
            </a:r>
            <a:r>
              <a:rPr lang="en-US" sz="1600" dirty="0" err="1" smtClean="0"/>
              <a:t>peramalan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membaginya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periode</a:t>
            </a:r>
            <a:r>
              <a:rPr lang="en-US" sz="1600" dirty="0" smtClean="0"/>
              <a:t> </a:t>
            </a:r>
            <a:r>
              <a:rPr lang="en-US" sz="1600" dirty="0" err="1" smtClean="0"/>
              <a:t>peramalan</a:t>
            </a:r>
            <a:r>
              <a:rPr lang="en-US" sz="1600" dirty="0" smtClean="0"/>
              <a:t>,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sistematis</a:t>
            </a:r>
            <a:r>
              <a:rPr lang="en-US" sz="1600" dirty="0" smtClean="0"/>
              <a:t>, MFE </a:t>
            </a:r>
            <a:r>
              <a:rPr lang="en-US" sz="1600" dirty="0" err="1" smtClean="0"/>
              <a:t>dinyatakan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berikut</a:t>
            </a:r>
            <a:r>
              <a:rPr lang="en-US" sz="1600" dirty="0" smtClean="0"/>
              <a:t>:</a:t>
            </a:r>
          </a:p>
          <a:p>
            <a:pPr algn="just">
              <a:lnSpc>
                <a:spcPct val="120000"/>
              </a:lnSpc>
            </a:pPr>
            <a:endParaRPr lang="en-GB" sz="1600" dirty="0"/>
          </a:p>
          <a:p>
            <a:pPr algn="just">
              <a:lnSpc>
                <a:spcPct val="120000"/>
              </a:lnSpc>
            </a:pPr>
            <a:endParaRPr lang="en-GB" sz="1600" dirty="0" smtClean="0"/>
          </a:p>
          <a:p>
            <a:pPr algn="just">
              <a:lnSpc>
                <a:spcPct val="120000"/>
              </a:lnSpc>
            </a:pPr>
            <a:endParaRPr lang="en-GB" sz="1600" dirty="0"/>
          </a:p>
          <a:p>
            <a:pPr algn="just">
              <a:lnSpc>
                <a:spcPct val="120000"/>
              </a:lnSpc>
            </a:pPr>
            <a:endParaRPr lang="en-GB" sz="1600" dirty="0" smtClean="0"/>
          </a:p>
          <a:p>
            <a:pPr algn="just">
              <a:lnSpc>
                <a:spcPct val="120000"/>
              </a:lnSpc>
            </a:pPr>
            <a:r>
              <a:rPr lang="en-US" sz="1600" dirty="0" smtClean="0"/>
              <a:t>Rata–rata </a:t>
            </a:r>
            <a:r>
              <a:rPr lang="en-US" sz="1600" dirty="0" err="1" smtClean="0"/>
              <a:t>persentase</a:t>
            </a:r>
            <a:r>
              <a:rPr lang="en-US" sz="1600" dirty="0" smtClean="0"/>
              <a:t> </a:t>
            </a:r>
            <a:r>
              <a:rPr lang="en-US" sz="1600" dirty="0" err="1" smtClean="0"/>
              <a:t>kesalahan</a:t>
            </a:r>
            <a:r>
              <a:rPr lang="en-US" sz="1600" dirty="0" smtClean="0"/>
              <a:t> </a:t>
            </a:r>
            <a:r>
              <a:rPr lang="en-US" sz="1600" dirty="0" err="1" smtClean="0"/>
              <a:t>absolut</a:t>
            </a:r>
            <a:r>
              <a:rPr lang="en-US" sz="1600" dirty="0" smtClean="0"/>
              <a:t> (Mean Absolute </a:t>
            </a:r>
            <a:r>
              <a:rPr lang="en-US" sz="1600" dirty="0" err="1" smtClean="0"/>
              <a:t>Persentage</a:t>
            </a:r>
            <a:r>
              <a:rPr lang="en-US" sz="1600" dirty="0" smtClean="0"/>
              <a:t> Error = MAPE) MAPE </a:t>
            </a:r>
            <a:r>
              <a:rPr lang="en-US" sz="1600" dirty="0" err="1" smtClean="0"/>
              <a:t>merupakan</a:t>
            </a:r>
            <a:r>
              <a:rPr lang="en-US" sz="1600" dirty="0" smtClean="0"/>
              <a:t> </a:t>
            </a:r>
            <a:r>
              <a:rPr lang="en-US" sz="1600" dirty="0" err="1" smtClean="0"/>
              <a:t>ukuran</a:t>
            </a:r>
            <a:r>
              <a:rPr lang="en-US" sz="1600" dirty="0" smtClean="0"/>
              <a:t> </a:t>
            </a:r>
            <a:r>
              <a:rPr lang="en-US" sz="1600" dirty="0" err="1" smtClean="0"/>
              <a:t>kesalahan</a:t>
            </a:r>
            <a:r>
              <a:rPr lang="en-US" sz="1600" dirty="0" smtClean="0"/>
              <a:t> </a:t>
            </a:r>
            <a:r>
              <a:rPr lang="en-US" sz="1600" dirty="0" err="1" smtClean="0"/>
              <a:t>relatif</a:t>
            </a:r>
            <a:r>
              <a:rPr lang="en-US" sz="1600" dirty="0" smtClean="0"/>
              <a:t>, MAPE </a:t>
            </a:r>
            <a:r>
              <a:rPr lang="en-US" sz="1600" dirty="0" err="1" smtClean="0"/>
              <a:t>biasanya</a:t>
            </a:r>
            <a:r>
              <a:rPr lang="en-US" sz="1600" dirty="0" smtClean="0"/>
              <a:t> </a:t>
            </a:r>
            <a:r>
              <a:rPr lang="en-US" sz="1600" dirty="0" err="1" smtClean="0"/>
              <a:t>lebih</a:t>
            </a:r>
            <a:r>
              <a:rPr lang="en-US" sz="1600" dirty="0" smtClean="0"/>
              <a:t> </a:t>
            </a:r>
            <a:r>
              <a:rPr lang="en-US" sz="1600" dirty="0" err="1" smtClean="0"/>
              <a:t>berarti</a:t>
            </a:r>
            <a:r>
              <a:rPr lang="en-US" sz="1600" dirty="0" smtClean="0"/>
              <a:t> </a:t>
            </a:r>
            <a:r>
              <a:rPr lang="en-US" sz="1600" dirty="0" err="1" smtClean="0"/>
              <a:t>bila</a:t>
            </a:r>
            <a:r>
              <a:rPr lang="en-US" sz="1600" dirty="0" smtClean="0"/>
              <a:t> </a:t>
            </a:r>
            <a:r>
              <a:rPr lang="en-US" sz="1600" dirty="0" err="1" smtClean="0"/>
              <a:t>dibandingkan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MAD </a:t>
            </a:r>
            <a:r>
              <a:rPr lang="en-US" sz="1600" dirty="0" err="1" smtClean="0"/>
              <a:t>karena</a:t>
            </a:r>
            <a:r>
              <a:rPr lang="en-US" sz="1600" dirty="0" smtClean="0"/>
              <a:t> MAPE </a:t>
            </a:r>
            <a:r>
              <a:rPr lang="en-US" sz="1600" dirty="0" err="1" smtClean="0"/>
              <a:t>menyatakan</a:t>
            </a:r>
            <a:r>
              <a:rPr lang="en-US" sz="1600" dirty="0" smtClean="0"/>
              <a:t> </a:t>
            </a:r>
            <a:r>
              <a:rPr lang="en-US" sz="1600" dirty="0" err="1" smtClean="0"/>
              <a:t>persentase</a:t>
            </a:r>
            <a:r>
              <a:rPr lang="en-US" sz="1600" dirty="0" smtClean="0"/>
              <a:t> </a:t>
            </a:r>
            <a:r>
              <a:rPr lang="en-US" sz="1600" dirty="0" err="1" smtClean="0"/>
              <a:t>kesalahan</a:t>
            </a:r>
            <a:r>
              <a:rPr lang="en-US" sz="1600" dirty="0" smtClean="0"/>
              <a:t> </a:t>
            </a:r>
            <a:r>
              <a:rPr lang="en-US" sz="1600" dirty="0" err="1" smtClean="0"/>
              <a:t>hasil</a:t>
            </a:r>
            <a:r>
              <a:rPr lang="en-US" sz="1600" dirty="0" smtClean="0"/>
              <a:t> </a:t>
            </a:r>
            <a:r>
              <a:rPr lang="en-US" sz="1600" dirty="0" err="1" smtClean="0"/>
              <a:t>peramalan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permintaan</a:t>
            </a:r>
            <a:r>
              <a:rPr lang="en-US" sz="1600" dirty="0" smtClean="0"/>
              <a:t> </a:t>
            </a:r>
            <a:r>
              <a:rPr lang="en-US" sz="1600" dirty="0" err="1" smtClean="0"/>
              <a:t>aktual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periode</a:t>
            </a:r>
            <a:r>
              <a:rPr lang="en-US" sz="1600" dirty="0" smtClean="0"/>
              <a:t> </a:t>
            </a:r>
            <a:r>
              <a:rPr lang="en-US" sz="1600" dirty="0" err="1" smtClean="0"/>
              <a:t>tertentu</a:t>
            </a:r>
            <a:r>
              <a:rPr lang="en-US" sz="1600" dirty="0" smtClean="0"/>
              <a:t> yang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memberikan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 </a:t>
            </a:r>
            <a:r>
              <a:rPr lang="en-US" sz="1600" dirty="0" err="1" smtClean="0"/>
              <a:t>persentase</a:t>
            </a:r>
            <a:r>
              <a:rPr lang="en-US" sz="1600" dirty="0" smtClean="0"/>
              <a:t> </a:t>
            </a:r>
            <a:r>
              <a:rPr lang="en-US" sz="1600" dirty="0" err="1" smtClean="0"/>
              <a:t>kesalahan</a:t>
            </a:r>
            <a:r>
              <a:rPr lang="en-US" sz="1600" dirty="0" smtClean="0"/>
              <a:t> </a:t>
            </a:r>
            <a:r>
              <a:rPr lang="en-US" sz="1600" dirty="0" err="1" smtClean="0"/>
              <a:t>terlalu</a:t>
            </a:r>
            <a:r>
              <a:rPr lang="en-US" sz="1600" dirty="0" smtClean="0"/>
              <a:t> </a:t>
            </a:r>
            <a:r>
              <a:rPr lang="en-US" sz="1600" dirty="0" err="1" smtClean="0"/>
              <a:t>tinggi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terlalu</a:t>
            </a:r>
            <a:r>
              <a:rPr lang="en-US" sz="1600" dirty="0" smtClean="0"/>
              <a:t> </a:t>
            </a:r>
            <a:r>
              <a:rPr lang="en-US" sz="1600" dirty="0" err="1" smtClean="0"/>
              <a:t>rendah</a:t>
            </a:r>
            <a:r>
              <a:rPr lang="en-US" sz="1600" dirty="0" smtClean="0"/>
              <a:t>.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sistematis</a:t>
            </a:r>
            <a:r>
              <a:rPr lang="en-US" sz="1600" dirty="0" smtClean="0"/>
              <a:t>, MAPE </a:t>
            </a:r>
            <a:r>
              <a:rPr lang="en-US" sz="1600" dirty="0" err="1" smtClean="0"/>
              <a:t>dinyatakan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berikut</a:t>
            </a:r>
            <a:r>
              <a:rPr lang="en-US" sz="1600" dirty="0" smtClean="0"/>
              <a:t> :</a:t>
            </a:r>
          </a:p>
          <a:p>
            <a:pPr algn="just">
              <a:lnSpc>
                <a:spcPct val="120000"/>
              </a:lnSpc>
            </a:pPr>
            <a:endParaRPr lang="en-US" sz="16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92895"/>
            <a:ext cx="3312368" cy="1406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974" y="5301208"/>
            <a:ext cx="3162422" cy="1297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8715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/>
              <a:t>PEMILIHAN METODE PERAMALAN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Pemilihana</a:t>
            </a:r>
            <a:r>
              <a:rPr lang="en-GB" dirty="0" smtClean="0"/>
              <a:t> </a:t>
            </a:r>
            <a:r>
              <a:rPr lang="en-GB" dirty="0" err="1" smtClean="0"/>
              <a:t>metode</a:t>
            </a:r>
            <a:r>
              <a:rPr lang="en-GB" dirty="0" smtClean="0"/>
              <a:t> </a:t>
            </a:r>
            <a:r>
              <a:rPr lang="en-GB" dirty="0" err="1" smtClean="0"/>
              <a:t>peramalann</a:t>
            </a:r>
            <a:r>
              <a:rPr lang="en-GB" dirty="0" smtClean="0"/>
              <a:t> yang </a:t>
            </a:r>
            <a:r>
              <a:rPr lang="en-GB" dirty="0" err="1" smtClean="0"/>
              <a:t>sesuai</a:t>
            </a:r>
            <a:r>
              <a:rPr lang="en-GB" dirty="0" smtClean="0"/>
              <a:t> </a:t>
            </a:r>
            <a:r>
              <a:rPr lang="en-GB" dirty="0" err="1" smtClean="0"/>
              <a:t>dilakukan</a:t>
            </a:r>
            <a:r>
              <a:rPr lang="en-GB" dirty="0" smtClean="0"/>
              <a:t> </a:t>
            </a:r>
            <a:r>
              <a:rPr lang="en-GB" dirty="0" err="1" smtClean="0"/>
              <a:t>apabila</a:t>
            </a:r>
            <a:r>
              <a:rPr lang="en-GB" dirty="0" smtClean="0"/>
              <a:t> </a:t>
            </a:r>
            <a:r>
              <a:rPr lang="en-GB" dirty="0" err="1" smtClean="0"/>
              <a:t>hasil</a:t>
            </a:r>
            <a:r>
              <a:rPr lang="en-GB" dirty="0" smtClean="0"/>
              <a:t> </a:t>
            </a:r>
            <a:r>
              <a:rPr lang="en-GB" dirty="0" err="1" smtClean="0"/>
              <a:t>perhitungan</a:t>
            </a:r>
            <a:r>
              <a:rPr lang="en-GB" dirty="0" smtClean="0"/>
              <a:t> </a:t>
            </a:r>
            <a:r>
              <a:rPr lang="en-GB" dirty="0" err="1" smtClean="0"/>
              <a:t>kesalahan</a:t>
            </a:r>
            <a:r>
              <a:rPr lang="en-GB" dirty="0" smtClean="0"/>
              <a:t> </a:t>
            </a:r>
            <a:r>
              <a:rPr lang="en-GB" dirty="0" err="1" smtClean="0"/>
              <a:t>peramalan</a:t>
            </a:r>
            <a:r>
              <a:rPr lang="en-GB" dirty="0" smtClean="0"/>
              <a:t> </a:t>
            </a:r>
            <a:r>
              <a:rPr lang="en-GB" dirty="0" err="1" smtClean="0"/>
              <a:t>sudah</a:t>
            </a:r>
            <a:r>
              <a:rPr lang="en-GB" dirty="0" smtClean="0"/>
              <a:t> </a:t>
            </a:r>
            <a:r>
              <a:rPr lang="en-GB" dirty="0" err="1" smtClean="0"/>
              <a:t>didapat</a:t>
            </a:r>
            <a:r>
              <a:rPr lang="en-GB" dirty="0" smtClean="0"/>
              <a:t>. </a:t>
            </a:r>
            <a:r>
              <a:rPr lang="en-GB" dirty="0" err="1" smtClean="0"/>
              <a:t>Perhitungan</a:t>
            </a:r>
            <a:r>
              <a:rPr lang="en-GB" dirty="0" smtClean="0"/>
              <a:t>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dilakukan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uji</a:t>
            </a:r>
            <a:r>
              <a:rPr lang="en-GB" dirty="0" smtClean="0"/>
              <a:t> </a:t>
            </a:r>
            <a:r>
              <a:rPr lang="en-GB" dirty="0" err="1" smtClean="0"/>
              <a:t>statistik</a:t>
            </a:r>
            <a:r>
              <a:rPr lang="en-GB" dirty="0" smtClean="0"/>
              <a:t> </a:t>
            </a:r>
            <a:r>
              <a:rPr lang="en-GB" dirty="0" err="1" smtClean="0"/>
              <a:t>yaitu</a:t>
            </a:r>
            <a:r>
              <a:rPr lang="en-GB" dirty="0" smtClean="0"/>
              <a:t> </a:t>
            </a:r>
            <a:r>
              <a:rPr lang="en-GB" dirty="0" err="1" smtClean="0"/>
              <a:t>uji</a:t>
            </a:r>
            <a:r>
              <a:rPr lang="en-GB" dirty="0" smtClean="0"/>
              <a:t> </a:t>
            </a:r>
            <a:r>
              <a:rPr lang="en-GB" dirty="0" err="1" smtClean="0"/>
              <a:t>hipotesis</a:t>
            </a:r>
            <a:r>
              <a:rPr lang="en-GB" dirty="0" smtClean="0"/>
              <a:t> </a:t>
            </a:r>
            <a:r>
              <a:rPr lang="en-GB" dirty="0" err="1" smtClean="0"/>
              <a:t>atas</a:t>
            </a:r>
            <a:r>
              <a:rPr lang="en-GB" dirty="0" smtClean="0"/>
              <a:t> 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 </a:t>
            </a:r>
            <a:r>
              <a:rPr lang="en-GB" dirty="0" err="1" smtClean="0"/>
              <a:t>peramalan</a:t>
            </a:r>
            <a:r>
              <a:rPr lang="en-GB" dirty="0" smtClean="0"/>
              <a:t> yang </a:t>
            </a:r>
            <a:r>
              <a:rPr lang="en-GB" dirty="0" err="1" smtClean="0"/>
              <a:t>memiliki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kesalahan</a:t>
            </a:r>
            <a:r>
              <a:rPr lang="en-GB" dirty="0" smtClean="0"/>
              <a:t> yang </a:t>
            </a:r>
            <a:r>
              <a:rPr lang="en-GB" dirty="0" err="1" smtClean="0"/>
              <a:t>terkecil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835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65493" y="2967335"/>
            <a:ext cx="42130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GB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Terimakasih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65493" y="2967335"/>
            <a:ext cx="42130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GB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Terimakasih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2626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334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KRITERIA PERFORMANCE PERAMALAN</vt:lpstr>
      <vt:lpstr>PENDAHULUAN</vt:lpstr>
      <vt:lpstr>BESARNYA KESALAHAN PERAMALAN DAPAT DIHITUNG DENGAN MENGGUNAKAN BEBERAPA METODE </vt:lpstr>
      <vt:lpstr>PowerPoint Presentation</vt:lpstr>
      <vt:lpstr>PEMILIHAN METODE PERAMALAN 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Kriteria Performance Peramalan</dc:title>
  <dc:creator>MyBook PRO F3</dc:creator>
  <cp:lastModifiedBy>MyBook PRO F3</cp:lastModifiedBy>
  <cp:revision>18</cp:revision>
  <dcterms:created xsi:type="dcterms:W3CDTF">2025-02-25T06:00:43Z</dcterms:created>
  <dcterms:modified xsi:type="dcterms:W3CDTF">2025-03-06T03:55:18Z</dcterms:modified>
</cp:coreProperties>
</file>