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4" r:id="rId3"/>
    <p:sldId id="271" r:id="rId4"/>
    <p:sldId id="276" r:id="rId5"/>
    <p:sldId id="272" r:id="rId6"/>
    <p:sldId id="273" r:id="rId7"/>
    <p:sldId id="277" r:id="rId8"/>
    <p:sldId id="262" r:id="rId9"/>
    <p:sldId id="270" r:id="rId10"/>
    <p:sldId id="266" r:id="rId11"/>
    <p:sldId id="275" r:id="rId12"/>
    <p:sldId id="264" r:id="rId13"/>
    <p:sldId id="265" r:id="rId14"/>
    <p:sldId id="267" r:id="rId15"/>
    <p:sldId id="278"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0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1837243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98713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0A046A-2A08-4069-B569-5434D0258727}" type="slidenum">
              <a:rPr lang="id-ID" smtClean="0"/>
              <a:t>‹#›</a:t>
            </a:fld>
            <a:endParaRPr lang="id-ID"/>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32385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2446806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0A046A-2A08-4069-B569-5434D0258727}" type="slidenum">
              <a:rPr lang="id-ID" smtClean="0"/>
              <a:t>‹#›</a:t>
            </a:fld>
            <a:endParaRPr lang="id-ID"/>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2702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1379819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1309134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414806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1243519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76A4B0-5194-43C0-9806-7339D8C6552D}" type="datetimeFigureOut">
              <a:rPr lang="id-ID" smtClean="0"/>
              <a:t>12/06/2024</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96456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572481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76A4B0-5194-43C0-9806-7339D8C6552D}" type="datetimeFigureOut">
              <a:rPr lang="id-ID" smtClean="0"/>
              <a:t>12/06/2024</a:t>
            </a:fld>
            <a:endParaRPr lang="id-ID"/>
          </a:p>
        </p:txBody>
      </p:sp>
      <p:sp>
        <p:nvSpPr>
          <p:cNvPr id="8" name="Footer Placeholder 7"/>
          <p:cNvSpPr>
            <a:spLocks noGrp="1"/>
          </p:cNvSpPr>
          <p:nvPr>
            <p:ph type="ftr" sz="quarter" idx="11"/>
          </p:nvPr>
        </p:nvSpPr>
        <p:spPr/>
        <p:txBody>
          <a:bodyPr/>
          <a:lstStyle/>
          <a:p>
            <a:endParaRPr lang="id-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389880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76A4B0-5194-43C0-9806-7339D8C6552D}" type="datetimeFigureOut">
              <a:rPr lang="id-ID" smtClean="0"/>
              <a:t>12/06/2024</a:t>
            </a:fld>
            <a:endParaRPr lang="id-ID"/>
          </a:p>
        </p:txBody>
      </p:sp>
      <p:sp>
        <p:nvSpPr>
          <p:cNvPr id="4" name="Footer Placeholder 3"/>
          <p:cNvSpPr>
            <a:spLocks noGrp="1"/>
          </p:cNvSpPr>
          <p:nvPr>
            <p:ph type="ftr" sz="quarter" idx="11"/>
          </p:nvPr>
        </p:nvSpPr>
        <p:spPr/>
        <p:txBody>
          <a:bodyPr/>
          <a:lstStyle/>
          <a:p>
            <a:endParaRPr lang="id-ID"/>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363663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6A4B0-5194-43C0-9806-7339D8C6552D}" type="datetimeFigureOut">
              <a:rPr lang="id-ID" smtClean="0"/>
              <a:t>12/06/2024</a:t>
            </a:fld>
            <a:endParaRPr lang="id-ID"/>
          </a:p>
        </p:txBody>
      </p:sp>
      <p:sp>
        <p:nvSpPr>
          <p:cNvPr id="3" name="Footer Placeholder 2"/>
          <p:cNvSpPr>
            <a:spLocks noGrp="1"/>
          </p:cNvSpPr>
          <p:nvPr>
            <p:ph type="ftr" sz="quarter" idx="11"/>
          </p:nvPr>
        </p:nvSpPr>
        <p:spPr/>
        <p:txBody>
          <a:bodyPr/>
          <a:lstStyle/>
          <a:p>
            <a:endParaRPr lang="id-ID"/>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341320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3755115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76A4B0-5194-43C0-9806-7339D8C6552D}" type="datetimeFigureOut">
              <a:rPr lang="id-ID" smtClean="0"/>
              <a:t>12/06/2024</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50A046A-2A08-4069-B569-5434D0258727}" type="slidenum">
              <a:rPr lang="id-ID" smtClean="0"/>
              <a:t>‹#›</a:t>
            </a:fld>
            <a:endParaRPr lang="id-ID"/>
          </a:p>
        </p:txBody>
      </p:sp>
    </p:spTree>
    <p:extLst>
      <p:ext uri="{BB962C8B-B14F-4D97-AF65-F5344CB8AC3E}">
        <p14:creationId xmlns:p14="http://schemas.microsoft.com/office/powerpoint/2010/main" val="2738267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76A4B0-5194-43C0-9806-7339D8C6552D}" type="datetimeFigureOut">
              <a:rPr lang="id-ID" smtClean="0"/>
              <a:t>12/06/2024</a:t>
            </a:fld>
            <a:endParaRPr lang="id-ID"/>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50A046A-2A08-4069-B569-5434D0258727}" type="slidenum">
              <a:rPr lang="id-ID" smtClean="0"/>
              <a:t>‹#›</a:t>
            </a:fld>
            <a:endParaRPr lang="id-ID"/>
          </a:p>
        </p:txBody>
      </p:sp>
    </p:spTree>
    <p:extLst>
      <p:ext uri="{BB962C8B-B14F-4D97-AF65-F5344CB8AC3E}">
        <p14:creationId xmlns:p14="http://schemas.microsoft.com/office/powerpoint/2010/main" val="393915590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0271C-572A-67AB-D516-9C9134AB9B0B}"/>
              </a:ext>
            </a:extLst>
          </p:cNvPr>
          <p:cNvSpPr>
            <a:spLocks noGrp="1"/>
          </p:cNvSpPr>
          <p:nvPr>
            <p:ph type="ctrTitle"/>
          </p:nvPr>
        </p:nvSpPr>
        <p:spPr/>
        <p:txBody>
          <a:bodyPr>
            <a:normAutofit/>
          </a:bodyPr>
          <a:lstStyle/>
          <a:p>
            <a:pPr algn="ctr"/>
            <a:r>
              <a:rPr lang="en-US" sz="4400" b="1" dirty="0"/>
              <a:t>TEHNIK PENGAMBILAN SAMPEL </a:t>
            </a:r>
            <a:endParaRPr lang="id-ID" sz="4400" b="1" dirty="0"/>
          </a:p>
        </p:txBody>
      </p:sp>
      <p:sp>
        <p:nvSpPr>
          <p:cNvPr id="3" name="Subtitle 2">
            <a:extLst>
              <a:ext uri="{FF2B5EF4-FFF2-40B4-BE49-F238E27FC236}">
                <a16:creationId xmlns:a16="http://schemas.microsoft.com/office/drawing/2014/main" id="{5966E645-2BA0-BBF2-E244-CA2A2947F90F}"/>
              </a:ext>
            </a:extLst>
          </p:cNvPr>
          <p:cNvSpPr>
            <a:spLocks noGrp="1"/>
          </p:cNvSpPr>
          <p:nvPr>
            <p:ph type="subTitle" idx="1"/>
          </p:nvPr>
        </p:nvSpPr>
        <p:spPr/>
        <p:txBody>
          <a:bodyPr/>
          <a:lstStyle/>
          <a:p>
            <a:pPr algn="ctr"/>
            <a:endParaRPr lang="en-US" dirty="0"/>
          </a:p>
          <a:p>
            <a:pPr algn="ctr"/>
            <a:r>
              <a:rPr lang="en-US" dirty="0"/>
              <a:t>IDA BUDIARTY</a:t>
            </a:r>
            <a:endParaRPr lang="id-ID" dirty="0"/>
          </a:p>
        </p:txBody>
      </p:sp>
    </p:spTree>
    <p:extLst>
      <p:ext uri="{BB962C8B-B14F-4D97-AF65-F5344CB8AC3E}">
        <p14:creationId xmlns:p14="http://schemas.microsoft.com/office/powerpoint/2010/main" val="103906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BECA2-8F71-F7C4-5A16-4D85594ED71C}"/>
              </a:ext>
            </a:extLst>
          </p:cNvPr>
          <p:cNvSpPr>
            <a:spLocks noGrp="1"/>
          </p:cNvSpPr>
          <p:nvPr>
            <p:ph type="title"/>
          </p:nvPr>
        </p:nvSpPr>
        <p:spPr>
          <a:xfrm>
            <a:off x="1796110" y="250885"/>
            <a:ext cx="8911687" cy="1280890"/>
          </a:xfrm>
        </p:spPr>
        <p:txBody>
          <a:bodyPr/>
          <a:lstStyle/>
          <a:p>
            <a:r>
              <a:rPr lang="en-US" b="1" dirty="0" err="1"/>
              <a:t>Penentuan</a:t>
            </a:r>
            <a:r>
              <a:rPr lang="en-US" b="1" dirty="0"/>
              <a:t> </a:t>
            </a:r>
            <a:r>
              <a:rPr lang="en-US" b="1" dirty="0" err="1"/>
              <a:t>Ukuran</a:t>
            </a:r>
            <a:r>
              <a:rPr lang="en-US" b="1" dirty="0"/>
              <a:t> </a:t>
            </a:r>
            <a:r>
              <a:rPr lang="en-US" b="1" dirty="0" err="1"/>
              <a:t>Sampel</a:t>
            </a:r>
            <a:endParaRPr lang="id-ID" b="1"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1ED14C5-B018-EE36-7FD1-4DC5E7FB622D}"/>
                  </a:ext>
                </a:extLst>
              </p:cNvPr>
              <p:cNvSpPr>
                <a:spLocks noGrp="1"/>
              </p:cNvSpPr>
              <p:nvPr>
                <p:ph idx="1"/>
              </p:nvPr>
            </p:nvSpPr>
            <p:spPr>
              <a:xfrm>
                <a:off x="1796110" y="1175379"/>
                <a:ext cx="9969792" cy="3777622"/>
              </a:xfrm>
            </p:spPr>
            <p:txBody>
              <a:bodyPr>
                <a:noAutofit/>
              </a:bodyPr>
              <a:lstStyle/>
              <a:p>
                <a:pPr algn="just"/>
                <a:r>
                  <a:rPr lang="en-US" sz="2400" dirty="0"/>
                  <a:t>Jika </a:t>
                </a:r>
                <a:r>
                  <a:rPr lang="en-US" sz="2400" dirty="0" err="1"/>
                  <a:t>tingkat</a:t>
                </a:r>
                <a:r>
                  <a:rPr lang="en-US" sz="2400" dirty="0"/>
                  <a:t> </a:t>
                </a:r>
                <a:r>
                  <a:rPr lang="en-US" sz="2400" dirty="0" err="1"/>
                  <a:t>kepercayaan</a:t>
                </a:r>
                <a:r>
                  <a:rPr lang="en-US" sz="2400" dirty="0"/>
                  <a:t> </a:t>
                </a:r>
                <a:r>
                  <a:rPr lang="en-US" sz="2400" dirty="0" err="1"/>
                  <a:t>kita</a:t>
                </a:r>
                <a:r>
                  <a:rPr lang="en-US" sz="2400" dirty="0"/>
                  <a:t> </a:t>
                </a:r>
                <a:r>
                  <a:rPr lang="en-US" sz="2400" dirty="0" err="1"/>
                  <a:t>sebesar</a:t>
                </a:r>
                <a:r>
                  <a:rPr lang="en-US" sz="2400" dirty="0"/>
                  <a:t> 95 </a:t>
                </a:r>
                <a:r>
                  <a:rPr lang="en-US" sz="2400" dirty="0" err="1"/>
                  <a:t>persen</a:t>
                </a:r>
                <a:r>
                  <a:rPr lang="en-US" sz="2400" dirty="0"/>
                  <a:t> </a:t>
                </a:r>
                <a:r>
                  <a:rPr lang="en-US" sz="2400" dirty="0" err="1"/>
                  <a:t>atau</a:t>
                </a:r>
                <a:r>
                  <a:rPr lang="en-US" sz="2400" dirty="0"/>
                  <a:t> alpha = 5%, </a:t>
                </a:r>
                <a:r>
                  <a:rPr lang="en-US" sz="2400" dirty="0" err="1"/>
                  <a:t>atas</a:t>
                </a:r>
                <a:r>
                  <a:rPr lang="en-US" sz="2400" dirty="0"/>
                  <a:t> </a:t>
                </a:r>
                <a:r>
                  <a:rPr lang="en-US" sz="2400" dirty="0" err="1"/>
                  <a:t>ekspektasi</a:t>
                </a:r>
                <a:r>
                  <a:rPr lang="en-US" sz="2400" dirty="0"/>
                  <a:t> </a:t>
                </a:r>
                <a:r>
                  <a:rPr lang="en-US" sz="2400" dirty="0" err="1"/>
                  <a:t>penarikan</a:t>
                </a:r>
                <a:r>
                  <a:rPr lang="en-US" sz="2400" dirty="0"/>
                  <a:t> </a:t>
                </a:r>
                <a:r>
                  <a:rPr lang="en-US" sz="2400" dirty="0" err="1"/>
                  <a:t>tabungan</a:t>
                </a:r>
                <a:r>
                  <a:rPr lang="en-US" sz="2400" dirty="0"/>
                  <a:t> di </a:t>
                </a:r>
                <a:r>
                  <a:rPr lang="en-US" sz="2400" dirty="0" err="1"/>
                  <a:t>sebuah</a:t>
                </a:r>
                <a:r>
                  <a:rPr lang="en-US" sz="2400" dirty="0"/>
                  <a:t> bank </a:t>
                </a:r>
                <a:r>
                  <a:rPr lang="en-US" sz="2400" dirty="0" err="1"/>
                  <a:t>dengan</a:t>
                </a:r>
                <a:r>
                  <a:rPr lang="en-US" sz="2400" dirty="0"/>
                  <a:t> </a:t>
                </a:r>
                <a:r>
                  <a:rPr lang="en-US" sz="2400" dirty="0" err="1"/>
                  <a:t>tingkat</a:t>
                </a:r>
                <a:r>
                  <a:rPr lang="en-US" sz="2400" dirty="0"/>
                  <a:t> interval </a:t>
                </a:r>
                <a:r>
                  <a:rPr lang="en-US" sz="2400" dirty="0" err="1"/>
                  <a:t>kepercayaan</a:t>
                </a:r>
                <a:r>
                  <a:rPr lang="en-US" sz="2400" dirty="0"/>
                  <a:t>  </a:t>
                </a:r>
                <a:r>
                  <a:rPr lang="en-US" sz="2400" dirty="0" err="1"/>
                  <a:t>sebesar</a:t>
                </a:r>
                <a:r>
                  <a:rPr lang="en-US" sz="2400" dirty="0"/>
                  <a:t> ± $500. </a:t>
                </a:r>
                <a:r>
                  <a:rPr lang="en-US" sz="2400" dirty="0" err="1"/>
                  <a:t>Studi</a:t>
                </a:r>
                <a:r>
                  <a:rPr lang="en-US" sz="2400" dirty="0"/>
                  <a:t> </a:t>
                </a:r>
                <a:r>
                  <a:rPr lang="en-US" sz="2400" dirty="0" err="1"/>
                  <a:t>atas</a:t>
                </a:r>
                <a:r>
                  <a:rPr lang="en-US" sz="2400" dirty="0"/>
                  <a:t> </a:t>
                </a:r>
                <a:r>
                  <a:rPr lang="en-US" sz="2400" dirty="0" err="1"/>
                  <a:t>sampel</a:t>
                </a:r>
                <a:r>
                  <a:rPr lang="en-US" sz="2400" dirty="0"/>
                  <a:t> </a:t>
                </a:r>
                <a:r>
                  <a:rPr lang="en-US" sz="2400" dirty="0" err="1"/>
                  <a:t>sebelumnya</a:t>
                </a:r>
                <a:r>
                  <a:rPr lang="en-US" sz="2400" dirty="0"/>
                  <a:t> </a:t>
                </a:r>
                <a:r>
                  <a:rPr lang="en-US" sz="2400" dirty="0" err="1"/>
                  <a:t>mengindikasikan</a:t>
                </a:r>
                <a:r>
                  <a:rPr lang="en-US" sz="2400" dirty="0"/>
                  <a:t> rata-rata </a:t>
                </a:r>
                <a:r>
                  <a:rPr lang="en-US" sz="2400" dirty="0" err="1"/>
                  <a:t>penarikan</a:t>
                </a:r>
                <a:r>
                  <a:rPr lang="en-US" sz="2400" dirty="0"/>
                  <a:t> </a:t>
                </a:r>
                <a:r>
                  <a:rPr lang="en-US" sz="2400" dirty="0" err="1"/>
                  <a:t>tabungan</a:t>
                </a:r>
                <a:r>
                  <a:rPr lang="en-US" sz="2400" dirty="0"/>
                  <a:t> oleh </a:t>
                </a:r>
                <a:r>
                  <a:rPr lang="en-US" sz="2400" dirty="0" err="1"/>
                  <a:t>nasabah</a:t>
                </a:r>
                <a:r>
                  <a:rPr lang="en-US" sz="2400" dirty="0"/>
                  <a:t> </a:t>
                </a:r>
                <a:r>
                  <a:rPr lang="en-US" sz="2400" dirty="0" err="1"/>
                  <a:t>mempunyai</a:t>
                </a:r>
                <a:r>
                  <a:rPr lang="en-US" sz="2400" dirty="0"/>
                  <a:t> </a:t>
                </a:r>
                <a:r>
                  <a:rPr lang="en-US" sz="2400" dirty="0" err="1"/>
                  <a:t>standar</a:t>
                </a:r>
                <a:r>
                  <a:rPr lang="en-US" sz="2400" dirty="0"/>
                  <a:t> </a:t>
                </a:r>
                <a:r>
                  <a:rPr lang="en-US" sz="2400" dirty="0" err="1"/>
                  <a:t>deviasi</a:t>
                </a:r>
                <a:r>
                  <a:rPr lang="en-US" sz="2400" dirty="0"/>
                  <a:t> $3,500. </a:t>
                </a:r>
              </a:p>
              <a:p>
                <a:pPr algn="just"/>
                <a:r>
                  <a:rPr lang="en-US" sz="2400" dirty="0" err="1"/>
                  <a:t>Berapa</a:t>
                </a:r>
                <a:r>
                  <a:rPr lang="en-US" sz="2400" dirty="0"/>
                  <a:t> </a:t>
                </a:r>
                <a:r>
                  <a:rPr lang="en-US" sz="2400" dirty="0" err="1"/>
                  <a:t>jumlah</a:t>
                </a:r>
                <a:r>
                  <a:rPr lang="en-US" sz="2400" dirty="0"/>
                  <a:t> </a:t>
                </a:r>
                <a:r>
                  <a:rPr lang="en-US" sz="2400" dirty="0" err="1"/>
                  <a:t>sampel</a:t>
                </a:r>
                <a:r>
                  <a:rPr lang="en-US" sz="2400" dirty="0"/>
                  <a:t> yang </a:t>
                </a:r>
                <a:r>
                  <a:rPr lang="en-US" sz="2400" dirty="0" err="1"/>
                  <a:t>diperlukan</a:t>
                </a:r>
                <a:r>
                  <a:rPr lang="en-US" sz="2400" dirty="0"/>
                  <a:t> </a:t>
                </a:r>
                <a:r>
                  <a:rPr lang="en-US" sz="2400" dirty="0" err="1"/>
                  <a:t>untuk</a:t>
                </a:r>
                <a:r>
                  <a:rPr lang="en-US" sz="2400" dirty="0"/>
                  <a:t> </a:t>
                </a:r>
                <a:r>
                  <a:rPr lang="en-US" sz="2400" dirty="0" err="1"/>
                  <a:t>meneliti</a:t>
                </a:r>
                <a:r>
                  <a:rPr lang="en-US" sz="2400" dirty="0"/>
                  <a:t> </a:t>
                </a:r>
                <a:r>
                  <a:rPr lang="en-US" sz="2400" dirty="0" err="1"/>
                  <a:t>kasus</a:t>
                </a:r>
                <a:r>
                  <a:rPr lang="en-US" sz="2400" dirty="0"/>
                  <a:t> </a:t>
                </a:r>
                <a:r>
                  <a:rPr lang="en-US" sz="2400" dirty="0" err="1"/>
                  <a:t>ini</a:t>
                </a:r>
                <a:r>
                  <a:rPr lang="en-US" sz="2400" dirty="0"/>
                  <a:t>? </a:t>
                </a:r>
              </a:p>
              <a:p>
                <a:pPr algn="just"/>
                <a:r>
                  <a:rPr lang="en-US" sz="2400" dirty="0"/>
                  <a:t>Rata-rata </a:t>
                </a:r>
                <a:r>
                  <a:rPr lang="en-US" sz="2400" dirty="0" err="1"/>
                  <a:t>populasi</a:t>
                </a:r>
                <a:r>
                  <a:rPr lang="en-US" sz="2400" dirty="0"/>
                  <a:t> </a:t>
                </a:r>
                <a:r>
                  <a:rPr lang="en-US" sz="2400" dirty="0" err="1"/>
                  <a:t>dapat</a:t>
                </a:r>
                <a:r>
                  <a:rPr lang="en-US" sz="2400" dirty="0"/>
                  <a:t> </a:t>
                </a:r>
                <a:r>
                  <a:rPr lang="en-US" sz="2400" dirty="0" err="1"/>
                  <a:t>dihitung</a:t>
                </a:r>
                <a:r>
                  <a:rPr lang="en-US" sz="2400" dirty="0"/>
                  <a:t> </a:t>
                </a:r>
                <a:r>
                  <a:rPr lang="en-US" sz="2400" dirty="0" err="1"/>
                  <a:t>sbb</a:t>
                </a:r>
                <a:r>
                  <a:rPr lang="en-US" sz="2400" dirty="0"/>
                  <a:t>: µ = X ± K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𝑆</m:t>
                        </m:r>
                      </m:e>
                      <m:sub>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𝑋</m:t>
                            </m:r>
                          </m:e>
                        </m:acc>
                      </m:sub>
                    </m:sSub>
                  </m:oMath>
                </a14:m>
                <a:endParaRPr lang="en-US" sz="2400" dirty="0"/>
              </a:p>
              <a:p>
                <a:pPr algn="just"/>
                <a:r>
                  <a:rPr lang="en-US" sz="2400" dirty="0" err="1"/>
                  <a:t>Dengan</a:t>
                </a:r>
                <a:r>
                  <a:rPr lang="en-US" sz="2400" dirty="0"/>
                  <a:t> </a:t>
                </a:r>
                <a:r>
                  <a:rPr lang="en-US" sz="2400" dirty="0" err="1"/>
                  <a:t>tingkat</a:t>
                </a:r>
                <a:r>
                  <a:rPr lang="en-US" sz="2400" dirty="0"/>
                  <a:t> </a:t>
                </a:r>
                <a:r>
                  <a:rPr lang="en-US" sz="2400" dirty="0" err="1"/>
                  <a:t>kepercayaan</a:t>
                </a:r>
                <a:r>
                  <a:rPr lang="en-US" sz="2400" dirty="0"/>
                  <a:t> </a:t>
                </a:r>
                <a:r>
                  <a:rPr lang="en-US" sz="2400" dirty="0" err="1"/>
                  <a:t>sebesar</a:t>
                </a:r>
                <a:r>
                  <a:rPr lang="en-US" sz="2400" dirty="0"/>
                  <a:t> 95%, Nilai K yang </a:t>
                </a:r>
                <a:r>
                  <a:rPr lang="en-US" sz="2400" dirty="0" err="1"/>
                  <a:t>sesuai</a:t>
                </a:r>
                <a:r>
                  <a:rPr lang="en-US" sz="2400" dirty="0"/>
                  <a:t> </a:t>
                </a:r>
                <a:r>
                  <a:rPr lang="en-US" sz="2400" dirty="0" err="1"/>
                  <a:t>adalah</a:t>
                </a:r>
                <a:r>
                  <a:rPr lang="en-US" sz="2400" dirty="0"/>
                  <a:t> 1.96 (</a:t>
                </a:r>
                <a:r>
                  <a:rPr lang="en-US" sz="2400" dirty="0" err="1"/>
                  <a:t>nilai</a:t>
                </a:r>
                <a:r>
                  <a:rPr lang="en-US" sz="2400" dirty="0"/>
                  <a:t> t table </a:t>
                </a:r>
                <a:r>
                  <a:rPr lang="en-US" sz="2400" dirty="0" err="1"/>
                  <a:t>untuk</a:t>
                </a:r>
                <a:r>
                  <a:rPr lang="en-US" sz="2400" dirty="0"/>
                  <a:t> 95%). </a:t>
                </a:r>
                <a:r>
                  <a:rPr lang="en-US" sz="2400" dirty="0" err="1"/>
                  <a:t>Estimasi</a:t>
                </a:r>
                <a:r>
                  <a:rPr lang="en-US" sz="2400" dirty="0"/>
                  <a:t> interval </a:t>
                </a:r>
                <a:r>
                  <a:rPr lang="en-US" sz="2400" dirty="0" err="1"/>
                  <a:t>kepercayaan</a:t>
                </a:r>
                <a:r>
                  <a:rPr lang="en-US" sz="2400" dirty="0"/>
                  <a:t> ± $500 </a:t>
                </a:r>
                <a:r>
                  <a:rPr lang="en-US" sz="2400" dirty="0" err="1"/>
                  <a:t>akan</a:t>
                </a:r>
                <a:r>
                  <a:rPr lang="en-US" sz="2400" dirty="0"/>
                  <a:t> </a:t>
                </a:r>
                <a:r>
                  <a:rPr lang="en-US" sz="2400" dirty="0" err="1"/>
                  <a:t>mempunyai</a:t>
                </a:r>
                <a:r>
                  <a:rPr lang="en-US" sz="2400" dirty="0"/>
                  <a:t> </a:t>
                </a:r>
                <a:r>
                  <a:rPr lang="en-US" sz="2400" dirty="0" err="1"/>
                  <a:t>dispersi</a:t>
                </a:r>
                <a:r>
                  <a:rPr lang="en-US" sz="2400" dirty="0"/>
                  <a:t> (1.96 × standard error). </a:t>
                </a:r>
              </a:p>
              <a:p>
                <a:pPr algn="just"/>
                <a:r>
                  <a:rPr lang="en-US" sz="2400" dirty="0"/>
                  <a:t>500 = 1.96 ×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𝑆</m:t>
                        </m:r>
                      </m:e>
                      <m: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𝑋</m:t>
                            </m:r>
                          </m:e>
                        </m:acc>
                      </m:sub>
                    </m:sSub>
                  </m:oMath>
                </a14:m>
                <a:r>
                  <a:rPr lang="en-US" sz="2400" dirty="0"/>
                  <a:t> </a:t>
                </a:r>
                <a:r>
                  <a:rPr lang="en-US" sz="2400" dirty="0" err="1"/>
                  <a:t>atau</a:t>
                </a:r>
                <a:r>
                  <a:rPr lang="en-US" sz="2400" dirty="0"/>
                  <a:t>  = 500/1.96 = 255.10 (</a:t>
                </a:r>
                <a:r>
                  <a:rPr lang="en-US" sz="2400" dirty="0" err="1"/>
                  <a:t>nilai</a:t>
                </a:r>
                <a:r>
                  <a:rPr lang="en-US" sz="2400" dirty="0"/>
                  <a:t> µ).</a:t>
                </a:r>
              </a:p>
            </p:txBody>
          </p:sp>
        </mc:Choice>
        <mc:Fallback xmlns="">
          <p:sp>
            <p:nvSpPr>
              <p:cNvPr id="3" name="Content Placeholder 2">
                <a:extLst>
                  <a:ext uri="{FF2B5EF4-FFF2-40B4-BE49-F238E27FC236}">
                    <a16:creationId xmlns:a16="http://schemas.microsoft.com/office/drawing/2014/main" id="{21ED14C5-B018-EE36-7FD1-4DC5E7FB622D}"/>
                  </a:ext>
                </a:extLst>
              </p:cNvPr>
              <p:cNvSpPr>
                <a:spLocks noGrp="1" noRot="1" noChangeAspect="1" noMove="1" noResize="1" noEditPoints="1" noAdjustHandles="1" noChangeArrowheads="1" noChangeShapeType="1" noTextEdit="1"/>
              </p:cNvSpPr>
              <p:nvPr>
                <p:ph idx="1"/>
              </p:nvPr>
            </p:nvSpPr>
            <p:spPr>
              <a:xfrm>
                <a:off x="1796110" y="1175379"/>
                <a:ext cx="9969792" cy="3777622"/>
              </a:xfrm>
              <a:blipFill>
                <a:blip r:embed="rId2"/>
                <a:stretch>
                  <a:fillRect l="-856" t="-1290" r="-917" b="-35645"/>
                </a:stretch>
              </a:blipFill>
            </p:spPr>
            <p:txBody>
              <a:bodyPr/>
              <a:lstStyle/>
              <a:p>
                <a:r>
                  <a:rPr lang="en-ID">
                    <a:noFill/>
                  </a:rPr>
                  <a:t> </a:t>
                </a:r>
              </a:p>
            </p:txBody>
          </p:sp>
        </mc:Fallback>
      </mc:AlternateContent>
    </p:spTree>
    <p:extLst>
      <p:ext uri="{BB962C8B-B14F-4D97-AF65-F5344CB8AC3E}">
        <p14:creationId xmlns:p14="http://schemas.microsoft.com/office/powerpoint/2010/main" val="3395179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34C3D-DE8A-188E-E086-DC95730F62E0}"/>
              </a:ext>
            </a:extLst>
          </p:cNvPr>
          <p:cNvSpPr>
            <a:spLocks noGrp="1"/>
          </p:cNvSpPr>
          <p:nvPr>
            <p:ph type="title"/>
          </p:nvPr>
        </p:nvSpPr>
        <p:spPr/>
        <p:txBody>
          <a:bodyPr/>
          <a:lstStyle/>
          <a:p>
            <a:r>
              <a:rPr lang="en-US" b="1" dirty="0" err="1"/>
              <a:t>Penentuan</a:t>
            </a:r>
            <a:r>
              <a:rPr lang="en-US" b="1" dirty="0"/>
              <a:t> </a:t>
            </a:r>
            <a:r>
              <a:rPr lang="en-US" b="1" dirty="0" err="1"/>
              <a:t>Ukuran</a:t>
            </a:r>
            <a:r>
              <a:rPr lang="en-US" b="1" dirty="0"/>
              <a:t> </a:t>
            </a:r>
            <a:r>
              <a:rPr lang="en-US" b="1" dirty="0" err="1"/>
              <a:t>Sampel</a:t>
            </a:r>
            <a:endParaRPr lang="en-ID"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BFCCEC3-2138-A8A8-B2D6-909ACE5D639C}"/>
                  </a:ext>
                </a:extLst>
              </p:cNvPr>
              <p:cNvSpPr>
                <a:spLocks noGrp="1"/>
              </p:cNvSpPr>
              <p:nvPr>
                <p:ph idx="1"/>
              </p:nvPr>
            </p:nvSpPr>
            <p:spPr/>
            <p:txBody>
              <a:bodyPr/>
              <a:lstStyle/>
              <a:p>
                <a:pPr algn="just"/>
                <a:r>
                  <a:rPr lang="en-US" sz="2400" dirty="0"/>
                  <a:t>Karena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𝑆</m:t>
                        </m:r>
                      </m:e>
                      <m: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𝑋</m:t>
                            </m:r>
                          </m:e>
                        </m:acc>
                      </m:sub>
                    </m:sSub>
                  </m:oMath>
                </a14:m>
                <a:r>
                  <a:rPr lang="en-US" sz="2400" dirty="0"/>
                  <a:t> = S/N dan S=3500 </a:t>
                </a:r>
                <a:r>
                  <a:rPr lang="en-US" sz="2400" dirty="0" err="1"/>
                  <a:t>maka</a:t>
                </a:r>
                <a:r>
                  <a:rPr lang="en-US" sz="2400" dirty="0"/>
                  <a:t> 255.10 = 3500/n. </a:t>
                </a:r>
                <a:r>
                  <a:rPr lang="en-US" sz="2400" dirty="0" err="1"/>
                  <a:t>Diperoleh</a:t>
                </a:r>
                <a:r>
                  <a:rPr lang="en-US" sz="2400" dirty="0"/>
                  <a:t>  </a:t>
                </a:r>
                <a:r>
                  <a:rPr lang="en-US" sz="2400" b="1" dirty="0"/>
                  <a:t>n = 188 (</a:t>
                </a:r>
                <a:r>
                  <a:rPr lang="en-US" sz="2400" b="1" dirty="0" err="1"/>
                  <a:t>jumlah</a:t>
                </a:r>
                <a:r>
                  <a:rPr lang="en-US" sz="2400" b="1" dirty="0"/>
                  <a:t> </a:t>
                </a:r>
                <a:r>
                  <a:rPr lang="en-US" sz="2400" b="1" dirty="0" err="1"/>
                  <a:t>sampel</a:t>
                </a:r>
                <a:r>
                  <a:rPr lang="en-US" sz="2400" b="1" dirty="0"/>
                  <a:t> yang </a:t>
                </a:r>
                <a:r>
                  <a:rPr lang="en-US" sz="2400" b="1" dirty="0" err="1"/>
                  <a:t>dibutuhkan</a:t>
                </a:r>
                <a:r>
                  <a:rPr lang="en-US" sz="2400" b="1" dirty="0"/>
                  <a:t>).</a:t>
                </a:r>
              </a:p>
              <a:p>
                <a:pPr algn="just"/>
                <a:r>
                  <a:rPr lang="en-US" sz="2400" dirty="0" err="1"/>
                  <a:t>Ukuran</a:t>
                </a:r>
                <a:r>
                  <a:rPr lang="en-US" sz="2400" dirty="0"/>
                  <a:t> </a:t>
                </a:r>
                <a:r>
                  <a:rPr lang="en-US" sz="2400" dirty="0" err="1"/>
                  <a:t>sampel</a:t>
                </a:r>
                <a:r>
                  <a:rPr lang="en-US" sz="2400" dirty="0"/>
                  <a:t> yang </a:t>
                </a:r>
                <a:r>
                  <a:rPr lang="en-US" sz="2400" dirty="0" err="1"/>
                  <a:t>dibutuhkan</a:t>
                </a:r>
                <a:r>
                  <a:rPr lang="en-US" sz="2400" dirty="0"/>
                  <a:t> </a:t>
                </a:r>
                <a:r>
                  <a:rPr lang="en-US" sz="2400" dirty="0" err="1"/>
                  <a:t>dalam</a:t>
                </a:r>
                <a:r>
                  <a:rPr lang="en-US" sz="2400" dirty="0"/>
                  <a:t> </a:t>
                </a:r>
                <a:r>
                  <a:rPr lang="en-US" sz="2400" dirty="0" err="1"/>
                  <a:t>kasus</a:t>
                </a:r>
                <a:r>
                  <a:rPr lang="en-US" sz="2400" dirty="0"/>
                  <a:t> </a:t>
                </a:r>
                <a:r>
                  <a:rPr lang="en-US" sz="2400" dirty="0" err="1"/>
                  <a:t>ini</a:t>
                </a:r>
                <a:r>
                  <a:rPr lang="en-US" sz="2400" dirty="0"/>
                  <a:t> adalah 188. </a:t>
                </a:r>
              </a:p>
              <a:p>
                <a:pPr algn="just"/>
                <a:r>
                  <a:rPr lang="en-US" sz="2400" dirty="0"/>
                  <a:t>Jika bank </a:t>
                </a:r>
                <a:r>
                  <a:rPr lang="en-US" sz="2400" dirty="0" err="1"/>
                  <a:t>tidak</a:t>
                </a:r>
                <a:r>
                  <a:rPr lang="en-US" sz="2400" dirty="0"/>
                  <a:t> </a:t>
                </a:r>
                <a:r>
                  <a:rPr lang="en-US" sz="2400" dirty="0" err="1"/>
                  <a:t>mempunyai</a:t>
                </a:r>
                <a:r>
                  <a:rPr lang="en-US" sz="2400" dirty="0"/>
                  <a:t> </a:t>
                </a:r>
                <a:r>
                  <a:rPr lang="en-US" sz="2400" dirty="0" err="1"/>
                  <a:t>jumlah</a:t>
                </a:r>
                <a:r>
                  <a:rPr lang="en-US" sz="2400" dirty="0"/>
                  <a:t> </a:t>
                </a:r>
                <a:r>
                  <a:rPr lang="en-US" sz="2400" dirty="0" err="1"/>
                  <a:t>sampel</a:t>
                </a:r>
                <a:r>
                  <a:rPr lang="en-US" sz="2400" dirty="0"/>
                  <a:t> 188 yang </a:t>
                </a:r>
                <a:r>
                  <a:rPr lang="en-US" sz="2400" dirty="0" err="1"/>
                  <a:t>dilakukan</a:t>
                </a:r>
                <a:r>
                  <a:rPr lang="en-US" sz="2400" dirty="0"/>
                  <a:t> adalah </a:t>
                </a:r>
                <a:r>
                  <a:rPr lang="en-US" sz="2400" dirty="0" err="1"/>
                  <a:t>mengoreksi</a:t>
                </a:r>
                <a:r>
                  <a:rPr lang="en-US" sz="2400" dirty="0"/>
                  <a:t> formula </a:t>
                </a:r>
                <a:r>
                  <a:rPr lang="en-US" sz="2400" dirty="0" err="1"/>
                  <a:t>sebelumnya</a:t>
                </a:r>
                <a:r>
                  <a:rPr lang="en-US" sz="2400" dirty="0"/>
                  <a:t>. </a:t>
                </a:r>
                <a:r>
                  <a:rPr lang="en-US" sz="2400" dirty="0" err="1"/>
                  <a:t>Kemudian</a:t>
                </a:r>
                <a:r>
                  <a:rPr lang="en-US" sz="2400" dirty="0"/>
                  <a:t> </a:t>
                </a:r>
                <a:r>
                  <a:rPr lang="en-US" sz="2400" dirty="0" err="1"/>
                  <a:t>dapat</a:t>
                </a:r>
                <a:r>
                  <a:rPr lang="en-US" sz="2400" dirty="0"/>
                  <a:t> </a:t>
                </a:r>
                <a:r>
                  <a:rPr lang="en-US" sz="2400" dirty="0" err="1"/>
                  <a:t>dilihat</a:t>
                </a:r>
                <a:r>
                  <a:rPr lang="en-US" sz="2400" dirty="0"/>
                  <a:t> </a:t>
                </a:r>
                <a:r>
                  <a:rPr lang="en-US" sz="2400" dirty="0" err="1"/>
                  <a:t>kembali</a:t>
                </a:r>
                <a:r>
                  <a:rPr lang="en-US" sz="2400" dirty="0"/>
                  <a:t> </a:t>
                </a:r>
                <a:r>
                  <a:rPr lang="en-US" sz="2400" dirty="0" err="1"/>
                  <a:t>presisi</a:t>
                </a:r>
                <a:r>
                  <a:rPr lang="en-US" sz="2400" dirty="0"/>
                  <a:t> dan </a:t>
                </a:r>
                <a:r>
                  <a:rPr lang="en-US" sz="2400" dirty="0" err="1"/>
                  <a:t>kepercayaan</a:t>
                </a:r>
                <a:r>
                  <a:rPr lang="en-US" sz="2400" dirty="0"/>
                  <a:t> yang </a:t>
                </a:r>
                <a:r>
                  <a:rPr lang="en-US" sz="2400" dirty="0" err="1"/>
                  <a:t>ada</a:t>
                </a:r>
                <a:r>
                  <a:rPr lang="en-US" sz="2400" dirty="0"/>
                  <a:t>, formula </a:t>
                </a:r>
                <a:r>
                  <a:rPr lang="en-US" sz="2400" dirty="0" err="1"/>
                  <a:t>terkoreksi</a:t>
                </a:r>
                <a:r>
                  <a:rPr lang="en-US" sz="2400" dirty="0"/>
                  <a:t> adalah </a:t>
                </a:r>
                <a:r>
                  <a:rPr lang="en-US" sz="2400" dirty="0" err="1"/>
                  <a:t>sebagai</a:t>
                </a:r>
                <a:r>
                  <a:rPr lang="en-US" sz="2400" dirty="0"/>
                  <a:t> </a:t>
                </a:r>
                <a:r>
                  <a:rPr lang="en-US" sz="2400" dirty="0" err="1"/>
                  <a:t>berikut</a:t>
                </a:r>
                <a:r>
                  <a:rPr lang="en-US" sz="2400" dirty="0"/>
                  <a:t>.</a:t>
                </a:r>
                <a:endParaRPr lang="id-ID" sz="2400" dirty="0"/>
              </a:p>
              <a:p>
                <a:endParaRPr lang="en-ID" dirty="0"/>
              </a:p>
            </p:txBody>
          </p:sp>
        </mc:Choice>
        <mc:Fallback xmlns="">
          <p:sp>
            <p:nvSpPr>
              <p:cNvPr id="3" name="Content Placeholder 2">
                <a:extLst>
                  <a:ext uri="{FF2B5EF4-FFF2-40B4-BE49-F238E27FC236}">
                    <a16:creationId xmlns:a16="http://schemas.microsoft.com/office/drawing/2014/main" id="{EBFCCEC3-2138-A8A8-B2D6-909ACE5D639C}"/>
                  </a:ext>
                </a:extLst>
              </p:cNvPr>
              <p:cNvSpPr>
                <a:spLocks noGrp="1" noRot="1" noChangeAspect="1" noMove="1" noResize="1" noEditPoints="1" noAdjustHandles="1" noChangeArrowheads="1" noChangeShapeType="1" noTextEdit="1"/>
              </p:cNvSpPr>
              <p:nvPr>
                <p:ph idx="1"/>
              </p:nvPr>
            </p:nvSpPr>
            <p:spPr>
              <a:blipFill>
                <a:blip r:embed="rId2"/>
                <a:stretch>
                  <a:fillRect l="-958" t="-1290" r="-1026"/>
                </a:stretch>
              </a:blipFill>
            </p:spPr>
            <p:txBody>
              <a:bodyPr/>
              <a:lstStyle/>
              <a:p>
                <a:r>
                  <a:rPr lang="en-ID">
                    <a:noFill/>
                  </a:rPr>
                  <a:t> </a:t>
                </a:r>
              </a:p>
            </p:txBody>
          </p:sp>
        </mc:Fallback>
      </mc:AlternateContent>
    </p:spTree>
    <p:extLst>
      <p:ext uri="{BB962C8B-B14F-4D97-AF65-F5344CB8AC3E}">
        <p14:creationId xmlns:p14="http://schemas.microsoft.com/office/powerpoint/2010/main" val="339314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99F34-1C24-7E96-CF09-1D0E0B7240AA}"/>
              </a:ext>
            </a:extLst>
          </p:cNvPr>
          <p:cNvSpPr>
            <a:spLocks noGrp="1"/>
          </p:cNvSpPr>
          <p:nvPr>
            <p:ph type="title"/>
          </p:nvPr>
        </p:nvSpPr>
        <p:spPr/>
        <p:txBody>
          <a:bodyPr/>
          <a:lstStyle/>
          <a:p>
            <a:pPr algn="ctr"/>
            <a:r>
              <a:rPr lang="id-ID" b="1" dirty="0"/>
              <a:t>Non Probability Sampling</a:t>
            </a:r>
            <a:endParaRPr lang="id-ID" dirty="0"/>
          </a:p>
        </p:txBody>
      </p:sp>
      <p:sp>
        <p:nvSpPr>
          <p:cNvPr id="3" name="Content Placeholder 2">
            <a:extLst>
              <a:ext uri="{FF2B5EF4-FFF2-40B4-BE49-F238E27FC236}">
                <a16:creationId xmlns:a16="http://schemas.microsoft.com/office/drawing/2014/main" id="{F6261B46-4349-700A-2743-0C1AD0069539}"/>
              </a:ext>
            </a:extLst>
          </p:cNvPr>
          <p:cNvSpPr>
            <a:spLocks noGrp="1"/>
          </p:cNvSpPr>
          <p:nvPr>
            <p:ph idx="1"/>
          </p:nvPr>
        </p:nvSpPr>
        <p:spPr>
          <a:xfrm>
            <a:off x="1408922" y="1380931"/>
            <a:ext cx="10095690" cy="5113175"/>
          </a:xfrm>
        </p:spPr>
        <p:txBody>
          <a:bodyPr>
            <a:normAutofit/>
          </a:bodyPr>
          <a:lstStyle/>
          <a:p>
            <a:pPr marL="0" indent="0">
              <a:buNone/>
            </a:pPr>
            <a:r>
              <a:rPr lang="id-ID" sz="2200" b="1" dirty="0"/>
              <a:t>Sampling Quota</a:t>
            </a:r>
            <a:r>
              <a:rPr lang="en-US" sz="2200" b="1" dirty="0"/>
              <a:t>, </a:t>
            </a:r>
            <a:r>
              <a:rPr lang="en-US" sz="2200" dirty="0"/>
              <a:t>t</a:t>
            </a:r>
            <a:r>
              <a:rPr lang="id-ID" sz="2200" dirty="0"/>
              <a:t>eknik sampling kuota adalah teknik menentukan sampel dari populasi yang mempunyai ciri-ciri tertentu sampai jumlah (kuota) yang diinginkan. Pada sampling kuota, dimulai dengan membuat tabel atau matriks yang berisi penjabaran karakteristik dari populasi yang ingin dicapai atau karakteristik populasi yang sesuai dengan tujuan dari penelitian untuk selanjutnya ditentukan sampel yang memenuhi ciri-ciri dari populasi tersebut. </a:t>
            </a:r>
            <a:endParaRPr lang="en-US" sz="2200" dirty="0"/>
          </a:p>
          <a:p>
            <a:r>
              <a:rPr lang="id-ID" sz="2200" dirty="0"/>
              <a:t>Prosedur yang dalam sampling kuota:</a:t>
            </a:r>
            <a:r>
              <a:rPr lang="id-ID" sz="2200" b="1" dirty="0"/>
              <a:t> a). </a:t>
            </a:r>
            <a:r>
              <a:rPr lang="id-ID" sz="2200" dirty="0"/>
              <a:t>Pertama, populasi dibagi-bagi menjadi strata yang relevan seperti usia, jenis kelamin, lokasi, dsb. </a:t>
            </a:r>
            <a:r>
              <a:rPr lang="id-ID" sz="2200" b="1" dirty="0"/>
              <a:t>b). </a:t>
            </a:r>
            <a:r>
              <a:rPr lang="id-ID" sz="2200" dirty="0"/>
              <a:t>Proporsi tiap strata diperkirakan atau ditentukan berdasarkan data eksternal kemudian total sampel dibagi-bagi sesuai proporsi ke tiap strata (kuota). </a:t>
            </a:r>
            <a:r>
              <a:rPr lang="id-ID" sz="2200" b="1" dirty="0"/>
              <a:t>c). </a:t>
            </a:r>
            <a:r>
              <a:rPr lang="id-ID" sz="2200" dirty="0"/>
              <a:t>Untuk memenuhi jumlah sampel untuk tiap strata, peneliti menggunakan </a:t>
            </a:r>
            <a:r>
              <a:rPr lang="id-ID" sz="2200" b="1" i="1" dirty="0"/>
              <a:t>expert judgement-nya</a:t>
            </a:r>
          </a:p>
        </p:txBody>
      </p:sp>
    </p:spTree>
    <p:extLst>
      <p:ext uri="{BB962C8B-B14F-4D97-AF65-F5344CB8AC3E}">
        <p14:creationId xmlns:p14="http://schemas.microsoft.com/office/powerpoint/2010/main" val="1480512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2A015-D6EB-3EFF-93A5-5F1E78B7329E}"/>
              </a:ext>
            </a:extLst>
          </p:cNvPr>
          <p:cNvSpPr>
            <a:spLocks noGrp="1"/>
          </p:cNvSpPr>
          <p:nvPr>
            <p:ph type="title"/>
          </p:nvPr>
        </p:nvSpPr>
        <p:spPr>
          <a:xfrm>
            <a:off x="1725179" y="418836"/>
            <a:ext cx="8911687" cy="1280890"/>
          </a:xfrm>
        </p:spPr>
        <p:txBody>
          <a:bodyPr/>
          <a:lstStyle/>
          <a:p>
            <a:pPr algn="ctr"/>
            <a:r>
              <a:rPr lang="en-US" b="1" dirty="0" err="1"/>
              <a:t>Penerapan</a:t>
            </a:r>
            <a:r>
              <a:rPr lang="en-US" b="1" dirty="0"/>
              <a:t> Non Probability Sampling </a:t>
            </a:r>
            <a:endParaRPr lang="id-ID" b="1" dirty="0"/>
          </a:p>
        </p:txBody>
      </p:sp>
      <p:sp>
        <p:nvSpPr>
          <p:cNvPr id="3" name="Content Placeholder 2">
            <a:extLst>
              <a:ext uri="{FF2B5EF4-FFF2-40B4-BE49-F238E27FC236}">
                <a16:creationId xmlns:a16="http://schemas.microsoft.com/office/drawing/2014/main" id="{37847052-0AAF-B839-0D0F-7E695594B1C6}"/>
              </a:ext>
            </a:extLst>
          </p:cNvPr>
          <p:cNvSpPr>
            <a:spLocks noGrp="1"/>
          </p:cNvSpPr>
          <p:nvPr>
            <p:ph idx="1"/>
          </p:nvPr>
        </p:nvSpPr>
        <p:spPr>
          <a:xfrm>
            <a:off x="1828800" y="1511559"/>
            <a:ext cx="9675812" cy="4399663"/>
          </a:xfrm>
        </p:spPr>
        <p:txBody>
          <a:bodyPr>
            <a:noAutofit/>
          </a:bodyPr>
          <a:lstStyle/>
          <a:p>
            <a:r>
              <a:rPr lang="en-US" sz="2400" dirty="0" err="1"/>
              <a:t>Lebih</a:t>
            </a:r>
            <a:r>
              <a:rPr lang="en-US" sz="2400" dirty="0"/>
              <a:t> </a:t>
            </a:r>
            <a:r>
              <a:rPr lang="en-US" sz="2400" dirty="0" err="1"/>
              <a:t>banyak</a:t>
            </a:r>
            <a:r>
              <a:rPr lang="en-US" sz="2400" dirty="0"/>
              <a:t> </a:t>
            </a:r>
            <a:r>
              <a:rPr lang="en-US" sz="2400" dirty="0" err="1"/>
              <a:t>digunakan</a:t>
            </a:r>
            <a:r>
              <a:rPr lang="en-US" sz="2400" dirty="0"/>
              <a:t> p</a:t>
            </a:r>
            <a:r>
              <a:rPr lang="id-ID" sz="2400" dirty="0"/>
              <a:t>ada penelitian kualitatif</a:t>
            </a:r>
            <a:r>
              <a:rPr lang="en-US" sz="2400" dirty="0"/>
              <a:t>, </a:t>
            </a:r>
            <a:r>
              <a:rPr lang="en-US" sz="2400" dirty="0" err="1"/>
              <a:t>terutama</a:t>
            </a:r>
            <a:r>
              <a:rPr lang="en-US" sz="2400" dirty="0"/>
              <a:t> </a:t>
            </a:r>
            <a:r>
              <a:rPr lang="id-ID" sz="2400" dirty="0"/>
              <a:t>menggunakan</a:t>
            </a:r>
            <a:r>
              <a:rPr lang="en-US" sz="2400" dirty="0"/>
              <a:t> </a:t>
            </a:r>
            <a:r>
              <a:rPr lang="en-US" sz="2400" dirty="0" err="1"/>
              <a:t>metode</a:t>
            </a:r>
            <a:r>
              <a:rPr lang="id-ID" sz="2400" dirty="0"/>
              <a:t> </a:t>
            </a:r>
            <a:r>
              <a:rPr lang="en-US" sz="2400" dirty="0" err="1"/>
              <a:t>kombinasi</a:t>
            </a:r>
            <a:r>
              <a:rPr lang="en-US" sz="2400" dirty="0"/>
              <a:t> </a:t>
            </a:r>
            <a:r>
              <a:rPr lang="id-ID" sz="2400" dirty="0"/>
              <a:t>sampel purposive dan snowball.</a:t>
            </a:r>
            <a:endParaRPr lang="en-US" sz="2400" dirty="0"/>
          </a:p>
          <a:p>
            <a:r>
              <a:rPr lang="id-ID" sz="2400" dirty="0"/>
              <a:t> </a:t>
            </a:r>
            <a:r>
              <a:rPr lang="en-US" sz="2400" dirty="0"/>
              <a:t>C</a:t>
            </a:r>
            <a:r>
              <a:rPr lang="id-ID" sz="2400" dirty="0"/>
              <a:t>ontoh </a:t>
            </a:r>
            <a:r>
              <a:rPr lang="en-US" sz="2400" dirty="0" err="1"/>
              <a:t>dalam</a:t>
            </a:r>
            <a:r>
              <a:rPr lang="en-US" sz="2400" dirty="0"/>
              <a:t> </a:t>
            </a:r>
            <a:r>
              <a:rPr lang="en-US" sz="2400" dirty="0" err="1"/>
              <a:t>sebuah</a:t>
            </a:r>
            <a:r>
              <a:rPr lang="en-US" sz="2400" dirty="0"/>
              <a:t> </a:t>
            </a:r>
            <a:r>
              <a:rPr lang="en-US" sz="2400" dirty="0" err="1"/>
              <a:t>penelitian</a:t>
            </a:r>
            <a:r>
              <a:rPr lang="en-US" sz="2400" dirty="0"/>
              <a:t> </a:t>
            </a:r>
            <a:r>
              <a:rPr lang="en-US" sz="2400" dirty="0" err="1"/>
              <a:t>untuk</a:t>
            </a:r>
            <a:r>
              <a:rPr lang="en-US" sz="2400" dirty="0"/>
              <a:t> </a:t>
            </a:r>
            <a:r>
              <a:rPr lang="en-US" sz="2400" dirty="0" err="1"/>
              <a:t>mengevaluasi</a:t>
            </a:r>
            <a:r>
              <a:rPr lang="en-US" sz="2400" dirty="0"/>
              <a:t> </a:t>
            </a:r>
            <a:r>
              <a:rPr lang="en-US" sz="2400" dirty="0" err="1"/>
              <a:t>efektivitas</a:t>
            </a:r>
            <a:r>
              <a:rPr lang="en-US" sz="2400" dirty="0"/>
              <a:t> </a:t>
            </a:r>
            <a:r>
              <a:rPr lang="en-US" sz="2400" dirty="0" err="1"/>
              <a:t>kebijakan</a:t>
            </a:r>
            <a:r>
              <a:rPr lang="en-US" sz="2400" dirty="0"/>
              <a:t> </a:t>
            </a:r>
            <a:r>
              <a:rPr lang="en-US" sz="2400" dirty="0" err="1"/>
              <a:t>pimpinan</a:t>
            </a:r>
            <a:r>
              <a:rPr lang="en-US" sz="2400" dirty="0"/>
              <a:t> di </a:t>
            </a:r>
            <a:r>
              <a:rPr lang="en-US" sz="2400" dirty="0" err="1"/>
              <a:t>sebuah</a:t>
            </a:r>
            <a:r>
              <a:rPr lang="en-US" sz="2400" dirty="0"/>
              <a:t> wilayah.</a:t>
            </a:r>
            <a:r>
              <a:rPr lang="id-ID" sz="2400" dirty="0"/>
              <a:t> Salah satu orang yang dapat dijadikan sumber data adalah salah satu tetua adat atau sesepuh dari masyarakat tersebut, dan ditanyai perlunya </a:t>
            </a:r>
            <a:r>
              <a:rPr lang="en-US" sz="2400" dirty="0" err="1"/>
              <a:t>kebijakan</a:t>
            </a:r>
            <a:r>
              <a:rPr lang="en-US" sz="2400" dirty="0"/>
              <a:t> </a:t>
            </a:r>
            <a:r>
              <a:rPr lang="en-US" sz="2400" dirty="0" err="1"/>
              <a:t>tersebut</a:t>
            </a:r>
            <a:r>
              <a:rPr lang="id-ID" sz="2400" dirty="0"/>
              <a:t>. Selanjutnya dari tetua adat atau sesepuh yang dijadikan sampel tersebut diminta untuk memberikan informasi tentang keberadaan anggota masyarakat yang lain yang dapat dijadikan sumber data</a:t>
            </a:r>
            <a:r>
              <a:rPr lang="en-US" sz="2400" dirty="0"/>
              <a:t> </a:t>
            </a:r>
            <a:r>
              <a:rPr lang="en-US" sz="2400" dirty="0" err="1"/>
              <a:t>berikutnya</a:t>
            </a:r>
            <a:r>
              <a:rPr lang="en-US" sz="2400" dirty="0"/>
              <a:t>, dan </a:t>
            </a:r>
            <a:r>
              <a:rPr lang="en-US" sz="2400" dirty="0" err="1"/>
              <a:t>seterusnya</a:t>
            </a:r>
            <a:r>
              <a:rPr lang="id-ID" sz="2400" dirty="0"/>
              <a:t>. </a:t>
            </a:r>
          </a:p>
        </p:txBody>
      </p:sp>
    </p:spTree>
    <p:extLst>
      <p:ext uri="{BB962C8B-B14F-4D97-AF65-F5344CB8AC3E}">
        <p14:creationId xmlns:p14="http://schemas.microsoft.com/office/powerpoint/2010/main" val="2022971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3538C-C6C4-FD62-9222-44EAC9C6C7BE}"/>
              </a:ext>
            </a:extLst>
          </p:cNvPr>
          <p:cNvSpPr>
            <a:spLocks noGrp="1"/>
          </p:cNvSpPr>
          <p:nvPr>
            <p:ph type="title"/>
          </p:nvPr>
        </p:nvSpPr>
        <p:spPr/>
        <p:txBody>
          <a:bodyPr/>
          <a:lstStyle/>
          <a:p>
            <a:r>
              <a:rPr lang="en-US" b="1" dirty="0" err="1"/>
              <a:t>Penentuan</a:t>
            </a:r>
            <a:r>
              <a:rPr lang="en-US" b="1" dirty="0"/>
              <a:t> </a:t>
            </a:r>
            <a:r>
              <a:rPr lang="en-US" b="1" dirty="0" err="1"/>
              <a:t>Ukuran</a:t>
            </a:r>
            <a:r>
              <a:rPr lang="en-US" b="1" dirty="0"/>
              <a:t> </a:t>
            </a:r>
            <a:r>
              <a:rPr lang="en-US" b="1" dirty="0" err="1"/>
              <a:t>Sampel</a:t>
            </a:r>
            <a:endParaRPr lang="id-ID"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AE550E-E5A3-FD79-969D-DA4A78337DA8}"/>
                  </a:ext>
                </a:extLst>
              </p:cNvPr>
              <p:cNvSpPr>
                <a:spLocks noGrp="1"/>
              </p:cNvSpPr>
              <p:nvPr>
                <p:ph idx="1"/>
              </p:nvPr>
            </p:nvSpPr>
            <p:spPr>
              <a:xfrm>
                <a:off x="2633348" y="1905000"/>
                <a:ext cx="8827129" cy="4328890"/>
              </a:xfrm>
            </p:spPr>
            <p:txBody>
              <a:bodyPr/>
              <a:lstStyle/>
              <a:p>
                <a:endParaRPr lang="en-US" dirty="0"/>
              </a:p>
              <a:p>
                <a:endParaRPr lang="en-US" dirty="0"/>
              </a:p>
              <a:p>
                <a:endParaRPr lang="en-US" dirty="0"/>
              </a:p>
              <a:p>
                <a:r>
                  <a:rPr lang="en-US" dirty="0"/>
                  <a:t>N adalah </a:t>
                </a:r>
                <a:r>
                  <a:rPr lang="en-US" dirty="0" err="1"/>
                  <a:t>jumlah</a:t>
                </a:r>
                <a:r>
                  <a:rPr lang="en-US" dirty="0"/>
                  <a:t> </a:t>
                </a:r>
                <a:r>
                  <a:rPr lang="en-US" dirty="0" err="1"/>
                  <a:t>sampel</a:t>
                </a:r>
                <a:r>
                  <a:rPr lang="en-US" dirty="0"/>
                  <a:t> </a:t>
                </a:r>
                <a:r>
                  <a:rPr lang="en-US" dirty="0" err="1"/>
                  <a:t>Nasabah</a:t>
                </a:r>
                <a:r>
                  <a:rPr lang="en-US" dirty="0"/>
                  <a:t> yang </a:t>
                </a:r>
                <a:r>
                  <a:rPr lang="en-US" dirty="0" err="1"/>
                  <a:t>tersedia</a:t>
                </a:r>
                <a:r>
                  <a:rPr lang="en-US" dirty="0"/>
                  <a:t> (=185) dan n adalah </a:t>
                </a:r>
                <a:r>
                  <a:rPr lang="en-US" dirty="0" err="1"/>
                  <a:t>jumlah</a:t>
                </a:r>
                <a:r>
                  <a:rPr lang="en-US" dirty="0"/>
                  <a:t> </a:t>
                </a:r>
                <a:r>
                  <a:rPr lang="en-US" dirty="0" err="1"/>
                  <a:t>sampel</a:t>
                </a:r>
                <a:r>
                  <a:rPr lang="en-US" dirty="0"/>
                  <a:t> yang </a:t>
                </a:r>
                <a:r>
                  <a:rPr lang="en-US" dirty="0" err="1"/>
                  <a:t>dibutuhkan</a:t>
                </a:r>
                <a:r>
                  <a:rPr lang="en-US" dirty="0"/>
                  <a:t>.</a:t>
                </a:r>
              </a:p>
              <a:p>
                <a14:m>
                  <m:oMath xmlns:m="http://schemas.openxmlformats.org/officeDocument/2006/math">
                    <m:r>
                      <a:rPr lang="en-US" b="0" i="1" smtClean="0">
                        <a:latin typeface="Cambria Math" panose="02040503050406030204" pitchFamily="18" charset="0"/>
                      </a:rPr>
                      <m:t>255,10=</m:t>
                    </m:r>
                    <m:f>
                      <m:fPr>
                        <m:ctrlPr>
                          <a:rPr lang="en-US" b="0" i="1" smtClean="0">
                            <a:latin typeface="Cambria Math" panose="02040503050406030204" pitchFamily="18" charset="0"/>
                          </a:rPr>
                        </m:ctrlPr>
                      </m:fPr>
                      <m:num>
                        <m:r>
                          <a:rPr lang="en-US" b="0" i="1" smtClean="0">
                            <a:latin typeface="Cambria Math" panose="02040503050406030204" pitchFamily="18" charset="0"/>
                          </a:rPr>
                          <m:t>3500</m:t>
                        </m:r>
                      </m:num>
                      <m:den>
                        <m:r>
                          <a:rPr lang="en-US" b="0" i="1" smtClean="0">
                            <a:latin typeface="Cambria Math" panose="02040503050406030204" pitchFamily="18" charset="0"/>
                          </a:rPr>
                          <m:t>𝑛</m:t>
                        </m:r>
                      </m:den>
                    </m:f>
                    <m:r>
                      <a:rPr lang="en-US" b="0" i="1" smtClean="0">
                        <a:latin typeface="Cambria Math" panose="02040503050406030204" pitchFamily="18" charset="0"/>
                      </a:rPr>
                      <m:t>𝑥</m:t>
                    </m:r>
                    <m:f>
                      <m:fPr>
                        <m:ctrlPr>
                          <a:rPr lang="en-US" b="0" i="1" smtClean="0">
                            <a:latin typeface="Cambria Math" panose="02040503050406030204" pitchFamily="18" charset="0"/>
                          </a:rPr>
                        </m:ctrlPr>
                      </m:fPr>
                      <m:num>
                        <m:r>
                          <a:rPr lang="en-US" b="0" i="1" smtClean="0">
                            <a:latin typeface="Cambria Math" panose="02040503050406030204" pitchFamily="18" charset="0"/>
                          </a:rPr>
                          <m:t>185 −</m:t>
                        </m:r>
                        <m:r>
                          <a:rPr lang="en-US" b="0" i="1" smtClean="0">
                            <a:latin typeface="Cambria Math" panose="02040503050406030204" pitchFamily="18" charset="0"/>
                          </a:rPr>
                          <m:t>𝑛</m:t>
                        </m:r>
                      </m:num>
                      <m:den>
                        <m:r>
                          <a:rPr lang="en-US" b="0" i="1" smtClean="0">
                            <a:latin typeface="Cambria Math" panose="02040503050406030204" pitchFamily="18" charset="0"/>
                          </a:rPr>
                          <m:t>184</m:t>
                        </m:r>
                      </m:den>
                    </m:f>
                  </m:oMath>
                </a14:m>
                <a:r>
                  <a:rPr lang="en-US" dirty="0"/>
                  <a:t>= 94</a:t>
                </a:r>
              </a:p>
              <a:p>
                <a:r>
                  <a:rPr lang="en-US" dirty="0" err="1">
                    <a:sym typeface="Wingdings" panose="05000000000000000000" pitchFamily="2" charset="2"/>
                  </a:rPr>
                  <a:t>Sampel</a:t>
                </a:r>
                <a:r>
                  <a:rPr lang="en-US" dirty="0">
                    <a:sym typeface="Wingdings" panose="05000000000000000000" pitchFamily="2" charset="2"/>
                  </a:rPr>
                  <a:t> yang </a:t>
                </a:r>
                <a:r>
                  <a:rPr lang="en-US" dirty="0" err="1">
                    <a:sym typeface="Wingdings" panose="05000000000000000000" pitchFamily="2" charset="2"/>
                  </a:rPr>
                  <a:t>diperlukan</a:t>
                </a:r>
                <a:r>
                  <a:rPr lang="en-US" dirty="0">
                    <a:sym typeface="Wingdings" panose="05000000000000000000" pitchFamily="2" charset="2"/>
                  </a:rPr>
                  <a:t> </a:t>
                </a:r>
                <a:r>
                  <a:rPr lang="en-US" dirty="0" err="1">
                    <a:sym typeface="Wingdings" panose="05000000000000000000" pitchFamily="2" charset="2"/>
                  </a:rPr>
                  <a:t>untuk</a:t>
                </a:r>
                <a:r>
                  <a:rPr lang="en-US" dirty="0">
                    <a:sym typeface="Wingdings" panose="05000000000000000000" pitchFamily="2" charset="2"/>
                  </a:rPr>
                  <a:t> </a:t>
                </a:r>
                <a:r>
                  <a:rPr lang="en-US" dirty="0" err="1">
                    <a:sym typeface="Wingdings" panose="05000000000000000000" pitchFamily="2" charset="2"/>
                  </a:rPr>
                  <a:t>dari</a:t>
                </a:r>
                <a:r>
                  <a:rPr lang="en-US" dirty="0">
                    <a:sym typeface="Wingdings" panose="05000000000000000000" pitchFamily="2" charset="2"/>
                  </a:rPr>
                  <a:t> </a:t>
                </a:r>
                <a:r>
                  <a:rPr lang="en-US" dirty="0" err="1">
                    <a:sym typeface="Wingdings" panose="05000000000000000000" pitchFamily="2" charset="2"/>
                  </a:rPr>
                  <a:t>jumlah</a:t>
                </a:r>
                <a:r>
                  <a:rPr lang="en-US" dirty="0">
                    <a:sym typeface="Wingdings" panose="05000000000000000000" pitchFamily="2" charset="2"/>
                  </a:rPr>
                  <a:t> </a:t>
                </a:r>
                <a:r>
                  <a:rPr lang="en-US" dirty="0" err="1">
                    <a:sym typeface="Wingdings" panose="05000000000000000000" pitchFamily="2" charset="2"/>
                  </a:rPr>
                  <a:t>nasabah</a:t>
                </a:r>
                <a:r>
                  <a:rPr lang="en-US" dirty="0">
                    <a:sym typeface="Wingdings" panose="05000000000000000000" pitchFamily="2" charset="2"/>
                  </a:rPr>
                  <a:t> 185 adalah 94 orang.</a:t>
                </a:r>
              </a:p>
              <a:p>
                <a:r>
                  <a:rPr lang="en-US" dirty="0" err="1">
                    <a:sym typeface="Wingdings" panose="05000000000000000000" pitchFamily="2" charset="2"/>
                  </a:rPr>
                  <a:t>Jumlah</a:t>
                </a:r>
                <a:r>
                  <a:rPr lang="en-US" dirty="0">
                    <a:sym typeface="Wingdings" panose="05000000000000000000" pitchFamily="2" charset="2"/>
                  </a:rPr>
                  <a:t> </a:t>
                </a:r>
                <a:r>
                  <a:rPr lang="en-US" dirty="0" err="1">
                    <a:sym typeface="Wingdings" panose="05000000000000000000" pitchFamily="2" charset="2"/>
                  </a:rPr>
                  <a:t>sampel</a:t>
                </a:r>
                <a:r>
                  <a:rPr lang="en-US" dirty="0">
                    <a:sym typeface="Wingdings" panose="05000000000000000000" pitchFamily="2" charset="2"/>
                  </a:rPr>
                  <a:t> </a:t>
                </a:r>
                <a:r>
                  <a:rPr lang="en-US" dirty="0" err="1">
                    <a:sym typeface="Wingdings" panose="05000000000000000000" pitchFamily="2" charset="2"/>
                  </a:rPr>
                  <a:t>dapat</a:t>
                </a:r>
                <a:r>
                  <a:rPr lang="en-US" dirty="0">
                    <a:sym typeface="Wingdings" panose="05000000000000000000" pitchFamily="2" charset="2"/>
                  </a:rPr>
                  <a:t> </a:t>
                </a:r>
                <a:r>
                  <a:rPr lang="en-US" dirty="0" err="1">
                    <a:sym typeface="Wingdings" panose="05000000000000000000" pitchFamily="2" charset="2"/>
                  </a:rPr>
                  <a:t>berubah</a:t>
                </a:r>
                <a:r>
                  <a:rPr lang="en-US" dirty="0">
                    <a:sym typeface="Wingdings" panose="05000000000000000000" pitchFamily="2" charset="2"/>
                  </a:rPr>
                  <a:t> </a:t>
                </a:r>
                <a:r>
                  <a:rPr lang="en-US" dirty="0" err="1">
                    <a:sym typeface="Wingdings" panose="05000000000000000000" pitchFamily="2" charset="2"/>
                  </a:rPr>
                  <a:t>jika</a:t>
                </a:r>
                <a:r>
                  <a:rPr lang="en-US" dirty="0">
                    <a:sym typeface="Wingdings" panose="05000000000000000000" pitchFamily="2" charset="2"/>
                  </a:rPr>
                  <a:t> </a:t>
                </a:r>
                <a:r>
                  <a:rPr lang="en-US" dirty="0" err="1">
                    <a:sym typeface="Wingdings" panose="05000000000000000000" pitchFamily="2" charset="2"/>
                  </a:rPr>
                  <a:t>tingkat</a:t>
                </a:r>
                <a:r>
                  <a:rPr lang="en-US" dirty="0">
                    <a:sym typeface="Wingdings" panose="05000000000000000000" pitchFamily="2" charset="2"/>
                  </a:rPr>
                  <a:t> </a:t>
                </a:r>
                <a:r>
                  <a:rPr lang="en-US" dirty="0" err="1">
                    <a:sym typeface="Wingdings" panose="05000000000000000000" pitchFamily="2" charset="2"/>
                  </a:rPr>
                  <a:t>kepercayaan</a:t>
                </a:r>
                <a:r>
                  <a:rPr lang="en-US" dirty="0">
                    <a:sym typeface="Wingdings" panose="05000000000000000000" pitchFamily="2" charset="2"/>
                  </a:rPr>
                  <a:t> </a:t>
                </a:r>
                <a:r>
                  <a:rPr lang="en-US" dirty="0" err="1">
                    <a:sym typeface="Wingdings" panose="05000000000000000000" pitchFamily="2" charset="2"/>
                  </a:rPr>
                  <a:t>peneliti</a:t>
                </a:r>
                <a:r>
                  <a:rPr lang="en-US" dirty="0">
                    <a:sym typeface="Wingdings" panose="05000000000000000000" pitchFamily="2" charset="2"/>
                  </a:rPr>
                  <a:t> </a:t>
                </a:r>
                <a:r>
                  <a:rPr lang="en-US" dirty="0" err="1">
                    <a:sym typeface="Wingdings" panose="05000000000000000000" pitchFamily="2" charset="2"/>
                  </a:rPr>
                  <a:t>berubah</a:t>
                </a:r>
                <a:r>
                  <a:rPr lang="en-US" dirty="0">
                    <a:sym typeface="Wingdings" panose="05000000000000000000" pitchFamily="2" charset="2"/>
                  </a:rPr>
                  <a:t>. </a:t>
                </a:r>
                <a:endParaRPr lang="id-ID" dirty="0"/>
              </a:p>
            </p:txBody>
          </p:sp>
        </mc:Choice>
        <mc:Fallback xmlns="">
          <p:sp>
            <p:nvSpPr>
              <p:cNvPr id="3" name="Content Placeholder 2">
                <a:extLst>
                  <a:ext uri="{FF2B5EF4-FFF2-40B4-BE49-F238E27FC236}">
                    <a16:creationId xmlns:a16="http://schemas.microsoft.com/office/drawing/2014/main" id="{DEAE550E-E5A3-FD79-969D-DA4A78337DA8}"/>
                  </a:ext>
                </a:extLst>
              </p:cNvPr>
              <p:cNvSpPr>
                <a:spLocks noGrp="1" noRot="1" noChangeAspect="1" noMove="1" noResize="1" noEditPoints="1" noAdjustHandles="1" noChangeArrowheads="1" noChangeShapeType="1" noTextEdit="1"/>
              </p:cNvSpPr>
              <p:nvPr>
                <p:ph idx="1"/>
              </p:nvPr>
            </p:nvSpPr>
            <p:spPr>
              <a:xfrm>
                <a:off x="2633348" y="1905000"/>
                <a:ext cx="8827129" cy="4328890"/>
              </a:xfrm>
              <a:blipFill>
                <a:blip r:embed="rId2"/>
                <a:stretch>
                  <a:fillRect l="-483" r="-829"/>
                </a:stretch>
              </a:blipFill>
            </p:spPr>
            <p:txBody>
              <a:bodyPr/>
              <a:lstStyle/>
              <a:p>
                <a:r>
                  <a:rPr lang="en-ID">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23D8082-EEE3-9CBB-04D8-729DE3461EE1}"/>
                  </a:ext>
                </a:extLst>
              </p:cNvPr>
              <p:cNvSpPr txBox="1"/>
              <p:nvPr/>
            </p:nvSpPr>
            <p:spPr>
              <a:xfrm>
                <a:off x="2841173" y="2133600"/>
                <a:ext cx="2104052" cy="5203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ID"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𝑥</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𝑆</m:t>
                          </m:r>
                        </m:num>
                        <m:den>
                          <m:r>
                            <a:rPr lang="en-US" b="0" i="1" smtClean="0">
                              <a:latin typeface="Cambria Math" panose="02040503050406030204" pitchFamily="18" charset="0"/>
                            </a:rPr>
                            <m:t>𝑛</m:t>
                          </m:r>
                        </m:den>
                      </m:f>
                      <m:r>
                        <a:rPr lang="en-US" b="0" i="1" smtClean="0">
                          <a:latin typeface="Cambria Math" panose="02040503050406030204" pitchFamily="18" charset="0"/>
                        </a:rPr>
                        <m:t>𝑥</m:t>
                      </m:r>
                      <m:f>
                        <m:fPr>
                          <m:ctrlPr>
                            <a:rPr lang="en-US" b="0" i="1" smtClean="0">
                              <a:latin typeface="Cambria Math" panose="02040503050406030204" pitchFamily="18" charset="0"/>
                            </a:rPr>
                          </m:ctrlPr>
                        </m:fPr>
                        <m:num>
                          <m:r>
                            <a:rPr lang="en-US" b="0" i="1" smtClean="0">
                              <a:latin typeface="Cambria Math" panose="02040503050406030204" pitchFamily="18" charset="0"/>
                            </a:rPr>
                            <m:t>𝑁</m:t>
                          </m:r>
                          <m:r>
                            <a:rPr lang="en-US" b="0" i="1" smtClean="0">
                              <a:latin typeface="Cambria Math" panose="02040503050406030204" pitchFamily="18" charset="0"/>
                            </a:rPr>
                            <m:t>−</m:t>
                          </m:r>
                          <m:r>
                            <a:rPr lang="en-US" b="0" i="1" smtClean="0">
                              <a:latin typeface="Cambria Math" panose="02040503050406030204" pitchFamily="18" charset="0"/>
                            </a:rPr>
                            <m:t>𝑛</m:t>
                          </m:r>
                        </m:num>
                        <m:den>
                          <m:r>
                            <a:rPr lang="en-US" b="0" i="1" smtClean="0">
                              <a:latin typeface="Cambria Math" panose="02040503050406030204" pitchFamily="18" charset="0"/>
                            </a:rPr>
                            <m:t>𝑁</m:t>
                          </m:r>
                          <m:r>
                            <a:rPr lang="en-US" b="0" i="1" smtClean="0">
                              <a:latin typeface="Cambria Math" panose="02040503050406030204" pitchFamily="18" charset="0"/>
                            </a:rPr>
                            <m:t>−1</m:t>
                          </m:r>
                        </m:den>
                      </m:f>
                    </m:oMath>
                  </m:oMathPara>
                </a14:m>
                <a:endParaRPr lang="en-ID" dirty="0"/>
              </a:p>
            </p:txBody>
          </p:sp>
        </mc:Choice>
        <mc:Fallback xmlns="">
          <p:sp>
            <p:nvSpPr>
              <p:cNvPr id="4" name="TextBox 3">
                <a:extLst>
                  <a:ext uri="{FF2B5EF4-FFF2-40B4-BE49-F238E27FC236}">
                    <a16:creationId xmlns:a16="http://schemas.microsoft.com/office/drawing/2014/main" id="{823D8082-EEE3-9CBB-04D8-729DE3461EE1}"/>
                  </a:ext>
                </a:extLst>
              </p:cNvPr>
              <p:cNvSpPr txBox="1">
                <a:spLocks noRot="1" noChangeAspect="1" noMove="1" noResize="1" noEditPoints="1" noAdjustHandles="1" noChangeArrowheads="1" noChangeShapeType="1" noTextEdit="1"/>
              </p:cNvSpPr>
              <p:nvPr/>
            </p:nvSpPr>
            <p:spPr>
              <a:xfrm>
                <a:off x="2841173" y="2133600"/>
                <a:ext cx="2104052" cy="520399"/>
              </a:xfrm>
              <a:prstGeom prst="rect">
                <a:avLst/>
              </a:prstGeom>
              <a:blipFill>
                <a:blip r:embed="rId3"/>
                <a:stretch>
                  <a:fillRect/>
                </a:stretch>
              </a:blipFill>
            </p:spPr>
            <p:txBody>
              <a:bodyPr/>
              <a:lstStyle/>
              <a:p>
                <a:r>
                  <a:rPr lang="en-ID">
                    <a:noFill/>
                  </a:rPr>
                  <a:t> </a:t>
                </a:r>
              </a:p>
            </p:txBody>
          </p:sp>
        </mc:Fallback>
      </mc:AlternateContent>
      <p:sp>
        <p:nvSpPr>
          <p:cNvPr id="5" name="TextBox 4">
            <a:extLst>
              <a:ext uri="{FF2B5EF4-FFF2-40B4-BE49-F238E27FC236}">
                <a16:creationId xmlns:a16="http://schemas.microsoft.com/office/drawing/2014/main" id="{11572A54-ADFB-D9F9-555E-3AE6B17B57B0}"/>
              </a:ext>
            </a:extLst>
          </p:cNvPr>
          <p:cNvSpPr txBox="1"/>
          <p:nvPr/>
        </p:nvSpPr>
        <p:spPr>
          <a:xfrm>
            <a:off x="6214187" y="2062065"/>
            <a:ext cx="2687216" cy="646331"/>
          </a:xfrm>
          <a:prstGeom prst="rect">
            <a:avLst/>
          </a:prstGeom>
          <a:noFill/>
        </p:spPr>
        <p:txBody>
          <a:bodyPr wrap="square" rtlCol="0">
            <a:spAutoFit/>
          </a:bodyPr>
          <a:lstStyle/>
          <a:p>
            <a:r>
              <a:rPr lang="en-US" dirty="0"/>
              <a:t>Formula </a:t>
            </a:r>
            <a:r>
              <a:rPr lang="en-US" dirty="0" err="1"/>
              <a:t>penentuan</a:t>
            </a:r>
            <a:r>
              <a:rPr lang="en-US" dirty="0"/>
              <a:t> </a:t>
            </a:r>
            <a:r>
              <a:rPr lang="en-US" dirty="0" err="1"/>
              <a:t>jumlah</a:t>
            </a:r>
            <a:r>
              <a:rPr lang="en-US" dirty="0"/>
              <a:t> </a:t>
            </a:r>
            <a:r>
              <a:rPr lang="en-US" dirty="0" err="1"/>
              <a:t>sampel</a:t>
            </a:r>
            <a:r>
              <a:rPr lang="en-US" dirty="0"/>
              <a:t> </a:t>
            </a:r>
            <a:endParaRPr lang="en-ID" dirty="0"/>
          </a:p>
        </p:txBody>
      </p:sp>
      <p:cxnSp>
        <p:nvCxnSpPr>
          <p:cNvPr id="7" name="Straight Arrow Connector 6">
            <a:extLst>
              <a:ext uri="{FF2B5EF4-FFF2-40B4-BE49-F238E27FC236}">
                <a16:creationId xmlns:a16="http://schemas.microsoft.com/office/drawing/2014/main" id="{E21C916B-21B0-2A6B-93DE-575FB026B22B}"/>
              </a:ext>
            </a:extLst>
          </p:cNvPr>
          <p:cNvCxnSpPr/>
          <p:nvPr/>
        </p:nvCxnSpPr>
        <p:spPr>
          <a:xfrm flipH="1">
            <a:off x="4945225" y="2323322"/>
            <a:ext cx="1150775"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42483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2D457-3024-6486-8B46-95056F057A75}"/>
              </a:ext>
            </a:extLst>
          </p:cNvPr>
          <p:cNvSpPr>
            <a:spLocks noGrp="1"/>
          </p:cNvSpPr>
          <p:nvPr>
            <p:ph type="title"/>
          </p:nvPr>
        </p:nvSpPr>
        <p:spPr/>
        <p:txBody>
          <a:bodyPr/>
          <a:lstStyle/>
          <a:p>
            <a:r>
              <a:rPr lang="en-US" dirty="0"/>
              <a:t>RUMUS SLOVIN</a:t>
            </a:r>
            <a:endParaRPr lang="en-ID" dirty="0"/>
          </a:p>
        </p:txBody>
      </p:sp>
      <p:pic>
        <p:nvPicPr>
          <p:cNvPr id="5" name="Content Placeholder 4">
            <a:extLst>
              <a:ext uri="{FF2B5EF4-FFF2-40B4-BE49-F238E27FC236}">
                <a16:creationId xmlns:a16="http://schemas.microsoft.com/office/drawing/2014/main" id="{BF165C1E-3E60-C226-9397-4A78ADF56C67}"/>
              </a:ext>
            </a:extLst>
          </p:cNvPr>
          <p:cNvPicPr>
            <a:picLocks noGrp="1" noChangeAspect="1"/>
          </p:cNvPicPr>
          <p:nvPr>
            <p:ph idx="1"/>
          </p:nvPr>
        </p:nvPicPr>
        <p:blipFill>
          <a:blip r:embed="rId2"/>
          <a:stretch>
            <a:fillRect/>
          </a:stretch>
        </p:blipFill>
        <p:spPr>
          <a:xfrm>
            <a:off x="2885438" y="1905000"/>
            <a:ext cx="2377646" cy="1158340"/>
          </a:xfrm>
          <a:ln>
            <a:solidFill>
              <a:schemeClr val="tx1"/>
            </a:solidFill>
          </a:ln>
        </p:spPr>
      </p:pic>
      <p:sp>
        <p:nvSpPr>
          <p:cNvPr id="7" name="TextBox 6">
            <a:extLst>
              <a:ext uri="{FF2B5EF4-FFF2-40B4-BE49-F238E27FC236}">
                <a16:creationId xmlns:a16="http://schemas.microsoft.com/office/drawing/2014/main" id="{555A75D3-5AF6-A790-333D-9BEA0679F29B}"/>
              </a:ext>
            </a:extLst>
          </p:cNvPr>
          <p:cNvSpPr txBox="1"/>
          <p:nvPr/>
        </p:nvSpPr>
        <p:spPr>
          <a:xfrm>
            <a:off x="5555596" y="1771182"/>
            <a:ext cx="6097554" cy="1477328"/>
          </a:xfrm>
          <a:prstGeom prst="rect">
            <a:avLst/>
          </a:prstGeom>
          <a:noFill/>
          <a:ln>
            <a:solidFill>
              <a:schemeClr val="tx1"/>
            </a:solidFill>
          </a:ln>
        </p:spPr>
        <p:txBody>
          <a:bodyPr wrap="square">
            <a:spAutoFit/>
          </a:bodyPr>
          <a:lstStyle/>
          <a:p>
            <a:pPr algn="l" fontAlgn="base"/>
            <a:r>
              <a:rPr lang="en-ID" b="0" i="0" dirty="0">
                <a:solidFill>
                  <a:srgbClr val="444444"/>
                </a:solidFill>
                <a:effectLst/>
                <a:highlight>
                  <a:srgbClr val="FFFFFF"/>
                </a:highlight>
                <a:latin typeface="Karla" pitchFamily="2" charset="0"/>
              </a:rPr>
              <a:t>n=</a:t>
            </a:r>
            <a:r>
              <a:rPr lang="en-ID" b="0" i="0" dirty="0" err="1">
                <a:solidFill>
                  <a:srgbClr val="444444"/>
                </a:solidFill>
                <a:effectLst/>
                <a:highlight>
                  <a:srgbClr val="FFFFFF"/>
                </a:highlight>
                <a:latin typeface="Karla" pitchFamily="2" charset="0"/>
              </a:rPr>
              <a:t>jumlah</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sampel</a:t>
            </a:r>
            <a:endParaRPr lang="en-ID" b="0" i="0" dirty="0">
              <a:solidFill>
                <a:srgbClr val="444444"/>
              </a:solidFill>
              <a:effectLst/>
              <a:highlight>
                <a:srgbClr val="FFFFFF"/>
              </a:highlight>
              <a:latin typeface="Karla" pitchFamily="2" charset="0"/>
            </a:endParaRPr>
          </a:p>
          <a:p>
            <a:pPr algn="l" fontAlgn="base"/>
            <a:r>
              <a:rPr lang="en-ID" b="0" i="0" dirty="0">
                <a:solidFill>
                  <a:srgbClr val="444444"/>
                </a:solidFill>
                <a:effectLst/>
                <a:highlight>
                  <a:srgbClr val="FFFFFF"/>
                </a:highlight>
                <a:latin typeface="Karla" pitchFamily="2" charset="0"/>
              </a:rPr>
              <a:t>N = </a:t>
            </a:r>
            <a:r>
              <a:rPr lang="en-ID" b="0" i="0" dirty="0" err="1">
                <a:solidFill>
                  <a:srgbClr val="444444"/>
                </a:solidFill>
                <a:effectLst/>
                <a:highlight>
                  <a:srgbClr val="FFFFFF"/>
                </a:highlight>
                <a:latin typeface="Karla" pitchFamily="2" charset="0"/>
              </a:rPr>
              <a:t>jumlah</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populasi</a:t>
            </a:r>
            <a:endParaRPr lang="en-ID" b="0" i="0" dirty="0">
              <a:solidFill>
                <a:srgbClr val="444444"/>
              </a:solidFill>
              <a:effectLst/>
              <a:highlight>
                <a:srgbClr val="FFFFFF"/>
              </a:highlight>
              <a:latin typeface="Karla" pitchFamily="2" charset="0"/>
            </a:endParaRPr>
          </a:p>
          <a:p>
            <a:pPr algn="l" fontAlgn="base"/>
            <a:r>
              <a:rPr lang="en-ID" b="0" i="0" dirty="0">
                <a:solidFill>
                  <a:srgbClr val="444444"/>
                </a:solidFill>
                <a:effectLst/>
                <a:highlight>
                  <a:srgbClr val="FFFFFF"/>
                </a:highlight>
                <a:latin typeface="Karla" pitchFamily="2" charset="0"/>
              </a:rPr>
              <a:t>e = batas </a:t>
            </a:r>
            <a:r>
              <a:rPr lang="en-ID" b="0" i="0" dirty="0" err="1">
                <a:solidFill>
                  <a:srgbClr val="444444"/>
                </a:solidFill>
                <a:effectLst/>
                <a:highlight>
                  <a:srgbClr val="FFFFFF"/>
                </a:highlight>
                <a:latin typeface="Karla" pitchFamily="2" charset="0"/>
              </a:rPr>
              <a:t>kesalahan</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maksimal</a:t>
            </a:r>
            <a:r>
              <a:rPr lang="en-ID" b="0" i="0" dirty="0">
                <a:solidFill>
                  <a:srgbClr val="444444"/>
                </a:solidFill>
                <a:effectLst/>
                <a:highlight>
                  <a:srgbClr val="FFFFFF"/>
                </a:highlight>
                <a:latin typeface="Karla" pitchFamily="2" charset="0"/>
              </a:rPr>
              <a:t> yang </a:t>
            </a:r>
            <a:r>
              <a:rPr lang="en-ID" b="0" i="0" dirty="0" err="1">
                <a:solidFill>
                  <a:srgbClr val="444444"/>
                </a:solidFill>
                <a:effectLst/>
                <a:highlight>
                  <a:srgbClr val="FFFFFF"/>
                </a:highlight>
                <a:latin typeface="Karla" pitchFamily="2" charset="0"/>
              </a:rPr>
              <a:t>ditolerir</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dalam</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sampel</a:t>
            </a:r>
            <a:r>
              <a:rPr lang="en-ID" b="0" i="0" dirty="0">
                <a:solidFill>
                  <a:srgbClr val="444444"/>
                </a:solidFill>
                <a:effectLst/>
                <a:highlight>
                  <a:srgbClr val="FFFFFF"/>
                </a:highlight>
                <a:latin typeface="Karla" pitchFamily="2" charset="0"/>
              </a:rPr>
              <a:t> alias </a:t>
            </a:r>
            <a:r>
              <a:rPr lang="en-ID" b="0" i="0" dirty="0" err="1">
                <a:solidFill>
                  <a:srgbClr val="444444"/>
                </a:solidFill>
                <a:effectLst/>
                <a:highlight>
                  <a:srgbClr val="FFFFFF"/>
                </a:highlight>
                <a:latin typeface="Karla" pitchFamily="2" charset="0"/>
              </a:rPr>
              <a:t>tingkat</a:t>
            </a:r>
            <a:r>
              <a:rPr lang="en-ID" b="0" i="0" dirty="0">
                <a:solidFill>
                  <a:srgbClr val="444444"/>
                </a:solidFill>
                <a:effectLst/>
                <a:highlight>
                  <a:srgbClr val="FFFFFF"/>
                </a:highlight>
                <a:latin typeface="Karla" pitchFamily="2" charset="0"/>
              </a:rPr>
              <a:t> </a:t>
            </a:r>
            <a:r>
              <a:rPr lang="en-ID" b="0" i="0" dirty="0" err="1">
                <a:solidFill>
                  <a:srgbClr val="444444"/>
                </a:solidFill>
                <a:effectLst/>
                <a:highlight>
                  <a:srgbClr val="FFFFFF"/>
                </a:highlight>
                <a:latin typeface="Karla" pitchFamily="2" charset="0"/>
              </a:rPr>
              <a:t>signifikansi</a:t>
            </a:r>
            <a:r>
              <a:rPr lang="en-ID" b="0" i="0" dirty="0">
                <a:solidFill>
                  <a:srgbClr val="444444"/>
                </a:solidFill>
                <a:effectLst/>
                <a:highlight>
                  <a:srgbClr val="FFFFFF"/>
                </a:highlight>
                <a:latin typeface="Karla" pitchFamily="2" charset="0"/>
              </a:rPr>
              <a:t> adalah 0,05 (5%) </a:t>
            </a:r>
            <a:r>
              <a:rPr lang="en-ID" b="0" i="0" dirty="0" err="1">
                <a:solidFill>
                  <a:srgbClr val="444444"/>
                </a:solidFill>
                <a:effectLst/>
                <a:highlight>
                  <a:srgbClr val="FFFFFF"/>
                </a:highlight>
                <a:latin typeface="Karla" pitchFamily="2" charset="0"/>
              </a:rPr>
              <a:t>atau</a:t>
            </a:r>
            <a:r>
              <a:rPr lang="en-ID" b="0" i="0" dirty="0">
                <a:solidFill>
                  <a:srgbClr val="444444"/>
                </a:solidFill>
                <a:effectLst/>
                <a:highlight>
                  <a:srgbClr val="FFFFFF"/>
                </a:highlight>
                <a:latin typeface="Karla" pitchFamily="2" charset="0"/>
              </a:rPr>
              <a:t> 0,01 (1%)</a:t>
            </a:r>
          </a:p>
        </p:txBody>
      </p:sp>
      <p:sp>
        <p:nvSpPr>
          <p:cNvPr id="8" name="TextBox 7">
            <a:extLst>
              <a:ext uri="{FF2B5EF4-FFF2-40B4-BE49-F238E27FC236}">
                <a16:creationId xmlns:a16="http://schemas.microsoft.com/office/drawing/2014/main" id="{6D03197D-18E0-F893-D117-F0CD2C6AD4F5}"/>
              </a:ext>
            </a:extLst>
          </p:cNvPr>
          <p:cNvSpPr txBox="1"/>
          <p:nvPr/>
        </p:nvSpPr>
        <p:spPr>
          <a:xfrm>
            <a:off x="2592925" y="3331288"/>
            <a:ext cx="8911687" cy="1938992"/>
          </a:xfrm>
          <a:prstGeom prst="rect">
            <a:avLst/>
          </a:prstGeom>
          <a:noFill/>
        </p:spPr>
        <p:txBody>
          <a:bodyPr wrap="square" rtlCol="0">
            <a:spAutoFit/>
          </a:bodyPr>
          <a:lstStyle/>
          <a:p>
            <a:r>
              <a:rPr lang="en-US" sz="2400" dirty="0"/>
              <a:t>Dini </a:t>
            </a:r>
            <a:r>
              <a:rPr lang="en-US" sz="2400" dirty="0" err="1"/>
              <a:t>ingin</a:t>
            </a:r>
            <a:r>
              <a:rPr lang="en-US" sz="2400" dirty="0"/>
              <a:t> </a:t>
            </a:r>
            <a:r>
              <a:rPr lang="en-US" sz="2400" dirty="0" err="1"/>
              <a:t>meneliti</a:t>
            </a:r>
            <a:r>
              <a:rPr lang="en-US" sz="2400" dirty="0"/>
              <a:t> guru SD di </a:t>
            </a:r>
            <a:r>
              <a:rPr lang="en-US" sz="2400" dirty="0" err="1"/>
              <a:t>sebuah</a:t>
            </a:r>
            <a:r>
              <a:rPr lang="en-US" sz="2400" dirty="0"/>
              <a:t> </a:t>
            </a:r>
            <a:r>
              <a:rPr lang="en-US" sz="2400" dirty="0" err="1"/>
              <a:t>sekolah</a:t>
            </a:r>
            <a:r>
              <a:rPr lang="en-US" sz="2400" dirty="0"/>
              <a:t>. </a:t>
            </a:r>
            <a:r>
              <a:rPr lang="en-US" sz="2400" dirty="0" err="1"/>
              <a:t>Jumlah</a:t>
            </a:r>
            <a:r>
              <a:rPr lang="en-US" sz="2400" dirty="0"/>
              <a:t> </a:t>
            </a:r>
            <a:r>
              <a:rPr lang="en-US" sz="2400" dirty="0" err="1"/>
              <a:t>populasinya</a:t>
            </a:r>
            <a:r>
              <a:rPr lang="en-US" sz="2400" dirty="0"/>
              <a:t> 150 guru. </a:t>
            </a:r>
            <a:r>
              <a:rPr lang="en-US" sz="2400" dirty="0" err="1"/>
              <a:t>Tentukan</a:t>
            </a:r>
            <a:r>
              <a:rPr lang="en-US" sz="2400" dirty="0"/>
              <a:t> </a:t>
            </a:r>
            <a:r>
              <a:rPr lang="en-US" sz="2400" dirty="0" err="1"/>
              <a:t>jumlah</a:t>
            </a:r>
            <a:r>
              <a:rPr lang="en-US" sz="2400" dirty="0"/>
              <a:t> </a:t>
            </a:r>
            <a:r>
              <a:rPr lang="en-US" sz="2400" dirty="0" err="1"/>
              <a:t>sampel</a:t>
            </a:r>
            <a:r>
              <a:rPr lang="en-US" sz="2400" dirty="0"/>
              <a:t> </a:t>
            </a:r>
            <a:r>
              <a:rPr lang="en-US" sz="2400" dirty="0" err="1"/>
              <a:t>dengan</a:t>
            </a:r>
            <a:r>
              <a:rPr lang="en-US" sz="2400" dirty="0"/>
              <a:t> Tingkat </a:t>
            </a:r>
            <a:r>
              <a:rPr lang="en-US" sz="2400" dirty="0" err="1"/>
              <a:t>signifikansi</a:t>
            </a:r>
            <a:r>
              <a:rPr lang="en-US" sz="2400" dirty="0"/>
              <a:t> 5%, </a:t>
            </a:r>
            <a:r>
              <a:rPr lang="en-US" sz="2400" dirty="0" err="1"/>
              <a:t>maka</a:t>
            </a:r>
            <a:r>
              <a:rPr lang="en-US" sz="2400" dirty="0"/>
              <a:t> </a:t>
            </a:r>
            <a:r>
              <a:rPr lang="en-US" sz="2400" dirty="0" err="1"/>
              <a:t>jumlah</a:t>
            </a:r>
            <a:r>
              <a:rPr lang="en-US" sz="2400" dirty="0"/>
              <a:t> </a:t>
            </a:r>
            <a:r>
              <a:rPr lang="en-US" sz="2400" dirty="0" err="1"/>
              <a:t>sampel</a:t>
            </a:r>
            <a:r>
              <a:rPr lang="en-US" sz="2400" dirty="0"/>
              <a:t> minimal adalah 109 orang.</a:t>
            </a:r>
          </a:p>
          <a:p>
            <a:r>
              <a:rPr lang="en-US" sz="2400" dirty="0" err="1"/>
              <a:t>Berapa</a:t>
            </a:r>
            <a:r>
              <a:rPr lang="en-US" sz="2400" dirty="0"/>
              <a:t> </a:t>
            </a:r>
            <a:r>
              <a:rPr lang="en-US" sz="2400" dirty="0" err="1"/>
              <a:t>jumlah</a:t>
            </a:r>
            <a:r>
              <a:rPr lang="en-US" sz="2400" dirty="0"/>
              <a:t> </a:t>
            </a:r>
            <a:r>
              <a:rPr lang="en-US" sz="2400" dirty="0" err="1"/>
              <a:t>sampel</a:t>
            </a:r>
            <a:r>
              <a:rPr lang="en-US" sz="2400" dirty="0"/>
              <a:t> </a:t>
            </a:r>
            <a:r>
              <a:rPr lang="en-US" sz="2400" dirty="0" err="1"/>
              <a:t>jika</a:t>
            </a:r>
            <a:r>
              <a:rPr lang="en-US" sz="2400" dirty="0"/>
              <a:t> Tingkat </a:t>
            </a:r>
            <a:r>
              <a:rPr lang="en-US" sz="2400" dirty="0" err="1"/>
              <a:t>signifikansi</a:t>
            </a:r>
            <a:r>
              <a:rPr lang="en-US" sz="2400" dirty="0"/>
              <a:t> 10%?</a:t>
            </a:r>
            <a:endParaRPr lang="en-ID" sz="2400" dirty="0"/>
          </a:p>
        </p:txBody>
      </p:sp>
    </p:spTree>
    <p:extLst>
      <p:ext uri="{BB962C8B-B14F-4D97-AF65-F5344CB8AC3E}">
        <p14:creationId xmlns:p14="http://schemas.microsoft.com/office/powerpoint/2010/main" val="206563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40969B-6CB2-C538-885B-869360AED3D4}"/>
              </a:ext>
            </a:extLst>
          </p:cNvPr>
          <p:cNvSpPr>
            <a:spLocks noGrp="1"/>
          </p:cNvSpPr>
          <p:nvPr>
            <p:ph idx="1"/>
          </p:nvPr>
        </p:nvSpPr>
        <p:spPr/>
        <p:txBody>
          <a:bodyPr>
            <a:normAutofit/>
          </a:bodyPr>
          <a:lstStyle/>
          <a:p>
            <a:pPr marL="0" indent="0" algn="ctr">
              <a:buNone/>
            </a:pPr>
            <a:endParaRPr lang="en-US" sz="4000" dirty="0"/>
          </a:p>
          <a:p>
            <a:pPr marL="0" indent="0" algn="ctr">
              <a:buNone/>
            </a:pPr>
            <a:endParaRPr lang="en-US" sz="4000" dirty="0"/>
          </a:p>
          <a:p>
            <a:pPr marL="0" indent="0" algn="ctr">
              <a:buNone/>
            </a:pPr>
            <a:r>
              <a:rPr lang="en-US" sz="4000" dirty="0"/>
              <a:t>TERIMA KASIH</a:t>
            </a:r>
            <a:endParaRPr lang="en-ID" sz="4000" dirty="0"/>
          </a:p>
        </p:txBody>
      </p:sp>
    </p:spTree>
    <p:extLst>
      <p:ext uri="{BB962C8B-B14F-4D97-AF65-F5344CB8AC3E}">
        <p14:creationId xmlns:p14="http://schemas.microsoft.com/office/powerpoint/2010/main" val="3237706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89542-9217-8E92-3795-E4FE1352328C}"/>
              </a:ext>
            </a:extLst>
          </p:cNvPr>
          <p:cNvSpPr>
            <a:spLocks noGrp="1"/>
          </p:cNvSpPr>
          <p:nvPr>
            <p:ph type="title"/>
          </p:nvPr>
        </p:nvSpPr>
        <p:spPr>
          <a:xfrm>
            <a:off x="2592925" y="624110"/>
            <a:ext cx="8911687" cy="859250"/>
          </a:xfrm>
        </p:spPr>
        <p:txBody>
          <a:bodyPr>
            <a:normAutofit/>
          </a:bodyPr>
          <a:lstStyle/>
          <a:p>
            <a:r>
              <a:rPr lang="en-US" dirty="0"/>
              <a:t>FRAMEWORK </a:t>
            </a:r>
            <a:r>
              <a:rPr lang="en-US" dirty="0" err="1"/>
              <a:t>Pengambilan</a:t>
            </a:r>
            <a:r>
              <a:rPr lang="en-US" dirty="0"/>
              <a:t> </a:t>
            </a:r>
            <a:r>
              <a:rPr lang="en-US" dirty="0" err="1"/>
              <a:t>Sampel</a:t>
            </a:r>
            <a:endParaRPr lang="en-ID" dirty="0"/>
          </a:p>
        </p:txBody>
      </p:sp>
      <p:pic>
        <p:nvPicPr>
          <p:cNvPr id="4" name="Content Placeholder 4">
            <a:extLst>
              <a:ext uri="{FF2B5EF4-FFF2-40B4-BE49-F238E27FC236}">
                <a16:creationId xmlns:a16="http://schemas.microsoft.com/office/drawing/2014/main" id="{F3D30A45-18D3-BC6D-87FB-BE690DAAC747}"/>
              </a:ext>
            </a:extLst>
          </p:cNvPr>
          <p:cNvPicPr>
            <a:picLocks noGrp="1" noChangeAspect="1"/>
          </p:cNvPicPr>
          <p:nvPr>
            <p:ph idx="1"/>
          </p:nvPr>
        </p:nvPicPr>
        <p:blipFill rotWithShape="1">
          <a:blip r:embed="rId2"/>
          <a:srcRect l="14670" t="19920" r="15589" b="18905"/>
          <a:stretch/>
        </p:blipFill>
        <p:spPr>
          <a:xfrm>
            <a:off x="2672080" y="1595120"/>
            <a:ext cx="8910320" cy="4693920"/>
          </a:xfrm>
          <a:prstGeom prst="snip2DiagRect">
            <a:avLst/>
          </a:prstGeom>
          <a:solidFill>
            <a:srgbClr val="FFFFFF">
              <a:shade val="85000"/>
            </a:srgbClr>
          </a:solidFill>
          <a:ln w="88900" cap="sq">
            <a:solidFill>
              <a:schemeClr val="tx1"/>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471498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DD5F3-4A7A-EAAF-352F-39CD689BE47C}"/>
              </a:ext>
            </a:extLst>
          </p:cNvPr>
          <p:cNvSpPr>
            <a:spLocks noGrp="1"/>
          </p:cNvSpPr>
          <p:nvPr>
            <p:ph type="title"/>
          </p:nvPr>
        </p:nvSpPr>
        <p:spPr>
          <a:xfrm>
            <a:off x="2079742" y="306870"/>
            <a:ext cx="8911687" cy="1280890"/>
          </a:xfrm>
        </p:spPr>
        <p:txBody>
          <a:bodyPr/>
          <a:lstStyle/>
          <a:p>
            <a:pPr algn="ctr"/>
            <a:r>
              <a:rPr lang="id-ID" dirty="0"/>
              <a:t>Teknik-Teknik Pengambilan Sampel</a:t>
            </a:r>
            <a:br>
              <a:rPr lang="en-US" dirty="0"/>
            </a:br>
            <a:r>
              <a:rPr lang="en-US" b="1" dirty="0"/>
              <a:t>Probability Sampling </a:t>
            </a:r>
            <a:endParaRPr lang="id-ID" b="1" dirty="0"/>
          </a:p>
        </p:txBody>
      </p:sp>
      <p:sp>
        <p:nvSpPr>
          <p:cNvPr id="3" name="Content Placeholder 2">
            <a:extLst>
              <a:ext uri="{FF2B5EF4-FFF2-40B4-BE49-F238E27FC236}">
                <a16:creationId xmlns:a16="http://schemas.microsoft.com/office/drawing/2014/main" id="{A5E2CC84-8745-0C4F-A59A-FA137C0901CF}"/>
              </a:ext>
            </a:extLst>
          </p:cNvPr>
          <p:cNvSpPr>
            <a:spLocks noGrp="1"/>
          </p:cNvSpPr>
          <p:nvPr>
            <p:ph idx="1"/>
          </p:nvPr>
        </p:nvSpPr>
        <p:spPr>
          <a:xfrm>
            <a:off x="2170567" y="1680559"/>
            <a:ext cx="8915400" cy="4168686"/>
          </a:xfrm>
        </p:spPr>
        <p:txBody>
          <a:bodyPr>
            <a:noAutofit/>
          </a:bodyPr>
          <a:lstStyle/>
          <a:p>
            <a:r>
              <a:rPr lang="en-US" sz="2200" b="1" dirty="0"/>
              <a:t>Probability sampling </a:t>
            </a:r>
            <a:r>
              <a:rPr lang="en-US" sz="2200" dirty="0"/>
              <a:t>adalah </a:t>
            </a:r>
            <a:r>
              <a:rPr lang="en-US" sz="2200" dirty="0" err="1"/>
              <a:t>tehnik</a:t>
            </a:r>
            <a:r>
              <a:rPr lang="en-US" sz="2200" dirty="0"/>
              <a:t> </a:t>
            </a:r>
            <a:r>
              <a:rPr lang="en-US" sz="2200" dirty="0" err="1"/>
              <a:t>pengambilan</a:t>
            </a:r>
            <a:r>
              <a:rPr lang="en-US" sz="2200" dirty="0"/>
              <a:t> </a:t>
            </a:r>
            <a:r>
              <a:rPr lang="en-US" sz="2200" dirty="0" err="1"/>
              <a:t>sampel</a:t>
            </a:r>
            <a:r>
              <a:rPr lang="en-US" sz="2200" dirty="0"/>
              <a:t> </a:t>
            </a:r>
            <a:r>
              <a:rPr lang="en-US" sz="2200" dirty="0" err="1"/>
              <a:t>dengan</a:t>
            </a:r>
            <a:r>
              <a:rPr lang="en-US" sz="2200" dirty="0"/>
              <a:t> </a:t>
            </a:r>
            <a:r>
              <a:rPr lang="en-US" sz="2200" dirty="0" err="1"/>
              <a:t>ketentuan</a:t>
            </a:r>
            <a:r>
              <a:rPr lang="en-US" sz="2200" dirty="0"/>
              <a:t> </a:t>
            </a:r>
            <a:r>
              <a:rPr lang="en-US" sz="2200" dirty="0" err="1"/>
              <a:t>bahwa</a:t>
            </a:r>
            <a:r>
              <a:rPr lang="en-US" sz="2200" dirty="0"/>
              <a:t> </a:t>
            </a:r>
            <a:r>
              <a:rPr lang="en-US" sz="2200" b="1" dirty="0" err="1"/>
              <a:t>semua</a:t>
            </a:r>
            <a:r>
              <a:rPr lang="en-US" sz="2200" b="1" dirty="0"/>
              <a:t> </a:t>
            </a:r>
            <a:r>
              <a:rPr lang="en-US" sz="2200" b="1" dirty="0" err="1"/>
              <a:t>anggota</a:t>
            </a:r>
            <a:r>
              <a:rPr lang="en-US" sz="2200" b="1" dirty="0"/>
              <a:t> </a:t>
            </a:r>
            <a:r>
              <a:rPr lang="en-US" sz="2200" b="1" dirty="0" err="1"/>
              <a:t>populasi</a:t>
            </a:r>
            <a:r>
              <a:rPr lang="en-US" sz="2200" b="1" dirty="0"/>
              <a:t> </a:t>
            </a:r>
            <a:r>
              <a:rPr lang="en-US" sz="2200" b="1" dirty="0" err="1"/>
              <a:t>mempunyai</a:t>
            </a:r>
            <a:r>
              <a:rPr lang="en-US" sz="2200" b="1" dirty="0"/>
              <a:t> </a:t>
            </a:r>
            <a:r>
              <a:rPr lang="en-US" sz="2200" b="1" dirty="0" err="1"/>
              <a:t>kesempatan</a:t>
            </a:r>
            <a:r>
              <a:rPr lang="en-US" sz="2200" b="1" dirty="0"/>
              <a:t> </a:t>
            </a:r>
            <a:r>
              <a:rPr lang="en-US" sz="2200" b="1" dirty="0" err="1"/>
              <a:t>sama</a:t>
            </a:r>
            <a:r>
              <a:rPr lang="en-US" sz="2200" b="1" dirty="0"/>
              <a:t> </a:t>
            </a:r>
            <a:r>
              <a:rPr lang="en-US" sz="2200" b="1" dirty="0" err="1"/>
              <a:t>untuk</a:t>
            </a:r>
            <a:r>
              <a:rPr lang="en-US" sz="2200" b="1" dirty="0"/>
              <a:t> </a:t>
            </a:r>
            <a:r>
              <a:rPr lang="en-US" sz="2200" b="1" dirty="0" err="1"/>
              <a:t>terpilih</a:t>
            </a:r>
            <a:r>
              <a:rPr lang="en-US" sz="2200" b="1" dirty="0"/>
              <a:t> </a:t>
            </a:r>
            <a:r>
              <a:rPr lang="en-US" sz="2200" dirty="0" err="1"/>
              <a:t>sebagai</a:t>
            </a:r>
            <a:r>
              <a:rPr lang="en-US" sz="2200" dirty="0"/>
              <a:t> </a:t>
            </a:r>
            <a:r>
              <a:rPr lang="en-US" sz="2200" dirty="0" err="1"/>
              <a:t>sampel</a:t>
            </a:r>
            <a:r>
              <a:rPr lang="en-US" sz="2200" dirty="0"/>
              <a:t>. </a:t>
            </a:r>
            <a:r>
              <a:rPr lang="en-US" sz="2200" dirty="0" err="1"/>
              <a:t>Terdapat</a:t>
            </a:r>
            <a:r>
              <a:rPr lang="en-US" sz="2200" dirty="0"/>
              <a:t> </a:t>
            </a:r>
            <a:r>
              <a:rPr lang="en-US" sz="2200" dirty="0" err="1"/>
              <a:t>tiga</a:t>
            </a:r>
            <a:r>
              <a:rPr lang="en-US" sz="2200" dirty="0"/>
              <a:t> </a:t>
            </a:r>
            <a:r>
              <a:rPr lang="en-US" sz="2200" dirty="0" err="1"/>
              <a:t>cara</a:t>
            </a:r>
            <a:r>
              <a:rPr lang="en-US" sz="2200" dirty="0"/>
              <a:t>:</a:t>
            </a:r>
          </a:p>
          <a:p>
            <a:r>
              <a:rPr lang="id-ID" sz="2200" dirty="0"/>
              <a:t>1) Simple Random Sampling</a:t>
            </a:r>
            <a:r>
              <a:rPr lang="en-US" sz="2200" dirty="0"/>
              <a:t>, p</a:t>
            </a:r>
            <a:r>
              <a:rPr lang="id-ID" sz="2200" dirty="0"/>
              <a:t>enyampelan acak sederhana dimaksudkan bahwa sebanyak n sampel diambil dari populasi N dan tiap anggota populasi mempunyai peluang yang sama untuk terambil. </a:t>
            </a:r>
            <a:endParaRPr lang="en-US" sz="2200" dirty="0"/>
          </a:p>
          <a:p>
            <a:r>
              <a:rPr lang="id-ID" sz="2200" dirty="0"/>
              <a:t>2) Stratified Random Sampling</a:t>
            </a:r>
            <a:r>
              <a:rPr lang="en-US" sz="2200" dirty="0"/>
              <a:t>,</a:t>
            </a:r>
            <a:r>
              <a:rPr lang="id-ID" sz="2200" dirty="0"/>
              <a:t> </a:t>
            </a:r>
            <a:r>
              <a:rPr lang="en-US" sz="2200" dirty="0"/>
              <a:t>p</a:t>
            </a:r>
            <a:r>
              <a:rPr lang="id-ID" sz="2200" dirty="0"/>
              <a:t>ada penyampelan jenis ini, anggota populasi dikelompokkan berdasarkan stratanya</a:t>
            </a:r>
            <a:r>
              <a:rPr lang="en-US" sz="2200" dirty="0"/>
              <a:t>. M</a:t>
            </a:r>
            <a:r>
              <a:rPr lang="id-ID" sz="2200" dirty="0"/>
              <a:t>isal</a:t>
            </a:r>
            <a:r>
              <a:rPr lang="en-US" sz="2200" dirty="0"/>
              <a:t>: </a:t>
            </a:r>
            <a:r>
              <a:rPr lang="en-US" sz="2200" dirty="0" err="1"/>
              <a:t>kategori</a:t>
            </a:r>
            <a:r>
              <a:rPr lang="en-US" sz="2200" dirty="0"/>
              <a:t> </a:t>
            </a:r>
            <a:r>
              <a:rPr lang="en-US" sz="2200" dirty="0" err="1"/>
              <a:t>nilai</a:t>
            </a:r>
            <a:r>
              <a:rPr lang="en-US" sz="2200" dirty="0"/>
              <a:t> </a:t>
            </a:r>
            <a:r>
              <a:rPr lang="en-US" sz="2200" dirty="0" err="1"/>
              <a:t>masuk</a:t>
            </a:r>
            <a:r>
              <a:rPr lang="en-US" sz="2200" dirty="0"/>
              <a:t> </a:t>
            </a:r>
            <a:r>
              <a:rPr lang="en-US" sz="2200" dirty="0" err="1"/>
              <a:t>perguruan</a:t>
            </a:r>
            <a:r>
              <a:rPr lang="en-US" sz="2200" dirty="0"/>
              <a:t> </a:t>
            </a:r>
            <a:r>
              <a:rPr lang="en-US" sz="2200" dirty="0" err="1"/>
              <a:t>tinggi</a:t>
            </a:r>
            <a:r>
              <a:rPr lang="en-US" sz="2200" dirty="0"/>
              <a:t> </a:t>
            </a:r>
            <a:r>
              <a:rPr lang="en-US" sz="2200" dirty="0" err="1"/>
              <a:t>ada</a:t>
            </a:r>
            <a:r>
              <a:rPr lang="en-US" sz="2200" dirty="0"/>
              <a:t> 3 </a:t>
            </a:r>
            <a:r>
              <a:rPr lang="en-US" sz="2200" dirty="0" err="1"/>
              <a:t>kelompok</a:t>
            </a:r>
            <a:r>
              <a:rPr lang="en-US" sz="2200" dirty="0"/>
              <a:t> </a:t>
            </a:r>
            <a:r>
              <a:rPr lang="en-US" sz="2200" dirty="0" err="1"/>
              <a:t>yaitu</a:t>
            </a:r>
            <a:r>
              <a:rPr lang="en-US" sz="2200" dirty="0"/>
              <a:t>; </a:t>
            </a:r>
            <a:r>
              <a:rPr lang="en-US" sz="2200" dirty="0" err="1"/>
              <a:t>nilai</a:t>
            </a:r>
            <a:r>
              <a:rPr lang="id-ID" sz="2200" dirty="0"/>
              <a:t> tinggi, </a:t>
            </a:r>
            <a:r>
              <a:rPr lang="en-US" sz="2200" dirty="0" err="1"/>
              <a:t>nilai</a:t>
            </a:r>
            <a:r>
              <a:rPr lang="en-US" sz="2200" dirty="0"/>
              <a:t> </a:t>
            </a:r>
            <a:r>
              <a:rPr lang="id-ID" sz="2200" dirty="0"/>
              <a:t>sedang,</a:t>
            </a:r>
            <a:r>
              <a:rPr lang="en-US" sz="2200" dirty="0"/>
              <a:t> </a:t>
            </a:r>
            <a:r>
              <a:rPr lang="id-ID" sz="2200" dirty="0"/>
              <a:t>dan </a:t>
            </a:r>
            <a:r>
              <a:rPr lang="en-US" sz="2200" dirty="0" err="1"/>
              <a:t>nilai</a:t>
            </a:r>
            <a:r>
              <a:rPr lang="en-US" sz="2200" dirty="0"/>
              <a:t> </a:t>
            </a:r>
            <a:r>
              <a:rPr lang="id-ID" sz="2200" dirty="0"/>
              <a:t>rendah. Kemudian dipilih sampel yang mewakili masing-masing strata. </a:t>
            </a:r>
            <a:endParaRPr lang="en-US" sz="2200" dirty="0"/>
          </a:p>
        </p:txBody>
      </p:sp>
    </p:spTree>
    <p:extLst>
      <p:ext uri="{BB962C8B-B14F-4D97-AF65-F5344CB8AC3E}">
        <p14:creationId xmlns:p14="http://schemas.microsoft.com/office/powerpoint/2010/main" val="3238485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D3E6C-8C16-97B9-20C2-36C7E9EB73F1}"/>
              </a:ext>
            </a:extLst>
          </p:cNvPr>
          <p:cNvSpPr>
            <a:spLocks noGrp="1"/>
          </p:cNvSpPr>
          <p:nvPr>
            <p:ph type="title"/>
          </p:nvPr>
        </p:nvSpPr>
        <p:spPr/>
        <p:txBody>
          <a:bodyPr/>
          <a:lstStyle/>
          <a:p>
            <a:pPr algn="ctr"/>
            <a:r>
              <a:rPr lang="id-ID" dirty="0"/>
              <a:t>Teknik-Teknik Pengambilan Sampel</a:t>
            </a:r>
            <a:br>
              <a:rPr lang="en-US" dirty="0"/>
            </a:br>
            <a:r>
              <a:rPr lang="en-US" b="1" dirty="0"/>
              <a:t>Probability Sampling </a:t>
            </a:r>
            <a:endParaRPr lang="en-ID" dirty="0"/>
          </a:p>
        </p:txBody>
      </p:sp>
      <p:sp>
        <p:nvSpPr>
          <p:cNvPr id="3" name="Content Placeholder 2">
            <a:extLst>
              <a:ext uri="{FF2B5EF4-FFF2-40B4-BE49-F238E27FC236}">
                <a16:creationId xmlns:a16="http://schemas.microsoft.com/office/drawing/2014/main" id="{70D8646C-C4D9-C963-1DF5-FBD398BD0E6D}"/>
              </a:ext>
            </a:extLst>
          </p:cNvPr>
          <p:cNvSpPr>
            <a:spLocks noGrp="1"/>
          </p:cNvSpPr>
          <p:nvPr>
            <p:ph idx="1"/>
          </p:nvPr>
        </p:nvSpPr>
        <p:spPr/>
        <p:txBody>
          <a:bodyPr>
            <a:normAutofit fontScale="92500" lnSpcReduction="20000"/>
          </a:bodyPr>
          <a:lstStyle/>
          <a:p>
            <a:r>
              <a:rPr lang="id-ID" sz="2400" dirty="0"/>
              <a:t>3) Sistematic Sampling</a:t>
            </a:r>
            <a:r>
              <a:rPr lang="en-US" sz="2400" dirty="0"/>
              <a:t>, p</a:t>
            </a:r>
            <a:r>
              <a:rPr lang="id-ID" sz="2400" dirty="0"/>
              <a:t>enyampelan dengan cara ini dilakukan dengan mengurutkan terlebih dahulu semua anggota, kemudian dipili</a:t>
            </a:r>
            <a:r>
              <a:rPr lang="en-US" sz="2400" dirty="0"/>
              <a:t>h</a:t>
            </a:r>
            <a:r>
              <a:rPr lang="id-ID" sz="2400" dirty="0"/>
              <a:t> urutan tertentu untuk dijadikan anggota sampel. </a:t>
            </a:r>
            <a:endParaRPr lang="en-US" sz="2400" dirty="0"/>
          </a:p>
          <a:p>
            <a:r>
              <a:rPr lang="id-ID" sz="2400" dirty="0"/>
              <a:t>4) Cluster Sampling</a:t>
            </a:r>
            <a:r>
              <a:rPr lang="en-US" sz="2400" dirty="0"/>
              <a:t>, </a:t>
            </a:r>
            <a:r>
              <a:rPr lang="en-US" sz="2400" dirty="0" err="1"/>
              <a:t>tehnik</a:t>
            </a:r>
            <a:r>
              <a:rPr lang="en-US" sz="2400" dirty="0"/>
              <a:t> yang </a:t>
            </a:r>
            <a:r>
              <a:rPr lang="en-US" sz="2400" dirty="0" err="1"/>
              <a:t>digunakan</a:t>
            </a:r>
            <a:r>
              <a:rPr lang="en-US" sz="2400" dirty="0"/>
              <a:t> </a:t>
            </a:r>
            <a:r>
              <a:rPr lang="en-US" sz="2400" dirty="0" err="1"/>
              <a:t>jika</a:t>
            </a:r>
            <a:r>
              <a:rPr lang="en-US" sz="2400" dirty="0"/>
              <a:t> </a:t>
            </a:r>
            <a:r>
              <a:rPr lang="en-US" sz="2400" dirty="0" err="1"/>
              <a:t>sumber</a:t>
            </a:r>
            <a:r>
              <a:rPr lang="en-US" sz="2400" dirty="0"/>
              <a:t> data </a:t>
            </a:r>
            <a:r>
              <a:rPr lang="en-US" sz="2400" dirty="0" err="1"/>
              <a:t>atau</a:t>
            </a:r>
            <a:r>
              <a:rPr lang="en-US" sz="2400" dirty="0"/>
              <a:t> </a:t>
            </a:r>
            <a:r>
              <a:rPr lang="en-US" sz="2400" dirty="0" err="1"/>
              <a:t>populasi</a:t>
            </a:r>
            <a:r>
              <a:rPr lang="en-US" sz="2400" dirty="0"/>
              <a:t> sangat </a:t>
            </a:r>
            <a:r>
              <a:rPr lang="en-US" sz="2400" dirty="0" err="1"/>
              <a:t>luas</a:t>
            </a:r>
            <a:r>
              <a:rPr lang="en-US" sz="2400" dirty="0"/>
              <a:t>. P</a:t>
            </a:r>
            <a:r>
              <a:rPr lang="id-ID" sz="2400" dirty="0"/>
              <a:t>ada penyampelan jenis ini populasi dibagi menjadi wilayah atau klaster. Jika terpilih klasternya, seluruh anggota dalam klaster tersebut yang </a:t>
            </a:r>
            <a:r>
              <a:rPr lang="en-US" sz="2400" dirty="0"/>
              <a:t>akan </a:t>
            </a:r>
            <a:r>
              <a:rPr lang="id-ID" sz="2400" dirty="0"/>
              <a:t>menjadi sampel.</a:t>
            </a:r>
            <a:r>
              <a:rPr lang="en-US" sz="2400" dirty="0"/>
              <a:t> </a:t>
            </a:r>
            <a:r>
              <a:rPr lang="en-US" sz="2400" dirty="0" err="1"/>
              <a:t>Untuk</a:t>
            </a:r>
            <a:r>
              <a:rPr lang="en-US" sz="2400" dirty="0"/>
              <a:t> </a:t>
            </a:r>
            <a:r>
              <a:rPr lang="en-US" sz="2400" dirty="0" err="1"/>
              <a:t>sampelnya</a:t>
            </a:r>
            <a:r>
              <a:rPr lang="en-US" sz="2400" dirty="0"/>
              <a:t> </a:t>
            </a:r>
            <a:r>
              <a:rPr lang="en-ID" sz="2400" b="0" i="0" dirty="0">
                <a:solidFill>
                  <a:srgbClr val="444444"/>
                </a:solidFill>
                <a:effectLst/>
                <a:highlight>
                  <a:srgbClr val="FFFFFF"/>
                </a:highlight>
              </a:rPr>
              <a:t>wilayah </a:t>
            </a:r>
            <a:r>
              <a:rPr lang="en-ID" sz="2400" b="0" i="0" dirty="0" err="1">
                <a:solidFill>
                  <a:srgbClr val="444444"/>
                </a:solidFill>
                <a:effectLst/>
                <a:highlight>
                  <a:srgbClr val="FFFFFF"/>
                </a:highlight>
              </a:rPr>
              <a:t>populasi</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terlebih</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dahulu</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ditetapkan</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secara</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acak</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saja</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menggunakan</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teknik</a:t>
            </a:r>
            <a:r>
              <a:rPr lang="en-ID" sz="2400" b="0" i="0" dirty="0">
                <a:solidFill>
                  <a:srgbClr val="444444"/>
                </a:solidFill>
                <a:effectLst/>
                <a:highlight>
                  <a:srgbClr val="FFFFFF"/>
                </a:highlight>
              </a:rPr>
              <a:t> </a:t>
            </a:r>
            <a:r>
              <a:rPr lang="en-ID" sz="2400" b="1" i="1" dirty="0">
                <a:solidFill>
                  <a:srgbClr val="444444"/>
                </a:solidFill>
                <a:effectLst/>
                <a:highlight>
                  <a:srgbClr val="FFFFFF"/>
                </a:highlight>
              </a:rPr>
              <a:t>Proportional Stratified Random Sampling.</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Tehnik</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ini</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digunakan</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karena</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jumlah</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populasi</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setiap</a:t>
            </a:r>
            <a:r>
              <a:rPr lang="en-ID" sz="2400" b="0" i="0" dirty="0">
                <a:solidFill>
                  <a:srgbClr val="444444"/>
                </a:solidFill>
                <a:effectLst/>
                <a:highlight>
                  <a:srgbClr val="FFFFFF"/>
                </a:highlight>
              </a:rPr>
              <a:t> wilayah </a:t>
            </a:r>
            <a:r>
              <a:rPr lang="en-ID" sz="2400" b="0" i="0" dirty="0" err="1">
                <a:solidFill>
                  <a:srgbClr val="444444"/>
                </a:solidFill>
                <a:effectLst/>
                <a:highlight>
                  <a:srgbClr val="FFFFFF"/>
                </a:highlight>
              </a:rPr>
              <a:t>itu</a:t>
            </a:r>
            <a:r>
              <a:rPr lang="en-ID" sz="2400" b="0" i="0" dirty="0">
                <a:solidFill>
                  <a:srgbClr val="444444"/>
                </a:solidFill>
                <a:effectLst/>
                <a:highlight>
                  <a:srgbClr val="FFFFFF"/>
                </a:highlight>
              </a:rPr>
              <a:t> </a:t>
            </a:r>
            <a:r>
              <a:rPr lang="en-ID" sz="2400" b="0" i="0" dirty="0" err="1">
                <a:solidFill>
                  <a:srgbClr val="444444"/>
                </a:solidFill>
                <a:effectLst/>
                <a:highlight>
                  <a:srgbClr val="FFFFFF"/>
                </a:highlight>
              </a:rPr>
              <a:t>berbeda-beda</a:t>
            </a:r>
            <a:r>
              <a:rPr lang="en-ID" sz="2400" b="0" i="0" dirty="0">
                <a:solidFill>
                  <a:srgbClr val="444444"/>
                </a:solidFill>
                <a:effectLst/>
                <a:highlight>
                  <a:srgbClr val="FFFFFF"/>
                </a:highlight>
              </a:rPr>
              <a:t>. </a:t>
            </a:r>
            <a:endParaRPr lang="id-ID" sz="2400" dirty="0"/>
          </a:p>
        </p:txBody>
      </p:sp>
    </p:spTree>
    <p:extLst>
      <p:ext uri="{BB962C8B-B14F-4D97-AF65-F5344CB8AC3E}">
        <p14:creationId xmlns:p14="http://schemas.microsoft.com/office/powerpoint/2010/main" val="317881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BE24-6F5E-AA3B-A526-318893DFF98E}"/>
              </a:ext>
            </a:extLst>
          </p:cNvPr>
          <p:cNvSpPr>
            <a:spLocks noGrp="1"/>
          </p:cNvSpPr>
          <p:nvPr>
            <p:ph type="title"/>
          </p:nvPr>
        </p:nvSpPr>
        <p:spPr/>
        <p:txBody>
          <a:bodyPr>
            <a:normAutofit/>
          </a:bodyPr>
          <a:lstStyle/>
          <a:p>
            <a:pPr algn="ctr"/>
            <a:r>
              <a:rPr lang="en-US" b="1" dirty="0"/>
              <a:t>TEHNIK </a:t>
            </a:r>
            <a:r>
              <a:rPr lang="id-ID" b="1" dirty="0"/>
              <a:t>Non Probability Sampling</a:t>
            </a:r>
          </a:p>
        </p:txBody>
      </p:sp>
      <p:sp>
        <p:nvSpPr>
          <p:cNvPr id="3" name="Content Placeholder 2">
            <a:extLst>
              <a:ext uri="{FF2B5EF4-FFF2-40B4-BE49-F238E27FC236}">
                <a16:creationId xmlns:a16="http://schemas.microsoft.com/office/drawing/2014/main" id="{89FBBC4E-F013-6194-ED3B-1E84600E24EA}"/>
              </a:ext>
            </a:extLst>
          </p:cNvPr>
          <p:cNvSpPr>
            <a:spLocks noGrp="1"/>
          </p:cNvSpPr>
          <p:nvPr>
            <p:ph idx="1"/>
          </p:nvPr>
        </p:nvSpPr>
        <p:spPr/>
        <p:txBody>
          <a:bodyPr/>
          <a:lstStyle/>
          <a:p>
            <a:r>
              <a:rPr lang="en-US" sz="2400" dirty="0"/>
              <a:t>A</a:t>
            </a:r>
            <a:r>
              <a:rPr lang="id-ID" sz="2400" dirty="0"/>
              <a:t>dalah teknik pengambilan sampel yang </a:t>
            </a:r>
            <a:r>
              <a:rPr lang="id-ID" sz="2400" b="1" dirty="0"/>
              <a:t>tidak memberi peluang atau kesempatan sama bagi setiap unsur </a:t>
            </a:r>
            <a:r>
              <a:rPr lang="id-ID" sz="2400" dirty="0"/>
              <a:t>atau anggota populasi yang dipilih menjadi sampel. </a:t>
            </a:r>
            <a:endParaRPr lang="en-US" sz="2400" dirty="0"/>
          </a:p>
          <a:p>
            <a:r>
              <a:rPr lang="id-ID" sz="2400" dirty="0"/>
              <a:t>Teknik pengambilan sampel ini diantaranya </a:t>
            </a:r>
            <a:r>
              <a:rPr lang="id-ID" sz="2400" b="1" dirty="0"/>
              <a:t>sampling incidental, sampling bertujuan, sampling bola salju (</a:t>
            </a:r>
            <a:r>
              <a:rPr lang="id-ID" sz="2400" b="1" i="1" dirty="0"/>
              <a:t>snowball sampling</a:t>
            </a:r>
            <a:r>
              <a:rPr lang="id-ID" sz="2400" b="1" dirty="0"/>
              <a:t>), dan sampling kuota</a:t>
            </a:r>
            <a:r>
              <a:rPr lang="id-ID" sz="2400" dirty="0"/>
              <a:t>. </a:t>
            </a:r>
            <a:endParaRPr lang="en-US" sz="2400" dirty="0"/>
          </a:p>
          <a:p>
            <a:r>
              <a:rPr lang="id-ID" sz="2400" dirty="0"/>
              <a:t>Non probability sampling ini </a:t>
            </a:r>
            <a:r>
              <a:rPr lang="id-ID" sz="2400" b="1" dirty="0"/>
              <a:t>tidak bisa digunakan</a:t>
            </a:r>
            <a:r>
              <a:rPr lang="id-ID" sz="2400" dirty="0"/>
              <a:t> untuk membuat </a:t>
            </a:r>
            <a:r>
              <a:rPr lang="en-US" sz="2400" dirty="0"/>
              <a:t>Kesimpulan yang </a:t>
            </a:r>
            <a:r>
              <a:rPr lang="id-ID" sz="2400" dirty="0"/>
              <a:t>generalisasi</a:t>
            </a:r>
            <a:r>
              <a:rPr lang="en-US" sz="2400" dirty="0"/>
              <a:t>.</a:t>
            </a:r>
          </a:p>
          <a:p>
            <a:endParaRPr lang="id-ID" dirty="0"/>
          </a:p>
        </p:txBody>
      </p:sp>
    </p:spTree>
    <p:extLst>
      <p:ext uri="{BB962C8B-B14F-4D97-AF65-F5344CB8AC3E}">
        <p14:creationId xmlns:p14="http://schemas.microsoft.com/office/powerpoint/2010/main" val="212198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79D91-1C19-379F-8C47-C2AE7727F07A}"/>
              </a:ext>
            </a:extLst>
          </p:cNvPr>
          <p:cNvSpPr>
            <a:spLocks noGrp="1"/>
          </p:cNvSpPr>
          <p:nvPr>
            <p:ph type="title"/>
          </p:nvPr>
        </p:nvSpPr>
        <p:spPr>
          <a:xfrm>
            <a:off x="1903445" y="624110"/>
            <a:ext cx="9601167" cy="756821"/>
          </a:xfrm>
        </p:spPr>
        <p:txBody>
          <a:bodyPr/>
          <a:lstStyle/>
          <a:p>
            <a:pPr algn="ctr"/>
            <a:r>
              <a:rPr lang="en-US" b="1" dirty="0"/>
              <a:t>TEHNIK </a:t>
            </a:r>
            <a:r>
              <a:rPr lang="id-ID" b="1" dirty="0"/>
              <a:t>Non Probability Sampling</a:t>
            </a:r>
            <a:endParaRPr lang="id-ID" dirty="0"/>
          </a:p>
        </p:txBody>
      </p:sp>
      <p:sp>
        <p:nvSpPr>
          <p:cNvPr id="3" name="Content Placeholder 2">
            <a:extLst>
              <a:ext uri="{FF2B5EF4-FFF2-40B4-BE49-F238E27FC236}">
                <a16:creationId xmlns:a16="http://schemas.microsoft.com/office/drawing/2014/main" id="{D3BDE80B-6242-8111-A9CD-C806C6E4178E}"/>
              </a:ext>
            </a:extLst>
          </p:cNvPr>
          <p:cNvSpPr>
            <a:spLocks noGrp="1"/>
          </p:cNvSpPr>
          <p:nvPr>
            <p:ph idx="1"/>
          </p:nvPr>
        </p:nvSpPr>
        <p:spPr>
          <a:xfrm>
            <a:off x="1903445" y="1802921"/>
            <a:ext cx="9601167" cy="4649637"/>
          </a:xfrm>
        </p:spPr>
        <p:txBody>
          <a:bodyPr>
            <a:normAutofit lnSpcReduction="10000"/>
          </a:bodyPr>
          <a:lstStyle/>
          <a:p>
            <a:pPr marL="0" indent="0">
              <a:buNone/>
            </a:pPr>
            <a:r>
              <a:rPr lang="en-US" dirty="0" err="1">
                <a:latin typeface="Bahnschrift Light" panose="020B0502040204020203" pitchFamily="34" charset="0"/>
              </a:rPr>
              <a:t>Menurut</a:t>
            </a:r>
            <a:r>
              <a:rPr lang="en-US" dirty="0">
                <a:latin typeface="Bahnschrift Light" panose="020B0502040204020203" pitchFamily="34" charset="0"/>
              </a:rPr>
              <a:t> </a:t>
            </a:r>
            <a:r>
              <a:rPr lang="id-ID" b="1" dirty="0">
                <a:latin typeface="Bahnschrift Light" panose="020B0502040204020203" pitchFamily="34" charset="0"/>
              </a:rPr>
              <a:t>Babbie</a:t>
            </a:r>
            <a:r>
              <a:rPr lang="en-US" dirty="0">
                <a:latin typeface="Bahnschrift Light" panose="020B0502040204020203" pitchFamily="34" charset="0"/>
              </a:rPr>
              <a:t> (</a:t>
            </a:r>
            <a:r>
              <a:rPr lang="id-ID" dirty="0">
                <a:latin typeface="Bahnschrift Light" panose="020B0502040204020203" pitchFamily="34" charset="0"/>
              </a:rPr>
              <a:t>2004: 183). </a:t>
            </a:r>
            <a:endParaRPr lang="en-US" dirty="0">
              <a:latin typeface="Bahnschrift Light" panose="020B0502040204020203" pitchFamily="34" charset="0"/>
            </a:endParaRPr>
          </a:p>
          <a:p>
            <a:r>
              <a:rPr lang="id-ID" sz="2000" dirty="0">
                <a:latin typeface="Bahnschrift Light" panose="020B0502040204020203" pitchFamily="34" charset="0"/>
              </a:rPr>
              <a:t>1) </a:t>
            </a:r>
            <a:r>
              <a:rPr lang="id-ID" sz="2000" b="1" dirty="0">
                <a:latin typeface="Bahnschrift Light" panose="020B0502040204020203" pitchFamily="34" charset="0"/>
              </a:rPr>
              <a:t>Sampling Insidental </a:t>
            </a:r>
            <a:r>
              <a:rPr lang="id-ID" sz="2000" dirty="0">
                <a:latin typeface="Bahnschrift Light" panose="020B0502040204020203" pitchFamily="34" charset="0"/>
              </a:rPr>
              <a:t>(</a:t>
            </a:r>
            <a:r>
              <a:rPr lang="id-ID" sz="2000" i="1" dirty="0">
                <a:latin typeface="Bahnschrift Light" panose="020B0502040204020203" pitchFamily="34" charset="0"/>
              </a:rPr>
              <a:t>Reliance Available Sampling</a:t>
            </a:r>
            <a:r>
              <a:rPr lang="id-ID" sz="2000" dirty="0">
                <a:latin typeface="Bahnschrift Light" panose="020B0502040204020203" pitchFamily="34" charset="0"/>
              </a:rPr>
              <a:t>) Teknik sampling ini mengandalkan pada keberadaan subjek untuk dijadikan sampel yaitu siapa saja yang secara kebetulan bertemu dengan peneliti dan dipandang cocok sebagai sumber data maka subjek tersebut dijadikakan sampel. Pengambilan sampling semacam ini tidak dapat digunakan untuk membuat generalisasi sifat sampel menjadi sifat populasi. </a:t>
            </a:r>
            <a:endParaRPr lang="en-US" sz="2000" dirty="0">
              <a:latin typeface="Bahnschrift Light" panose="020B0502040204020203" pitchFamily="34" charset="0"/>
            </a:endParaRPr>
          </a:p>
          <a:p>
            <a:r>
              <a:rPr lang="id-ID" sz="2000" b="1" dirty="0">
                <a:latin typeface="Bahnschrift Light" panose="020B0502040204020203" pitchFamily="34" charset="0"/>
              </a:rPr>
              <a:t>2) Sampling Purposive </a:t>
            </a:r>
            <a:r>
              <a:rPr lang="id-ID" sz="2000" dirty="0">
                <a:latin typeface="Bahnschrift Light" panose="020B0502040204020203" pitchFamily="34" charset="0"/>
              </a:rPr>
              <a:t>( </a:t>
            </a:r>
            <a:r>
              <a:rPr lang="id-ID" sz="2000" i="1" dirty="0">
                <a:latin typeface="Bahnschrift Light" panose="020B0502040204020203" pitchFamily="34" charset="0"/>
              </a:rPr>
              <a:t>Purposive or Judgment Sampling </a:t>
            </a:r>
            <a:r>
              <a:rPr lang="id-ID" sz="2000" dirty="0">
                <a:latin typeface="Bahnschrift Light" panose="020B0502040204020203" pitchFamily="34" charset="0"/>
              </a:rPr>
              <a:t>) Sampling purposive adalah teknik penentuan sampel berdasarkan pertimbangan peneliti atau evaluator tentang sampel mana yang paling bermanfaat dan representative</a:t>
            </a:r>
            <a:r>
              <a:rPr lang="en-US" sz="2000" dirty="0">
                <a:latin typeface="Bahnschrift Light" panose="020B0502040204020203" pitchFamily="34" charset="0"/>
              </a:rPr>
              <a:t>.</a:t>
            </a:r>
            <a:r>
              <a:rPr lang="id-ID" sz="2000" dirty="0">
                <a:latin typeface="Bahnschrift Light" panose="020B0502040204020203" pitchFamily="34" charset="0"/>
              </a:rPr>
              <a:t> </a:t>
            </a:r>
            <a:r>
              <a:rPr lang="en-US" sz="2000" dirty="0" err="1">
                <a:latin typeface="Bahnschrift Light" panose="020B0502040204020203" pitchFamily="34" charset="0"/>
              </a:rPr>
              <a:t>Misalnya</a:t>
            </a:r>
            <a:r>
              <a:rPr lang="en-US" sz="2000" dirty="0">
                <a:latin typeface="Bahnschrift Light" panose="020B0502040204020203" pitchFamily="34" charset="0"/>
              </a:rPr>
              <a:t> </a:t>
            </a:r>
            <a:r>
              <a:rPr lang="en-US" sz="2000" dirty="0" err="1">
                <a:latin typeface="Bahnschrift Light" panose="020B0502040204020203" pitchFamily="34" charset="0"/>
              </a:rPr>
              <a:t>terpilih</a:t>
            </a:r>
            <a:r>
              <a:rPr lang="en-US" sz="2000" dirty="0">
                <a:latin typeface="Bahnschrift Light" panose="020B0502040204020203" pitchFamily="34" charset="0"/>
              </a:rPr>
              <a:t> </a:t>
            </a:r>
            <a:r>
              <a:rPr lang="en-US" sz="2000" dirty="0" err="1">
                <a:latin typeface="Bahnschrift Light" panose="020B0502040204020203" pitchFamily="34" charset="0"/>
              </a:rPr>
              <a:t>sebagai</a:t>
            </a:r>
            <a:r>
              <a:rPr lang="en-US" sz="2000" dirty="0">
                <a:latin typeface="Bahnschrift Light" panose="020B0502040204020203" pitchFamily="34" charset="0"/>
              </a:rPr>
              <a:t> </a:t>
            </a:r>
            <a:r>
              <a:rPr lang="en-US" sz="2000" dirty="0" err="1">
                <a:latin typeface="Bahnschrift Light" panose="020B0502040204020203" pitchFamily="34" charset="0"/>
              </a:rPr>
              <a:t>sampel</a:t>
            </a:r>
            <a:r>
              <a:rPr lang="en-US" sz="2000" dirty="0">
                <a:latin typeface="Bahnschrift Light" panose="020B0502040204020203" pitchFamily="34" charset="0"/>
              </a:rPr>
              <a:t> </a:t>
            </a:r>
            <a:r>
              <a:rPr lang="id-ID" sz="2000" dirty="0">
                <a:latin typeface="Bahnschrift Light" panose="020B0502040204020203" pitchFamily="34" charset="0"/>
              </a:rPr>
              <a:t>ditentukan berdasarkan pengetahuan tentang suatu populasi, anggota-anggotanya dan tujuan dari penelitian. Jenis sampel ini sangat baik jika dimanfaatkan untuk studi penjajagan (studi awal untuk penelitian atau evaluasi), yang kemudian diikuti oleh penelitian lanjutan yang sampelnya diambil secara acak (random). </a:t>
            </a:r>
            <a:endParaRPr lang="en-US" sz="2000" dirty="0">
              <a:latin typeface="Bahnschrift Light" panose="020B0502040204020203" pitchFamily="34" charset="0"/>
            </a:endParaRPr>
          </a:p>
        </p:txBody>
      </p:sp>
    </p:spTree>
    <p:extLst>
      <p:ext uri="{BB962C8B-B14F-4D97-AF65-F5344CB8AC3E}">
        <p14:creationId xmlns:p14="http://schemas.microsoft.com/office/powerpoint/2010/main" val="3472655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4D48-4707-0936-6782-2AEDC9C4D7B4}"/>
              </a:ext>
            </a:extLst>
          </p:cNvPr>
          <p:cNvSpPr>
            <a:spLocks noGrp="1"/>
          </p:cNvSpPr>
          <p:nvPr>
            <p:ph type="title"/>
          </p:nvPr>
        </p:nvSpPr>
        <p:spPr>
          <a:xfrm>
            <a:off x="2592925" y="852710"/>
            <a:ext cx="8911687" cy="1280890"/>
          </a:xfrm>
        </p:spPr>
        <p:txBody>
          <a:bodyPr/>
          <a:lstStyle/>
          <a:p>
            <a:r>
              <a:rPr lang="en-US" b="1" dirty="0"/>
              <a:t>TEHNIK </a:t>
            </a:r>
            <a:r>
              <a:rPr lang="id-ID" b="1" dirty="0"/>
              <a:t>Non Probability Sampling</a:t>
            </a:r>
            <a:endParaRPr lang="en-ID" dirty="0"/>
          </a:p>
        </p:txBody>
      </p:sp>
      <p:sp>
        <p:nvSpPr>
          <p:cNvPr id="3" name="Content Placeholder 2">
            <a:extLst>
              <a:ext uri="{FF2B5EF4-FFF2-40B4-BE49-F238E27FC236}">
                <a16:creationId xmlns:a16="http://schemas.microsoft.com/office/drawing/2014/main" id="{CC6DCB8A-F100-4A64-2CB0-DC1DA56A3F5E}"/>
              </a:ext>
            </a:extLst>
          </p:cNvPr>
          <p:cNvSpPr>
            <a:spLocks noGrp="1"/>
          </p:cNvSpPr>
          <p:nvPr>
            <p:ph idx="1"/>
          </p:nvPr>
        </p:nvSpPr>
        <p:spPr/>
        <p:txBody>
          <a:bodyPr>
            <a:normAutofit lnSpcReduction="10000"/>
          </a:bodyPr>
          <a:lstStyle/>
          <a:p>
            <a:r>
              <a:rPr lang="id-ID" sz="2400" b="1" dirty="0">
                <a:latin typeface="Bahnschrift Light" panose="020B0502040204020203" pitchFamily="34" charset="0"/>
              </a:rPr>
              <a:t>3) Sampling Bola Salju </a:t>
            </a:r>
            <a:r>
              <a:rPr lang="id-ID" sz="2400" dirty="0">
                <a:latin typeface="Bahnschrift Light" panose="020B0502040204020203" pitchFamily="34" charset="0"/>
              </a:rPr>
              <a:t>(</a:t>
            </a:r>
            <a:r>
              <a:rPr lang="id-ID" sz="2400" i="1" dirty="0">
                <a:latin typeface="Bahnschrift Light" panose="020B0502040204020203" pitchFamily="34" charset="0"/>
              </a:rPr>
              <a:t>Snowball Sampling</a:t>
            </a:r>
            <a:r>
              <a:rPr lang="id-ID" sz="2400" dirty="0">
                <a:latin typeface="Bahnschrift Light" panose="020B0502040204020203" pitchFamily="34" charset="0"/>
              </a:rPr>
              <a:t>) Sampling snowball dapat dilakukan jika keberadaan dari suatu populasi sulit untuk ditemukan. Dengan kata lain, cara ini banyak dipakai ketika peneliti atau evaluator tidak banyak tahu tentang populasi penelitian a</a:t>
            </a:r>
            <a:r>
              <a:rPr lang="en-US" sz="2400" dirty="0">
                <a:latin typeface="Bahnschrift Light" panose="020B0502040204020203" pitchFamily="34" charset="0"/>
              </a:rPr>
              <a:t>t</a:t>
            </a:r>
            <a:r>
              <a:rPr lang="id-ID" sz="2400" dirty="0">
                <a:latin typeface="Bahnschrift Light" panose="020B0502040204020203" pitchFamily="34" charset="0"/>
              </a:rPr>
              <a:t>au evaluasinya</a:t>
            </a:r>
            <a:r>
              <a:rPr lang="en-US" sz="2400" dirty="0">
                <a:latin typeface="Bahnschrift Light" panose="020B0502040204020203" pitchFamily="34" charset="0"/>
              </a:rPr>
              <a:t>.</a:t>
            </a:r>
            <a:r>
              <a:rPr lang="id-ID" sz="2400" dirty="0">
                <a:latin typeface="Bahnschrift Light" panose="020B0502040204020203" pitchFamily="34" charset="0"/>
              </a:rPr>
              <a:t> peneliti mengumpulkan data dari beberapa sampel yang dapat ditemukan oleh peneliti sendiri, selanjutnya peneliti meminta individu yang telah dijadikan sampel tersebut untuk memberitahukan keberadaan anggota yang lainnya yang tidak dapat ditemukan oleh peneliti untuk dapat melengkapi data (Babbie, 2004: 184). </a:t>
            </a:r>
          </a:p>
          <a:p>
            <a:endParaRPr lang="en-ID" dirty="0"/>
          </a:p>
        </p:txBody>
      </p:sp>
    </p:spTree>
    <p:extLst>
      <p:ext uri="{BB962C8B-B14F-4D97-AF65-F5344CB8AC3E}">
        <p14:creationId xmlns:p14="http://schemas.microsoft.com/office/powerpoint/2010/main" val="1413051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FC392-7B2F-5ED4-9ED9-9073B33B554F}"/>
              </a:ext>
            </a:extLst>
          </p:cNvPr>
          <p:cNvSpPr>
            <a:spLocks noGrp="1"/>
          </p:cNvSpPr>
          <p:nvPr>
            <p:ph type="title"/>
          </p:nvPr>
        </p:nvSpPr>
        <p:spPr>
          <a:xfrm>
            <a:off x="1753170" y="444393"/>
            <a:ext cx="8911687" cy="1280890"/>
          </a:xfrm>
        </p:spPr>
        <p:txBody>
          <a:bodyPr/>
          <a:lstStyle/>
          <a:p>
            <a:pPr algn="ctr"/>
            <a:r>
              <a:rPr lang="id-ID" b="1" dirty="0"/>
              <a:t>Menentukan Ukuran Sampel</a:t>
            </a:r>
          </a:p>
        </p:txBody>
      </p:sp>
      <p:sp>
        <p:nvSpPr>
          <p:cNvPr id="3" name="Content Placeholder 2">
            <a:extLst>
              <a:ext uri="{FF2B5EF4-FFF2-40B4-BE49-F238E27FC236}">
                <a16:creationId xmlns:a16="http://schemas.microsoft.com/office/drawing/2014/main" id="{8269C34A-2379-C022-D783-E673B057EB3C}"/>
              </a:ext>
            </a:extLst>
          </p:cNvPr>
          <p:cNvSpPr>
            <a:spLocks noGrp="1"/>
          </p:cNvSpPr>
          <p:nvPr>
            <p:ph idx="1"/>
          </p:nvPr>
        </p:nvSpPr>
        <p:spPr>
          <a:xfrm>
            <a:off x="2197326" y="1184108"/>
            <a:ext cx="8915400" cy="4185939"/>
          </a:xfrm>
        </p:spPr>
        <p:txBody>
          <a:bodyPr>
            <a:noAutofit/>
          </a:bodyPr>
          <a:lstStyle/>
          <a:p>
            <a:r>
              <a:rPr lang="id-ID" sz="2200" dirty="0"/>
              <a:t>Sebelum mengambil sampel, harus ditentukan </a:t>
            </a:r>
            <a:r>
              <a:rPr lang="en-US" sz="2200" dirty="0" err="1"/>
              <a:t>lebih</a:t>
            </a:r>
            <a:r>
              <a:rPr lang="en-US" sz="2200" dirty="0"/>
              <a:t> </a:t>
            </a:r>
            <a:r>
              <a:rPr lang="en-US" sz="2200" dirty="0" err="1"/>
              <a:t>dulu</a:t>
            </a:r>
            <a:r>
              <a:rPr lang="en-US" sz="2200" dirty="0"/>
              <a:t> </a:t>
            </a:r>
            <a:r>
              <a:rPr lang="id-ID" sz="2200" dirty="0"/>
              <a:t>berapa ukuran sampel yang akan digunakan, yakni banyaknya </a:t>
            </a:r>
            <a:r>
              <a:rPr lang="en-US" sz="2200" dirty="0" err="1"/>
              <a:t>jumlah</a:t>
            </a:r>
            <a:r>
              <a:rPr lang="en-US" sz="2200" dirty="0"/>
              <a:t> </a:t>
            </a:r>
            <a:r>
              <a:rPr lang="en-US" sz="2200" dirty="0" err="1"/>
              <a:t>responden</a:t>
            </a:r>
            <a:r>
              <a:rPr lang="id-ID" sz="2200" dirty="0"/>
              <a:t> dan lain-lain yang akan digunakan dalam suatu studi. </a:t>
            </a:r>
            <a:endParaRPr lang="en-US" sz="2200" dirty="0"/>
          </a:p>
          <a:p>
            <a:r>
              <a:rPr lang="id-ID" sz="2200" dirty="0"/>
              <a:t>Terkait dengan hal ini, terdapat beberapa hal yang harus dipertimbangkan dalam penentuan ukuran sampel, yaitu: </a:t>
            </a:r>
            <a:endParaRPr lang="en-US" sz="2200" dirty="0"/>
          </a:p>
          <a:p>
            <a:pPr lvl="1"/>
            <a:r>
              <a:rPr lang="id-ID" sz="2200" dirty="0"/>
              <a:t>a. Tingkat </a:t>
            </a:r>
            <a:r>
              <a:rPr lang="en-US" sz="2200" dirty="0" err="1"/>
              <a:t>homogenitas</a:t>
            </a:r>
            <a:r>
              <a:rPr lang="en-US" sz="2200" dirty="0"/>
              <a:t> </a:t>
            </a:r>
            <a:r>
              <a:rPr lang="en-US" sz="2200" dirty="0" err="1"/>
              <a:t>populasi</a:t>
            </a:r>
            <a:r>
              <a:rPr lang="id-ID" sz="2200" dirty="0"/>
              <a:t>, semakin beragam data yang akan diambil sampelnya, maka semakin banyak pula sampel yang harus diambil; </a:t>
            </a:r>
            <a:endParaRPr lang="en-US" sz="2200" dirty="0"/>
          </a:p>
          <a:p>
            <a:pPr lvl="1"/>
            <a:r>
              <a:rPr lang="id-ID" sz="2200" dirty="0"/>
              <a:t>b. Rencana analisis, semakin detail rencana analisisnya maka semakin banyak pula sampel yang harus diambil; </a:t>
            </a:r>
            <a:endParaRPr lang="en-US" sz="2200" dirty="0"/>
          </a:p>
          <a:p>
            <a:pPr lvl="1"/>
            <a:r>
              <a:rPr lang="id-ID" sz="2200" dirty="0"/>
              <a:t>c. Biaya, waktu, dan tenaga yang tersedia.</a:t>
            </a:r>
          </a:p>
        </p:txBody>
      </p:sp>
    </p:spTree>
    <p:extLst>
      <p:ext uri="{BB962C8B-B14F-4D97-AF65-F5344CB8AC3E}">
        <p14:creationId xmlns:p14="http://schemas.microsoft.com/office/powerpoint/2010/main" val="1309038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C26AD-1EA0-7E0D-4521-8978B119AC57}"/>
              </a:ext>
            </a:extLst>
          </p:cNvPr>
          <p:cNvSpPr>
            <a:spLocks noGrp="1"/>
          </p:cNvSpPr>
          <p:nvPr>
            <p:ph type="title"/>
          </p:nvPr>
        </p:nvSpPr>
        <p:spPr>
          <a:xfrm>
            <a:off x="1463921" y="568126"/>
            <a:ext cx="8911687" cy="915441"/>
          </a:xfrm>
        </p:spPr>
        <p:txBody>
          <a:bodyPr/>
          <a:lstStyle/>
          <a:p>
            <a:pPr algn="ctr"/>
            <a:r>
              <a:rPr lang="id-ID" dirty="0"/>
              <a:t>Menentukan Kriteria Sampel</a:t>
            </a:r>
          </a:p>
        </p:txBody>
      </p:sp>
      <p:sp>
        <p:nvSpPr>
          <p:cNvPr id="3" name="Content Placeholder 2">
            <a:extLst>
              <a:ext uri="{FF2B5EF4-FFF2-40B4-BE49-F238E27FC236}">
                <a16:creationId xmlns:a16="http://schemas.microsoft.com/office/drawing/2014/main" id="{B0464B42-A545-0088-6BE2-38BAFE266ED3}"/>
              </a:ext>
            </a:extLst>
          </p:cNvPr>
          <p:cNvSpPr>
            <a:spLocks noGrp="1"/>
          </p:cNvSpPr>
          <p:nvPr>
            <p:ph idx="1"/>
          </p:nvPr>
        </p:nvSpPr>
        <p:spPr>
          <a:xfrm>
            <a:off x="2118049" y="1829303"/>
            <a:ext cx="9386563" cy="4099675"/>
          </a:xfrm>
        </p:spPr>
        <p:txBody>
          <a:bodyPr>
            <a:noAutofit/>
          </a:bodyPr>
          <a:lstStyle/>
          <a:p>
            <a:r>
              <a:rPr lang="id-ID" sz="2400" dirty="0"/>
              <a:t>Suatu studi </a:t>
            </a:r>
            <a:r>
              <a:rPr lang="en-US" sz="2400" dirty="0"/>
              <a:t>yang </a:t>
            </a:r>
            <a:r>
              <a:rPr lang="id-ID" sz="2400" dirty="0"/>
              <a:t>menggunakan sampel</a:t>
            </a:r>
            <a:r>
              <a:rPr lang="en-US" sz="2400" dirty="0"/>
              <a:t>, </a:t>
            </a:r>
            <a:r>
              <a:rPr lang="en-US" sz="2400" dirty="0" err="1"/>
              <a:t>sampel</a:t>
            </a:r>
            <a:r>
              <a:rPr lang="en-US" sz="2400" dirty="0"/>
              <a:t> </a:t>
            </a:r>
            <a:r>
              <a:rPr lang="en-US" sz="2400" dirty="0" err="1"/>
              <a:t>tersebut</a:t>
            </a:r>
            <a:r>
              <a:rPr lang="en-US" sz="2400" dirty="0"/>
              <a:t> </a:t>
            </a:r>
            <a:r>
              <a:rPr lang="en-US" sz="2400" dirty="0" err="1"/>
              <a:t>harus</a:t>
            </a:r>
            <a:r>
              <a:rPr lang="en-US" sz="2400" dirty="0"/>
              <a:t> </a:t>
            </a:r>
            <a:r>
              <a:rPr lang="id-ID" sz="2400" dirty="0"/>
              <a:t>mewakili populasi (disebut representatif)</a:t>
            </a:r>
            <a:r>
              <a:rPr lang="en-US" sz="2400" dirty="0"/>
              <a:t>. </a:t>
            </a:r>
            <a:r>
              <a:rPr lang="en-US" sz="2400" dirty="0" err="1"/>
              <a:t>Dengan</a:t>
            </a:r>
            <a:r>
              <a:rPr lang="en-US" sz="2400" dirty="0"/>
              <a:t> </a:t>
            </a:r>
            <a:r>
              <a:rPr lang="en-US" sz="2400" dirty="0" err="1"/>
              <a:t>demikian</a:t>
            </a:r>
            <a:r>
              <a:rPr lang="en-US" sz="2400" dirty="0"/>
              <a:t> </a:t>
            </a:r>
            <a:r>
              <a:rPr lang="id-ID" sz="2400" dirty="0"/>
              <a:t>hasil</a:t>
            </a:r>
            <a:r>
              <a:rPr lang="en-US" sz="2400" dirty="0" err="1"/>
              <a:t>nya</a:t>
            </a:r>
            <a:r>
              <a:rPr lang="en-US" sz="2400" dirty="0"/>
              <a:t> </a:t>
            </a:r>
            <a:r>
              <a:rPr lang="id-ID" sz="2400" dirty="0"/>
              <a:t>mempunyai kemampuan untuk digeneralisasikan atau diberlakukan secara umum kepada populasinya.</a:t>
            </a:r>
            <a:endParaRPr lang="en-US" sz="2400" dirty="0"/>
          </a:p>
          <a:p>
            <a:r>
              <a:rPr lang="id-ID" sz="2400" dirty="0"/>
              <a:t> Kriteria sampel yang representative bergantung pada dua aspek yang saling berkaitan, </a:t>
            </a:r>
            <a:r>
              <a:rPr lang="id-ID" sz="2400" b="1" dirty="0"/>
              <a:t>yaitu akurasi dan ketelitian sampel</a:t>
            </a:r>
            <a:r>
              <a:rPr lang="id-ID" sz="2400" dirty="0"/>
              <a:t>. </a:t>
            </a:r>
            <a:endParaRPr lang="en-US" sz="2400" dirty="0"/>
          </a:p>
          <a:p>
            <a:r>
              <a:rPr lang="en-US" sz="2400" dirty="0" err="1"/>
              <a:t>Akurasi</a:t>
            </a:r>
            <a:r>
              <a:rPr lang="en-US" sz="2400" dirty="0"/>
              <a:t> </a:t>
            </a:r>
            <a:r>
              <a:rPr lang="en-US" sz="2400" dirty="0" err="1"/>
              <a:t>terkait</a:t>
            </a:r>
            <a:r>
              <a:rPr lang="en-US" sz="2400" dirty="0"/>
              <a:t> </a:t>
            </a:r>
            <a:r>
              <a:rPr lang="en-US" sz="2400" dirty="0" err="1"/>
              <a:t>kebenaran</a:t>
            </a:r>
            <a:r>
              <a:rPr lang="en-US" sz="2400" dirty="0"/>
              <a:t> </a:t>
            </a:r>
            <a:r>
              <a:rPr lang="en-US" sz="2400" dirty="0" err="1"/>
              <a:t>untuk</a:t>
            </a:r>
            <a:r>
              <a:rPr lang="en-US" sz="2400" dirty="0"/>
              <a:t> </a:t>
            </a:r>
            <a:r>
              <a:rPr lang="en-US" sz="2400" dirty="0" err="1"/>
              <a:t>mewakili</a:t>
            </a:r>
            <a:endParaRPr lang="en-US" sz="2400" dirty="0"/>
          </a:p>
          <a:p>
            <a:r>
              <a:rPr lang="en-US" sz="2400" dirty="0" err="1"/>
              <a:t>Ketelitian</a:t>
            </a:r>
            <a:r>
              <a:rPr lang="en-US" sz="2400" dirty="0"/>
              <a:t> </a:t>
            </a:r>
            <a:r>
              <a:rPr lang="en-US" sz="2400" dirty="0" err="1"/>
              <a:t>berarti</a:t>
            </a:r>
            <a:r>
              <a:rPr lang="en-US" sz="2400" dirty="0"/>
              <a:t> </a:t>
            </a:r>
            <a:r>
              <a:rPr lang="en-US" sz="2400" dirty="0" err="1"/>
              <a:t>ragam</a:t>
            </a:r>
            <a:r>
              <a:rPr lang="en-US" sz="2400" dirty="0"/>
              <a:t> </a:t>
            </a:r>
            <a:r>
              <a:rPr lang="en-US" sz="2400" dirty="0" err="1"/>
              <a:t>sampel</a:t>
            </a:r>
            <a:r>
              <a:rPr lang="en-US" sz="2400" dirty="0"/>
              <a:t> </a:t>
            </a:r>
            <a:r>
              <a:rPr lang="en-US" sz="2400" dirty="0" err="1"/>
              <a:t>dapat</a:t>
            </a:r>
            <a:r>
              <a:rPr lang="en-US" sz="2400" dirty="0"/>
              <a:t> </a:t>
            </a:r>
            <a:r>
              <a:rPr lang="en-US" sz="2400" dirty="0" err="1"/>
              <a:t>terwakili</a:t>
            </a:r>
            <a:r>
              <a:rPr lang="en-US" sz="2400" dirty="0"/>
              <a:t>.</a:t>
            </a:r>
            <a:endParaRPr lang="id-ID" sz="2400" dirty="0"/>
          </a:p>
        </p:txBody>
      </p:sp>
    </p:spTree>
    <p:extLst>
      <p:ext uri="{BB962C8B-B14F-4D97-AF65-F5344CB8AC3E}">
        <p14:creationId xmlns:p14="http://schemas.microsoft.com/office/powerpoint/2010/main" val="192819226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250</TotalTime>
  <Words>1228</Words>
  <Application>Microsoft Office PowerPoint</Application>
  <PresentationFormat>Widescreen</PresentationFormat>
  <Paragraphs>67</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Bahnschrift Light</vt:lpstr>
      <vt:lpstr>Cambria Math</vt:lpstr>
      <vt:lpstr>Century Gothic</vt:lpstr>
      <vt:lpstr>Karla</vt:lpstr>
      <vt:lpstr>Wingdings</vt:lpstr>
      <vt:lpstr>Wingdings 3</vt:lpstr>
      <vt:lpstr>Wisp</vt:lpstr>
      <vt:lpstr>TEHNIK PENGAMBILAN SAMPEL </vt:lpstr>
      <vt:lpstr>FRAMEWORK Pengambilan Sampel</vt:lpstr>
      <vt:lpstr>Teknik-Teknik Pengambilan Sampel Probability Sampling </vt:lpstr>
      <vt:lpstr>Teknik-Teknik Pengambilan Sampel Probability Sampling </vt:lpstr>
      <vt:lpstr>TEHNIK Non Probability Sampling</vt:lpstr>
      <vt:lpstr>TEHNIK Non Probability Sampling</vt:lpstr>
      <vt:lpstr>TEHNIK Non Probability Sampling</vt:lpstr>
      <vt:lpstr>Menentukan Ukuran Sampel</vt:lpstr>
      <vt:lpstr>Menentukan Kriteria Sampel</vt:lpstr>
      <vt:lpstr>Penentuan Ukuran Sampel</vt:lpstr>
      <vt:lpstr>Penentuan Ukuran Sampel</vt:lpstr>
      <vt:lpstr>Non Probability Sampling</vt:lpstr>
      <vt:lpstr>Penerapan Non Probability Sampling </vt:lpstr>
      <vt:lpstr>Penentuan Ukuran Sampel</vt:lpstr>
      <vt:lpstr>RUMUS SLOVIN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TEHNIK PENGAMBILAN SAMPEL </dc:title>
  <dc:creator>spiunila123@gmail.com</dc:creator>
  <cp:lastModifiedBy>ida budiarti</cp:lastModifiedBy>
  <cp:revision>9</cp:revision>
  <dcterms:created xsi:type="dcterms:W3CDTF">2022-05-25T03:29:30Z</dcterms:created>
  <dcterms:modified xsi:type="dcterms:W3CDTF">2024-06-12T00:26:41Z</dcterms:modified>
</cp:coreProperties>
</file>