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1" r:id="rId4"/>
    <p:sldId id="262" r:id="rId5"/>
    <p:sldId id="272" r:id="rId6"/>
    <p:sldId id="273" r:id="rId7"/>
    <p:sldId id="274" r:id="rId8"/>
    <p:sldId id="275" r:id="rId9"/>
    <p:sldId id="277" r:id="rId10"/>
    <p:sldId id="276" r:id="rId11"/>
    <p:sldId id="279" r:id="rId12"/>
    <p:sldId id="278" r:id="rId13"/>
    <p:sldId id="263" r:id="rId14"/>
    <p:sldId id="264" r:id="rId15"/>
    <p:sldId id="266" r:id="rId16"/>
    <p:sldId id="265" r:id="rId17"/>
    <p:sldId id="267" r:id="rId18"/>
    <p:sldId id="268"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09"/>
  </p:normalViewPr>
  <p:slideViewPr>
    <p:cSldViewPr snapToGrid="0" snapToObjects="1">
      <p:cViewPr>
        <p:scale>
          <a:sx n="100" d="100"/>
          <a:sy n="100" d="100"/>
        </p:scale>
        <p:origin x="3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2225-317F-F242-80A8-ABB362E289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7396C8-53AD-CD44-A055-1CD1E105F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0B7B08-944D-8841-82C4-EB4C1A2D6D67}"/>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5" name="Footer Placeholder 4">
            <a:extLst>
              <a:ext uri="{FF2B5EF4-FFF2-40B4-BE49-F238E27FC236}">
                <a16:creationId xmlns:a16="http://schemas.microsoft.com/office/drawing/2014/main" id="{04C1568E-DE5A-0248-AC5B-C0D9F055A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47944-7F9D-354E-9B9B-3F5B939D10FC}"/>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425773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A3E0-3C01-A74C-A8B0-44FCE7EE91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3B552A-D9A8-BE43-914B-3E1872B958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1E15A-0AEF-8644-B89E-27A72D941600}"/>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5" name="Footer Placeholder 4">
            <a:extLst>
              <a:ext uri="{FF2B5EF4-FFF2-40B4-BE49-F238E27FC236}">
                <a16:creationId xmlns:a16="http://schemas.microsoft.com/office/drawing/2014/main" id="{1A717CAA-934B-FE43-B0EF-770863806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CAFC2-B130-AB47-B947-EE02A05D6BE0}"/>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127296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9617EF-323E-7847-A2C0-54F0728E02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9B5EC-E177-3347-8B44-43DC491330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AF38F-52B0-8F4B-A535-A76C49710C1B}"/>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5" name="Footer Placeholder 4">
            <a:extLst>
              <a:ext uri="{FF2B5EF4-FFF2-40B4-BE49-F238E27FC236}">
                <a16:creationId xmlns:a16="http://schemas.microsoft.com/office/drawing/2014/main" id="{0B124E0D-0EDB-5B45-B4DB-7722E0420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5A4FD-0B57-0C44-9834-6F201865C59C}"/>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306373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0120-36A3-A346-8CB4-37CECF0AA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FE225-FB51-F049-BDD4-F061062C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24419-7B31-B14F-9462-8F0E3C1946F5}"/>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5" name="Footer Placeholder 4">
            <a:extLst>
              <a:ext uri="{FF2B5EF4-FFF2-40B4-BE49-F238E27FC236}">
                <a16:creationId xmlns:a16="http://schemas.microsoft.com/office/drawing/2014/main" id="{06125CEA-082D-264A-93D8-CC91349E7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5B42E-ECF8-3546-A643-B2FC10E2B109}"/>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199810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694F-1856-5040-95A4-2324AF10D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3A1AF-6DD3-2E4A-BABE-A46241B98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E9631-88E4-6545-AC95-24A1B6AB602A}"/>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5" name="Footer Placeholder 4">
            <a:extLst>
              <a:ext uri="{FF2B5EF4-FFF2-40B4-BE49-F238E27FC236}">
                <a16:creationId xmlns:a16="http://schemas.microsoft.com/office/drawing/2014/main" id="{A6BF64E4-EFDD-7947-8336-5FB7A17F8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E06D8-60E0-6348-84B6-9553755CDCC1}"/>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99884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E965-0F69-1D4B-A19C-259462312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06CD3-CA3C-524D-91E6-358BC09F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010D8-0054-934A-8F34-A21E608845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FCA86F-3E53-6E44-8442-5F0768DEED51}"/>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6" name="Footer Placeholder 5">
            <a:extLst>
              <a:ext uri="{FF2B5EF4-FFF2-40B4-BE49-F238E27FC236}">
                <a16:creationId xmlns:a16="http://schemas.microsoft.com/office/drawing/2014/main" id="{84723712-1277-F74B-8ACF-1CFBB44F9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ACC2E-FCD5-3B41-A1D3-D9217B515AA6}"/>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205756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B2D0-778B-B742-BAA9-E99BFC1882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794ED9-797B-3743-A94E-DD7EF0E56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DC63F-855A-CF40-883A-63195A5511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2FB8F0-B144-2140-A2B7-BBF041912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2DB64-1E68-DD4E-8CBF-B1893C08C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BF8A66-4ABC-BF44-8B53-4B2103308D3C}"/>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8" name="Footer Placeholder 7">
            <a:extLst>
              <a:ext uri="{FF2B5EF4-FFF2-40B4-BE49-F238E27FC236}">
                <a16:creationId xmlns:a16="http://schemas.microsoft.com/office/drawing/2014/main" id="{D8FA6E80-D771-A947-BCD8-48FA80FE25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8894A7-4E45-A04E-9D78-192DAEBE3CA1}"/>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33699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D8E6-FEC0-8647-9FD6-BF1247BF5F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269C8A-00A0-4F40-B9DC-42B6F869F1B7}"/>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4" name="Footer Placeholder 3">
            <a:extLst>
              <a:ext uri="{FF2B5EF4-FFF2-40B4-BE49-F238E27FC236}">
                <a16:creationId xmlns:a16="http://schemas.microsoft.com/office/drawing/2014/main" id="{03BBF74E-B596-3C49-8D9C-93BC99D56D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289026-CEFC-4C48-A223-ADC7E6A9A4F3}"/>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81477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64181-EB00-AB4A-8B1A-B44D7A605DCE}"/>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3" name="Footer Placeholder 2">
            <a:extLst>
              <a:ext uri="{FF2B5EF4-FFF2-40B4-BE49-F238E27FC236}">
                <a16:creationId xmlns:a16="http://schemas.microsoft.com/office/drawing/2014/main" id="{21DCA076-ACBC-0B4E-A1DC-A7997CA38D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BF964F-3AA0-3E41-929E-C4E716EA3332}"/>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323024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B22F-A356-094D-BEB3-8A10DEA8F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5539DF-9142-EF48-BB1F-190871BB4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1EA9AE-6943-C64B-B56D-B9432301C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3FF28-DCA8-8848-AFEE-36CFA2F5E5C9}"/>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6" name="Footer Placeholder 5">
            <a:extLst>
              <a:ext uri="{FF2B5EF4-FFF2-40B4-BE49-F238E27FC236}">
                <a16:creationId xmlns:a16="http://schemas.microsoft.com/office/drawing/2014/main" id="{FF3A3E6B-09BC-8648-A889-315B066B9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141E8-AD49-FD41-81B3-03B6321316DC}"/>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2516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86FB-EA01-364F-8835-5E2F35E54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50C16A-BB94-8E4B-B643-8D81653CC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A4E2B4-7896-3442-8D61-84507087A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20389-B775-9B40-9062-406FDD187C73}"/>
              </a:ext>
            </a:extLst>
          </p:cNvPr>
          <p:cNvSpPr>
            <a:spLocks noGrp="1"/>
          </p:cNvSpPr>
          <p:nvPr>
            <p:ph type="dt" sz="half" idx="10"/>
          </p:nvPr>
        </p:nvSpPr>
        <p:spPr/>
        <p:txBody>
          <a:bodyPr/>
          <a:lstStyle/>
          <a:p>
            <a:fld id="{25C01184-4977-CF41-8170-91A27F4049F7}" type="datetimeFigureOut">
              <a:rPr lang="en-US" smtClean="0"/>
              <a:t>4/18/22</a:t>
            </a:fld>
            <a:endParaRPr lang="en-US"/>
          </a:p>
        </p:txBody>
      </p:sp>
      <p:sp>
        <p:nvSpPr>
          <p:cNvPr id="6" name="Footer Placeholder 5">
            <a:extLst>
              <a:ext uri="{FF2B5EF4-FFF2-40B4-BE49-F238E27FC236}">
                <a16:creationId xmlns:a16="http://schemas.microsoft.com/office/drawing/2014/main" id="{23AB688D-BB3C-374E-A600-64028E311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D1C1C-2447-7240-9EEA-A6ACE255488B}"/>
              </a:ext>
            </a:extLst>
          </p:cNvPr>
          <p:cNvSpPr>
            <a:spLocks noGrp="1"/>
          </p:cNvSpPr>
          <p:nvPr>
            <p:ph type="sldNum" sz="quarter" idx="12"/>
          </p:nvPr>
        </p:nvSpPr>
        <p:spPr/>
        <p:txBody>
          <a:bodyPr/>
          <a:lstStyle/>
          <a:p>
            <a:fld id="{7AF228BC-32C3-0F44-BA24-DE1D1C943BF2}" type="slidenum">
              <a:rPr lang="en-US" smtClean="0"/>
              <a:t>‹#›</a:t>
            </a:fld>
            <a:endParaRPr lang="en-US"/>
          </a:p>
        </p:txBody>
      </p:sp>
    </p:spTree>
    <p:extLst>
      <p:ext uri="{BB962C8B-B14F-4D97-AF65-F5344CB8AC3E}">
        <p14:creationId xmlns:p14="http://schemas.microsoft.com/office/powerpoint/2010/main" val="187900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D46F3-AF32-7240-A08B-CF95805AA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0670DB-B87F-5144-A192-A775ACB37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619AD-07AB-5447-B060-4F20E949D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01184-4977-CF41-8170-91A27F4049F7}" type="datetimeFigureOut">
              <a:rPr lang="en-US" smtClean="0"/>
              <a:t>4/18/22</a:t>
            </a:fld>
            <a:endParaRPr lang="en-US"/>
          </a:p>
        </p:txBody>
      </p:sp>
      <p:sp>
        <p:nvSpPr>
          <p:cNvPr id="5" name="Footer Placeholder 4">
            <a:extLst>
              <a:ext uri="{FF2B5EF4-FFF2-40B4-BE49-F238E27FC236}">
                <a16:creationId xmlns:a16="http://schemas.microsoft.com/office/drawing/2014/main" id="{7A2A3658-9D5E-0542-846B-FC1AB2CFD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6A012D-A1B2-B141-BE47-E046D0E2C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228BC-32C3-0F44-BA24-DE1D1C943BF2}" type="slidenum">
              <a:rPr lang="en-US" smtClean="0"/>
              <a:t>‹#›</a:t>
            </a:fld>
            <a:endParaRPr lang="en-US"/>
          </a:p>
        </p:txBody>
      </p:sp>
    </p:spTree>
    <p:extLst>
      <p:ext uri="{BB962C8B-B14F-4D97-AF65-F5344CB8AC3E}">
        <p14:creationId xmlns:p14="http://schemas.microsoft.com/office/powerpoint/2010/main" val="45772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10" Type="http://schemas.openxmlformats.org/officeDocument/2006/relationships/image" Target="../media/image31.tiff"/><Relationship Id="rId4" Type="http://schemas.openxmlformats.org/officeDocument/2006/relationships/image" Target="../media/image6.png"/><Relationship Id="rId9" Type="http://schemas.openxmlformats.org/officeDocument/2006/relationships/image" Target="../media/image30.tiff"/></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7.sv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10" Type="http://schemas.openxmlformats.org/officeDocument/2006/relationships/hyperlink" Target="https://www.ncbi.nlm.nih.gov/pmc/articles/PMC4585237/#B10" TargetMode="External"/><Relationship Id="rId4" Type="http://schemas.openxmlformats.org/officeDocument/2006/relationships/image" Target="../media/image6.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D1740A-65A1-6C4E-9B97-8ED0B5AC4360}"/>
              </a:ext>
            </a:extLst>
          </p:cNvPr>
          <p:cNvPicPr>
            <a:picLocks noChangeAspect="1"/>
          </p:cNvPicPr>
          <p:nvPr/>
        </p:nvPicPr>
        <p:blipFill>
          <a:blip r:embed="rId2"/>
          <a:stretch>
            <a:fillRect/>
          </a:stretch>
        </p:blipFill>
        <p:spPr>
          <a:xfrm>
            <a:off x="0" y="-2196647"/>
            <a:ext cx="12315825" cy="7127422"/>
          </a:xfrm>
          <a:prstGeom prst="rect">
            <a:avLst/>
          </a:prstGeom>
        </p:spPr>
      </p:pic>
      <p:sp>
        <p:nvSpPr>
          <p:cNvPr id="2" name="Title 1">
            <a:extLst>
              <a:ext uri="{FF2B5EF4-FFF2-40B4-BE49-F238E27FC236}">
                <a16:creationId xmlns:a16="http://schemas.microsoft.com/office/drawing/2014/main" id="{19E2A5D6-83CA-BC41-872E-52AEC11BA36F}"/>
              </a:ext>
            </a:extLst>
          </p:cNvPr>
          <p:cNvSpPr>
            <a:spLocks noGrp="1"/>
          </p:cNvSpPr>
          <p:nvPr>
            <p:ph type="ctrTitle"/>
          </p:nvPr>
        </p:nvSpPr>
        <p:spPr>
          <a:xfrm>
            <a:off x="-1304925" y="3429000"/>
            <a:ext cx="9144000" cy="2387600"/>
          </a:xfrm>
        </p:spPr>
        <p:txBody>
          <a:bodyPr/>
          <a:lstStyle/>
          <a:p>
            <a:r>
              <a:rPr lang="en-US" dirty="0"/>
              <a:t>Medical microbiology</a:t>
            </a:r>
          </a:p>
        </p:txBody>
      </p:sp>
      <p:sp>
        <p:nvSpPr>
          <p:cNvPr id="3" name="Subtitle 2">
            <a:extLst>
              <a:ext uri="{FF2B5EF4-FFF2-40B4-BE49-F238E27FC236}">
                <a16:creationId xmlns:a16="http://schemas.microsoft.com/office/drawing/2014/main" id="{3F4CE3B7-98DD-4544-99BA-03BD18DC53E5}"/>
              </a:ext>
            </a:extLst>
          </p:cNvPr>
          <p:cNvSpPr>
            <a:spLocks noGrp="1"/>
          </p:cNvSpPr>
          <p:nvPr>
            <p:ph type="subTitle" idx="1"/>
          </p:nvPr>
        </p:nvSpPr>
        <p:spPr>
          <a:xfrm>
            <a:off x="-2907506" y="5816600"/>
            <a:ext cx="9144000" cy="1655762"/>
          </a:xfrm>
        </p:spPr>
        <p:txBody>
          <a:bodyPr/>
          <a:lstStyle/>
          <a:p>
            <a:r>
              <a:rPr lang="en-US" dirty="0" err="1"/>
              <a:t>Achmad</a:t>
            </a:r>
            <a:r>
              <a:rPr lang="en-US" dirty="0"/>
              <a:t> </a:t>
            </a:r>
            <a:r>
              <a:rPr lang="en-US" dirty="0" err="1"/>
              <a:t>Arifiyanto</a:t>
            </a:r>
            <a:r>
              <a:rPr lang="en-US" dirty="0"/>
              <a:t>, </a:t>
            </a:r>
            <a:r>
              <a:rPr lang="en-US" dirty="0" err="1"/>
              <a:t>M.Si</a:t>
            </a:r>
            <a:r>
              <a:rPr lang="en-US" dirty="0"/>
              <a:t>.</a:t>
            </a:r>
          </a:p>
        </p:txBody>
      </p:sp>
      <p:sp>
        <p:nvSpPr>
          <p:cNvPr id="6" name="Rectangle 5">
            <a:extLst>
              <a:ext uri="{FF2B5EF4-FFF2-40B4-BE49-F238E27FC236}">
                <a16:creationId xmlns:a16="http://schemas.microsoft.com/office/drawing/2014/main" id="{6CB7B5A8-7349-6943-9DA7-3E2C0B9F0427}"/>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dical">
            <a:extLst>
              <a:ext uri="{FF2B5EF4-FFF2-40B4-BE49-F238E27FC236}">
                <a16:creationId xmlns:a16="http://schemas.microsoft.com/office/drawing/2014/main" id="{BFB5D984-B479-F84D-98EF-5D3BD2757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5816600"/>
            <a:ext cx="914400" cy="914400"/>
          </a:xfrm>
          <a:prstGeom prst="rect">
            <a:avLst/>
          </a:prstGeom>
        </p:spPr>
      </p:pic>
    </p:spTree>
    <p:extLst>
      <p:ext uri="{BB962C8B-B14F-4D97-AF65-F5344CB8AC3E}">
        <p14:creationId xmlns:p14="http://schemas.microsoft.com/office/powerpoint/2010/main" val="145655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5124" name="Picture 4" descr="Details are in the caption following the image">
            <a:extLst>
              <a:ext uri="{FF2B5EF4-FFF2-40B4-BE49-F238E27FC236}">
                <a16:creationId xmlns:a16="http://schemas.microsoft.com/office/drawing/2014/main" id="{B57D56E4-49F3-AA46-89F0-A2B394A8CB6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23" t="56692" r="-1"/>
          <a:stretch/>
        </p:blipFill>
        <p:spPr bwMode="auto">
          <a:xfrm>
            <a:off x="5882693" y="1761302"/>
            <a:ext cx="6309307" cy="356180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DA08DE-4635-B14B-9991-857DEBE887BB}"/>
              </a:ext>
            </a:extLst>
          </p:cNvPr>
          <p:cNvSpPr/>
          <p:nvPr/>
        </p:nvSpPr>
        <p:spPr>
          <a:xfrm>
            <a:off x="1663222" y="5929268"/>
            <a:ext cx="5710539" cy="600164"/>
          </a:xfrm>
          <a:prstGeom prst="rect">
            <a:avLst/>
          </a:prstGeom>
        </p:spPr>
        <p:txBody>
          <a:bodyPr wrap="square">
            <a:spAutoFit/>
          </a:bodyPr>
          <a:lstStyle/>
          <a:p>
            <a:r>
              <a:rPr lang="en-ID" sz="1100" dirty="0"/>
              <a:t>König,</a:t>
            </a:r>
            <a:r>
              <a:rPr lang="en-ID" sz="1100" dirty="0">
                <a:solidFill>
                  <a:srgbClr val="000000"/>
                </a:solidFill>
                <a:latin typeface="-apple-system"/>
              </a:rPr>
              <a:t>, Annika; </a:t>
            </a:r>
            <a:r>
              <a:rPr lang="en-ID" sz="1100" dirty="0"/>
              <a:t>Müller,</a:t>
            </a:r>
            <a:r>
              <a:rPr lang="en-ID" sz="1100" dirty="0">
                <a:solidFill>
                  <a:srgbClr val="000000"/>
                </a:solidFill>
                <a:latin typeface="-apple-system"/>
              </a:rPr>
              <a:t>, Rita; </a:t>
            </a:r>
            <a:r>
              <a:rPr lang="en-ID" sz="1100" dirty="0" err="1">
                <a:solidFill>
                  <a:srgbClr val="000000"/>
                </a:solidFill>
                <a:latin typeface="-apple-system"/>
              </a:rPr>
              <a:t>Mogavero</a:t>
            </a:r>
            <a:r>
              <a:rPr lang="en-ID" sz="1100" dirty="0">
                <a:solidFill>
                  <a:srgbClr val="000000"/>
                </a:solidFill>
                <a:latin typeface="-apple-system"/>
              </a:rPr>
              <a:t>, Selene; </a:t>
            </a:r>
            <a:r>
              <a:rPr lang="en-ID" sz="1100" dirty="0" err="1">
                <a:solidFill>
                  <a:srgbClr val="000000"/>
                </a:solidFill>
                <a:latin typeface="-apple-system"/>
              </a:rPr>
              <a:t>Hube</a:t>
            </a:r>
            <a:r>
              <a:rPr lang="en-ID" sz="1100" dirty="0">
                <a:solidFill>
                  <a:srgbClr val="000000"/>
                </a:solidFill>
                <a:latin typeface="-apple-system"/>
              </a:rPr>
              <a:t>, Bernhard (2020). </a:t>
            </a:r>
            <a:r>
              <a:rPr lang="en-ID" sz="1100" i="1" dirty="0">
                <a:solidFill>
                  <a:srgbClr val="000000"/>
                </a:solidFill>
                <a:latin typeface="-apple-system"/>
              </a:rPr>
              <a:t>Fungal factors involved in host immune evasion, modulation and exploitation during infection. Cellular Microbiology, (), cmi.13272–. </a:t>
            </a:r>
            <a:r>
              <a:rPr lang="en-ID" sz="1100" dirty="0">
                <a:solidFill>
                  <a:srgbClr val="000000"/>
                </a:solidFill>
                <a:latin typeface="-apple-system"/>
              </a:rPr>
              <a:t>doi:10.1111/cmi.13272 </a:t>
            </a:r>
            <a:endParaRPr lang="en-US" sz="1100" dirty="0"/>
          </a:p>
        </p:txBody>
      </p:sp>
      <p:pic>
        <p:nvPicPr>
          <p:cNvPr id="17" name="Picture 4" descr="Details are in the caption following the image">
            <a:extLst>
              <a:ext uri="{FF2B5EF4-FFF2-40B4-BE49-F238E27FC236}">
                <a16:creationId xmlns:a16="http://schemas.microsoft.com/office/drawing/2014/main" id="{B8E4EE65-DE9E-9C40-A0ED-EDE2D0FDDD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3502"/>
          <a:stretch/>
        </p:blipFill>
        <p:spPr bwMode="auto">
          <a:xfrm>
            <a:off x="672954" y="1658619"/>
            <a:ext cx="5138561" cy="381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4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5122" name="Picture 2" descr="Details are in the caption following the image">
            <a:extLst>
              <a:ext uri="{FF2B5EF4-FFF2-40B4-BE49-F238E27FC236}">
                <a16:creationId xmlns:a16="http://schemas.microsoft.com/office/drawing/2014/main" id="{1C667E1A-EF86-A646-912B-E335BBAC4A2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50852"/>
          <a:stretch/>
        </p:blipFill>
        <p:spPr bwMode="auto">
          <a:xfrm>
            <a:off x="686891" y="1661523"/>
            <a:ext cx="5103773" cy="38659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tails are in the caption following the image">
            <a:extLst>
              <a:ext uri="{FF2B5EF4-FFF2-40B4-BE49-F238E27FC236}">
                <a16:creationId xmlns:a16="http://schemas.microsoft.com/office/drawing/2014/main" id="{B3F8153C-68C1-0147-9409-69B2EB78CD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14" t="49328"/>
          <a:stretch/>
        </p:blipFill>
        <p:spPr bwMode="auto">
          <a:xfrm>
            <a:off x="6401338" y="1562479"/>
            <a:ext cx="5519901" cy="41969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E01BAAA-A2BC-7047-91AB-001ACE3BF761}"/>
              </a:ext>
            </a:extLst>
          </p:cNvPr>
          <p:cNvSpPr/>
          <p:nvPr/>
        </p:nvSpPr>
        <p:spPr>
          <a:xfrm>
            <a:off x="6570361" y="5883977"/>
            <a:ext cx="5710539" cy="600164"/>
          </a:xfrm>
          <a:prstGeom prst="rect">
            <a:avLst/>
          </a:prstGeom>
        </p:spPr>
        <p:txBody>
          <a:bodyPr wrap="square">
            <a:spAutoFit/>
          </a:bodyPr>
          <a:lstStyle/>
          <a:p>
            <a:r>
              <a:rPr lang="en-ID" sz="1100" dirty="0"/>
              <a:t>König,</a:t>
            </a:r>
            <a:r>
              <a:rPr lang="en-ID" sz="1100" dirty="0">
                <a:solidFill>
                  <a:srgbClr val="000000"/>
                </a:solidFill>
                <a:latin typeface="-apple-system"/>
              </a:rPr>
              <a:t>, Annika; </a:t>
            </a:r>
            <a:r>
              <a:rPr lang="en-ID" sz="1100" dirty="0"/>
              <a:t>Müller,</a:t>
            </a:r>
            <a:r>
              <a:rPr lang="en-ID" sz="1100" dirty="0">
                <a:solidFill>
                  <a:srgbClr val="000000"/>
                </a:solidFill>
                <a:latin typeface="-apple-system"/>
              </a:rPr>
              <a:t>, Rita; </a:t>
            </a:r>
            <a:r>
              <a:rPr lang="en-ID" sz="1100" dirty="0" err="1">
                <a:solidFill>
                  <a:srgbClr val="000000"/>
                </a:solidFill>
                <a:latin typeface="-apple-system"/>
              </a:rPr>
              <a:t>Mogavero</a:t>
            </a:r>
            <a:r>
              <a:rPr lang="en-ID" sz="1100" dirty="0">
                <a:solidFill>
                  <a:srgbClr val="000000"/>
                </a:solidFill>
                <a:latin typeface="-apple-system"/>
              </a:rPr>
              <a:t>, Selene; </a:t>
            </a:r>
            <a:r>
              <a:rPr lang="en-ID" sz="1100" dirty="0" err="1">
                <a:solidFill>
                  <a:srgbClr val="000000"/>
                </a:solidFill>
                <a:latin typeface="-apple-system"/>
              </a:rPr>
              <a:t>Hube</a:t>
            </a:r>
            <a:r>
              <a:rPr lang="en-ID" sz="1100" dirty="0">
                <a:solidFill>
                  <a:srgbClr val="000000"/>
                </a:solidFill>
                <a:latin typeface="-apple-system"/>
              </a:rPr>
              <a:t>, Bernhard (2020). </a:t>
            </a:r>
            <a:r>
              <a:rPr lang="en-ID" sz="1100" i="1" dirty="0">
                <a:solidFill>
                  <a:srgbClr val="000000"/>
                </a:solidFill>
                <a:latin typeface="-apple-system"/>
              </a:rPr>
              <a:t>Fungal factors involved in host immune evasion, modulation and exploitation during infection. Cellular Microbiology, (), cmi.13272–. </a:t>
            </a:r>
            <a:r>
              <a:rPr lang="en-ID" sz="1100" dirty="0">
                <a:solidFill>
                  <a:srgbClr val="000000"/>
                </a:solidFill>
                <a:latin typeface="-apple-system"/>
              </a:rPr>
              <a:t>doi:10.1111/cmi.13272 </a:t>
            </a:r>
            <a:endParaRPr lang="en-US" sz="1100" dirty="0"/>
          </a:p>
        </p:txBody>
      </p:sp>
    </p:spTree>
    <p:extLst>
      <p:ext uri="{BB962C8B-B14F-4D97-AF65-F5344CB8AC3E}">
        <p14:creationId xmlns:p14="http://schemas.microsoft.com/office/powerpoint/2010/main" val="368979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5126" name="Picture 6" descr="Details are in the caption following the image">
            <a:extLst>
              <a:ext uri="{FF2B5EF4-FFF2-40B4-BE49-F238E27FC236}">
                <a16:creationId xmlns:a16="http://schemas.microsoft.com/office/drawing/2014/main" id="{1DA326E8-A06A-4C49-8749-5B851F610B1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87" b="53799"/>
          <a:stretch/>
        </p:blipFill>
        <p:spPr bwMode="auto">
          <a:xfrm>
            <a:off x="136882" y="1913257"/>
            <a:ext cx="6146758" cy="3506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0B4547F-E053-CF43-86C3-39DD314F535F}"/>
              </a:ext>
            </a:extLst>
          </p:cNvPr>
          <p:cNvSpPr/>
          <p:nvPr/>
        </p:nvSpPr>
        <p:spPr>
          <a:xfrm>
            <a:off x="6570361" y="5883977"/>
            <a:ext cx="5710539" cy="600164"/>
          </a:xfrm>
          <a:prstGeom prst="rect">
            <a:avLst/>
          </a:prstGeom>
        </p:spPr>
        <p:txBody>
          <a:bodyPr wrap="square">
            <a:spAutoFit/>
          </a:bodyPr>
          <a:lstStyle/>
          <a:p>
            <a:r>
              <a:rPr lang="en-ID" sz="1100" dirty="0"/>
              <a:t>König,</a:t>
            </a:r>
            <a:r>
              <a:rPr lang="en-ID" sz="1100" dirty="0">
                <a:solidFill>
                  <a:srgbClr val="000000"/>
                </a:solidFill>
                <a:latin typeface="-apple-system"/>
              </a:rPr>
              <a:t>, Annika; </a:t>
            </a:r>
            <a:r>
              <a:rPr lang="en-ID" sz="1100" dirty="0"/>
              <a:t>Müller,</a:t>
            </a:r>
            <a:r>
              <a:rPr lang="en-ID" sz="1100" dirty="0">
                <a:solidFill>
                  <a:srgbClr val="000000"/>
                </a:solidFill>
                <a:latin typeface="-apple-system"/>
              </a:rPr>
              <a:t>, Rita; </a:t>
            </a:r>
            <a:r>
              <a:rPr lang="en-ID" sz="1100" dirty="0" err="1">
                <a:solidFill>
                  <a:srgbClr val="000000"/>
                </a:solidFill>
                <a:latin typeface="-apple-system"/>
              </a:rPr>
              <a:t>Mogavero</a:t>
            </a:r>
            <a:r>
              <a:rPr lang="en-ID" sz="1100" dirty="0">
                <a:solidFill>
                  <a:srgbClr val="000000"/>
                </a:solidFill>
                <a:latin typeface="-apple-system"/>
              </a:rPr>
              <a:t>, Selene; </a:t>
            </a:r>
            <a:r>
              <a:rPr lang="en-ID" sz="1100" dirty="0" err="1">
                <a:solidFill>
                  <a:srgbClr val="000000"/>
                </a:solidFill>
                <a:latin typeface="-apple-system"/>
              </a:rPr>
              <a:t>Hube</a:t>
            </a:r>
            <a:r>
              <a:rPr lang="en-ID" sz="1100" dirty="0">
                <a:solidFill>
                  <a:srgbClr val="000000"/>
                </a:solidFill>
                <a:latin typeface="-apple-system"/>
              </a:rPr>
              <a:t>, Bernhard (2020). </a:t>
            </a:r>
            <a:r>
              <a:rPr lang="en-ID" sz="1100" i="1" dirty="0">
                <a:solidFill>
                  <a:srgbClr val="000000"/>
                </a:solidFill>
                <a:latin typeface="-apple-system"/>
              </a:rPr>
              <a:t>Fungal factors involved in host immune evasion, modulation and exploitation during infection. Cellular Microbiology, (), cmi.13272–. </a:t>
            </a:r>
            <a:r>
              <a:rPr lang="en-ID" sz="1100" dirty="0">
                <a:solidFill>
                  <a:srgbClr val="000000"/>
                </a:solidFill>
                <a:latin typeface="-apple-system"/>
              </a:rPr>
              <a:t>doi:10.1111/cmi.13272 </a:t>
            </a:r>
            <a:endParaRPr lang="en-US" sz="1100" dirty="0"/>
          </a:p>
        </p:txBody>
      </p:sp>
      <p:pic>
        <p:nvPicPr>
          <p:cNvPr id="15" name="Picture 6" descr="Details are in the caption following the image">
            <a:extLst>
              <a:ext uri="{FF2B5EF4-FFF2-40B4-BE49-F238E27FC236}">
                <a16:creationId xmlns:a16="http://schemas.microsoft.com/office/drawing/2014/main" id="{954C3F07-0371-ED44-96D0-11F2D2D9157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7250"/>
          <a:stretch/>
        </p:blipFill>
        <p:spPr bwMode="auto">
          <a:xfrm>
            <a:off x="6283640" y="849065"/>
            <a:ext cx="5880239" cy="384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4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17" name="Content Placeholder 16">
            <a:extLst>
              <a:ext uri="{FF2B5EF4-FFF2-40B4-BE49-F238E27FC236}">
                <a16:creationId xmlns:a16="http://schemas.microsoft.com/office/drawing/2014/main" id="{48BA90BF-3184-3F4B-8BCE-1E4BD25777A6}"/>
              </a:ext>
            </a:extLst>
          </p:cNvPr>
          <p:cNvPicPr>
            <a:picLocks noGrp="1" noChangeAspect="1"/>
          </p:cNvPicPr>
          <p:nvPr>
            <p:ph idx="1"/>
          </p:nvPr>
        </p:nvPicPr>
        <p:blipFill>
          <a:blip r:embed="rId8"/>
          <a:srcRect/>
          <a:stretch/>
        </p:blipFill>
        <p:spPr>
          <a:xfrm>
            <a:off x="6842532" y="682171"/>
            <a:ext cx="5131915" cy="5558972"/>
          </a:xfrm>
        </p:spPr>
      </p:pic>
      <p:sp>
        <p:nvSpPr>
          <p:cNvPr id="8" name="Title 7">
            <a:extLst>
              <a:ext uri="{FF2B5EF4-FFF2-40B4-BE49-F238E27FC236}">
                <a16:creationId xmlns:a16="http://schemas.microsoft.com/office/drawing/2014/main" id="{0DC939E4-7F83-2A40-9DC4-21CB3173258F}"/>
              </a:ext>
            </a:extLst>
          </p:cNvPr>
          <p:cNvSpPr>
            <a:spLocks noGrp="1"/>
          </p:cNvSpPr>
          <p:nvPr>
            <p:ph type="title"/>
          </p:nvPr>
        </p:nvSpPr>
        <p:spPr>
          <a:xfrm>
            <a:off x="839787" y="457200"/>
            <a:ext cx="5764213" cy="1600200"/>
          </a:xfrm>
        </p:spPr>
        <p:txBody>
          <a:bodyPr>
            <a:normAutofit/>
          </a:bodyPr>
          <a:lstStyle/>
          <a:p>
            <a:r>
              <a:rPr lang="en-US" sz="2400" dirty="0">
                <a:latin typeface="Cambria" panose="02040503050406030204" pitchFamily="18" charset="0"/>
              </a:rPr>
              <a:t>How to confirmed an infection</a:t>
            </a:r>
            <a:br>
              <a:rPr lang="en-US" sz="2400" dirty="0">
                <a:latin typeface="Cambria" panose="02040503050406030204" pitchFamily="18" charset="0"/>
              </a:rPr>
            </a:br>
            <a:endParaRPr lang="en-US" sz="2400" dirty="0"/>
          </a:p>
        </p:txBody>
      </p:sp>
      <p:sp>
        <p:nvSpPr>
          <p:cNvPr id="10" name="TextBox 9">
            <a:extLst>
              <a:ext uri="{FF2B5EF4-FFF2-40B4-BE49-F238E27FC236}">
                <a16:creationId xmlns:a16="http://schemas.microsoft.com/office/drawing/2014/main" id="{3EB54FB9-0774-6E41-A7F7-0F9CA075F6F8}"/>
              </a:ext>
            </a:extLst>
          </p:cNvPr>
          <p:cNvSpPr txBox="1"/>
          <p:nvPr/>
        </p:nvSpPr>
        <p:spPr>
          <a:xfrm>
            <a:off x="839787" y="1961542"/>
            <a:ext cx="5256213" cy="1477328"/>
          </a:xfrm>
          <a:prstGeom prst="rect">
            <a:avLst/>
          </a:prstGeom>
          <a:noFill/>
        </p:spPr>
        <p:txBody>
          <a:bodyPr wrap="square" rtlCol="0">
            <a:spAutoFit/>
          </a:bodyPr>
          <a:lstStyle/>
          <a:p>
            <a:pPr marL="285750" indent="-285750">
              <a:buFont typeface="Arial" panose="020B0604020202020204" pitchFamily="34" charset="0"/>
              <a:buChar char="•"/>
            </a:pPr>
            <a:r>
              <a:rPr lang="en-ID" dirty="0"/>
              <a:t>Infection is confirmed when </a:t>
            </a:r>
            <a:r>
              <a:rPr lang="en-ID" b="1" dirty="0">
                <a:solidFill>
                  <a:srgbClr val="0070C0"/>
                </a:solidFill>
              </a:rPr>
              <a:t>histopathologic examination </a:t>
            </a:r>
            <a:r>
              <a:rPr lang="en-ID" dirty="0"/>
              <a:t>with special stains demonstrates fungal tissue involvement or when the aetiologic agent is </a:t>
            </a:r>
            <a:r>
              <a:rPr lang="en-ID" b="1" dirty="0">
                <a:solidFill>
                  <a:srgbClr val="0070C0"/>
                </a:solidFill>
              </a:rPr>
              <a:t>isolated from sterile clinical specimens by culture</a:t>
            </a:r>
            <a:endParaRPr lang="en-US" sz="2000" b="1" dirty="0">
              <a:solidFill>
                <a:srgbClr val="0070C0"/>
              </a:solidFill>
            </a:endParaRPr>
          </a:p>
        </p:txBody>
      </p:sp>
    </p:spTree>
    <p:extLst>
      <p:ext uri="{BB962C8B-B14F-4D97-AF65-F5344CB8AC3E}">
        <p14:creationId xmlns:p14="http://schemas.microsoft.com/office/powerpoint/2010/main" val="173981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FD1A27-DAD6-8D43-978D-F731BFEAFC6F}"/>
              </a:ext>
            </a:extLst>
          </p:cNvPr>
          <p:cNvPicPr>
            <a:picLocks noChangeAspect="1"/>
          </p:cNvPicPr>
          <p:nvPr/>
        </p:nvPicPr>
        <p:blipFill>
          <a:blip r:embed="rId2"/>
          <a:stretch>
            <a:fillRect/>
          </a:stretch>
        </p:blipFill>
        <p:spPr>
          <a:xfrm>
            <a:off x="3357660" y="4089478"/>
            <a:ext cx="3246340" cy="2597072"/>
          </a:xfrm>
          <a:prstGeom prst="rect">
            <a:avLst/>
          </a:prstGeom>
        </p:spPr>
      </p:pic>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22" y="5726859"/>
            <a:ext cx="914400" cy="914400"/>
          </a:xfrm>
          <a:prstGeom prst="rect">
            <a:avLst/>
          </a:prstGeom>
        </p:spPr>
      </p:pic>
      <p:pic>
        <p:nvPicPr>
          <p:cNvPr id="17" name="Content Placeholder 16">
            <a:extLst>
              <a:ext uri="{FF2B5EF4-FFF2-40B4-BE49-F238E27FC236}">
                <a16:creationId xmlns:a16="http://schemas.microsoft.com/office/drawing/2014/main" id="{48BA90BF-3184-3F4B-8BCE-1E4BD25777A6}"/>
              </a:ext>
            </a:extLst>
          </p:cNvPr>
          <p:cNvPicPr>
            <a:picLocks noGrp="1" noChangeAspect="1"/>
          </p:cNvPicPr>
          <p:nvPr>
            <p:ph idx="1"/>
          </p:nvPr>
        </p:nvPicPr>
        <p:blipFill rotWithShape="1">
          <a:blip r:embed="rId9"/>
          <a:srcRect t="1237" b="3545"/>
          <a:stretch/>
        </p:blipFill>
        <p:spPr>
          <a:xfrm>
            <a:off x="6694965" y="756689"/>
            <a:ext cx="5131915" cy="5427370"/>
          </a:xfrm>
        </p:spPr>
      </p:pic>
      <p:sp>
        <p:nvSpPr>
          <p:cNvPr id="8" name="Title 7">
            <a:extLst>
              <a:ext uri="{FF2B5EF4-FFF2-40B4-BE49-F238E27FC236}">
                <a16:creationId xmlns:a16="http://schemas.microsoft.com/office/drawing/2014/main" id="{0DC939E4-7F83-2A40-9DC4-21CB3173258F}"/>
              </a:ext>
            </a:extLst>
          </p:cNvPr>
          <p:cNvSpPr>
            <a:spLocks noGrp="1"/>
          </p:cNvSpPr>
          <p:nvPr>
            <p:ph type="title"/>
          </p:nvPr>
        </p:nvSpPr>
        <p:spPr>
          <a:xfrm>
            <a:off x="839787" y="457200"/>
            <a:ext cx="5764213" cy="1600200"/>
          </a:xfrm>
        </p:spPr>
        <p:txBody>
          <a:bodyPr>
            <a:normAutofit/>
          </a:bodyPr>
          <a:lstStyle/>
          <a:p>
            <a:r>
              <a:rPr lang="en-US" sz="2400" dirty="0">
                <a:latin typeface="Cambria" panose="02040503050406030204" pitchFamily="18" charset="0"/>
              </a:rPr>
              <a:t>Condition with invasive fungal infection</a:t>
            </a:r>
            <a:br>
              <a:rPr lang="en-US" sz="2400" dirty="0">
                <a:latin typeface="Cambria" panose="02040503050406030204" pitchFamily="18" charset="0"/>
              </a:rPr>
            </a:br>
            <a:endParaRPr lang="en-US" sz="2400" dirty="0"/>
          </a:p>
        </p:txBody>
      </p:sp>
      <p:sp>
        <p:nvSpPr>
          <p:cNvPr id="10" name="TextBox 9">
            <a:extLst>
              <a:ext uri="{FF2B5EF4-FFF2-40B4-BE49-F238E27FC236}">
                <a16:creationId xmlns:a16="http://schemas.microsoft.com/office/drawing/2014/main" id="{3EB54FB9-0774-6E41-A7F7-0F9CA075F6F8}"/>
              </a:ext>
            </a:extLst>
          </p:cNvPr>
          <p:cNvSpPr txBox="1"/>
          <p:nvPr/>
        </p:nvSpPr>
        <p:spPr>
          <a:xfrm>
            <a:off x="839787" y="1961542"/>
            <a:ext cx="5256213" cy="2616101"/>
          </a:xfrm>
          <a:prstGeom prst="rect">
            <a:avLst/>
          </a:prstGeom>
          <a:noFill/>
        </p:spPr>
        <p:txBody>
          <a:bodyPr wrap="square" rtlCol="0">
            <a:spAutoFit/>
          </a:bodyPr>
          <a:lstStyle/>
          <a:p>
            <a:pPr marL="285750" indent="-285750">
              <a:buFont typeface="Arial" panose="020B0604020202020204" pitchFamily="34" charset="0"/>
              <a:buChar char="•"/>
            </a:pPr>
            <a:r>
              <a:rPr lang="en-ID" dirty="0"/>
              <a:t>Neutropenia (&lt;500 neutrophils/ml for more than 10 days)</a:t>
            </a:r>
          </a:p>
          <a:p>
            <a:pPr marL="285750" indent="-285750">
              <a:buFont typeface="Arial" panose="020B0604020202020204" pitchFamily="34" charset="0"/>
              <a:buChar char="•"/>
            </a:pPr>
            <a:r>
              <a:rPr lang="en-ID" dirty="0"/>
              <a:t>Haematological malignancies (</a:t>
            </a:r>
            <a:r>
              <a:rPr lang="en-ID" dirty="0" err="1"/>
              <a:t>Leukemia</a:t>
            </a:r>
            <a:r>
              <a:rPr lang="en-ID" dirty="0"/>
              <a:t>)</a:t>
            </a:r>
          </a:p>
          <a:p>
            <a:pPr marL="285750" indent="-285750">
              <a:buFont typeface="Arial" panose="020B0604020202020204" pitchFamily="34" charset="0"/>
              <a:buChar char="•"/>
            </a:pPr>
            <a:r>
              <a:rPr lang="en-ID" dirty="0"/>
              <a:t>Bone marrow transplantation</a:t>
            </a:r>
          </a:p>
          <a:p>
            <a:pPr marL="285750" indent="-285750">
              <a:buFont typeface="Arial" panose="020B0604020202020204" pitchFamily="34" charset="0"/>
              <a:buChar char="•"/>
            </a:pPr>
            <a:r>
              <a:rPr lang="en-ID" dirty="0"/>
              <a:t>Chemotherapy</a:t>
            </a:r>
          </a:p>
          <a:p>
            <a:pPr marL="285750" indent="-285750">
              <a:buFont typeface="Arial" panose="020B0604020202020204" pitchFamily="34" charset="0"/>
              <a:buChar char="•"/>
            </a:pPr>
            <a:r>
              <a:rPr lang="en-ID" dirty="0"/>
              <a:t>HIV infection</a:t>
            </a:r>
          </a:p>
          <a:p>
            <a:pPr marL="285750" indent="-285750">
              <a:buFont typeface="Arial" panose="020B0604020202020204" pitchFamily="34" charset="0"/>
              <a:buChar char="•"/>
            </a:pPr>
            <a:r>
              <a:rPr lang="en-ID" dirty="0"/>
              <a:t>Actors are malnutrition, </a:t>
            </a:r>
          </a:p>
          <a:p>
            <a:pPr marL="285750" indent="-285750">
              <a:buFont typeface="Arial" panose="020B0604020202020204" pitchFamily="34" charset="0"/>
              <a:buChar char="•"/>
            </a:pPr>
            <a:r>
              <a:rPr lang="en-ID" dirty="0"/>
              <a:t>Solid organ transplantation</a:t>
            </a:r>
          </a:p>
          <a:p>
            <a:pPr marL="285750" indent="-285750">
              <a:buFont typeface="Arial" panose="020B0604020202020204" pitchFamily="34" charset="0"/>
              <a:buChar char="•"/>
            </a:pPr>
            <a:endParaRPr lang="en-US" sz="2000" b="1" dirty="0">
              <a:solidFill>
                <a:srgbClr val="0070C0"/>
              </a:solidFill>
            </a:endParaRPr>
          </a:p>
        </p:txBody>
      </p:sp>
      <p:sp>
        <p:nvSpPr>
          <p:cNvPr id="5" name="Rectangle 4">
            <a:extLst>
              <a:ext uri="{FF2B5EF4-FFF2-40B4-BE49-F238E27FC236}">
                <a16:creationId xmlns:a16="http://schemas.microsoft.com/office/drawing/2014/main" id="{5497B752-9B05-174C-952D-F8C117BD43DE}"/>
              </a:ext>
            </a:extLst>
          </p:cNvPr>
          <p:cNvSpPr/>
          <p:nvPr/>
        </p:nvSpPr>
        <p:spPr>
          <a:xfrm>
            <a:off x="3048000" y="2828836"/>
            <a:ext cx="6096000" cy="1200329"/>
          </a:xfrm>
          <a:prstGeom prst="rect">
            <a:avLst/>
          </a:prstGeom>
        </p:spPr>
        <p:txBody>
          <a:bodyPr>
            <a:spAutoFit/>
          </a:bodyPr>
          <a:lstStyle/>
          <a:p>
            <a:r>
              <a:rPr lang="en-ID" b="0" i="0" dirty="0">
                <a:solidFill>
                  <a:srgbClr val="202124"/>
                </a:solidFill>
                <a:effectLst/>
                <a:latin typeface="arial" panose="020B0604020202020204" pitchFamily="34" charset="0"/>
              </a:rPr>
              <a:t>While all white blood cells help your body fight infections, neutrophils are important for fighting certain infections, especially those caused by bacteria. You probably won't know that you have neutropenia.</a:t>
            </a:r>
            <a:endParaRPr lang="en-US" dirty="0"/>
          </a:p>
        </p:txBody>
      </p:sp>
    </p:spTree>
    <p:extLst>
      <p:ext uri="{BB962C8B-B14F-4D97-AF65-F5344CB8AC3E}">
        <p14:creationId xmlns:p14="http://schemas.microsoft.com/office/powerpoint/2010/main" val="306696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sp>
        <p:nvSpPr>
          <p:cNvPr id="4" name="Title 3">
            <a:extLst>
              <a:ext uri="{FF2B5EF4-FFF2-40B4-BE49-F238E27FC236}">
                <a16:creationId xmlns:a16="http://schemas.microsoft.com/office/drawing/2014/main" id="{6F01208A-58AA-A641-87D8-5F996C71B51E}"/>
              </a:ext>
            </a:extLst>
          </p:cNvPr>
          <p:cNvSpPr>
            <a:spLocks noGrp="1"/>
          </p:cNvSpPr>
          <p:nvPr>
            <p:ph type="title"/>
          </p:nvPr>
        </p:nvSpPr>
        <p:spPr/>
        <p:txBody>
          <a:bodyPr/>
          <a:lstStyle/>
          <a:p>
            <a:r>
              <a:rPr lang="en-US" b="1" dirty="0"/>
              <a:t>White blood cell</a:t>
            </a:r>
          </a:p>
        </p:txBody>
      </p:sp>
      <p:sp>
        <p:nvSpPr>
          <p:cNvPr id="18" name="Rectangle 17">
            <a:extLst>
              <a:ext uri="{FF2B5EF4-FFF2-40B4-BE49-F238E27FC236}">
                <a16:creationId xmlns:a16="http://schemas.microsoft.com/office/drawing/2014/main" id="{B23EB90E-E989-E243-81CA-7A429999B36C}"/>
              </a:ext>
            </a:extLst>
          </p:cNvPr>
          <p:cNvSpPr/>
          <p:nvPr/>
        </p:nvSpPr>
        <p:spPr>
          <a:xfrm>
            <a:off x="686891" y="2571481"/>
            <a:ext cx="5263966" cy="1477328"/>
          </a:xfrm>
          <a:prstGeom prst="rect">
            <a:avLst/>
          </a:prstGeom>
        </p:spPr>
        <p:txBody>
          <a:bodyPr wrap="square">
            <a:spAutoFit/>
          </a:bodyPr>
          <a:lstStyle/>
          <a:p>
            <a:r>
              <a:rPr lang="en-ID" b="0" i="0" dirty="0">
                <a:solidFill>
                  <a:srgbClr val="202124"/>
                </a:solidFill>
                <a:effectLst/>
                <a:latin typeface="arial" panose="020B0604020202020204" pitchFamily="34" charset="0"/>
              </a:rPr>
              <a:t>While all white blood cells help your body fight infections, neutrophils are important for fighting certain infections, especially those caused by </a:t>
            </a:r>
            <a:r>
              <a:rPr lang="en-ID" b="1" i="0" dirty="0">
                <a:solidFill>
                  <a:srgbClr val="202124"/>
                </a:solidFill>
                <a:effectLst/>
                <a:latin typeface="arial" panose="020B0604020202020204" pitchFamily="34" charset="0"/>
              </a:rPr>
              <a:t>bacteria/ yeast</a:t>
            </a:r>
            <a:r>
              <a:rPr lang="en-ID" b="0" i="0" dirty="0">
                <a:solidFill>
                  <a:srgbClr val="202124"/>
                </a:solidFill>
                <a:effectLst/>
                <a:latin typeface="arial" panose="020B0604020202020204" pitchFamily="34" charset="0"/>
              </a:rPr>
              <a:t>. You probably won't know that you have neutropenia.</a:t>
            </a:r>
            <a:endParaRPr lang="en-US" dirty="0"/>
          </a:p>
        </p:txBody>
      </p:sp>
      <p:pic>
        <p:nvPicPr>
          <p:cNvPr id="19" name="Content Placeholder 18">
            <a:extLst>
              <a:ext uri="{FF2B5EF4-FFF2-40B4-BE49-F238E27FC236}">
                <a16:creationId xmlns:a16="http://schemas.microsoft.com/office/drawing/2014/main" id="{F5D31DBD-B86B-0340-9D29-2C1B27A91555}"/>
              </a:ext>
            </a:extLst>
          </p:cNvPr>
          <p:cNvPicPr>
            <a:picLocks noGrp="1" noChangeAspect="1"/>
          </p:cNvPicPr>
          <p:nvPr>
            <p:ph idx="1"/>
          </p:nvPr>
        </p:nvPicPr>
        <p:blipFill>
          <a:blip r:embed="rId8"/>
          <a:stretch>
            <a:fillRect/>
          </a:stretch>
        </p:blipFill>
        <p:spPr>
          <a:xfrm>
            <a:off x="5888038" y="1519237"/>
            <a:ext cx="4762500" cy="3810000"/>
          </a:xfrm>
        </p:spPr>
      </p:pic>
    </p:spTree>
    <p:extLst>
      <p:ext uri="{BB962C8B-B14F-4D97-AF65-F5344CB8AC3E}">
        <p14:creationId xmlns:p14="http://schemas.microsoft.com/office/powerpoint/2010/main" val="175961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2C9550-EAEB-7A4B-8EA5-AB3F9DC17C94}"/>
              </a:ext>
            </a:extLst>
          </p:cNvPr>
          <p:cNvPicPr>
            <a:picLocks noChangeAspect="1"/>
          </p:cNvPicPr>
          <p:nvPr/>
        </p:nvPicPr>
        <p:blipFill>
          <a:blip r:embed="rId2"/>
          <a:stretch>
            <a:fillRect/>
          </a:stretch>
        </p:blipFill>
        <p:spPr>
          <a:xfrm>
            <a:off x="911178" y="2232474"/>
            <a:ext cx="6638021" cy="4580235"/>
          </a:xfrm>
          <a:prstGeom prst="rect">
            <a:avLst/>
          </a:prstGeom>
        </p:spPr>
      </p:pic>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22" y="5726859"/>
            <a:ext cx="914400" cy="914400"/>
          </a:xfrm>
          <a:prstGeom prst="rect">
            <a:avLst/>
          </a:prstGeom>
        </p:spPr>
      </p:pic>
      <p:pic>
        <p:nvPicPr>
          <p:cNvPr id="17" name="Content Placeholder 16">
            <a:extLst>
              <a:ext uri="{FF2B5EF4-FFF2-40B4-BE49-F238E27FC236}">
                <a16:creationId xmlns:a16="http://schemas.microsoft.com/office/drawing/2014/main" id="{48BA90BF-3184-3F4B-8BCE-1E4BD25777A6}"/>
              </a:ext>
            </a:extLst>
          </p:cNvPr>
          <p:cNvPicPr>
            <a:picLocks noGrp="1" noChangeAspect="1"/>
          </p:cNvPicPr>
          <p:nvPr>
            <p:ph idx="1"/>
          </p:nvPr>
        </p:nvPicPr>
        <p:blipFill rotWithShape="1">
          <a:blip r:embed="rId9"/>
          <a:srcRect t="10978"/>
          <a:stretch/>
        </p:blipFill>
        <p:spPr>
          <a:xfrm>
            <a:off x="7774742" y="580448"/>
            <a:ext cx="3822174" cy="2548841"/>
          </a:xfrm>
        </p:spPr>
      </p:pic>
      <p:sp>
        <p:nvSpPr>
          <p:cNvPr id="8" name="Title 7">
            <a:extLst>
              <a:ext uri="{FF2B5EF4-FFF2-40B4-BE49-F238E27FC236}">
                <a16:creationId xmlns:a16="http://schemas.microsoft.com/office/drawing/2014/main" id="{0DC939E4-7F83-2A40-9DC4-21CB3173258F}"/>
              </a:ext>
            </a:extLst>
          </p:cNvPr>
          <p:cNvSpPr>
            <a:spLocks noGrp="1"/>
          </p:cNvSpPr>
          <p:nvPr>
            <p:ph type="title"/>
          </p:nvPr>
        </p:nvSpPr>
        <p:spPr>
          <a:xfrm>
            <a:off x="1823481" y="770634"/>
            <a:ext cx="5764213" cy="1990068"/>
          </a:xfrm>
        </p:spPr>
        <p:txBody>
          <a:bodyPr>
            <a:normAutofit fontScale="90000"/>
          </a:bodyPr>
          <a:lstStyle/>
          <a:p>
            <a:r>
              <a:rPr lang="en-ID" dirty="0"/>
              <a:t>Types of white blood cells </a:t>
            </a:r>
            <a:r>
              <a:rPr lang="en-ID" sz="2000" dirty="0"/>
              <a:t>are granulocytes (neutrophils, eosinophils, and basophils), monocytes, and lymphocytes (T cells and B cells). Checking the number of white blood cells in the blood is usually part of a complete blood cell (CBC) test.</a:t>
            </a:r>
            <a:br>
              <a:rPr lang="en-ID" sz="2000" dirty="0"/>
            </a:br>
            <a:br>
              <a:rPr lang="en-ID" sz="2000" dirty="0"/>
            </a:br>
            <a:endParaRPr lang="en-US" sz="2000" dirty="0"/>
          </a:p>
        </p:txBody>
      </p:sp>
      <p:sp>
        <p:nvSpPr>
          <p:cNvPr id="2" name="Rectangle 1">
            <a:extLst>
              <a:ext uri="{FF2B5EF4-FFF2-40B4-BE49-F238E27FC236}">
                <a16:creationId xmlns:a16="http://schemas.microsoft.com/office/drawing/2014/main" id="{48C0E274-B295-9F40-8A0E-F8970192AEDE}"/>
              </a:ext>
            </a:extLst>
          </p:cNvPr>
          <p:cNvSpPr/>
          <p:nvPr/>
        </p:nvSpPr>
        <p:spPr>
          <a:xfrm>
            <a:off x="7774742" y="3429000"/>
            <a:ext cx="4635979" cy="1200329"/>
          </a:xfrm>
          <a:prstGeom prst="rect">
            <a:avLst/>
          </a:prstGeom>
        </p:spPr>
        <p:txBody>
          <a:bodyPr wrap="square">
            <a:spAutoFit/>
          </a:bodyPr>
          <a:lstStyle/>
          <a:p>
            <a:r>
              <a:rPr lang="en-ID" b="0" i="0" dirty="0">
                <a:solidFill>
                  <a:srgbClr val="2E2E2E"/>
                </a:solidFill>
                <a:effectLst/>
                <a:latin typeface="Noto Sans" panose="020B0502040504020204" pitchFamily="34" charset="0"/>
              </a:rPr>
              <a:t>It may be used to look for conditions such as </a:t>
            </a:r>
            <a:r>
              <a:rPr lang="en-ID" b="1" i="0" dirty="0">
                <a:solidFill>
                  <a:srgbClr val="2E2E2E"/>
                </a:solidFill>
                <a:effectLst/>
                <a:latin typeface="Noto Sans" panose="020B0502040504020204" pitchFamily="34" charset="0"/>
              </a:rPr>
              <a:t>infection</a:t>
            </a:r>
            <a:r>
              <a:rPr lang="en-ID" b="0" i="0" dirty="0">
                <a:solidFill>
                  <a:srgbClr val="2E2E2E"/>
                </a:solidFill>
                <a:effectLst/>
                <a:latin typeface="Noto Sans" panose="020B0502040504020204" pitchFamily="34" charset="0"/>
              </a:rPr>
              <a:t>, </a:t>
            </a:r>
            <a:r>
              <a:rPr lang="en-ID" b="1" i="0" dirty="0">
                <a:solidFill>
                  <a:srgbClr val="2E2E2E"/>
                </a:solidFill>
                <a:effectLst/>
                <a:latin typeface="Noto Sans" panose="020B0502040504020204" pitchFamily="34" charset="0"/>
              </a:rPr>
              <a:t>inflammation</a:t>
            </a:r>
            <a:r>
              <a:rPr lang="en-ID" b="0" i="0" dirty="0">
                <a:solidFill>
                  <a:srgbClr val="2E2E2E"/>
                </a:solidFill>
                <a:effectLst/>
                <a:latin typeface="Noto Sans" panose="020B0502040504020204" pitchFamily="34" charset="0"/>
              </a:rPr>
              <a:t>, </a:t>
            </a:r>
            <a:r>
              <a:rPr lang="en-ID" b="1" i="0" dirty="0">
                <a:solidFill>
                  <a:srgbClr val="2E2E2E"/>
                </a:solidFill>
                <a:effectLst/>
                <a:latin typeface="Noto Sans" panose="020B0502040504020204" pitchFamily="34" charset="0"/>
              </a:rPr>
              <a:t>allergies</a:t>
            </a:r>
            <a:r>
              <a:rPr lang="en-ID" b="0" i="0" dirty="0">
                <a:solidFill>
                  <a:srgbClr val="2E2E2E"/>
                </a:solidFill>
                <a:effectLst/>
                <a:latin typeface="Noto Sans" panose="020B0502040504020204" pitchFamily="34" charset="0"/>
              </a:rPr>
              <a:t>, and </a:t>
            </a:r>
            <a:r>
              <a:rPr lang="en-ID" b="1" i="0" dirty="0" err="1">
                <a:solidFill>
                  <a:srgbClr val="2E2E2E"/>
                </a:solidFill>
                <a:effectLst/>
                <a:latin typeface="Noto Sans" panose="020B0502040504020204" pitchFamily="34" charset="0"/>
              </a:rPr>
              <a:t>leukemia</a:t>
            </a:r>
            <a:r>
              <a:rPr lang="en-ID" b="0" i="0" dirty="0">
                <a:solidFill>
                  <a:srgbClr val="2E2E2E"/>
                </a:solidFill>
                <a:effectLst/>
                <a:latin typeface="Noto Sans" panose="020B0502040504020204" pitchFamily="34" charset="0"/>
              </a:rPr>
              <a:t>. Also called leukocyte and WBC.</a:t>
            </a:r>
            <a:endParaRPr lang="en-US" dirty="0"/>
          </a:p>
        </p:txBody>
      </p:sp>
    </p:spTree>
    <p:extLst>
      <p:ext uri="{BB962C8B-B14F-4D97-AF65-F5344CB8AC3E}">
        <p14:creationId xmlns:p14="http://schemas.microsoft.com/office/powerpoint/2010/main" val="115799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8"/>
            <a:ext cx="1939267" cy="1743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sp>
        <p:nvSpPr>
          <p:cNvPr id="11" name="Title 10">
            <a:extLst>
              <a:ext uri="{FF2B5EF4-FFF2-40B4-BE49-F238E27FC236}">
                <a16:creationId xmlns:a16="http://schemas.microsoft.com/office/drawing/2014/main" id="{1B4A32C0-8BAD-5446-98F3-55F1B9F3AA5A}"/>
              </a:ext>
            </a:extLst>
          </p:cNvPr>
          <p:cNvSpPr>
            <a:spLocks noGrp="1"/>
          </p:cNvSpPr>
          <p:nvPr>
            <p:ph type="title"/>
          </p:nvPr>
        </p:nvSpPr>
        <p:spPr>
          <a:xfrm>
            <a:off x="275370" y="1309273"/>
            <a:ext cx="3118365" cy="735400"/>
          </a:xfrm>
        </p:spPr>
        <p:txBody>
          <a:bodyPr/>
          <a:lstStyle/>
          <a:p>
            <a:r>
              <a:rPr lang="en-US" dirty="0" err="1">
                <a:latin typeface="Cambria" panose="02040503050406030204" pitchFamily="18" charset="0"/>
              </a:rPr>
              <a:t>Transmition</a:t>
            </a:r>
            <a:r>
              <a:rPr lang="en-US" dirty="0">
                <a:latin typeface="Cambria" panose="02040503050406030204" pitchFamily="18" charset="0"/>
              </a:rPr>
              <a:t> </a:t>
            </a:r>
          </a:p>
        </p:txBody>
      </p:sp>
      <p:sp>
        <p:nvSpPr>
          <p:cNvPr id="18" name="Title 7">
            <a:extLst>
              <a:ext uri="{FF2B5EF4-FFF2-40B4-BE49-F238E27FC236}">
                <a16:creationId xmlns:a16="http://schemas.microsoft.com/office/drawing/2014/main" id="{461061CB-BDAF-E34E-A27E-9C58C231C0E8}"/>
              </a:ext>
            </a:extLst>
          </p:cNvPr>
          <p:cNvSpPr txBox="1">
            <a:spLocks/>
          </p:cNvSpPr>
          <p:nvPr/>
        </p:nvSpPr>
        <p:spPr>
          <a:xfrm>
            <a:off x="313104" y="1600376"/>
            <a:ext cx="3333276" cy="420365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ID" sz="1800" dirty="0"/>
              <a:t>Infection can be transmitted by </a:t>
            </a:r>
          </a:p>
          <a:p>
            <a:pPr marL="457200" indent="-457200">
              <a:buFont typeface="Arial" panose="020B0604020202020204" pitchFamily="34" charset="0"/>
              <a:buChar char="•"/>
            </a:pPr>
            <a:r>
              <a:rPr lang="en-ID" sz="1800" dirty="0"/>
              <a:t>The inhalation of spores (aspergillosis, cryptococcosis, histoplasmosis), </a:t>
            </a:r>
          </a:p>
          <a:p>
            <a:pPr marL="457200" indent="-457200">
              <a:buFont typeface="Arial" panose="020B0604020202020204" pitchFamily="34" charset="0"/>
              <a:buChar char="•"/>
            </a:pPr>
            <a:r>
              <a:rPr lang="en-ID" sz="1800" dirty="0"/>
              <a:t>Percutaneous inoculation in cutaneous and subcutaneous infections (dermatophytosis, </a:t>
            </a:r>
            <a:r>
              <a:rPr lang="en-ID" sz="1800" dirty="0" err="1"/>
              <a:t>madura</a:t>
            </a:r>
            <a:r>
              <a:rPr lang="en-ID" sz="1800" dirty="0"/>
              <a:t> foot), </a:t>
            </a:r>
          </a:p>
          <a:p>
            <a:pPr marL="457200" indent="-457200">
              <a:buFont typeface="Arial" panose="020B0604020202020204" pitchFamily="34" charset="0"/>
              <a:buChar char="•"/>
            </a:pPr>
            <a:r>
              <a:rPr lang="en-ID" sz="1800" dirty="0"/>
              <a:t>Penetration into the mucosa by commensal organisms such as </a:t>
            </a:r>
            <a:r>
              <a:rPr lang="en-ID" sz="1800" i="1" dirty="0"/>
              <a:t>Candida albicans</a:t>
            </a:r>
            <a:r>
              <a:rPr lang="en-ID" sz="1800" dirty="0"/>
              <a:t>, and </a:t>
            </a:r>
          </a:p>
          <a:p>
            <a:pPr marL="457200" indent="-457200">
              <a:buFont typeface="Arial" panose="020B0604020202020204" pitchFamily="34" charset="0"/>
              <a:buChar char="•"/>
            </a:pPr>
            <a:r>
              <a:rPr lang="en-ID" sz="1800" dirty="0"/>
              <a:t>The ingestion of a toxin in contaminated food or drink (gastrointestinal disease).</a:t>
            </a:r>
            <a:endParaRPr lang="en-US" sz="1800" dirty="0"/>
          </a:p>
        </p:txBody>
      </p:sp>
      <p:pic>
        <p:nvPicPr>
          <p:cNvPr id="20" name="Content Placeholder 19">
            <a:extLst>
              <a:ext uri="{FF2B5EF4-FFF2-40B4-BE49-F238E27FC236}">
                <a16:creationId xmlns:a16="http://schemas.microsoft.com/office/drawing/2014/main" id="{0C02B60C-4A8A-7342-A710-CA02FDABBB86}"/>
              </a:ext>
            </a:extLst>
          </p:cNvPr>
          <p:cNvPicPr>
            <a:picLocks noGrp="1" noChangeAspect="1"/>
          </p:cNvPicPr>
          <p:nvPr>
            <p:ph idx="1"/>
          </p:nvPr>
        </p:nvPicPr>
        <p:blipFill rotWithShape="1">
          <a:blip r:embed="rId8"/>
          <a:srcRect l="-2135" t="65768" r="993"/>
          <a:stretch/>
        </p:blipFill>
        <p:spPr>
          <a:xfrm>
            <a:off x="7895360" y="526752"/>
            <a:ext cx="4014903" cy="3260829"/>
          </a:xfrm>
        </p:spPr>
      </p:pic>
      <p:pic>
        <p:nvPicPr>
          <p:cNvPr id="21" name="Content Placeholder 19">
            <a:extLst>
              <a:ext uri="{FF2B5EF4-FFF2-40B4-BE49-F238E27FC236}">
                <a16:creationId xmlns:a16="http://schemas.microsoft.com/office/drawing/2014/main" id="{99E48D65-C746-4A49-9D21-A2F29E904130}"/>
              </a:ext>
            </a:extLst>
          </p:cNvPr>
          <p:cNvPicPr>
            <a:picLocks noChangeAspect="1"/>
          </p:cNvPicPr>
          <p:nvPr/>
        </p:nvPicPr>
        <p:blipFill rotWithShape="1">
          <a:blip r:embed="rId8"/>
          <a:srcRect l="1501" t="31187" b="35515"/>
          <a:stretch/>
        </p:blipFill>
        <p:spPr>
          <a:xfrm>
            <a:off x="3894106" y="3805393"/>
            <a:ext cx="3495965" cy="2835866"/>
          </a:xfrm>
          <a:prstGeom prst="rect">
            <a:avLst/>
          </a:prstGeom>
        </p:spPr>
      </p:pic>
      <p:pic>
        <p:nvPicPr>
          <p:cNvPr id="22" name="Content Placeholder 19">
            <a:extLst>
              <a:ext uri="{FF2B5EF4-FFF2-40B4-BE49-F238E27FC236}">
                <a16:creationId xmlns:a16="http://schemas.microsoft.com/office/drawing/2014/main" id="{2E5491C5-DC9F-9D41-84D2-A7C13F8EC919}"/>
              </a:ext>
            </a:extLst>
          </p:cNvPr>
          <p:cNvPicPr>
            <a:picLocks noChangeAspect="1"/>
          </p:cNvPicPr>
          <p:nvPr/>
        </p:nvPicPr>
        <p:blipFill rotWithShape="1">
          <a:blip r:embed="rId8"/>
          <a:srcRect l="1501" b="68185"/>
          <a:stretch/>
        </p:blipFill>
        <p:spPr>
          <a:xfrm>
            <a:off x="3751438" y="622805"/>
            <a:ext cx="4143922" cy="3211921"/>
          </a:xfrm>
          <a:prstGeom prst="rect">
            <a:avLst/>
          </a:prstGeom>
        </p:spPr>
      </p:pic>
      <p:sp>
        <p:nvSpPr>
          <p:cNvPr id="23" name="Rectangle 22">
            <a:extLst>
              <a:ext uri="{FF2B5EF4-FFF2-40B4-BE49-F238E27FC236}">
                <a16:creationId xmlns:a16="http://schemas.microsoft.com/office/drawing/2014/main" id="{9DEE61FD-6156-F44D-A007-4FEB8A2CBA11}"/>
              </a:ext>
            </a:extLst>
          </p:cNvPr>
          <p:cNvSpPr/>
          <p:nvPr/>
        </p:nvSpPr>
        <p:spPr>
          <a:xfrm>
            <a:off x="8297838" y="3941755"/>
            <a:ext cx="3766783" cy="2631490"/>
          </a:xfrm>
          <a:prstGeom prst="rect">
            <a:avLst/>
          </a:prstGeom>
        </p:spPr>
        <p:txBody>
          <a:bodyPr wrap="square">
            <a:spAutoFit/>
          </a:bodyPr>
          <a:lstStyle/>
          <a:p>
            <a:r>
              <a:rPr lang="en-ID" sz="1100" b="0" i="0" dirty="0">
                <a:solidFill>
                  <a:srgbClr val="3E3D40"/>
                </a:solidFill>
                <a:effectLst/>
                <a:latin typeface="Georgia" panose="02040502050405020303" pitchFamily="18" charset="0"/>
              </a:rPr>
              <a:t>General cellular and molecular components against fungal infection in the lung. The pathogenic fungi including </a:t>
            </a:r>
            <a:r>
              <a:rPr lang="en-ID" sz="1100" b="1" i="1" dirty="0">
                <a:solidFill>
                  <a:srgbClr val="3E3D40"/>
                </a:solidFill>
                <a:effectLst/>
                <a:latin typeface="Georgia" panose="02040502050405020303" pitchFamily="18" charset="0"/>
              </a:rPr>
              <a:t>Cryptococcus neoformans</a:t>
            </a:r>
            <a:r>
              <a:rPr lang="en-ID" sz="1100" b="1" i="0" dirty="0">
                <a:solidFill>
                  <a:srgbClr val="3E3D40"/>
                </a:solidFill>
                <a:effectLst/>
                <a:latin typeface="Georgia" panose="02040502050405020303" pitchFamily="18" charset="0"/>
              </a:rPr>
              <a:t> (Cn)</a:t>
            </a:r>
            <a:r>
              <a:rPr lang="en-ID" sz="1100" b="0" i="0" dirty="0">
                <a:solidFill>
                  <a:srgbClr val="3E3D40"/>
                </a:solidFill>
                <a:effectLst/>
                <a:latin typeface="Georgia" panose="02040502050405020303" pitchFamily="18" charset="0"/>
              </a:rPr>
              <a:t>, </a:t>
            </a:r>
            <a:r>
              <a:rPr lang="en-ID" sz="1100" b="1" i="1" dirty="0">
                <a:solidFill>
                  <a:srgbClr val="3E3D40"/>
                </a:solidFill>
                <a:effectLst/>
                <a:latin typeface="Georgia" panose="02040502050405020303" pitchFamily="18" charset="0"/>
              </a:rPr>
              <a:t>Aspergillus</a:t>
            </a:r>
            <a:r>
              <a:rPr lang="en-ID" sz="1100" b="1" i="0" dirty="0">
                <a:solidFill>
                  <a:srgbClr val="3E3D40"/>
                </a:solidFill>
                <a:effectLst/>
                <a:latin typeface="Georgia" panose="02040502050405020303" pitchFamily="18" charset="0"/>
              </a:rPr>
              <a:t> (Ap), </a:t>
            </a:r>
            <a:r>
              <a:rPr lang="en-ID" sz="1100" b="1" i="1" dirty="0">
                <a:solidFill>
                  <a:srgbClr val="3E3D40"/>
                </a:solidFill>
                <a:effectLst/>
                <a:latin typeface="Georgia" panose="02040502050405020303" pitchFamily="18" charset="0"/>
              </a:rPr>
              <a:t>Pneumocystis</a:t>
            </a:r>
            <a:r>
              <a:rPr lang="en-ID" sz="1100" b="1" i="0" dirty="0">
                <a:solidFill>
                  <a:srgbClr val="3E3D40"/>
                </a:solidFill>
                <a:effectLst/>
                <a:latin typeface="Georgia" panose="02040502050405020303" pitchFamily="18" charset="0"/>
              </a:rPr>
              <a:t> (Pc</a:t>
            </a:r>
            <a:r>
              <a:rPr lang="en-ID" sz="1100" b="0" i="0" dirty="0">
                <a:solidFill>
                  <a:srgbClr val="3E3D40"/>
                </a:solidFill>
                <a:effectLst/>
                <a:latin typeface="Georgia" panose="02040502050405020303" pitchFamily="18" charset="0"/>
              </a:rPr>
              <a:t>), and </a:t>
            </a:r>
            <a:r>
              <a:rPr lang="en-ID" sz="1100" b="1" i="0" dirty="0">
                <a:solidFill>
                  <a:srgbClr val="3E3D40"/>
                </a:solidFill>
                <a:effectLst/>
                <a:latin typeface="Georgia" panose="02040502050405020303" pitchFamily="18" charset="0"/>
              </a:rPr>
              <a:t>Endemic fungi (</a:t>
            </a:r>
            <a:r>
              <a:rPr lang="en-ID" sz="1100" b="1" i="0" dirty="0" err="1">
                <a:solidFill>
                  <a:srgbClr val="3E3D40"/>
                </a:solidFill>
                <a:effectLst/>
                <a:latin typeface="Georgia" panose="02040502050405020303" pitchFamily="18" charset="0"/>
              </a:rPr>
              <a:t>Ef</a:t>
            </a:r>
            <a:r>
              <a:rPr lang="en-ID" sz="1100" b="1" i="0" dirty="0">
                <a:solidFill>
                  <a:srgbClr val="3E3D40"/>
                </a:solidFill>
                <a:effectLst/>
                <a:latin typeface="Georgia" panose="02040502050405020303" pitchFamily="18" charset="0"/>
              </a:rPr>
              <a:t>) </a:t>
            </a:r>
            <a:r>
              <a:rPr lang="en-ID" sz="1100" b="0" i="0" dirty="0">
                <a:solidFill>
                  <a:srgbClr val="3E3D40"/>
                </a:solidFill>
                <a:effectLst/>
                <a:latin typeface="Georgia" panose="02040502050405020303" pitchFamily="18" charset="0"/>
              </a:rPr>
              <a:t>can cause pulmonary infection in human and in murine models. Fungal pathogens could trigger host immune response upon inhalation, and lung tissue is the major infectious target of these pathogens. Once the infection is initiated, multiple cells either resident in the lung tissue or recruited from blood and lymphoid organs are motivated to clear the invasive fungi. After entering host cells, molecules including receptors, adaptors, or effectors come into play with divergent roles to respond to the fungal challenge.</a:t>
            </a:r>
            <a:endParaRPr lang="en-US" sz="1100" dirty="0"/>
          </a:p>
        </p:txBody>
      </p:sp>
    </p:spTree>
    <p:extLst>
      <p:ext uri="{BB962C8B-B14F-4D97-AF65-F5344CB8AC3E}">
        <p14:creationId xmlns:p14="http://schemas.microsoft.com/office/powerpoint/2010/main" val="164960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8"/>
            <a:ext cx="1939267" cy="1743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sp>
        <p:nvSpPr>
          <p:cNvPr id="11" name="Title 10">
            <a:extLst>
              <a:ext uri="{FF2B5EF4-FFF2-40B4-BE49-F238E27FC236}">
                <a16:creationId xmlns:a16="http://schemas.microsoft.com/office/drawing/2014/main" id="{1B4A32C0-8BAD-5446-98F3-55F1B9F3AA5A}"/>
              </a:ext>
            </a:extLst>
          </p:cNvPr>
          <p:cNvSpPr>
            <a:spLocks noGrp="1"/>
          </p:cNvSpPr>
          <p:nvPr>
            <p:ph type="title"/>
          </p:nvPr>
        </p:nvSpPr>
        <p:spPr>
          <a:xfrm>
            <a:off x="1710889" y="363391"/>
            <a:ext cx="3118365" cy="735400"/>
          </a:xfrm>
        </p:spPr>
        <p:txBody>
          <a:bodyPr/>
          <a:lstStyle/>
          <a:p>
            <a:r>
              <a:rPr lang="en-US" dirty="0">
                <a:latin typeface="Cambria" panose="02040503050406030204" pitchFamily="18" charset="0"/>
              </a:rPr>
              <a:t>Infections </a:t>
            </a:r>
          </a:p>
        </p:txBody>
      </p:sp>
      <p:sp>
        <p:nvSpPr>
          <p:cNvPr id="18" name="Title 7">
            <a:extLst>
              <a:ext uri="{FF2B5EF4-FFF2-40B4-BE49-F238E27FC236}">
                <a16:creationId xmlns:a16="http://schemas.microsoft.com/office/drawing/2014/main" id="{461061CB-BDAF-E34E-A27E-9C58C231C0E8}"/>
              </a:ext>
            </a:extLst>
          </p:cNvPr>
          <p:cNvSpPr txBox="1">
            <a:spLocks/>
          </p:cNvSpPr>
          <p:nvPr/>
        </p:nvSpPr>
        <p:spPr>
          <a:xfrm>
            <a:off x="1472497" y="816242"/>
            <a:ext cx="10577810" cy="14993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indent="-342900">
              <a:buFont typeface="Arial" panose="020B0604020202020204" pitchFamily="34" charset="0"/>
              <a:buChar char="•"/>
            </a:pPr>
            <a:r>
              <a:rPr lang="en-ID" sz="2000" dirty="0"/>
              <a:t>Infections may be mild and only superficial or cutaneous (</a:t>
            </a:r>
            <a:r>
              <a:rPr lang="en-ID" sz="2000" i="1" dirty="0"/>
              <a:t>e.g</a:t>
            </a:r>
            <a:r>
              <a:rPr lang="en-ID" sz="2000" dirty="0"/>
              <a:t>. dermatophytosis and </a:t>
            </a:r>
            <a:r>
              <a:rPr lang="en-ID" sz="2000" i="1" dirty="0"/>
              <a:t>Tinea versicolor</a:t>
            </a:r>
            <a:r>
              <a:rPr lang="en-ID" sz="2000" dirty="0"/>
              <a:t>) or may cause life-threatening,</a:t>
            </a:r>
          </a:p>
          <a:p>
            <a:pPr marL="342900" indent="-342900">
              <a:buFont typeface="Arial" panose="020B0604020202020204" pitchFamily="34" charset="0"/>
              <a:buChar char="•"/>
            </a:pPr>
            <a:r>
              <a:rPr lang="en-ID" sz="2000" dirty="0"/>
              <a:t>systemic illness (</a:t>
            </a:r>
            <a:r>
              <a:rPr lang="en-ID" sz="2000" i="1" dirty="0"/>
              <a:t>e.g</a:t>
            </a:r>
            <a:r>
              <a:rPr lang="en-ID" sz="2000" dirty="0"/>
              <a:t>. candidiasis, </a:t>
            </a:r>
          </a:p>
          <a:p>
            <a:pPr marL="342900" indent="-342900">
              <a:buFont typeface="Arial" panose="020B0604020202020204" pitchFamily="34" charset="0"/>
              <a:buChar char="•"/>
            </a:pPr>
            <a:r>
              <a:rPr lang="en-ID" sz="2000" dirty="0"/>
              <a:t>aspergillosis and </a:t>
            </a:r>
            <a:r>
              <a:rPr lang="en-ID" sz="2000" dirty="0" err="1"/>
              <a:t>mucormycosis</a:t>
            </a:r>
            <a:r>
              <a:rPr lang="en-ID" sz="2000" dirty="0"/>
              <a:t>). </a:t>
            </a:r>
            <a:endParaRPr lang="en-US" sz="2000" dirty="0"/>
          </a:p>
        </p:txBody>
      </p:sp>
      <p:pic>
        <p:nvPicPr>
          <p:cNvPr id="4" name="Picture 3">
            <a:extLst>
              <a:ext uri="{FF2B5EF4-FFF2-40B4-BE49-F238E27FC236}">
                <a16:creationId xmlns:a16="http://schemas.microsoft.com/office/drawing/2014/main" id="{B40E5B02-0239-1342-AA57-005976F278DC}"/>
              </a:ext>
            </a:extLst>
          </p:cNvPr>
          <p:cNvPicPr>
            <a:picLocks noChangeAspect="1"/>
          </p:cNvPicPr>
          <p:nvPr/>
        </p:nvPicPr>
        <p:blipFill>
          <a:blip r:embed="rId8"/>
          <a:stretch>
            <a:fillRect/>
          </a:stretch>
        </p:blipFill>
        <p:spPr>
          <a:xfrm>
            <a:off x="7378994" y="1971451"/>
            <a:ext cx="4118835" cy="3755408"/>
          </a:xfrm>
          <a:prstGeom prst="rect">
            <a:avLst/>
          </a:prstGeom>
        </p:spPr>
      </p:pic>
      <p:pic>
        <p:nvPicPr>
          <p:cNvPr id="27" name="Content Placeholder 26">
            <a:extLst>
              <a:ext uri="{FF2B5EF4-FFF2-40B4-BE49-F238E27FC236}">
                <a16:creationId xmlns:a16="http://schemas.microsoft.com/office/drawing/2014/main" id="{05B573B7-BBF1-984E-94B0-9DC1B720C3FB}"/>
              </a:ext>
            </a:extLst>
          </p:cNvPr>
          <p:cNvPicPr>
            <a:picLocks noGrp="1" noChangeAspect="1"/>
          </p:cNvPicPr>
          <p:nvPr>
            <p:ph idx="1"/>
          </p:nvPr>
        </p:nvPicPr>
        <p:blipFill>
          <a:blip r:embed="rId9"/>
          <a:stretch>
            <a:fillRect/>
          </a:stretch>
        </p:blipFill>
        <p:spPr>
          <a:xfrm>
            <a:off x="1472497" y="2489522"/>
            <a:ext cx="5051133" cy="4111939"/>
          </a:xfrm>
        </p:spPr>
      </p:pic>
    </p:spTree>
    <p:extLst>
      <p:ext uri="{BB962C8B-B14F-4D97-AF65-F5344CB8AC3E}">
        <p14:creationId xmlns:p14="http://schemas.microsoft.com/office/powerpoint/2010/main" val="14785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8"/>
            <a:ext cx="1939267" cy="1743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sp>
        <p:nvSpPr>
          <p:cNvPr id="11" name="Title 10">
            <a:extLst>
              <a:ext uri="{FF2B5EF4-FFF2-40B4-BE49-F238E27FC236}">
                <a16:creationId xmlns:a16="http://schemas.microsoft.com/office/drawing/2014/main" id="{1B4A32C0-8BAD-5446-98F3-55F1B9F3AA5A}"/>
              </a:ext>
            </a:extLst>
          </p:cNvPr>
          <p:cNvSpPr>
            <a:spLocks noGrp="1"/>
          </p:cNvSpPr>
          <p:nvPr>
            <p:ph type="title"/>
          </p:nvPr>
        </p:nvSpPr>
        <p:spPr>
          <a:xfrm>
            <a:off x="1577310" y="1233373"/>
            <a:ext cx="3118365" cy="735400"/>
          </a:xfrm>
        </p:spPr>
        <p:txBody>
          <a:bodyPr/>
          <a:lstStyle/>
          <a:p>
            <a:r>
              <a:rPr lang="en-US" dirty="0">
                <a:latin typeface="Cambria" panose="02040503050406030204" pitchFamily="18" charset="0"/>
              </a:rPr>
              <a:t>Infections </a:t>
            </a:r>
          </a:p>
        </p:txBody>
      </p:sp>
      <p:sp>
        <p:nvSpPr>
          <p:cNvPr id="18" name="Title 7">
            <a:extLst>
              <a:ext uri="{FF2B5EF4-FFF2-40B4-BE49-F238E27FC236}">
                <a16:creationId xmlns:a16="http://schemas.microsoft.com/office/drawing/2014/main" id="{461061CB-BDAF-E34E-A27E-9C58C231C0E8}"/>
              </a:ext>
            </a:extLst>
          </p:cNvPr>
          <p:cNvSpPr txBox="1">
            <a:spLocks/>
          </p:cNvSpPr>
          <p:nvPr/>
        </p:nvSpPr>
        <p:spPr>
          <a:xfrm>
            <a:off x="911178" y="1881279"/>
            <a:ext cx="4450631" cy="21031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indent="-342900">
              <a:buFont typeface="Arial" panose="020B0604020202020204" pitchFamily="34" charset="0"/>
              <a:buChar char="•"/>
            </a:pPr>
            <a:r>
              <a:rPr lang="en-ID" sz="2000" dirty="0"/>
              <a:t>Infections may be mild and only superficial or cutaneous (</a:t>
            </a:r>
            <a:r>
              <a:rPr lang="en-ID" sz="2000" i="1" dirty="0"/>
              <a:t>e.g</a:t>
            </a:r>
            <a:r>
              <a:rPr lang="en-ID" sz="2000" dirty="0"/>
              <a:t>. dermatophytosis and </a:t>
            </a:r>
            <a:r>
              <a:rPr lang="en-ID" sz="2000" i="1" dirty="0"/>
              <a:t>Tinea versicolor</a:t>
            </a:r>
            <a:r>
              <a:rPr lang="en-ID" sz="2000" dirty="0"/>
              <a:t>) or may cause life-threatening,</a:t>
            </a:r>
          </a:p>
          <a:p>
            <a:pPr marL="342900" indent="-342900">
              <a:buFont typeface="Arial" panose="020B0604020202020204" pitchFamily="34" charset="0"/>
              <a:buChar char="•"/>
            </a:pPr>
            <a:r>
              <a:rPr lang="en-ID" sz="2000" dirty="0"/>
              <a:t>systemic illness (</a:t>
            </a:r>
            <a:r>
              <a:rPr lang="en-ID" sz="2000" i="1" dirty="0"/>
              <a:t>e.g</a:t>
            </a:r>
            <a:r>
              <a:rPr lang="en-ID" sz="2000" dirty="0"/>
              <a:t>. candidiasis, </a:t>
            </a:r>
          </a:p>
          <a:p>
            <a:pPr marL="342900" indent="-342900">
              <a:buFont typeface="Arial" panose="020B0604020202020204" pitchFamily="34" charset="0"/>
              <a:buChar char="•"/>
            </a:pPr>
            <a:r>
              <a:rPr lang="en-ID" sz="2000" dirty="0"/>
              <a:t>aspergillosis and </a:t>
            </a:r>
            <a:r>
              <a:rPr lang="en-ID" sz="2000" dirty="0" err="1"/>
              <a:t>mucormycosis</a:t>
            </a:r>
            <a:r>
              <a:rPr lang="en-ID" sz="2000" dirty="0"/>
              <a:t>). </a:t>
            </a:r>
            <a:endParaRPr lang="en-US" sz="2000" dirty="0"/>
          </a:p>
        </p:txBody>
      </p:sp>
      <p:pic>
        <p:nvPicPr>
          <p:cNvPr id="4" name="Picture 3">
            <a:extLst>
              <a:ext uri="{FF2B5EF4-FFF2-40B4-BE49-F238E27FC236}">
                <a16:creationId xmlns:a16="http://schemas.microsoft.com/office/drawing/2014/main" id="{B40E5B02-0239-1342-AA57-005976F278DC}"/>
              </a:ext>
            </a:extLst>
          </p:cNvPr>
          <p:cNvPicPr>
            <a:picLocks noChangeAspect="1"/>
          </p:cNvPicPr>
          <p:nvPr/>
        </p:nvPicPr>
        <p:blipFill>
          <a:blip r:embed="rId8"/>
          <a:stretch>
            <a:fillRect/>
          </a:stretch>
        </p:blipFill>
        <p:spPr>
          <a:xfrm>
            <a:off x="6421884" y="1098791"/>
            <a:ext cx="5075946" cy="4628068"/>
          </a:xfrm>
          <a:prstGeom prst="rect">
            <a:avLst/>
          </a:prstGeom>
        </p:spPr>
      </p:pic>
    </p:spTree>
    <p:extLst>
      <p:ext uri="{BB962C8B-B14F-4D97-AF65-F5344CB8AC3E}">
        <p14:creationId xmlns:p14="http://schemas.microsoft.com/office/powerpoint/2010/main" val="426360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35455-18E0-A440-AA7A-F0EDE1764227}"/>
              </a:ext>
            </a:extLst>
          </p:cNvPr>
          <p:cNvSpPr>
            <a:spLocks noGrp="1"/>
          </p:cNvSpPr>
          <p:nvPr>
            <p:ph type="title"/>
          </p:nvPr>
        </p:nvSpPr>
        <p:spPr>
          <a:xfrm>
            <a:off x="686891" y="1626348"/>
            <a:ext cx="6313984" cy="2071314"/>
          </a:xfrm>
        </p:spPr>
        <p:txBody>
          <a:bodyPr>
            <a:normAutofit fontScale="90000"/>
          </a:bodyPr>
          <a:lstStyle/>
          <a:p>
            <a:r>
              <a:rPr lang="en-ID" b="1" dirty="0"/>
              <a:t>Topic</a:t>
            </a:r>
            <a:br>
              <a:rPr lang="en-ID" i="1" dirty="0"/>
            </a:br>
            <a:br>
              <a:rPr lang="en-ID" i="1" dirty="0"/>
            </a:br>
            <a:r>
              <a:rPr lang="en-ID" i="1" dirty="0"/>
              <a:t>“ </a:t>
            </a:r>
            <a:r>
              <a:rPr lang="en-ID" i="1" dirty="0" err="1"/>
              <a:t>Mengidentifikasi</a:t>
            </a:r>
            <a:r>
              <a:rPr lang="en-ID" i="1" dirty="0"/>
              <a:t> </a:t>
            </a:r>
            <a:r>
              <a:rPr lang="en-ID" i="1" dirty="0" err="1"/>
              <a:t>gambaran</a:t>
            </a:r>
            <a:r>
              <a:rPr lang="en-ID" i="1" dirty="0"/>
              <a:t> </a:t>
            </a:r>
            <a:r>
              <a:rPr lang="en-ID" i="1" dirty="0" err="1"/>
              <a:t>klinis</a:t>
            </a:r>
            <a:r>
              <a:rPr lang="en-ID" i="1" dirty="0"/>
              <a:t> dan </a:t>
            </a:r>
            <a:r>
              <a:rPr lang="en-ID" i="1" dirty="0" err="1"/>
              <a:t>epidemiologi</a:t>
            </a:r>
            <a:r>
              <a:rPr lang="en-ID" i="1" dirty="0"/>
              <a:t> </a:t>
            </a:r>
            <a:r>
              <a:rPr lang="en-ID" i="1" dirty="0" err="1"/>
              <a:t>jamur</a:t>
            </a:r>
            <a:r>
              <a:rPr lang="en-ID" i="1" dirty="0"/>
              <a:t> </a:t>
            </a:r>
            <a:r>
              <a:rPr lang="en-ID" i="1" dirty="0" err="1"/>
              <a:t>permukaan</a:t>
            </a:r>
            <a:r>
              <a:rPr lang="en-ID" i="1" dirty="0"/>
              <a:t> dan </a:t>
            </a:r>
            <a:r>
              <a:rPr lang="en-ID" i="1" dirty="0" err="1"/>
              <a:t>jamur</a:t>
            </a:r>
            <a:r>
              <a:rPr lang="en-ID" i="1" dirty="0"/>
              <a:t> di </a:t>
            </a:r>
            <a:r>
              <a:rPr lang="en-ID" i="1" dirty="0" err="1"/>
              <a:t>bawah</a:t>
            </a:r>
            <a:r>
              <a:rPr lang="en-ID" i="1" dirty="0"/>
              <a:t> </a:t>
            </a:r>
            <a:r>
              <a:rPr lang="en-ID" i="1" dirty="0" err="1"/>
              <a:t>kulit</a:t>
            </a:r>
            <a:r>
              <a:rPr lang="en-ID" i="1" dirty="0"/>
              <a:t> + </a:t>
            </a:r>
            <a:r>
              <a:rPr lang="en-ID" i="1" dirty="0" err="1"/>
              <a:t>Patogen</a:t>
            </a:r>
            <a:r>
              <a:rPr lang="en-ID" i="1" dirty="0"/>
              <a:t> “</a:t>
            </a:r>
            <a:endParaRPr lang="en-US" i="1" dirty="0"/>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17" name="Content Placeholder 16">
            <a:extLst>
              <a:ext uri="{FF2B5EF4-FFF2-40B4-BE49-F238E27FC236}">
                <a16:creationId xmlns:a16="http://schemas.microsoft.com/office/drawing/2014/main" id="{48BA90BF-3184-3F4B-8BCE-1E4BD25777A6}"/>
              </a:ext>
            </a:extLst>
          </p:cNvPr>
          <p:cNvPicPr>
            <a:picLocks noGrp="1" noChangeAspect="1"/>
          </p:cNvPicPr>
          <p:nvPr>
            <p:ph idx="1"/>
          </p:nvPr>
        </p:nvPicPr>
        <p:blipFill>
          <a:blip r:embed="rId8"/>
          <a:stretch>
            <a:fillRect/>
          </a:stretch>
        </p:blipFill>
        <p:spPr>
          <a:xfrm>
            <a:off x="7311120" y="1523206"/>
            <a:ext cx="4044267" cy="2696178"/>
          </a:xfrm>
        </p:spPr>
      </p:pic>
      <p:sp>
        <p:nvSpPr>
          <p:cNvPr id="12" name="Rectangle 11">
            <a:extLst>
              <a:ext uri="{FF2B5EF4-FFF2-40B4-BE49-F238E27FC236}">
                <a16:creationId xmlns:a16="http://schemas.microsoft.com/office/drawing/2014/main" id="{6658D08A-49A2-C94F-96F6-A94A9CB87C84}"/>
              </a:ext>
            </a:extLst>
          </p:cNvPr>
          <p:cNvSpPr/>
          <p:nvPr/>
        </p:nvSpPr>
        <p:spPr>
          <a:xfrm>
            <a:off x="1242015" y="4219383"/>
            <a:ext cx="6096000" cy="2308324"/>
          </a:xfrm>
          <a:prstGeom prst="rect">
            <a:avLst/>
          </a:prstGeom>
        </p:spPr>
        <p:txBody>
          <a:bodyPr>
            <a:spAutoFit/>
          </a:bodyPr>
          <a:lstStyle/>
          <a:p>
            <a:br>
              <a:rPr lang="en-ID" dirty="0">
                <a:solidFill>
                  <a:srgbClr val="202124"/>
                </a:solidFill>
                <a:latin typeface="arial" panose="020B0604020202020204" pitchFamily="34" charset="0"/>
              </a:rPr>
            </a:br>
            <a:endParaRPr lang="en-ID" dirty="0">
              <a:solidFill>
                <a:srgbClr val="202124"/>
              </a:solidFill>
              <a:latin typeface="arial" panose="020B0604020202020204" pitchFamily="34" charset="0"/>
            </a:endParaRPr>
          </a:p>
          <a:p>
            <a:r>
              <a:rPr lang="en-ID" b="1" dirty="0" err="1">
                <a:solidFill>
                  <a:srgbClr val="202124"/>
                </a:solidFill>
                <a:latin typeface="arial" panose="020B0604020202020204" pitchFamily="34" charset="0"/>
              </a:rPr>
              <a:t>Definisi</a:t>
            </a:r>
            <a:r>
              <a:rPr lang="en-ID" b="1" dirty="0">
                <a:solidFill>
                  <a:srgbClr val="202124"/>
                </a:solidFill>
                <a:latin typeface="arial" panose="020B0604020202020204" pitchFamily="34" charset="0"/>
              </a:rPr>
              <a:t> </a:t>
            </a:r>
            <a:r>
              <a:rPr lang="en-ID" b="1" dirty="0" err="1">
                <a:solidFill>
                  <a:srgbClr val="202124"/>
                </a:solidFill>
                <a:latin typeface="arial" panose="020B0604020202020204" pitchFamily="34" charset="0"/>
              </a:rPr>
              <a:t>epidemiologi</a:t>
            </a:r>
            <a:r>
              <a:rPr lang="en-ID" dirty="0">
                <a:solidFill>
                  <a:srgbClr val="202124"/>
                </a:solidFill>
                <a:latin typeface="arial" panose="020B0604020202020204" pitchFamily="34" charset="0"/>
              </a:rPr>
              <a:t> yang paling </a:t>
            </a:r>
            <a:r>
              <a:rPr lang="en-ID" dirty="0" err="1">
                <a:solidFill>
                  <a:srgbClr val="202124"/>
                </a:solidFill>
                <a:latin typeface="arial" panose="020B0604020202020204" pitchFamily="34" charset="0"/>
              </a:rPr>
              <a:t>berguna</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dikemukakan</a:t>
            </a:r>
            <a:r>
              <a:rPr lang="en-ID" dirty="0">
                <a:solidFill>
                  <a:srgbClr val="202124"/>
                </a:solidFill>
                <a:latin typeface="arial" panose="020B0604020202020204" pitchFamily="34" charset="0"/>
              </a:rPr>
              <a:t> oleh John M. Last. </a:t>
            </a:r>
            <a:r>
              <a:rPr lang="en-ID" b="1" dirty="0" err="1">
                <a:solidFill>
                  <a:srgbClr val="202124"/>
                </a:solidFill>
                <a:latin typeface="arial" panose="020B0604020202020204" pitchFamily="34" charset="0"/>
              </a:rPr>
              <a:t>Epidemiologi</a:t>
            </a:r>
            <a:r>
              <a:rPr lang="en-ID" dirty="0">
                <a:solidFill>
                  <a:srgbClr val="202124"/>
                </a:solidFill>
                <a:latin typeface="arial" panose="020B0604020202020204" pitchFamily="34" charset="0"/>
              </a:rPr>
              <a:t> (epidemiology) </a:t>
            </a:r>
            <a:r>
              <a:rPr lang="en-ID" dirty="0" err="1">
                <a:solidFill>
                  <a:srgbClr val="202124"/>
                </a:solidFill>
                <a:latin typeface="arial" panose="020B0604020202020204" pitchFamily="34" charset="0"/>
              </a:rPr>
              <a:t>adalah</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ilmu</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tentang</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distribusi</a:t>
            </a:r>
            <a:r>
              <a:rPr lang="en-ID" dirty="0">
                <a:solidFill>
                  <a:srgbClr val="202124"/>
                </a:solidFill>
                <a:latin typeface="arial" panose="020B0604020202020204" pitchFamily="34" charset="0"/>
              </a:rPr>
              <a:t> dan </a:t>
            </a:r>
            <a:r>
              <a:rPr lang="en-ID" dirty="0" err="1">
                <a:solidFill>
                  <a:srgbClr val="202124"/>
                </a:solidFill>
                <a:latin typeface="arial" panose="020B0604020202020204" pitchFamily="34" charset="0"/>
              </a:rPr>
              <a:t>determinan</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keadaan</a:t>
            </a:r>
            <a:r>
              <a:rPr lang="en-ID" dirty="0">
                <a:solidFill>
                  <a:srgbClr val="202124"/>
                </a:solidFill>
                <a:latin typeface="arial" panose="020B0604020202020204" pitchFamily="34" charset="0"/>
              </a:rPr>
              <a:t> dan </a:t>
            </a:r>
            <a:r>
              <a:rPr lang="en-ID" dirty="0" err="1">
                <a:solidFill>
                  <a:srgbClr val="202124"/>
                </a:solidFill>
                <a:latin typeface="arial" panose="020B0604020202020204" pitchFamily="34" charset="0"/>
              </a:rPr>
              <a:t>peristiwa</a:t>
            </a:r>
            <a:r>
              <a:rPr lang="en-ID" dirty="0">
                <a:solidFill>
                  <a:srgbClr val="202124"/>
                </a:solidFill>
                <a:latin typeface="arial" panose="020B0604020202020204" pitchFamily="34" charset="0"/>
              </a:rPr>
              <a:t> yang </a:t>
            </a:r>
            <a:r>
              <a:rPr lang="en-ID" dirty="0" err="1">
                <a:solidFill>
                  <a:srgbClr val="202124"/>
                </a:solidFill>
                <a:latin typeface="arial" panose="020B0604020202020204" pitchFamily="34" charset="0"/>
              </a:rPr>
              <a:t>terkait</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kesehatan</a:t>
            </a:r>
            <a:r>
              <a:rPr lang="en-ID" dirty="0">
                <a:solidFill>
                  <a:srgbClr val="202124"/>
                </a:solidFill>
                <a:latin typeface="arial" panose="020B0604020202020204" pitchFamily="34" charset="0"/>
              </a:rPr>
              <a:t> pada </a:t>
            </a:r>
            <a:r>
              <a:rPr lang="en-ID" dirty="0" err="1">
                <a:solidFill>
                  <a:srgbClr val="202124"/>
                </a:solidFill>
                <a:latin typeface="arial" panose="020B0604020202020204" pitchFamily="34" charset="0"/>
              </a:rPr>
              <a:t>populasi</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tertentu</a:t>
            </a:r>
            <a:r>
              <a:rPr lang="en-ID" dirty="0">
                <a:solidFill>
                  <a:srgbClr val="202124"/>
                </a:solidFill>
                <a:latin typeface="arial" panose="020B0604020202020204" pitchFamily="34" charset="0"/>
              </a:rPr>
              <a:t>, dan </a:t>
            </a:r>
            <a:r>
              <a:rPr lang="en-ID" dirty="0" err="1">
                <a:solidFill>
                  <a:srgbClr val="202124"/>
                </a:solidFill>
                <a:latin typeface="arial" panose="020B0604020202020204" pitchFamily="34" charset="0"/>
              </a:rPr>
              <a:t>penerapan</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ilmu</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itu</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untuk</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mengendalikan</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masalah</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kesehatan</a:t>
            </a:r>
            <a:r>
              <a:rPr lang="en-ID" dirty="0">
                <a:solidFill>
                  <a:srgbClr val="202124"/>
                </a:solidFill>
                <a:latin typeface="arial" panose="020B0604020202020204" pitchFamily="34" charset="0"/>
              </a:rPr>
              <a:t>” (Last, 2000).</a:t>
            </a:r>
            <a:endParaRPr lang="en-ID"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77467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8"/>
            <a:ext cx="1939267" cy="1743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sp>
        <p:nvSpPr>
          <p:cNvPr id="11" name="Title 10">
            <a:extLst>
              <a:ext uri="{FF2B5EF4-FFF2-40B4-BE49-F238E27FC236}">
                <a16:creationId xmlns:a16="http://schemas.microsoft.com/office/drawing/2014/main" id="{1B4A32C0-8BAD-5446-98F3-55F1B9F3AA5A}"/>
              </a:ext>
            </a:extLst>
          </p:cNvPr>
          <p:cNvSpPr>
            <a:spLocks noGrp="1"/>
          </p:cNvSpPr>
          <p:nvPr>
            <p:ph type="title"/>
          </p:nvPr>
        </p:nvSpPr>
        <p:spPr>
          <a:xfrm>
            <a:off x="1577310" y="1233373"/>
            <a:ext cx="3118365" cy="735400"/>
          </a:xfrm>
        </p:spPr>
        <p:txBody>
          <a:bodyPr/>
          <a:lstStyle/>
          <a:p>
            <a:r>
              <a:rPr lang="en-US" dirty="0">
                <a:latin typeface="Cambria" panose="02040503050406030204" pitchFamily="18" charset="0"/>
              </a:rPr>
              <a:t>Infections </a:t>
            </a:r>
          </a:p>
        </p:txBody>
      </p:sp>
      <p:sp>
        <p:nvSpPr>
          <p:cNvPr id="18" name="Title 7">
            <a:extLst>
              <a:ext uri="{FF2B5EF4-FFF2-40B4-BE49-F238E27FC236}">
                <a16:creationId xmlns:a16="http://schemas.microsoft.com/office/drawing/2014/main" id="{461061CB-BDAF-E34E-A27E-9C58C231C0E8}"/>
              </a:ext>
            </a:extLst>
          </p:cNvPr>
          <p:cNvSpPr txBox="1">
            <a:spLocks/>
          </p:cNvSpPr>
          <p:nvPr/>
        </p:nvSpPr>
        <p:spPr>
          <a:xfrm>
            <a:off x="911178" y="1881279"/>
            <a:ext cx="4450631" cy="21031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indent="-342900">
              <a:buFont typeface="Arial" panose="020B0604020202020204" pitchFamily="34" charset="0"/>
              <a:buChar char="•"/>
            </a:pPr>
            <a:r>
              <a:rPr lang="en-ID" sz="2000" dirty="0"/>
              <a:t>Infections may be mild and only superficial or cutaneous (</a:t>
            </a:r>
            <a:r>
              <a:rPr lang="en-ID" sz="2000" i="1" dirty="0"/>
              <a:t>e.g</a:t>
            </a:r>
            <a:r>
              <a:rPr lang="en-ID" sz="2000" dirty="0"/>
              <a:t>. dermatophytosis and </a:t>
            </a:r>
            <a:r>
              <a:rPr lang="en-ID" sz="2000" i="1" dirty="0"/>
              <a:t>Tinea versicolor</a:t>
            </a:r>
            <a:r>
              <a:rPr lang="en-ID" sz="2000" dirty="0"/>
              <a:t>) or may cause life-threatening,</a:t>
            </a:r>
          </a:p>
          <a:p>
            <a:pPr marL="342900" indent="-342900">
              <a:buFont typeface="Arial" panose="020B0604020202020204" pitchFamily="34" charset="0"/>
              <a:buChar char="•"/>
            </a:pPr>
            <a:r>
              <a:rPr lang="en-ID" sz="2000" dirty="0"/>
              <a:t>systemic illness (</a:t>
            </a:r>
            <a:r>
              <a:rPr lang="en-ID" sz="2000" i="1" dirty="0"/>
              <a:t>e.g</a:t>
            </a:r>
            <a:r>
              <a:rPr lang="en-ID" sz="2000" dirty="0"/>
              <a:t>. candidiasis, </a:t>
            </a:r>
          </a:p>
          <a:p>
            <a:pPr marL="342900" indent="-342900">
              <a:buFont typeface="Arial" panose="020B0604020202020204" pitchFamily="34" charset="0"/>
              <a:buChar char="•"/>
            </a:pPr>
            <a:r>
              <a:rPr lang="en-ID" sz="2000" dirty="0"/>
              <a:t>aspergillosis and </a:t>
            </a:r>
            <a:r>
              <a:rPr lang="en-ID" sz="2000" dirty="0" err="1"/>
              <a:t>mucormycosis</a:t>
            </a:r>
            <a:r>
              <a:rPr lang="en-ID" sz="2000" dirty="0"/>
              <a:t>). </a:t>
            </a:r>
            <a:endParaRPr lang="en-US" sz="2000" dirty="0"/>
          </a:p>
        </p:txBody>
      </p:sp>
      <p:pic>
        <p:nvPicPr>
          <p:cNvPr id="12" name="Content Placeholder 26">
            <a:extLst>
              <a:ext uri="{FF2B5EF4-FFF2-40B4-BE49-F238E27FC236}">
                <a16:creationId xmlns:a16="http://schemas.microsoft.com/office/drawing/2014/main" id="{5C324F8C-DCB7-E64A-B654-D25A6C53D843}"/>
              </a:ext>
            </a:extLst>
          </p:cNvPr>
          <p:cNvPicPr>
            <a:picLocks noGrp="1" noChangeAspect="1"/>
          </p:cNvPicPr>
          <p:nvPr>
            <p:ph idx="1"/>
          </p:nvPr>
        </p:nvPicPr>
        <p:blipFill>
          <a:blip r:embed="rId8"/>
          <a:stretch>
            <a:fillRect/>
          </a:stretch>
        </p:blipFill>
        <p:spPr>
          <a:xfrm>
            <a:off x="5361807" y="694075"/>
            <a:ext cx="6504452" cy="5295031"/>
          </a:xfrm>
        </p:spPr>
      </p:pic>
    </p:spTree>
    <p:extLst>
      <p:ext uri="{BB962C8B-B14F-4D97-AF65-F5344CB8AC3E}">
        <p14:creationId xmlns:p14="http://schemas.microsoft.com/office/powerpoint/2010/main" val="1056817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8"/>
            <a:ext cx="1939267" cy="1743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sp>
        <p:nvSpPr>
          <p:cNvPr id="11" name="Title 10">
            <a:extLst>
              <a:ext uri="{FF2B5EF4-FFF2-40B4-BE49-F238E27FC236}">
                <a16:creationId xmlns:a16="http://schemas.microsoft.com/office/drawing/2014/main" id="{1B4A32C0-8BAD-5446-98F3-55F1B9F3AA5A}"/>
              </a:ext>
            </a:extLst>
          </p:cNvPr>
          <p:cNvSpPr>
            <a:spLocks noGrp="1"/>
          </p:cNvSpPr>
          <p:nvPr>
            <p:ph type="title"/>
          </p:nvPr>
        </p:nvSpPr>
        <p:spPr>
          <a:xfrm>
            <a:off x="1427185" y="960291"/>
            <a:ext cx="4304875" cy="735400"/>
          </a:xfrm>
        </p:spPr>
        <p:txBody>
          <a:bodyPr>
            <a:normAutofit/>
          </a:bodyPr>
          <a:lstStyle/>
          <a:p>
            <a:r>
              <a:rPr lang="en-US" dirty="0">
                <a:latin typeface="Cambria" panose="02040503050406030204" pitchFamily="18" charset="0"/>
              </a:rPr>
              <a:t>Diagnosis of Infections </a:t>
            </a:r>
          </a:p>
        </p:txBody>
      </p:sp>
      <p:sp>
        <p:nvSpPr>
          <p:cNvPr id="18" name="Title 7">
            <a:extLst>
              <a:ext uri="{FF2B5EF4-FFF2-40B4-BE49-F238E27FC236}">
                <a16:creationId xmlns:a16="http://schemas.microsoft.com/office/drawing/2014/main" id="{461061CB-BDAF-E34E-A27E-9C58C231C0E8}"/>
              </a:ext>
            </a:extLst>
          </p:cNvPr>
          <p:cNvSpPr txBox="1">
            <a:spLocks/>
          </p:cNvSpPr>
          <p:nvPr/>
        </p:nvSpPr>
        <p:spPr>
          <a:xfrm>
            <a:off x="1088943" y="2014064"/>
            <a:ext cx="4450631" cy="37127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indent="-342900">
              <a:buFont typeface="Arial" panose="020B0604020202020204" pitchFamily="34" charset="0"/>
              <a:buChar char="•"/>
            </a:pPr>
            <a:r>
              <a:rPr lang="en-ID" sz="1600" dirty="0"/>
              <a:t>Radiological evidence from </a:t>
            </a:r>
            <a:r>
              <a:rPr lang="en-ID" sz="1600" b="1" dirty="0"/>
              <a:t>X-rays</a:t>
            </a:r>
          </a:p>
          <a:p>
            <a:pPr marL="342900" indent="-342900">
              <a:buFont typeface="Arial" panose="020B0604020202020204" pitchFamily="34" charset="0"/>
              <a:buChar char="•"/>
            </a:pPr>
            <a:r>
              <a:rPr lang="en-ID" sz="1600" dirty="0"/>
              <a:t>Conventional mycological methods include </a:t>
            </a:r>
            <a:r>
              <a:rPr lang="en-ID" sz="1600" b="1" dirty="0"/>
              <a:t>direct microscopic examination </a:t>
            </a:r>
            <a:r>
              <a:rPr lang="en-ID" sz="1600" dirty="0"/>
              <a:t>and the </a:t>
            </a:r>
            <a:r>
              <a:rPr lang="en-ID" sz="1600" b="1" dirty="0"/>
              <a:t>culture</a:t>
            </a:r>
            <a:r>
              <a:rPr lang="en-ID" sz="1600" dirty="0"/>
              <a:t> of samples in the mycology laboratory</a:t>
            </a:r>
          </a:p>
          <a:p>
            <a:pPr marL="342900" indent="-342900">
              <a:buFont typeface="Arial" panose="020B0604020202020204" pitchFamily="34" charset="0"/>
              <a:buChar char="•"/>
            </a:pPr>
            <a:r>
              <a:rPr lang="en-ID" sz="1600" b="1" dirty="0"/>
              <a:t>Pathological examination </a:t>
            </a:r>
            <a:r>
              <a:rPr lang="en-ID" sz="1600" dirty="0"/>
              <a:t>and </a:t>
            </a:r>
            <a:r>
              <a:rPr lang="en-ID" sz="1600" b="1" dirty="0"/>
              <a:t>direct smears </a:t>
            </a:r>
            <a:r>
              <a:rPr lang="en-ID" sz="1600" dirty="0"/>
              <a:t>of samples with potassium hydroxide by an expert is the most rapid, cost-effective and sensitive method for the diagnosis of fungal infections. </a:t>
            </a:r>
          </a:p>
          <a:p>
            <a:pPr marL="342900" indent="-342900">
              <a:buFont typeface="Arial" panose="020B0604020202020204" pitchFamily="34" charset="0"/>
              <a:buChar char="•"/>
            </a:pPr>
            <a:endParaRPr lang="en-ID" sz="1600" dirty="0"/>
          </a:p>
          <a:p>
            <a:r>
              <a:rPr lang="en-ID" sz="1600" dirty="0"/>
              <a:t>An expert can identify some genera of aetiologic agents such as yeasts or </a:t>
            </a:r>
            <a:r>
              <a:rPr lang="en-ID" sz="1600" dirty="0" err="1"/>
              <a:t>molds</a:t>
            </a:r>
            <a:r>
              <a:rPr lang="en-ID" sz="1600" dirty="0"/>
              <a:t> (with </a:t>
            </a:r>
            <a:r>
              <a:rPr lang="en-ID" sz="1600" dirty="0" err="1"/>
              <a:t>septated</a:t>
            </a:r>
            <a:r>
              <a:rPr lang="en-ID" sz="1600" dirty="0"/>
              <a:t> or </a:t>
            </a:r>
            <a:r>
              <a:rPr lang="en-ID" sz="1600" dirty="0" err="1"/>
              <a:t>nonseptated</a:t>
            </a:r>
            <a:r>
              <a:rPr lang="en-ID" sz="1600" dirty="0"/>
              <a:t> hyphae) and thus help ensure prompt, effective therapy. However, it may not be possible to identify fungal strains by this method, and fungal growth or the use of complementary methods such as hybridization in paraffin-embedded tissue may be necessary.</a:t>
            </a:r>
            <a:endParaRPr lang="en-US" sz="1600" dirty="0"/>
          </a:p>
        </p:txBody>
      </p:sp>
      <p:pic>
        <p:nvPicPr>
          <p:cNvPr id="22" name="Content Placeholder 21">
            <a:extLst>
              <a:ext uri="{FF2B5EF4-FFF2-40B4-BE49-F238E27FC236}">
                <a16:creationId xmlns:a16="http://schemas.microsoft.com/office/drawing/2014/main" id="{9ED4D230-67A1-A74A-AB49-799663526D56}"/>
              </a:ext>
            </a:extLst>
          </p:cNvPr>
          <p:cNvPicPr>
            <a:picLocks noGrp="1" noChangeAspect="1"/>
          </p:cNvPicPr>
          <p:nvPr>
            <p:ph idx="1"/>
          </p:nvPr>
        </p:nvPicPr>
        <p:blipFill>
          <a:blip r:embed="rId8"/>
          <a:stretch>
            <a:fillRect/>
          </a:stretch>
        </p:blipFill>
        <p:spPr>
          <a:xfrm>
            <a:off x="5781871" y="3261294"/>
            <a:ext cx="2463800" cy="3289300"/>
          </a:xfrm>
        </p:spPr>
      </p:pic>
      <p:pic>
        <p:nvPicPr>
          <p:cNvPr id="17" name="Picture 16">
            <a:extLst>
              <a:ext uri="{FF2B5EF4-FFF2-40B4-BE49-F238E27FC236}">
                <a16:creationId xmlns:a16="http://schemas.microsoft.com/office/drawing/2014/main" id="{FB8F864C-DB77-3641-982B-F081ACA09255}"/>
              </a:ext>
            </a:extLst>
          </p:cNvPr>
          <p:cNvPicPr>
            <a:picLocks noChangeAspect="1"/>
          </p:cNvPicPr>
          <p:nvPr/>
        </p:nvPicPr>
        <p:blipFill>
          <a:blip r:embed="rId9"/>
          <a:stretch>
            <a:fillRect/>
          </a:stretch>
        </p:blipFill>
        <p:spPr>
          <a:xfrm>
            <a:off x="6937730" y="502492"/>
            <a:ext cx="4662837" cy="2622846"/>
          </a:xfrm>
          <a:prstGeom prst="rect">
            <a:avLst/>
          </a:prstGeom>
        </p:spPr>
      </p:pic>
      <p:pic>
        <p:nvPicPr>
          <p:cNvPr id="20" name="Picture 19">
            <a:extLst>
              <a:ext uri="{FF2B5EF4-FFF2-40B4-BE49-F238E27FC236}">
                <a16:creationId xmlns:a16="http://schemas.microsoft.com/office/drawing/2014/main" id="{AB996CD8-62F0-1B48-A87F-B9822B964560}"/>
              </a:ext>
            </a:extLst>
          </p:cNvPr>
          <p:cNvPicPr>
            <a:picLocks noChangeAspect="1"/>
          </p:cNvPicPr>
          <p:nvPr/>
        </p:nvPicPr>
        <p:blipFill>
          <a:blip r:embed="rId10"/>
          <a:stretch>
            <a:fillRect/>
          </a:stretch>
        </p:blipFill>
        <p:spPr>
          <a:xfrm>
            <a:off x="8467844" y="3585182"/>
            <a:ext cx="3283202" cy="2222595"/>
          </a:xfrm>
          <a:prstGeom prst="rect">
            <a:avLst/>
          </a:prstGeom>
        </p:spPr>
      </p:pic>
    </p:spTree>
    <p:extLst>
      <p:ext uri="{BB962C8B-B14F-4D97-AF65-F5344CB8AC3E}">
        <p14:creationId xmlns:p14="http://schemas.microsoft.com/office/powerpoint/2010/main" val="410353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35455-18E0-A440-AA7A-F0EDE1764227}"/>
              </a:ext>
            </a:extLst>
          </p:cNvPr>
          <p:cNvSpPr>
            <a:spLocks noGrp="1"/>
          </p:cNvSpPr>
          <p:nvPr>
            <p:ph type="title"/>
          </p:nvPr>
        </p:nvSpPr>
        <p:spPr>
          <a:xfrm>
            <a:off x="686891" y="2033564"/>
            <a:ext cx="6313984" cy="2071314"/>
          </a:xfrm>
        </p:spPr>
        <p:txBody>
          <a:bodyPr>
            <a:normAutofit fontScale="90000"/>
          </a:bodyPr>
          <a:lstStyle/>
          <a:p>
            <a:r>
              <a:rPr lang="en-ID" dirty="0"/>
              <a:t>Dermatomycoses</a:t>
            </a:r>
            <a:br>
              <a:rPr lang="en-ID" i="1" dirty="0"/>
            </a:br>
            <a:br>
              <a:rPr lang="en-ID" i="1" dirty="0"/>
            </a:br>
            <a:r>
              <a:rPr lang="en-ID" i="1" dirty="0"/>
              <a:t>G</a:t>
            </a:r>
            <a:r>
              <a:rPr lang="en-ID" dirty="0"/>
              <a:t>eographical area, time of a study, a social and economic status of the population, climatic zone, age, presence of pets</a:t>
            </a:r>
            <a:endParaRPr lang="en-US" i="1" dirty="0"/>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17" name="Content Placeholder 16">
            <a:extLst>
              <a:ext uri="{FF2B5EF4-FFF2-40B4-BE49-F238E27FC236}">
                <a16:creationId xmlns:a16="http://schemas.microsoft.com/office/drawing/2014/main" id="{48BA90BF-3184-3F4B-8BCE-1E4BD25777A6}"/>
              </a:ext>
            </a:extLst>
          </p:cNvPr>
          <p:cNvPicPr>
            <a:picLocks noGrp="1" noChangeAspect="1"/>
          </p:cNvPicPr>
          <p:nvPr>
            <p:ph idx="1"/>
          </p:nvPr>
        </p:nvPicPr>
        <p:blipFill>
          <a:blip r:embed="rId8"/>
          <a:srcRect/>
          <a:stretch/>
        </p:blipFill>
        <p:spPr>
          <a:xfrm>
            <a:off x="7862611" y="1523206"/>
            <a:ext cx="2941285" cy="2696178"/>
          </a:xfrm>
        </p:spPr>
      </p:pic>
      <p:sp>
        <p:nvSpPr>
          <p:cNvPr id="12" name="Rectangle 11">
            <a:extLst>
              <a:ext uri="{FF2B5EF4-FFF2-40B4-BE49-F238E27FC236}">
                <a16:creationId xmlns:a16="http://schemas.microsoft.com/office/drawing/2014/main" id="{6658D08A-49A2-C94F-96F6-A94A9CB87C84}"/>
              </a:ext>
            </a:extLst>
          </p:cNvPr>
          <p:cNvSpPr/>
          <p:nvPr/>
        </p:nvSpPr>
        <p:spPr>
          <a:xfrm>
            <a:off x="1242015" y="4219383"/>
            <a:ext cx="6096000" cy="2308324"/>
          </a:xfrm>
          <a:prstGeom prst="rect">
            <a:avLst/>
          </a:prstGeom>
        </p:spPr>
        <p:txBody>
          <a:bodyPr>
            <a:spAutoFit/>
          </a:bodyPr>
          <a:lstStyle/>
          <a:p>
            <a:br>
              <a:rPr lang="en-ID" dirty="0">
                <a:solidFill>
                  <a:srgbClr val="202124"/>
                </a:solidFill>
                <a:latin typeface="arial" panose="020B0604020202020204" pitchFamily="34" charset="0"/>
              </a:rPr>
            </a:br>
            <a:endParaRPr lang="en-ID" dirty="0">
              <a:solidFill>
                <a:srgbClr val="202124"/>
              </a:solidFill>
              <a:latin typeface="arial" panose="020B0604020202020204" pitchFamily="34" charset="0"/>
            </a:endParaRPr>
          </a:p>
          <a:p>
            <a:r>
              <a:rPr lang="en-ID" b="1" dirty="0" err="1">
                <a:solidFill>
                  <a:srgbClr val="202124"/>
                </a:solidFill>
                <a:latin typeface="arial" panose="020B0604020202020204" pitchFamily="34" charset="0"/>
              </a:rPr>
              <a:t>Definisi</a:t>
            </a:r>
            <a:r>
              <a:rPr lang="en-ID" b="1" dirty="0">
                <a:solidFill>
                  <a:srgbClr val="202124"/>
                </a:solidFill>
                <a:latin typeface="arial" panose="020B0604020202020204" pitchFamily="34" charset="0"/>
              </a:rPr>
              <a:t> </a:t>
            </a:r>
            <a:r>
              <a:rPr lang="en-ID" b="1" dirty="0" err="1">
                <a:solidFill>
                  <a:srgbClr val="202124"/>
                </a:solidFill>
                <a:latin typeface="arial" panose="020B0604020202020204" pitchFamily="34" charset="0"/>
              </a:rPr>
              <a:t>epidemiologi</a:t>
            </a:r>
            <a:r>
              <a:rPr lang="en-ID" dirty="0">
                <a:solidFill>
                  <a:srgbClr val="202124"/>
                </a:solidFill>
                <a:latin typeface="arial" panose="020B0604020202020204" pitchFamily="34" charset="0"/>
              </a:rPr>
              <a:t> yang paling </a:t>
            </a:r>
            <a:r>
              <a:rPr lang="en-ID" dirty="0" err="1">
                <a:solidFill>
                  <a:srgbClr val="202124"/>
                </a:solidFill>
                <a:latin typeface="arial" panose="020B0604020202020204" pitchFamily="34" charset="0"/>
              </a:rPr>
              <a:t>berguna</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dikemukakan</a:t>
            </a:r>
            <a:r>
              <a:rPr lang="en-ID" dirty="0">
                <a:solidFill>
                  <a:srgbClr val="202124"/>
                </a:solidFill>
                <a:latin typeface="arial" panose="020B0604020202020204" pitchFamily="34" charset="0"/>
              </a:rPr>
              <a:t> oleh John M. Last. </a:t>
            </a:r>
            <a:r>
              <a:rPr lang="en-ID" b="1" dirty="0" err="1">
                <a:solidFill>
                  <a:srgbClr val="202124"/>
                </a:solidFill>
                <a:latin typeface="arial" panose="020B0604020202020204" pitchFamily="34" charset="0"/>
              </a:rPr>
              <a:t>Epidemiologi</a:t>
            </a:r>
            <a:r>
              <a:rPr lang="en-ID" dirty="0">
                <a:solidFill>
                  <a:srgbClr val="202124"/>
                </a:solidFill>
                <a:latin typeface="arial" panose="020B0604020202020204" pitchFamily="34" charset="0"/>
              </a:rPr>
              <a:t> (epidemiology) </a:t>
            </a:r>
            <a:r>
              <a:rPr lang="en-ID" dirty="0" err="1">
                <a:solidFill>
                  <a:srgbClr val="202124"/>
                </a:solidFill>
                <a:latin typeface="arial" panose="020B0604020202020204" pitchFamily="34" charset="0"/>
              </a:rPr>
              <a:t>adalah</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ilmu</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tentang</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distribusi</a:t>
            </a:r>
            <a:r>
              <a:rPr lang="en-ID" dirty="0">
                <a:solidFill>
                  <a:srgbClr val="202124"/>
                </a:solidFill>
                <a:latin typeface="arial" panose="020B0604020202020204" pitchFamily="34" charset="0"/>
              </a:rPr>
              <a:t> dan </a:t>
            </a:r>
            <a:r>
              <a:rPr lang="en-ID" dirty="0" err="1">
                <a:solidFill>
                  <a:srgbClr val="202124"/>
                </a:solidFill>
                <a:latin typeface="arial" panose="020B0604020202020204" pitchFamily="34" charset="0"/>
              </a:rPr>
              <a:t>determinan</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keadaan</a:t>
            </a:r>
            <a:r>
              <a:rPr lang="en-ID" dirty="0">
                <a:solidFill>
                  <a:srgbClr val="202124"/>
                </a:solidFill>
                <a:latin typeface="arial" panose="020B0604020202020204" pitchFamily="34" charset="0"/>
              </a:rPr>
              <a:t> dan </a:t>
            </a:r>
            <a:r>
              <a:rPr lang="en-ID" dirty="0" err="1">
                <a:solidFill>
                  <a:srgbClr val="202124"/>
                </a:solidFill>
                <a:latin typeface="arial" panose="020B0604020202020204" pitchFamily="34" charset="0"/>
              </a:rPr>
              <a:t>peristiwa</a:t>
            </a:r>
            <a:r>
              <a:rPr lang="en-ID" dirty="0">
                <a:solidFill>
                  <a:srgbClr val="202124"/>
                </a:solidFill>
                <a:latin typeface="arial" panose="020B0604020202020204" pitchFamily="34" charset="0"/>
              </a:rPr>
              <a:t> yang </a:t>
            </a:r>
            <a:r>
              <a:rPr lang="en-ID" dirty="0" err="1">
                <a:solidFill>
                  <a:srgbClr val="202124"/>
                </a:solidFill>
                <a:latin typeface="arial" panose="020B0604020202020204" pitchFamily="34" charset="0"/>
              </a:rPr>
              <a:t>terkait</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kesehatan</a:t>
            </a:r>
            <a:r>
              <a:rPr lang="en-ID" dirty="0">
                <a:solidFill>
                  <a:srgbClr val="202124"/>
                </a:solidFill>
                <a:latin typeface="arial" panose="020B0604020202020204" pitchFamily="34" charset="0"/>
              </a:rPr>
              <a:t> pada </a:t>
            </a:r>
            <a:r>
              <a:rPr lang="en-ID" dirty="0" err="1">
                <a:solidFill>
                  <a:srgbClr val="202124"/>
                </a:solidFill>
                <a:latin typeface="arial" panose="020B0604020202020204" pitchFamily="34" charset="0"/>
              </a:rPr>
              <a:t>populasi</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tertentu</a:t>
            </a:r>
            <a:r>
              <a:rPr lang="en-ID" dirty="0">
                <a:solidFill>
                  <a:srgbClr val="202124"/>
                </a:solidFill>
                <a:latin typeface="arial" panose="020B0604020202020204" pitchFamily="34" charset="0"/>
              </a:rPr>
              <a:t>, dan </a:t>
            </a:r>
            <a:r>
              <a:rPr lang="en-ID" dirty="0" err="1">
                <a:solidFill>
                  <a:srgbClr val="202124"/>
                </a:solidFill>
                <a:latin typeface="arial" panose="020B0604020202020204" pitchFamily="34" charset="0"/>
              </a:rPr>
              <a:t>penerapan</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ilmu</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itu</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untuk</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mengendalikan</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masalah</a:t>
            </a:r>
            <a:r>
              <a:rPr lang="en-ID" dirty="0">
                <a:solidFill>
                  <a:srgbClr val="202124"/>
                </a:solidFill>
                <a:latin typeface="arial" panose="020B0604020202020204" pitchFamily="34" charset="0"/>
              </a:rPr>
              <a:t> </a:t>
            </a:r>
            <a:r>
              <a:rPr lang="en-ID" dirty="0" err="1">
                <a:solidFill>
                  <a:srgbClr val="202124"/>
                </a:solidFill>
                <a:latin typeface="arial" panose="020B0604020202020204" pitchFamily="34" charset="0"/>
              </a:rPr>
              <a:t>kesehatan</a:t>
            </a:r>
            <a:r>
              <a:rPr lang="en-ID" dirty="0">
                <a:solidFill>
                  <a:srgbClr val="202124"/>
                </a:solidFill>
                <a:latin typeface="arial" panose="020B0604020202020204" pitchFamily="34" charset="0"/>
              </a:rPr>
              <a:t>” (Last, 2000).</a:t>
            </a:r>
            <a:endParaRPr lang="en-ID"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22777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sp>
        <p:nvSpPr>
          <p:cNvPr id="8" name="Title 7">
            <a:extLst>
              <a:ext uri="{FF2B5EF4-FFF2-40B4-BE49-F238E27FC236}">
                <a16:creationId xmlns:a16="http://schemas.microsoft.com/office/drawing/2014/main" id="{0DC939E4-7F83-2A40-9DC4-21CB3173258F}"/>
              </a:ext>
            </a:extLst>
          </p:cNvPr>
          <p:cNvSpPr>
            <a:spLocks noGrp="1"/>
          </p:cNvSpPr>
          <p:nvPr>
            <p:ph type="title"/>
          </p:nvPr>
        </p:nvSpPr>
        <p:spPr>
          <a:xfrm>
            <a:off x="839787" y="457200"/>
            <a:ext cx="7752670" cy="1600200"/>
          </a:xfrm>
        </p:spPr>
        <p:txBody>
          <a:bodyPr>
            <a:normAutofit/>
          </a:bodyPr>
          <a:lstStyle/>
          <a:p>
            <a:r>
              <a:rPr lang="en-US" sz="2400" dirty="0">
                <a:latin typeface="Cambria" panose="02040503050406030204" pitchFamily="18" charset="0"/>
              </a:rPr>
              <a:t>Factors influence the virulence and pathogenic capacity of the microorganisms</a:t>
            </a:r>
            <a:br>
              <a:rPr lang="en-US" sz="2400" dirty="0">
                <a:latin typeface="Cambria" panose="02040503050406030204" pitchFamily="18" charset="0"/>
              </a:rPr>
            </a:br>
            <a:endParaRPr lang="en-US" sz="2400" dirty="0"/>
          </a:p>
        </p:txBody>
      </p:sp>
      <p:sp>
        <p:nvSpPr>
          <p:cNvPr id="10" name="TextBox 9">
            <a:extLst>
              <a:ext uri="{FF2B5EF4-FFF2-40B4-BE49-F238E27FC236}">
                <a16:creationId xmlns:a16="http://schemas.microsoft.com/office/drawing/2014/main" id="{3EB54FB9-0774-6E41-A7F7-0F9CA075F6F8}"/>
              </a:ext>
            </a:extLst>
          </p:cNvPr>
          <p:cNvSpPr txBox="1"/>
          <p:nvPr/>
        </p:nvSpPr>
        <p:spPr>
          <a:xfrm>
            <a:off x="839788" y="1961542"/>
            <a:ext cx="4960512" cy="3477875"/>
          </a:xfrm>
          <a:prstGeom prst="rect">
            <a:avLst/>
          </a:prstGeom>
          <a:noFill/>
        </p:spPr>
        <p:txBody>
          <a:bodyPr wrap="square" rtlCol="0">
            <a:spAutoFit/>
          </a:bodyPr>
          <a:lstStyle/>
          <a:p>
            <a:pPr marL="285750" indent="-285750">
              <a:buFont typeface="Arial" panose="020B0604020202020204" pitchFamily="34" charset="0"/>
              <a:buChar char="•"/>
            </a:pPr>
            <a:r>
              <a:rPr lang="en-ID" sz="2000" i="1" dirty="0"/>
              <a:t>E</a:t>
            </a:r>
            <a:r>
              <a:rPr lang="en-ID" sz="2000" dirty="0"/>
              <a:t>nzymes; including extracellular phospholipases, lipases and proteinases</a:t>
            </a:r>
          </a:p>
          <a:p>
            <a:pPr marL="285750" indent="-285750">
              <a:buFont typeface="Arial" panose="020B0604020202020204" pitchFamily="34" charset="0"/>
              <a:buChar char="•"/>
            </a:pPr>
            <a:r>
              <a:rPr lang="en-ID" sz="2000" dirty="0"/>
              <a:t>Dimorphic growth in some </a:t>
            </a:r>
            <a:r>
              <a:rPr lang="en-ID" sz="2000" i="1" dirty="0"/>
              <a:t>Candida</a:t>
            </a:r>
            <a:r>
              <a:rPr lang="en-ID" sz="2000" dirty="0"/>
              <a:t> species,</a:t>
            </a:r>
          </a:p>
          <a:p>
            <a:pPr marL="285750" indent="-285750">
              <a:buFont typeface="Arial" panose="020B0604020202020204" pitchFamily="34" charset="0"/>
              <a:buChar char="•"/>
            </a:pPr>
            <a:r>
              <a:rPr lang="en-ID" sz="2000" dirty="0"/>
              <a:t>Melanin production, </a:t>
            </a:r>
          </a:p>
          <a:p>
            <a:pPr marL="285750" indent="-285750">
              <a:buFont typeface="Arial" panose="020B0604020202020204" pitchFamily="34" charset="0"/>
              <a:buChar char="•"/>
            </a:pPr>
            <a:r>
              <a:rPr lang="en-ID" sz="2000" dirty="0"/>
              <a:t>Mannitol secretion, </a:t>
            </a:r>
          </a:p>
          <a:p>
            <a:pPr marL="285750" indent="-285750">
              <a:buFont typeface="Arial" panose="020B0604020202020204" pitchFamily="34" charset="0"/>
              <a:buChar char="•"/>
            </a:pPr>
            <a:r>
              <a:rPr lang="en-ID" sz="2000" dirty="0"/>
              <a:t>Superoxide dismutase, </a:t>
            </a:r>
          </a:p>
          <a:p>
            <a:pPr marL="285750" indent="-285750">
              <a:buFont typeface="Arial" panose="020B0604020202020204" pitchFamily="34" charset="0"/>
              <a:buChar char="•"/>
            </a:pPr>
            <a:r>
              <a:rPr lang="en-ID" sz="2000" dirty="0"/>
              <a:t>Rapid growth  </a:t>
            </a:r>
          </a:p>
          <a:p>
            <a:pPr marL="285750" indent="-285750">
              <a:buFont typeface="Arial" panose="020B0604020202020204" pitchFamily="34" charset="0"/>
              <a:buChar char="•"/>
            </a:pPr>
            <a:r>
              <a:rPr lang="en-ID" sz="2000" dirty="0"/>
              <a:t>Affinity to the blood stream, </a:t>
            </a:r>
          </a:p>
          <a:p>
            <a:pPr marL="285750" indent="-285750">
              <a:buFont typeface="Arial" panose="020B0604020202020204" pitchFamily="34" charset="0"/>
              <a:buChar char="•"/>
            </a:pPr>
            <a:r>
              <a:rPr lang="en-ID" sz="2000" dirty="0"/>
              <a:t>Heat tolerance </a:t>
            </a:r>
          </a:p>
          <a:p>
            <a:pPr marL="285750" indent="-285750">
              <a:buFont typeface="Arial" panose="020B0604020202020204" pitchFamily="34" charset="0"/>
              <a:buChar char="•"/>
            </a:pPr>
            <a:r>
              <a:rPr lang="en-ID" sz="2000" dirty="0"/>
              <a:t>Toxin production</a:t>
            </a:r>
            <a:endParaRPr lang="en-US" sz="2000" dirty="0"/>
          </a:p>
        </p:txBody>
      </p:sp>
      <p:pic>
        <p:nvPicPr>
          <p:cNvPr id="6" name="Content Placeholder 5">
            <a:extLst>
              <a:ext uri="{FF2B5EF4-FFF2-40B4-BE49-F238E27FC236}">
                <a16:creationId xmlns:a16="http://schemas.microsoft.com/office/drawing/2014/main" id="{B179C7FB-958F-274F-BE18-0222EBDB0F47}"/>
              </a:ext>
            </a:extLst>
          </p:cNvPr>
          <p:cNvPicPr>
            <a:picLocks noGrp="1" noChangeAspect="1"/>
          </p:cNvPicPr>
          <p:nvPr>
            <p:ph idx="1"/>
          </p:nvPr>
        </p:nvPicPr>
        <p:blipFill rotWithShape="1">
          <a:blip r:embed="rId8"/>
          <a:srcRect l="35008" t="24810" r="28188" b="33189"/>
          <a:stretch/>
        </p:blipFill>
        <p:spPr>
          <a:xfrm>
            <a:off x="6010183" y="1669002"/>
            <a:ext cx="5584917" cy="3983625"/>
          </a:xfrm>
        </p:spPr>
      </p:pic>
      <p:sp>
        <p:nvSpPr>
          <p:cNvPr id="11" name="Rectangle 10">
            <a:extLst>
              <a:ext uri="{FF2B5EF4-FFF2-40B4-BE49-F238E27FC236}">
                <a16:creationId xmlns:a16="http://schemas.microsoft.com/office/drawing/2014/main" id="{FF62AB37-000D-9241-96AA-A136A043C670}"/>
              </a:ext>
            </a:extLst>
          </p:cNvPr>
          <p:cNvSpPr/>
          <p:nvPr/>
        </p:nvSpPr>
        <p:spPr>
          <a:xfrm>
            <a:off x="6081574" y="5652627"/>
            <a:ext cx="6096000" cy="430887"/>
          </a:xfrm>
          <a:prstGeom prst="rect">
            <a:avLst/>
          </a:prstGeom>
        </p:spPr>
        <p:txBody>
          <a:bodyPr>
            <a:spAutoFit/>
          </a:bodyPr>
          <a:lstStyle/>
          <a:p>
            <a:r>
              <a:rPr lang="en-ID" sz="1100" dirty="0"/>
              <a:t>François L. Mayer, Duncan Wilson &amp; Bernhard </a:t>
            </a:r>
            <a:r>
              <a:rPr lang="en-ID" sz="1100" dirty="0" err="1"/>
              <a:t>Hube</a:t>
            </a:r>
            <a:r>
              <a:rPr lang="en-ID" sz="1100" dirty="0"/>
              <a:t> (2013) </a:t>
            </a:r>
            <a:r>
              <a:rPr lang="en-ID" sz="1100" dirty="0" err="1"/>
              <a:t>Candidaalbicans</a:t>
            </a:r>
            <a:r>
              <a:rPr lang="en-ID" sz="1100" dirty="0"/>
              <a:t> pathogenicity mechanisms, Virulence, 4:2, 119-128, DOI: 10.4161/viru.22913</a:t>
            </a:r>
            <a:endParaRPr lang="en-US" sz="1100" dirty="0"/>
          </a:p>
        </p:txBody>
      </p:sp>
    </p:spTree>
    <p:extLst>
      <p:ext uri="{BB962C8B-B14F-4D97-AF65-F5344CB8AC3E}">
        <p14:creationId xmlns:p14="http://schemas.microsoft.com/office/powerpoint/2010/main" val="178033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D4D858-2B87-0B47-BC4B-9A844AB39FD7}"/>
              </a:ext>
            </a:extLst>
          </p:cNvPr>
          <p:cNvPicPr>
            <a:picLocks noChangeAspect="1"/>
          </p:cNvPicPr>
          <p:nvPr/>
        </p:nvPicPr>
        <p:blipFill>
          <a:blip r:embed="rId2"/>
          <a:stretch>
            <a:fillRect/>
          </a:stretch>
        </p:blipFill>
        <p:spPr>
          <a:xfrm>
            <a:off x="474524" y="1490844"/>
            <a:ext cx="5607050" cy="4383362"/>
          </a:xfrm>
          <a:prstGeom prst="rect">
            <a:avLst/>
          </a:prstGeom>
        </p:spPr>
      </p:pic>
      <p:pic>
        <p:nvPicPr>
          <p:cNvPr id="6" name="Content Placeholder 5">
            <a:extLst>
              <a:ext uri="{FF2B5EF4-FFF2-40B4-BE49-F238E27FC236}">
                <a16:creationId xmlns:a16="http://schemas.microsoft.com/office/drawing/2014/main" id="{B179C7FB-958F-274F-BE18-0222EBDB0F47}"/>
              </a:ext>
            </a:extLst>
          </p:cNvPr>
          <p:cNvPicPr>
            <a:picLocks noGrp="1" noChangeAspect="1"/>
          </p:cNvPicPr>
          <p:nvPr>
            <p:ph idx="1"/>
          </p:nvPr>
        </p:nvPicPr>
        <p:blipFill rotWithShape="1">
          <a:blip r:embed="rId3"/>
          <a:srcRect l="35630" t="20091" r="12365" b="16512"/>
          <a:stretch/>
        </p:blipFill>
        <p:spPr>
          <a:xfrm>
            <a:off x="5834870" y="575528"/>
            <a:ext cx="6204730" cy="4727460"/>
          </a:xfrm>
        </p:spPr>
      </p:pic>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22" y="5726859"/>
            <a:ext cx="914400" cy="914400"/>
          </a:xfrm>
          <a:prstGeom prst="rect">
            <a:avLst/>
          </a:prstGeom>
        </p:spPr>
      </p:pic>
      <p:sp>
        <p:nvSpPr>
          <p:cNvPr id="11" name="Rectangle 10">
            <a:extLst>
              <a:ext uri="{FF2B5EF4-FFF2-40B4-BE49-F238E27FC236}">
                <a16:creationId xmlns:a16="http://schemas.microsoft.com/office/drawing/2014/main" id="{FF62AB37-000D-9241-96AA-A136A043C670}"/>
              </a:ext>
            </a:extLst>
          </p:cNvPr>
          <p:cNvSpPr/>
          <p:nvPr/>
        </p:nvSpPr>
        <p:spPr>
          <a:xfrm>
            <a:off x="7315200" y="5652627"/>
            <a:ext cx="4862374" cy="600164"/>
          </a:xfrm>
          <a:prstGeom prst="rect">
            <a:avLst/>
          </a:prstGeom>
        </p:spPr>
        <p:txBody>
          <a:bodyPr wrap="square">
            <a:spAutoFit/>
          </a:bodyPr>
          <a:lstStyle/>
          <a:p>
            <a:r>
              <a:rPr lang="en-ID" sz="1100" dirty="0" err="1"/>
              <a:t>Gow</a:t>
            </a:r>
            <a:r>
              <a:rPr lang="en-ID" sz="1100" dirty="0"/>
              <a:t> NAR, </a:t>
            </a:r>
            <a:r>
              <a:rPr lang="en-ID" sz="1100" dirty="0" err="1"/>
              <a:t>Latge</a:t>
            </a:r>
            <a:r>
              <a:rPr lang="en-ID" sz="1100" dirty="0"/>
              <a:t> J-P, Munro CA. 2017. The fungal cell wall: structure, biosynthesis, and function. </a:t>
            </a:r>
            <a:r>
              <a:rPr lang="en-ID" sz="1100" dirty="0" err="1"/>
              <a:t>Microbiol</a:t>
            </a:r>
            <a:r>
              <a:rPr lang="en-ID" sz="1100" dirty="0"/>
              <a:t> Spectrum 5(3): FUNK-0035-2016. doi:10.1128/microbiolspec.FUNK-0035-2016</a:t>
            </a:r>
            <a:endParaRPr lang="en-US" sz="1100" dirty="0"/>
          </a:p>
        </p:txBody>
      </p:sp>
      <p:sp>
        <p:nvSpPr>
          <p:cNvPr id="4" name="Title 3">
            <a:extLst>
              <a:ext uri="{FF2B5EF4-FFF2-40B4-BE49-F238E27FC236}">
                <a16:creationId xmlns:a16="http://schemas.microsoft.com/office/drawing/2014/main" id="{10F9DE8D-7557-F74F-9D32-34778FD82776}"/>
              </a:ext>
            </a:extLst>
          </p:cNvPr>
          <p:cNvSpPr>
            <a:spLocks noGrp="1"/>
          </p:cNvSpPr>
          <p:nvPr>
            <p:ph type="title"/>
          </p:nvPr>
        </p:nvSpPr>
        <p:spPr/>
        <p:txBody>
          <a:bodyPr/>
          <a:lstStyle/>
          <a:p>
            <a:endParaRPr lang="en-US"/>
          </a:p>
        </p:txBody>
      </p:sp>
      <p:sp>
        <p:nvSpPr>
          <p:cNvPr id="15" name="Rectangle 14">
            <a:extLst>
              <a:ext uri="{FF2B5EF4-FFF2-40B4-BE49-F238E27FC236}">
                <a16:creationId xmlns:a16="http://schemas.microsoft.com/office/drawing/2014/main" id="{2A6FC546-318C-AD4E-8AED-80553200F654}"/>
              </a:ext>
            </a:extLst>
          </p:cNvPr>
          <p:cNvSpPr/>
          <p:nvPr/>
        </p:nvSpPr>
        <p:spPr>
          <a:xfrm>
            <a:off x="911178" y="5953226"/>
            <a:ext cx="6096000" cy="461665"/>
          </a:xfrm>
          <a:prstGeom prst="rect">
            <a:avLst/>
          </a:prstGeom>
        </p:spPr>
        <p:txBody>
          <a:bodyPr>
            <a:spAutoFit/>
          </a:bodyPr>
          <a:lstStyle/>
          <a:p>
            <a:r>
              <a:rPr lang="en-ID" sz="800" dirty="0">
                <a:solidFill>
                  <a:srgbClr val="000000"/>
                </a:solidFill>
                <a:latin typeface="-apple-system"/>
              </a:rPr>
              <a:t>Camacho, Emma; </a:t>
            </a:r>
            <a:r>
              <a:rPr lang="en-ID" sz="800" dirty="0" err="1">
                <a:solidFill>
                  <a:srgbClr val="000000"/>
                </a:solidFill>
                <a:latin typeface="-apple-system"/>
              </a:rPr>
              <a:t>Vij</a:t>
            </a:r>
            <a:r>
              <a:rPr lang="en-ID" sz="800" dirty="0">
                <a:solidFill>
                  <a:srgbClr val="000000"/>
                </a:solidFill>
                <a:latin typeface="-apple-system"/>
              </a:rPr>
              <a:t>, Raghav; </a:t>
            </a:r>
            <a:r>
              <a:rPr lang="en-ID" sz="800" dirty="0" err="1">
                <a:solidFill>
                  <a:srgbClr val="000000"/>
                </a:solidFill>
                <a:latin typeface="-apple-system"/>
              </a:rPr>
              <a:t>Chrissian</a:t>
            </a:r>
            <a:r>
              <a:rPr lang="en-ID" sz="800" dirty="0">
                <a:solidFill>
                  <a:srgbClr val="000000"/>
                </a:solidFill>
                <a:latin typeface="-apple-system"/>
              </a:rPr>
              <a:t>, Christine; </a:t>
            </a:r>
            <a:r>
              <a:rPr lang="en-ID" sz="800" dirty="0" err="1">
                <a:solidFill>
                  <a:srgbClr val="000000"/>
                </a:solidFill>
                <a:latin typeface="-apple-system"/>
              </a:rPr>
              <a:t>Prados</a:t>
            </a:r>
            <a:r>
              <a:rPr lang="en-ID" sz="800" dirty="0">
                <a:solidFill>
                  <a:srgbClr val="000000"/>
                </a:solidFill>
                <a:latin typeface="-apple-system"/>
              </a:rPr>
              <a:t>-Rosales, Rafael; Gil, David; </a:t>
            </a:r>
            <a:r>
              <a:rPr lang="en-ID" sz="800" dirty="0" err="1">
                <a:solidFill>
                  <a:srgbClr val="000000"/>
                </a:solidFill>
                <a:latin typeface="-apple-system"/>
              </a:rPr>
              <a:t>O'Meally</a:t>
            </a:r>
            <a:r>
              <a:rPr lang="en-ID" sz="800" dirty="0">
                <a:solidFill>
                  <a:srgbClr val="000000"/>
                </a:solidFill>
                <a:latin typeface="-apple-system"/>
              </a:rPr>
              <a:t>, Robert N.; Cordero, Radames J.B.; Cole, Robert N.; McCaffery, J. Michael; Stark, Ruth E.; </a:t>
            </a:r>
            <a:r>
              <a:rPr lang="en-ID" sz="800" dirty="0" err="1">
                <a:solidFill>
                  <a:srgbClr val="000000"/>
                </a:solidFill>
                <a:latin typeface="-apple-system"/>
              </a:rPr>
              <a:t>Casadevall</a:t>
            </a:r>
            <a:r>
              <a:rPr lang="en-ID" sz="800" dirty="0">
                <a:solidFill>
                  <a:srgbClr val="000000"/>
                </a:solidFill>
                <a:latin typeface="-apple-system"/>
              </a:rPr>
              <a:t>, Arturo (2019). </a:t>
            </a:r>
            <a:r>
              <a:rPr lang="en-ID" sz="800" i="1" dirty="0">
                <a:solidFill>
                  <a:srgbClr val="000000"/>
                </a:solidFill>
                <a:latin typeface="-apple-system"/>
              </a:rPr>
              <a:t>The structural unit of melanin in the cell wall of the fungal pathogen Cryptococcus neoformans. Journal of Biological Chemistry, (), jbc.RA119.008684–. </a:t>
            </a:r>
            <a:r>
              <a:rPr lang="en-ID" sz="800" dirty="0">
                <a:solidFill>
                  <a:srgbClr val="000000"/>
                </a:solidFill>
                <a:latin typeface="-apple-system"/>
              </a:rPr>
              <a:t>doi:10.1074/jbc.RA119.008684 </a:t>
            </a:r>
            <a:endParaRPr lang="en-US" sz="800" dirty="0"/>
          </a:p>
        </p:txBody>
      </p:sp>
      <p:sp>
        <p:nvSpPr>
          <p:cNvPr id="17" name="Rectangle 16">
            <a:extLst>
              <a:ext uri="{FF2B5EF4-FFF2-40B4-BE49-F238E27FC236}">
                <a16:creationId xmlns:a16="http://schemas.microsoft.com/office/drawing/2014/main" id="{07AF858A-09EE-C648-BD77-8784EC0FA63F}"/>
              </a:ext>
            </a:extLst>
          </p:cNvPr>
          <p:cNvSpPr/>
          <p:nvPr/>
        </p:nvSpPr>
        <p:spPr>
          <a:xfrm>
            <a:off x="3048000" y="3105835"/>
            <a:ext cx="6096000" cy="646331"/>
          </a:xfrm>
          <a:prstGeom prst="rect">
            <a:avLst/>
          </a:prstGeom>
        </p:spPr>
        <p:txBody>
          <a:bodyPr>
            <a:spAutoFit/>
          </a:bodyPr>
          <a:lstStyle/>
          <a:p>
            <a:r>
              <a:rPr lang="en-ID" dirty="0"/>
              <a:t>synthesized by a laccase located in the outer layer of the cell wall in the presence of DOPA.</a:t>
            </a:r>
            <a:endParaRPr lang="en-US" dirty="0"/>
          </a:p>
        </p:txBody>
      </p:sp>
    </p:spTree>
    <p:extLst>
      <p:ext uri="{BB962C8B-B14F-4D97-AF65-F5344CB8AC3E}">
        <p14:creationId xmlns:p14="http://schemas.microsoft.com/office/powerpoint/2010/main" val="6584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03691BE-472E-C148-883A-BC6CA38C8552}"/>
              </a:ext>
            </a:extLst>
          </p:cNvPr>
          <p:cNvPicPr>
            <a:picLocks noChangeAspect="1"/>
          </p:cNvPicPr>
          <p:nvPr/>
        </p:nvPicPr>
        <p:blipFill rotWithShape="1">
          <a:blip r:embed="rId2"/>
          <a:srcRect l="26497" t="25992" r="26795" b="21389"/>
          <a:stretch/>
        </p:blipFill>
        <p:spPr>
          <a:xfrm>
            <a:off x="1206022" y="1090102"/>
            <a:ext cx="5125397" cy="3608635"/>
          </a:xfrm>
          <a:prstGeom prst="rect">
            <a:avLst/>
          </a:prstGeom>
        </p:spPr>
      </p:pic>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22" y="5726859"/>
            <a:ext cx="914400" cy="914400"/>
          </a:xfrm>
          <a:prstGeom prst="rect">
            <a:avLst/>
          </a:prstGeom>
        </p:spPr>
      </p:pic>
      <p:sp>
        <p:nvSpPr>
          <p:cNvPr id="11" name="Rectangle 10">
            <a:extLst>
              <a:ext uri="{FF2B5EF4-FFF2-40B4-BE49-F238E27FC236}">
                <a16:creationId xmlns:a16="http://schemas.microsoft.com/office/drawing/2014/main" id="{FF62AB37-000D-9241-96AA-A136A043C670}"/>
              </a:ext>
            </a:extLst>
          </p:cNvPr>
          <p:cNvSpPr/>
          <p:nvPr/>
        </p:nvSpPr>
        <p:spPr>
          <a:xfrm>
            <a:off x="7315200" y="5652627"/>
            <a:ext cx="4862374" cy="600164"/>
          </a:xfrm>
          <a:prstGeom prst="rect">
            <a:avLst/>
          </a:prstGeom>
        </p:spPr>
        <p:txBody>
          <a:bodyPr wrap="square">
            <a:spAutoFit/>
          </a:bodyPr>
          <a:lstStyle/>
          <a:p>
            <a:r>
              <a:rPr lang="en-ID" sz="1100" dirty="0" err="1"/>
              <a:t>Gow</a:t>
            </a:r>
            <a:r>
              <a:rPr lang="en-ID" sz="1100" dirty="0"/>
              <a:t> NAR, </a:t>
            </a:r>
            <a:r>
              <a:rPr lang="en-ID" sz="1100" dirty="0" err="1"/>
              <a:t>Latge</a:t>
            </a:r>
            <a:r>
              <a:rPr lang="en-ID" sz="1100" dirty="0"/>
              <a:t> J-P, Munro CA. 2017. The fungal cell wall: structure, biosynthesis, and function. </a:t>
            </a:r>
            <a:r>
              <a:rPr lang="en-ID" sz="1100" dirty="0" err="1"/>
              <a:t>Microbiol</a:t>
            </a:r>
            <a:r>
              <a:rPr lang="en-ID" sz="1100" dirty="0"/>
              <a:t> Spectrum 5(3): FUNK-0035-2016. doi:10.1128/microbiolspec.FUNK-0035-2016</a:t>
            </a:r>
            <a:endParaRPr lang="en-US" sz="1100" dirty="0"/>
          </a:p>
        </p:txBody>
      </p:sp>
      <p:sp>
        <p:nvSpPr>
          <p:cNvPr id="15" name="Rectangle 14">
            <a:extLst>
              <a:ext uri="{FF2B5EF4-FFF2-40B4-BE49-F238E27FC236}">
                <a16:creationId xmlns:a16="http://schemas.microsoft.com/office/drawing/2014/main" id="{2A6FC546-318C-AD4E-8AED-80553200F654}"/>
              </a:ext>
            </a:extLst>
          </p:cNvPr>
          <p:cNvSpPr/>
          <p:nvPr/>
        </p:nvSpPr>
        <p:spPr>
          <a:xfrm>
            <a:off x="984580" y="5823340"/>
            <a:ext cx="6096000" cy="430887"/>
          </a:xfrm>
          <a:prstGeom prst="rect">
            <a:avLst/>
          </a:prstGeom>
        </p:spPr>
        <p:txBody>
          <a:bodyPr>
            <a:spAutoFit/>
          </a:bodyPr>
          <a:lstStyle/>
          <a:p>
            <a:r>
              <a:rPr lang="en-ID" sz="1100" dirty="0"/>
              <a:t>Joshua D. </a:t>
            </a:r>
            <a:r>
              <a:rPr lang="en-ID" sz="1100" dirty="0" err="1"/>
              <a:t>Nosanchuk</a:t>
            </a:r>
            <a:r>
              <a:rPr lang="en-ID" sz="1100" dirty="0"/>
              <a:t>; Arturo </a:t>
            </a:r>
            <a:r>
              <a:rPr lang="en-ID" sz="1100" dirty="0" err="1"/>
              <a:t>Casadevall</a:t>
            </a:r>
            <a:r>
              <a:rPr lang="en-ID" sz="1100" dirty="0"/>
              <a:t> (2003). </a:t>
            </a:r>
            <a:r>
              <a:rPr lang="en-ID" sz="1100" i="1" dirty="0"/>
              <a:t>The contribution of melanin to microbial pathogenesis. , 5(4), 203–223. </a:t>
            </a:r>
            <a:r>
              <a:rPr lang="en-ID" sz="1100" dirty="0"/>
              <a:t>doi:10.1046/j.1462-5814.2003.00268.x </a:t>
            </a:r>
            <a:endParaRPr lang="en-US" sz="1100" dirty="0"/>
          </a:p>
        </p:txBody>
      </p:sp>
      <p:sp>
        <p:nvSpPr>
          <p:cNvPr id="17" name="Rectangle 16">
            <a:extLst>
              <a:ext uri="{FF2B5EF4-FFF2-40B4-BE49-F238E27FC236}">
                <a16:creationId xmlns:a16="http://schemas.microsoft.com/office/drawing/2014/main" id="{07AF858A-09EE-C648-BD77-8784EC0FA63F}"/>
              </a:ext>
            </a:extLst>
          </p:cNvPr>
          <p:cNvSpPr/>
          <p:nvPr/>
        </p:nvSpPr>
        <p:spPr>
          <a:xfrm>
            <a:off x="6592078" y="879457"/>
            <a:ext cx="5125397" cy="6463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r>
              <a:rPr lang="en-ID" b="1" dirty="0"/>
              <a:t>Synthesized by a </a:t>
            </a:r>
            <a:r>
              <a:rPr lang="en-ID" b="1" dirty="0">
                <a:solidFill>
                  <a:srgbClr val="FF0000"/>
                </a:solidFill>
              </a:rPr>
              <a:t>laccase</a:t>
            </a:r>
            <a:r>
              <a:rPr lang="en-ID" b="1" dirty="0"/>
              <a:t> located in the outer layer of the cell wall in the presence of </a:t>
            </a:r>
            <a:r>
              <a:rPr lang="en-ID" b="1" dirty="0">
                <a:solidFill>
                  <a:srgbClr val="0070C0"/>
                </a:solidFill>
              </a:rPr>
              <a:t>DOPA</a:t>
            </a:r>
            <a:r>
              <a:rPr lang="en-ID" b="1" dirty="0"/>
              <a:t>.</a:t>
            </a:r>
            <a:endParaRPr lang="en-US" b="1" dirty="0"/>
          </a:p>
        </p:txBody>
      </p:sp>
      <p:sp>
        <p:nvSpPr>
          <p:cNvPr id="8" name="Rectangle 7">
            <a:extLst>
              <a:ext uri="{FF2B5EF4-FFF2-40B4-BE49-F238E27FC236}">
                <a16:creationId xmlns:a16="http://schemas.microsoft.com/office/drawing/2014/main" id="{F934D8FD-D580-5147-A907-1DDF78EE1E86}"/>
              </a:ext>
            </a:extLst>
          </p:cNvPr>
          <p:cNvSpPr/>
          <p:nvPr/>
        </p:nvSpPr>
        <p:spPr>
          <a:xfrm>
            <a:off x="8117832" y="1588779"/>
            <a:ext cx="3777444" cy="307777"/>
          </a:xfrm>
          <a:prstGeom prst="rect">
            <a:avLst/>
          </a:prstGeom>
        </p:spPr>
        <p:txBody>
          <a:bodyPr wrap="none">
            <a:spAutoFit/>
          </a:bodyPr>
          <a:lstStyle/>
          <a:p>
            <a:r>
              <a:rPr lang="en-ID" sz="1400" dirty="0"/>
              <a:t>The 3,4-dihydroxyphenylalamine (DOPA)-melanin</a:t>
            </a:r>
            <a:endParaRPr lang="en-US" sz="1400" dirty="0"/>
          </a:p>
        </p:txBody>
      </p:sp>
      <p:sp>
        <p:nvSpPr>
          <p:cNvPr id="10" name="Striped Right Arrow 9">
            <a:extLst>
              <a:ext uri="{FF2B5EF4-FFF2-40B4-BE49-F238E27FC236}">
                <a16:creationId xmlns:a16="http://schemas.microsoft.com/office/drawing/2014/main" id="{DB623972-261B-8B48-9211-52A7B923FD9F}"/>
              </a:ext>
            </a:extLst>
          </p:cNvPr>
          <p:cNvSpPr/>
          <p:nvPr/>
        </p:nvSpPr>
        <p:spPr>
          <a:xfrm>
            <a:off x="7395520" y="1594977"/>
            <a:ext cx="611188" cy="30777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CA6AC2-AD14-B14A-B428-3F877A0EF04E}"/>
              </a:ext>
            </a:extLst>
          </p:cNvPr>
          <p:cNvSpPr/>
          <p:nvPr/>
        </p:nvSpPr>
        <p:spPr>
          <a:xfrm>
            <a:off x="6651409" y="2700244"/>
            <a:ext cx="5341590" cy="1477328"/>
          </a:xfrm>
          <a:prstGeom prst="rect">
            <a:avLst/>
          </a:prstGeom>
        </p:spPr>
        <p:txBody>
          <a:bodyPr wrap="none">
            <a:spAutoFit/>
          </a:bodyPr>
          <a:lstStyle/>
          <a:p>
            <a:pPr marL="285750" indent="-285750">
              <a:buFont typeface="Arial" panose="020B0604020202020204" pitchFamily="34" charset="0"/>
              <a:buChar char="•"/>
            </a:pPr>
            <a:r>
              <a:rPr lang="en-ID" dirty="0"/>
              <a:t>to increase cell wall rigidity</a:t>
            </a:r>
          </a:p>
          <a:p>
            <a:pPr marL="285750" indent="-285750">
              <a:buFont typeface="Arial" panose="020B0604020202020204" pitchFamily="34" charset="0"/>
              <a:buChar char="•"/>
            </a:pPr>
            <a:r>
              <a:rPr lang="en-ID" dirty="0"/>
              <a:t>enabling hyphae</a:t>
            </a:r>
          </a:p>
          <a:p>
            <a:pPr marL="285750" indent="-285750">
              <a:buFont typeface="Arial" panose="020B0604020202020204" pitchFamily="34" charset="0"/>
              <a:buChar char="•"/>
            </a:pPr>
            <a:r>
              <a:rPr lang="en-ID" dirty="0"/>
              <a:t>to penetrate host tissues (</a:t>
            </a:r>
            <a:r>
              <a:rPr lang="en-ID" i="1" dirty="0">
                <a:latin typeface="Cambria" panose="02040503050406030204" pitchFamily="18" charset="0"/>
              </a:rPr>
              <a:t>W. dermatitidis</a:t>
            </a:r>
            <a:r>
              <a:rPr lang="en-ID" dirty="0"/>
              <a:t>)</a:t>
            </a:r>
          </a:p>
          <a:p>
            <a:pPr marL="285750" indent="-285750">
              <a:buFont typeface="Arial" panose="020B0604020202020204" pitchFamily="34" charset="0"/>
              <a:buChar char="•"/>
            </a:pPr>
            <a:r>
              <a:rPr lang="en-ID" dirty="0"/>
              <a:t>pigmented conidia (</a:t>
            </a:r>
            <a:r>
              <a:rPr lang="en-ID" i="1" dirty="0">
                <a:latin typeface="Cambria" panose="02040503050406030204" pitchFamily="18" charset="0"/>
              </a:rPr>
              <a:t>Aspergillus </a:t>
            </a:r>
            <a:r>
              <a:rPr lang="en-ID" dirty="0" err="1">
                <a:latin typeface="Cambria" panose="02040503050406030204" pitchFamily="18" charset="0"/>
              </a:rPr>
              <a:t>sp</a:t>
            </a:r>
            <a:r>
              <a:rPr lang="en-ID" dirty="0"/>
              <a:t>)</a:t>
            </a:r>
          </a:p>
          <a:p>
            <a:pPr marL="285750" indent="-285750">
              <a:buFont typeface="Arial" panose="020B0604020202020204" pitchFamily="34" charset="0"/>
              <a:buChar char="•"/>
            </a:pPr>
            <a:r>
              <a:rPr lang="en-ID" dirty="0"/>
              <a:t>to remain turgid when desiccated (</a:t>
            </a:r>
            <a:r>
              <a:rPr lang="en-ID" i="1" dirty="0">
                <a:latin typeface="Cambria" panose="02040503050406030204" pitchFamily="18" charset="0"/>
              </a:rPr>
              <a:t>Cryptococcus </a:t>
            </a:r>
            <a:r>
              <a:rPr lang="en-ID" dirty="0" err="1">
                <a:latin typeface="Cambria" panose="02040503050406030204" pitchFamily="18" charset="0"/>
              </a:rPr>
              <a:t>sp</a:t>
            </a:r>
            <a:r>
              <a:rPr lang="en-ID" dirty="0"/>
              <a:t>)</a:t>
            </a:r>
            <a:endParaRPr lang="en-US" dirty="0"/>
          </a:p>
        </p:txBody>
      </p:sp>
      <p:sp>
        <p:nvSpPr>
          <p:cNvPr id="22" name="Rectangle 21">
            <a:extLst>
              <a:ext uri="{FF2B5EF4-FFF2-40B4-BE49-F238E27FC236}">
                <a16:creationId xmlns:a16="http://schemas.microsoft.com/office/drawing/2014/main" id="{BC3B5375-783B-2342-88C1-89D8AF53DFD3}"/>
              </a:ext>
            </a:extLst>
          </p:cNvPr>
          <p:cNvSpPr/>
          <p:nvPr/>
        </p:nvSpPr>
        <p:spPr>
          <a:xfrm>
            <a:off x="984580" y="4742848"/>
            <a:ext cx="5666829" cy="938719"/>
          </a:xfrm>
          <a:prstGeom prst="rect">
            <a:avLst/>
          </a:prstGeom>
        </p:spPr>
        <p:txBody>
          <a:bodyPr wrap="square">
            <a:spAutoFit/>
          </a:bodyPr>
          <a:lstStyle/>
          <a:p>
            <a:r>
              <a:rPr lang="en-ID" sz="1100" dirty="0">
                <a:latin typeface="Cambria" panose="02040503050406030204" pitchFamily="18" charset="0"/>
              </a:rPr>
              <a:t>Melanized </a:t>
            </a:r>
            <a:r>
              <a:rPr lang="en-ID" sz="1100" i="1" dirty="0" err="1">
                <a:latin typeface="Cambria" panose="02040503050406030204" pitchFamily="18" charset="0"/>
              </a:rPr>
              <a:t>C.neoformanscells</a:t>
            </a:r>
            <a:r>
              <a:rPr lang="en-ID" sz="1100" i="1" dirty="0">
                <a:latin typeface="Cambria" panose="02040503050406030204" pitchFamily="18" charset="0"/>
              </a:rPr>
              <a:t> </a:t>
            </a:r>
            <a:r>
              <a:rPr lang="en-ID" sz="1100" dirty="0">
                <a:latin typeface="Cambria" panose="02040503050406030204" pitchFamily="18" charset="0"/>
              </a:rPr>
              <a:t>have been shown to be less susceptible to a variety of lethal insults. The current view is that melanin in the cell wall protects by forming a physical barrier between the outside and the cell membrane.</a:t>
            </a:r>
          </a:p>
          <a:p>
            <a:br>
              <a:rPr lang="en-ID" sz="1100" dirty="0">
                <a:latin typeface="Cambria" panose="02040503050406030204" pitchFamily="18" charset="0"/>
              </a:rPr>
            </a:br>
            <a:endParaRPr lang="en-ID" sz="1100" dirty="0">
              <a:latin typeface="Cambria" panose="02040503050406030204" pitchFamily="18" charset="0"/>
            </a:endParaRPr>
          </a:p>
        </p:txBody>
      </p:sp>
    </p:spTree>
    <p:extLst>
      <p:ext uri="{BB962C8B-B14F-4D97-AF65-F5344CB8AC3E}">
        <p14:creationId xmlns:p14="http://schemas.microsoft.com/office/powerpoint/2010/main" val="385450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4" name="Picture 3">
            <a:extLst>
              <a:ext uri="{FF2B5EF4-FFF2-40B4-BE49-F238E27FC236}">
                <a16:creationId xmlns:a16="http://schemas.microsoft.com/office/drawing/2014/main" id="{EA21F912-7430-C14C-8933-7C14FD654A32}"/>
              </a:ext>
            </a:extLst>
          </p:cNvPr>
          <p:cNvPicPr>
            <a:picLocks noChangeAspect="1"/>
          </p:cNvPicPr>
          <p:nvPr/>
        </p:nvPicPr>
        <p:blipFill>
          <a:blip r:embed="rId8"/>
          <a:stretch>
            <a:fillRect/>
          </a:stretch>
        </p:blipFill>
        <p:spPr>
          <a:xfrm>
            <a:off x="1782302" y="647203"/>
            <a:ext cx="4313698" cy="5894635"/>
          </a:xfrm>
          <a:prstGeom prst="rect">
            <a:avLst/>
          </a:prstGeom>
        </p:spPr>
      </p:pic>
      <p:sp>
        <p:nvSpPr>
          <p:cNvPr id="5" name="Rectangle 4">
            <a:extLst>
              <a:ext uri="{FF2B5EF4-FFF2-40B4-BE49-F238E27FC236}">
                <a16:creationId xmlns:a16="http://schemas.microsoft.com/office/drawing/2014/main" id="{2E537FC3-1FFC-234E-B6AB-B1CB48F487FC}"/>
              </a:ext>
            </a:extLst>
          </p:cNvPr>
          <p:cNvSpPr/>
          <p:nvPr/>
        </p:nvSpPr>
        <p:spPr>
          <a:xfrm>
            <a:off x="6438900" y="5941674"/>
            <a:ext cx="5473700" cy="461665"/>
          </a:xfrm>
          <a:prstGeom prst="rect">
            <a:avLst/>
          </a:prstGeom>
        </p:spPr>
        <p:txBody>
          <a:bodyPr wrap="square">
            <a:spAutoFit/>
          </a:bodyPr>
          <a:lstStyle/>
          <a:p>
            <a:r>
              <a:rPr lang="en-ID" sz="800" dirty="0">
                <a:solidFill>
                  <a:srgbClr val="303030"/>
                </a:solidFill>
                <a:latin typeface="Roboto" panose="02000000000000000000" pitchFamily="2" charset="0"/>
              </a:rPr>
              <a:t>Meena, M., Prasad, V., Zehra, A., Gupta, V. K., &amp; Upadhyay, R. S. (2015). Mannitol metabolism during pathogenic fungal-host interactions under stressed conditions. </a:t>
            </a:r>
            <a:r>
              <a:rPr lang="en-ID" sz="800" i="1" dirty="0">
                <a:solidFill>
                  <a:srgbClr val="303030"/>
                </a:solidFill>
                <a:latin typeface="Roboto" panose="02000000000000000000" pitchFamily="2" charset="0"/>
              </a:rPr>
              <a:t>Frontiers in microbiology</a:t>
            </a:r>
            <a:r>
              <a:rPr lang="en-ID" sz="800" dirty="0">
                <a:solidFill>
                  <a:srgbClr val="303030"/>
                </a:solidFill>
                <a:latin typeface="Roboto" panose="02000000000000000000" pitchFamily="2" charset="0"/>
              </a:rPr>
              <a:t>, </a:t>
            </a:r>
            <a:r>
              <a:rPr lang="en-ID" sz="800" i="1" dirty="0">
                <a:solidFill>
                  <a:srgbClr val="303030"/>
                </a:solidFill>
                <a:latin typeface="Roboto" panose="02000000000000000000" pitchFamily="2" charset="0"/>
              </a:rPr>
              <a:t>6</a:t>
            </a:r>
            <a:r>
              <a:rPr lang="en-ID" sz="800" dirty="0">
                <a:solidFill>
                  <a:srgbClr val="303030"/>
                </a:solidFill>
                <a:latin typeface="Roboto" panose="02000000000000000000" pitchFamily="2" charset="0"/>
              </a:rPr>
              <a:t>, 1019. https://</a:t>
            </a:r>
            <a:r>
              <a:rPr lang="en-ID" sz="800" dirty="0" err="1">
                <a:solidFill>
                  <a:srgbClr val="303030"/>
                </a:solidFill>
                <a:latin typeface="Roboto" panose="02000000000000000000" pitchFamily="2" charset="0"/>
              </a:rPr>
              <a:t>doi.org</a:t>
            </a:r>
            <a:r>
              <a:rPr lang="en-ID" sz="800" dirty="0">
                <a:solidFill>
                  <a:srgbClr val="303030"/>
                </a:solidFill>
                <a:latin typeface="Roboto" panose="02000000000000000000" pitchFamily="2" charset="0"/>
              </a:rPr>
              <a:t>/10.3389/fmicb.2015.01019</a:t>
            </a:r>
            <a:endParaRPr lang="en-US" sz="800" dirty="0"/>
          </a:p>
        </p:txBody>
      </p:sp>
      <p:pic>
        <p:nvPicPr>
          <p:cNvPr id="3078" name="Picture 6">
            <a:extLst>
              <a:ext uri="{FF2B5EF4-FFF2-40B4-BE49-F238E27FC236}">
                <a16:creationId xmlns:a16="http://schemas.microsoft.com/office/drawing/2014/main" id="{10E0EBAD-D10C-6444-BB30-519664EC1B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7124" y="631423"/>
            <a:ext cx="4313698" cy="3045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13FE5DC-96AA-7947-BA19-080FE0EB140A}"/>
              </a:ext>
            </a:extLst>
          </p:cNvPr>
          <p:cNvSpPr/>
          <p:nvPr/>
        </p:nvSpPr>
        <p:spPr>
          <a:xfrm>
            <a:off x="6252749" y="3826958"/>
            <a:ext cx="5837651" cy="1938992"/>
          </a:xfrm>
          <a:prstGeom prst="rect">
            <a:avLst/>
          </a:prstGeom>
        </p:spPr>
        <p:txBody>
          <a:bodyPr wrap="square">
            <a:spAutoFit/>
          </a:bodyPr>
          <a:lstStyle/>
          <a:p>
            <a:r>
              <a:rPr lang="en-ID" sz="1200" dirty="0">
                <a:solidFill>
                  <a:srgbClr val="212121"/>
                </a:solidFill>
                <a:latin typeface="Cambria" panose="02040503050406030204" pitchFamily="18" charset="0"/>
              </a:rPr>
              <a:t>In fungi, mannitol plays a role in metabolism and a role in pathogenesis. In response to pathogen invasion, plants produce ROS in the extracellular space or apoplast for </a:t>
            </a:r>
            <a:r>
              <a:rPr lang="en-ID" sz="1200" dirty="0" err="1">
                <a:solidFill>
                  <a:srgbClr val="212121"/>
                </a:solidFill>
                <a:latin typeface="Cambria" panose="02040503050406030204" pitchFamily="18" charset="0"/>
              </a:rPr>
              <a:t>defense</a:t>
            </a:r>
            <a:r>
              <a:rPr lang="en-ID" sz="1200" dirty="0">
                <a:solidFill>
                  <a:srgbClr val="212121"/>
                </a:solidFill>
                <a:latin typeface="Cambria" panose="02040503050406030204" pitchFamily="18" charset="0"/>
              </a:rPr>
              <a:t>. In plants ROS are generated by a plasmalemma-embedded NADPH oxidase and/or a pH-dependent peroxidase (</a:t>
            </a:r>
            <a:r>
              <a:rPr lang="en-ID" sz="1200" u="sng" dirty="0">
                <a:solidFill>
                  <a:srgbClr val="376FAA"/>
                </a:solidFill>
                <a:latin typeface="Cambria" panose="02040503050406030204" pitchFamily="18" charset="0"/>
                <a:hlinkClick r:id="rId10"/>
              </a:rPr>
              <a:t>Bolwell and Wojtaszek, 1997</a:t>
            </a:r>
            <a:r>
              <a:rPr lang="en-ID" sz="1200" dirty="0">
                <a:solidFill>
                  <a:srgbClr val="212121"/>
                </a:solidFill>
                <a:latin typeface="Cambria" panose="02040503050406030204" pitchFamily="18" charset="0"/>
              </a:rPr>
              <a:t>). The ROS created in this “oxidative blast” serve different parts in the plant response. They serve as signals for the start of downstream resistance components, including the hypersensitive response (HR) and systemic acquired resistance (SAR). Some pathogens use strategies to circumvent these ROS-mediated </a:t>
            </a:r>
            <a:r>
              <a:rPr lang="en-ID" sz="1200" dirty="0" err="1">
                <a:solidFill>
                  <a:srgbClr val="212121"/>
                </a:solidFill>
                <a:latin typeface="Cambria" panose="02040503050406030204" pitchFamily="18" charset="0"/>
              </a:rPr>
              <a:t>defenses</a:t>
            </a:r>
            <a:r>
              <a:rPr lang="en-ID" sz="1200" dirty="0">
                <a:solidFill>
                  <a:srgbClr val="212121"/>
                </a:solidFill>
                <a:latin typeface="Cambria" panose="02040503050406030204" pitchFamily="18" charset="0"/>
              </a:rPr>
              <a:t> by the detoxification of ROS generated by host. It is reported that some plant and animal pathogenic fungi apparently use mannitol to detoxify ROS generated in the host environment.</a:t>
            </a:r>
            <a:endParaRPr lang="en-US" sz="1200" dirty="0"/>
          </a:p>
        </p:txBody>
      </p:sp>
    </p:spTree>
    <p:extLst>
      <p:ext uri="{BB962C8B-B14F-4D97-AF65-F5344CB8AC3E}">
        <p14:creationId xmlns:p14="http://schemas.microsoft.com/office/powerpoint/2010/main" val="9762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4" name="Picture 3">
            <a:extLst>
              <a:ext uri="{FF2B5EF4-FFF2-40B4-BE49-F238E27FC236}">
                <a16:creationId xmlns:a16="http://schemas.microsoft.com/office/drawing/2014/main" id="{EA21F912-7430-C14C-8933-7C14FD654A32}"/>
              </a:ext>
            </a:extLst>
          </p:cNvPr>
          <p:cNvPicPr>
            <a:picLocks noChangeAspect="1"/>
          </p:cNvPicPr>
          <p:nvPr/>
        </p:nvPicPr>
        <p:blipFill>
          <a:blip r:embed="rId8"/>
          <a:srcRect/>
          <a:stretch/>
        </p:blipFill>
        <p:spPr>
          <a:xfrm>
            <a:off x="2501898" y="647531"/>
            <a:ext cx="7859795" cy="4095018"/>
          </a:xfrm>
          <a:prstGeom prst="rect">
            <a:avLst/>
          </a:prstGeom>
        </p:spPr>
      </p:pic>
      <p:sp>
        <p:nvSpPr>
          <p:cNvPr id="5" name="Rectangle 4">
            <a:extLst>
              <a:ext uri="{FF2B5EF4-FFF2-40B4-BE49-F238E27FC236}">
                <a16:creationId xmlns:a16="http://schemas.microsoft.com/office/drawing/2014/main" id="{2E537FC3-1FFC-234E-B6AB-B1CB48F487FC}"/>
              </a:ext>
            </a:extLst>
          </p:cNvPr>
          <p:cNvSpPr/>
          <p:nvPr/>
        </p:nvSpPr>
        <p:spPr>
          <a:xfrm>
            <a:off x="1468842" y="6082046"/>
            <a:ext cx="10585120" cy="400110"/>
          </a:xfrm>
          <a:prstGeom prst="rect">
            <a:avLst/>
          </a:prstGeom>
        </p:spPr>
        <p:txBody>
          <a:bodyPr wrap="square">
            <a:spAutoFit/>
          </a:bodyPr>
          <a:lstStyle/>
          <a:p>
            <a:r>
              <a:rPr lang="en-ID" sz="1000" dirty="0"/>
              <a:t>Cox, G. M., Harrison, T. S., McDade, H. C., </a:t>
            </a:r>
            <a:r>
              <a:rPr lang="en-ID" sz="1000" dirty="0" err="1"/>
              <a:t>Taborda</a:t>
            </a:r>
            <a:r>
              <a:rPr lang="en-ID" sz="1000" dirty="0"/>
              <a:t>, C. P., Heinrich, G., </a:t>
            </a:r>
            <a:r>
              <a:rPr lang="en-ID" sz="1000" dirty="0" err="1"/>
              <a:t>Casadevall</a:t>
            </a:r>
            <a:r>
              <a:rPr lang="en-ID" sz="1000" dirty="0"/>
              <a:t>, A., &amp; Perfect, J. R. (2003). Superoxide dismutase influences the virulence of Cryptococcus neoformans by affecting growth within macrophages. </a:t>
            </a:r>
            <a:r>
              <a:rPr lang="en-ID" sz="1000" i="1" dirty="0"/>
              <a:t>Infection and immunity</a:t>
            </a:r>
            <a:r>
              <a:rPr lang="en-ID" sz="1000" dirty="0"/>
              <a:t>, </a:t>
            </a:r>
            <a:r>
              <a:rPr lang="en-ID" sz="1000" i="1" dirty="0"/>
              <a:t>71</a:t>
            </a:r>
            <a:r>
              <a:rPr lang="en-ID" sz="1000" dirty="0"/>
              <a:t>(1), 173–180. https://</a:t>
            </a:r>
            <a:r>
              <a:rPr lang="en-ID" sz="1000" dirty="0" err="1"/>
              <a:t>doi.org</a:t>
            </a:r>
            <a:r>
              <a:rPr lang="en-ID" sz="1000" dirty="0"/>
              <a:t>/10.1128/IAI.71.1.173-180.2003</a:t>
            </a:r>
            <a:endParaRPr lang="en-US" sz="1000" dirty="0"/>
          </a:p>
        </p:txBody>
      </p:sp>
      <p:sp>
        <p:nvSpPr>
          <p:cNvPr id="6" name="Rectangle 5">
            <a:extLst>
              <a:ext uri="{FF2B5EF4-FFF2-40B4-BE49-F238E27FC236}">
                <a16:creationId xmlns:a16="http://schemas.microsoft.com/office/drawing/2014/main" id="{513FE5DC-96AA-7947-BA19-080FE0EB140A}"/>
              </a:ext>
            </a:extLst>
          </p:cNvPr>
          <p:cNvSpPr/>
          <p:nvPr/>
        </p:nvSpPr>
        <p:spPr>
          <a:xfrm>
            <a:off x="748822" y="4887589"/>
            <a:ext cx="11798301" cy="1261884"/>
          </a:xfrm>
          <a:prstGeom prst="rect">
            <a:avLst/>
          </a:prstGeom>
        </p:spPr>
        <p:txBody>
          <a:bodyPr wrap="square">
            <a:spAutoFit/>
          </a:bodyPr>
          <a:lstStyle/>
          <a:p>
            <a:r>
              <a:rPr lang="en-ID" sz="1600" dirty="0"/>
              <a:t>Superoxide dismutase (SOD) is an enzyme that converts superoxide radicals into hydrogen peroxide and molecular oxygen and has been shown to contribute to the virulence of many human-pathogenic bacteria through its ability to neutralize toxic levels of reactive oxygen species generated by the host. SOD has also been speculated to be important in the pathogenesis of fungal infections by affecting growth within macrophages</a:t>
            </a:r>
          </a:p>
          <a:p>
            <a:endParaRPr lang="en-US" sz="1200" dirty="0"/>
          </a:p>
        </p:txBody>
      </p:sp>
    </p:spTree>
    <p:extLst>
      <p:ext uri="{BB962C8B-B14F-4D97-AF65-F5344CB8AC3E}">
        <p14:creationId xmlns:p14="http://schemas.microsoft.com/office/powerpoint/2010/main" val="314758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0C2C12-E349-E944-8E53-FCAD50397C88}"/>
              </a:ext>
            </a:extLst>
          </p:cNvPr>
          <p:cNvSpPr/>
          <p:nvPr/>
        </p:nvSpPr>
        <p:spPr>
          <a:xfrm>
            <a:off x="1330805" y="-15735"/>
            <a:ext cx="10861195" cy="51822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58C8E90-62B1-7B4C-ACA6-478A889400F7}"/>
              </a:ext>
            </a:extLst>
          </p:cNvPr>
          <p:cNvSpPr/>
          <p:nvPr/>
        </p:nvSpPr>
        <p:spPr>
          <a:xfrm>
            <a:off x="-276045" y="-362309"/>
            <a:ext cx="1925873" cy="18855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D4113-6515-B64A-A71D-DA0E2CFA73A1}"/>
              </a:ext>
            </a:extLst>
          </p:cNvPr>
          <p:cNvSpPr/>
          <p:nvPr/>
        </p:nvSpPr>
        <p:spPr>
          <a:xfrm>
            <a:off x="0" y="6686550"/>
            <a:ext cx="12192000" cy="171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lask">
            <a:extLst>
              <a:ext uri="{FF2B5EF4-FFF2-40B4-BE49-F238E27FC236}">
                <a16:creationId xmlns:a16="http://schemas.microsoft.com/office/drawing/2014/main" id="{6A1AD898-EA29-AC4B-93EA-096CEE3A57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22" y="45291"/>
            <a:ext cx="914400" cy="914400"/>
          </a:xfrm>
          <a:prstGeom prst="rect">
            <a:avLst/>
          </a:prstGeom>
        </p:spPr>
      </p:pic>
      <p:pic>
        <p:nvPicPr>
          <p:cNvPr id="9" name="Graphic 8" descr="Heartbeat">
            <a:extLst>
              <a:ext uri="{FF2B5EF4-FFF2-40B4-BE49-F238E27FC236}">
                <a16:creationId xmlns:a16="http://schemas.microsoft.com/office/drawing/2014/main" id="{7CCEEE87-F207-B840-B513-BEBB060B3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80" y="0"/>
            <a:ext cx="914400" cy="914400"/>
          </a:xfrm>
          <a:prstGeom prst="rect">
            <a:avLst/>
          </a:prstGeom>
        </p:spPr>
      </p:pic>
      <p:pic>
        <p:nvPicPr>
          <p:cNvPr id="16" name="Graphic 15" descr="Medical">
            <a:extLst>
              <a:ext uri="{FF2B5EF4-FFF2-40B4-BE49-F238E27FC236}">
                <a16:creationId xmlns:a16="http://schemas.microsoft.com/office/drawing/2014/main" id="{785DA044-A267-EB49-BAAF-46334FC2A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2" y="5726859"/>
            <a:ext cx="914400" cy="914400"/>
          </a:xfrm>
          <a:prstGeom prst="rect">
            <a:avLst/>
          </a:prstGeom>
        </p:spPr>
      </p:pic>
      <p:pic>
        <p:nvPicPr>
          <p:cNvPr id="4" name="Picture 3">
            <a:extLst>
              <a:ext uri="{FF2B5EF4-FFF2-40B4-BE49-F238E27FC236}">
                <a16:creationId xmlns:a16="http://schemas.microsoft.com/office/drawing/2014/main" id="{EA21F912-7430-C14C-8933-7C14FD654A32}"/>
              </a:ext>
            </a:extLst>
          </p:cNvPr>
          <p:cNvPicPr>
            <a:picLocks noChangeAspect="1"/>
          </p:cNvPicPr>
          <p:nvPr/>
        </p:nvPicPr>
        <p:blipFill rotWithShape="1">
          <a:blip r:embed="rId8"/>
          <a:srcRect b="69546"/>
          <a:stretch/>
        </p:blipFill>
        <p:spPr>
          <a:xfrm>
            <a:off x="1649828" y="765049"/>
            <a:ext cx="5868098" cy="2563718"/>
          </a:xfrm>
          <a:prstGeom prst="rect">
            <a:avLst/>
          </a:prstGeom>
        </p:spPr>
      </p:pic>
      <p:sp>
        <p:nvSpPr>
          <p:cNvPr id="5" name="Rectangle 4">
            <a:extLst>
              <a:ext uri="{FF2B5EF4-FFF2-40B4-BE49-F238E27FC236}">
                <a16:creationId xmlns:a16="http://schemas.microsoft.com/office/drawing/2014/main" id="{2E537FC3-1FFC-234E-B6AB-B1CB48F487FC}"/>
              </a:ext>
            </a:extLst>
          </p:cNvPr>
          <p:cNvSpPr/>
          <p:nvPr/>
        </p:nvSpPr>
        <p:spPr>
          <a:xfrm>
            <a:off x="6950577" y="5664581"/>
            <a:ext cx="4986442" cy="938719"/>
          </a:xfrm>
          <a:prstGeom prst="rect">
            <a:avLst/>
          </a:prstGeom>
        </p:spPr>
        <p:txBody>
          <a:bodyPr wrap="square">
            <a:spAutoFit/>
          </a:bodyPr>
          <a:lstStyle/>
          <a:p>
            <a:r>
              <a:rPr lang="en-ID" sz="1100" dirty="0"/>
              <a:t>Ana Abad; Jimena Victoria Fernández-Molina; </a:t>
            </a:r>
            <a:r>
              <a:rPr lang="en-ID" sz="1100" dirty="0" err="1"/>
              <a:t>Joseba</a:t>
            </a:r>
            <a:r>
              <a:rPr lang="en-ID" sz="1100" dirty="0"/>
              <a:t> </a:t>
            </a:r>
            <a:r>
              <a:rPr lang="en-ID" sz="1100" dirty="0" err="1"/>
              <a:t>Bikandi</a:t>
            </a:r>
            <a:r>
              <a:rPr lang="en-ID" sz="1100" dirty="0"/>
              <a:t>; </a:t>
            </a:r>
            <a:r>
              <a:rPr lang="en-ID" sz="1100" dirty="0" err="1"/>
              <a:t>Andoni</a:t>
            </a:r>
            <a:r>
              <a:rPr lang="en-ID" sz="1100" dirty="0"/>
              <a:t> Ramírez; Javier </a:t>
            </a:r>
            <a:r>
              <a:rPr lang="en-ID" sz="1100" dirty="0" err="1"/>
              <a:t>Margareto</a:t>
            </a:r>
            <a:r>
              <a:rPr lang="en-ID" sz="1100" dirty="0"/>
              <a:t>; Javier </a:t>
            </a:r>
            <a:r>
              <a:rPr lang="en-ID" sz="1100" dirty="0" err="1"/>
              <a:t>Sendino</a:t>
            </a:r>
            <a:r>
              <a:rPr lang="en-ID" sz="1100" dirty="0"/>
              <a:t>; Fernando Luis Hernando; Jose </a:t>
            </a:r>
            <a:r>
              <a:rPr lang="en-ID" sz="1100" dirty="0" err="1"/>
              <a:t>Pontón</a:t>
            </a:r>
            <a:r>
              <a:rPr lang="en-ID" sz="1100" dirty="0"/>
              <a:t>; Javier </a:t>
            </a:r>
            <a:r>
              <a:rPr lang="en-ID" sz="1100" dirty="0" err="1"/>
              <a:t>Garaizar</a:t>
            </a:r>
            <a:r>
              <a:rPr lang="en-ID" sz="1100" dirty="0"/>
              <a:t>; </a:t>
            </a:r>
            <a:r>
              <a:rPr lang="en-ID" sz="1100" dirty="0" err="1"/>
              <a:t>Aitor</a:t>
            </a:r>
            <a:r>
              <a:rPr lang="en-ID" sz="1100" dirty="0"/>
              <a:t> </a:t>
            </a:r>
            <a:r>
              <a:rPr lang="en-ID" sz="1100" dirty="0" err="1"/>
              <a:t>Rementeria</a:t>
            </a:r>
            <a:r>
              <a:rPr lang="en-ID" sz="1100" dirty="0"/>
              <a:t> (2010). </a:t>
            </a:r>
            <a:r>
              <a:rPr lang="en-ID" sz="1100" i="1" dirty="0"/>
              <a:t>What makes Aspergillus fumigatus a successful pathogen? Genes and molecules involved in invasive aspergillosis. , 27(4), 155–182. </a:t>
            </a:r>
            <a:r>
              <a:rPr lang="en-ID" sz="1100" dirty="0"/>
              <a:t>doi:10.1016/j.riam.2010.10.003</a:t>
            </a:r>
            <a:endParaRPr lang="en-US" sz="1100" dirty="0"/>
          </a:p>
        </p:txBody>
      </p:sp>
      <p:pic>
        <p:nvPicPr>
          <p:cNvPr id="11" name="Picture 10">
            <a:extLst>
              <a:ext uri="{FF2B5EF4-FFF2-40B4-BE49-F238E27FC236}">
                <a16:creationId xmlns:a16="http://schemas.microsoft.com/office/drawing/2014/main" id="{12EB71C1-0C9E-EE4B-9B54-4AE128D4AAA2}"/>
              </a:ext>
            </a:extLst>
          </p:cNvPr>
          <p:cNvPicPr>
            <a:picLocks noChangeAspect="1"/>
          </p:cNvPicPr>
          <p:nvPr/>
        </p:nvPicPr>
        <p:blipFill rotWithShape="1">
          <a:blip r:embed="rId8"/>
          <a:srcRect t="65025" r="1600"/>
          <a:stretch/>
        </p:blipFill>
        <p:spPr>
          <a:xfrm>
            <a:off x="7320429" y="3255770"/>
            <a:ext cx="4246739" cy="2165360"/>
          </a:xfrm>
          <a:prstGeom prst="rect">
            <a:avLst/>
          </a:prstGeom>
        </p:spPr>
      </p:pic>
      <p:pic>
        <p:nvPicPr>
          <p:cNvPr id="12" name="Picture 11">
            <a:extLst>
              <a:ext uri="{FF2B5EF4-FFF2-40B4-BE49-F238E27FC236}">
                <a16:creationId xmlns:a16="http://schemas.microsoft.com/office/drawing/2014/main" id="{FD5B7B26-2EC0-994D-A728-3085BCC3A214}"/>
              </a:ext>
            </a:extLst>
          </p:cNvPr>
          <p:cNvPicPr>
            <a:picLocks noChangeAspect="1"/>
          </p:cNvPicPr>
          <p:nvPr/>
        </p:nvPicPr>
        <p:blipFill rotWithShape="1">
          <a:blip r:embed="rId8"/>
          <a:srcRect t="31122" b="35397"/>
          <a:stretch/>
        </p:blipFill>
        <p:spPr>
          <a:xfrm>
            <a:off x="1387319" y="3591326"/>
            <a:ext cx="4708681" cy="2261692"/>
          </a:xfrm>
          <a:prstGeom prst="rect">
            <a:avLst/>
          </a:prstGeom>
        </p:spPr>
      </p:pic>
    </p:spTree>
    <p:extLst>
      <p:ext uri="{BB962C8B-B14F-4D97-AF65-F5344CB8AC3E}">
        <p14:creationId xmlns:p14="http://schemas.microsoft.com/office/powerpoint/2010/main" val="3537100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3419</TotalTime>
  <Words>1710</Words>
  <Application>Microsoft Macintosh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-apple-system</vt:lpstr>
      <vt:lpstr>Arial</vt:lpstr>
      <vt:lpstr>Arial</vt:lpstr>
      <vt:lpstr>Calibri</vt:lpstr>
      <vt:lpstr>Calibri Light</vt:lpstr>
      <vt:lpstr>Cambria</vt:lpstr>
      <vt:lpstr>Georgia</vt:lpstr>
      <vt:lpstr>Noto Sans</vt:lpstr>
      <vt:lpstr>Roboto</vt:lpstr>
      <vt:lpstr>Office Theme</vt:lpstr>
      <vt:lpstr>Medical microbiology</vt:lpstr>
      <vt:lpstr>Topic  “ Mengidentifikasi gambaran klinis dan epidemiologi jamur permukaan dan jamur di bawah kulit + Patogen “</vt:lpstr>
      <vt:lpstr>Dermatomycoses  Geographical area, time of a study, a social and economic status of the population, climatic zone, age, presence of pets</vt:lpstr>
      <vt:lpstr>Factors influence the virulence and pathogenic capacity of the microorganisms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confirmed an infection </vt:lpstr>
      <vt:lpstr>Condition with invasive fungal infection </vt:lpstr>
      <vt:lpstr>White blood cell</vt:lpstr>
      <vt:lpstr>Types of white blood cells are granulocytes (neutrophils, eosinophils, and basophils), monocytes, and lymphocytes (T cells and B cells). Checking the number of white blood cells in the blood is usually part of a complete blood cell (CBC) test.  </vt:lpstr>
      <vt:lpstr>Transmition </vt:lpstr>
      <vt:lpstr>Infections </vt:lpstr>
      <vt:lpstr>Infections </vt:lpstr>
      <vt:lpstr>Infections </vt:lpstr>
      <vt:lpstr>Diagnosis of Infections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23</cp:revision>
  <dcterms:created xsi:type="dcterms:W3CDTF">2022-04-14T06:39:49Z</dcterms:created>
  <dcterms:modified xsi:type="dcterms:W3CDTF">2022-04-18T05:10:58Z</dcterms:modified>
</cp:coreProperties>
</file>