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7" r:id="rId3"/>
    <p:sldId id="258" r:id="rId4"/>
    <p:sldId id="319" r:id="rId5"/>
    <p:sldId id="320" r:id="rId6"/>
    <p:sldId id="325" r:id="rId7"/>
    <p:sldId id="321" r:id="rId8"/>
    <p:sldId id="324" r:id="rId9"/>
    <p:sldId id="259" r:id="rId10"/>
    <p:sldId id="293" r:id="rId11"/>
  </p:sldIdLst>
  <p:sldSz cx="9144000" cy="5143500" type="screen16x9"/>
  <p:notesSz cx="6858000" cy="9144000"/>
  <p:embeddedFontLst>
    <p:embeddedFont>
      <p:font typeface="Forte" pitchFamily="66" charset="0"/>
      <p:regular r:id="rId13"/>
    </p:embeddedFont>
    <p:embeddedFont>
      <p:font typeface="Gloria Hallelujah" charset="0"/>
      <p:regular r:id="rId14"/>
    </p:embeddedFont>
    <p:embeddedFont>
      <p:font typeface="Raleway" charset="0"/>
      <p:regular r:id="rId15"/>
      <p:bold r:id="rId16"/>
      <p:italic r:id="rId17"/>
      <p:boldItalic r:id="rId18"/>
    </p:embeddedFont>
    <p:embeddedFont>
      <p:font typeface="Georgia" pitchFamily="18" charset="0"/>
      <p:regular r:id="rId19"/>
      <p:bold r:id="rId20"/>
      <p:italic r:id="rId21"/>
      <p:boldItalic r:id="rId22"/>
    </p:embeddedFont>
    <p:embeddedFont>
      <p:font typeface="Fira Sans Extra Condensed" charset="0"/>
      <p:regular r:id="rId23"/>
      <p:bold r:id="rId24"/>
      <p:italic r:id="rId25"/>
      <p:boldItalic r:id="rId26"/>
    </p:embeddedFont>
    <p:embeddedFont>
      <p:font typeface="Footlight MT Light" pitchFamily="18" charset="0"/>
      <p:regular r:id="rId27"/>
    </p:embeddedFont>
    <p:embeddedFont>
      <p:font typeface="Raleway SemiBold" charset="0"/>
      <p:regular r:id="rId28"/>
      <p:bold r:id="rId29"/>
      <p:italic r:id="rId30"/>
      <p:boldItalic r:id="rId31"/>
    </p:embeddedFont>
    <p:embeddedFont>
      <p:font typeface="Franklin Gothic Heavy" pitchFamily="34" charset="0"/>
      <p:regular r:id="rId32"/>
      <p:italic r:id="rId33"/>
    </p:embeddedFont>
    <p:embeddedFont>
      <p:font typeface="Gadugi" pitchFamily="34" charset="0"/>
      <p:regular r:id="rId34"/>
      <p:bold r:id="rId35"/>
    </p:embeddedFont>
    <p:embeddedFont>
      <p:font typeface="Franklin Gothic Book" pitchFamily="34" charset="0"/>
      <p:regular r:id="rId36"/>
      <p:italic r:id="rId37"/>
    </p:embeddedFont>
    <p:embeddedFont>
      <p:font typeface="Amatic SC" charset="-79"/>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F26F284-FB5D-4F86-B596-163A35D16B26}">
  <a:tblStyle styleId="{8F26F284-FB5D-4F86-B596-163A35D16B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60"/>
  </p:normalViewPr>
  <p:slideViewPr>
    <p:cSldViewPr>
      <p:cViewPr>
        <p:scale>
          <a:sx n="60" d="100"/>
          <a:sy n="60" d="100"/>
        </p:scale>
        <p:origin x="-1818" y="-5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17070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d-ID" sz="1100" b="0" i="0" u="none" strike="noStrike" cap="none" dirty="0" smtClean="0">
                <a:solidFill>
                  <a:srgbClr val="000000"/>
                </a:solidFill>
                <a:effectLst/>
                <a:latin typeface="Arial"/>
                <a:ea typeface="Arial"/>
                <a:cs typeface="Arial"/>
                <a:sym typeface="Arial"/>
              </a:rPr>
              <a:t>Runtuhnya pemerintahan diktatorial yang menganut paham komunisme di negara-negara Eropa Timur yang berakibat pada bubarnya apa yang pernah di kenal dengan Blok Timur yang sayap militernya dikenal dengan Pakta Warsawa.</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d-ID" sz="1100" b="0" i="0" u="none" strike="noStrike" cap="none" dirty="0" smtClean="0">
                <a:solidFill>
                  <a:srgbClr val="000000"/>
                </a:solidFill>
                <a:effectLst/>
                <a:latin typeface="Arial"/>
                <a:ea typeface="Arial"/>
                <a:cs typeface="Arial"/>
                <a:sym typeface="Arial"/>
              </a:rPr>
              <a:t>Runtuhnya tembok Berlin dan menyatunya kembali bangsa Jerman dalam suatu negara federal dengan segala konsekuensinya di bidang politik, ekonomi, industri, moneter, ketenagakerjaan dan berbagai aspek kehidupan lainnya yang hingga sekarang pun belum sepenuhnya tertangani secara tuntas.</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gcec13a25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4" name="Google Shape;3394;gcec13a25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SemiBold"/>
              <a:buNone/>
              <a:defRPr sz="1800">
                <a:solidFill>
                  <a:schemeClr val="dk2"/>
                </a:solidFill>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2pPr>
            <a:lvl3pPr marL="1371600" lvl="2"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3pPr>
            <a:lvl4pPr marL="1828800" lvl="3"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4pPr>
            <a:lvl5pPr marL="2286000" lvl="4"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5pPr>
            <a:lvl6pPr marL="2743200" lvl="5"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6pPr>
            <a:lvl7pPr marL="3200400" lvl="6"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7pPr>
            <a:lvl8pPr marL="3657600" lvl="7"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8pPr>
            <a:lvl9pPr marL="4114800" lvl="8"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390"/>
        <p:cNvGrpSpPr/>
        <p:nvPr/>
      </p:nvGrpSpPr>
      <p:grpSpPr>
        <a:xfrm>
          <a:off x="0" y="0"/>
          <a:ext cx="0" cy="0"/>
          <a:chOff x="0" y="0"/>
          <a:chExt cx="0" cy="0"/>
        </a:xfrm>
      </p:grpSpPr>
      <p:sp>
        <p:nvSpPr>
          <p:cNvPr id="391" name="Google Shape;391;p16"/>
          <p:cNvSpPr/>
          <p:nvPr/>
        </p:nvSpPr>
        <p:spPr>
          <a:xfrm>
            <a:off x="-148873" y="3525345"/>
            <a:ext cx="3825648" cy="1800343"/>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25898" y="-291775"/>
            <a:ext cx="3298272" cy="182058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342677" y="-220591"/>
            <a:ext cx="2090062" cy="2096168"/>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82456" y="4159416"/>
            <a:ext cx="3916919" cy="138400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6"/>
          <p:cNvGrpSpPr/>
          <p:nvPr/>
        </p:nvGrpSpPr>
        <p:grpSpPr>
          <a:xfrm>
            <a:off x="1539904" y="862266"/>
            <a:ext cx="6063713" cy="3662083"/>
            <a:chOff x="5677150" y="460514"/>
            <a:chExt cx="675803" cy="826730"/>
          </a:xfrm>
        </p:grpSpPr>
        <p:sp>
          <p:nvSpPr>
            <p:cNvPr id="396" name="Google Shape;396;p16"/>
            <p:cNvSpPr/>
            <p:nvPr/>
          </p:nvSpPr>
          <p:spPr>
            <a:xfrm>
              <a:off x="5677150" y="460514"/>
              <a:ext cx="675803" cy="826730"/>
            </a:xfrm>
            <a:custGeom>
              <a:avLst/>
              <a:gdLst/>
              <a:ahLst/>
              <a:cxnLst/>
              <a:rect l="l" t="t" r="r" b="b"/>
              <a:pathLst>
                <a:path w="12748" h="15595" extrusionOk="0">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684148" y="471647"/>
              <a:ext cx="660059" cy="807486"/>
            </a:xfrm>
            <a:custGeom>
              <a:avLst/>
              <a:gdLst/>
              <a:ahLst/>
              <a:cxnLst/>
              <a:rect l="l" t="t" r="r" b="b"/>
              <a:pathLst>
                <a:path w="12451" h="15232" extrusionOk="0">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5721415" y="470851"/>
              <a:ext cx="589393" cy="751187"/>
            </a:xfrm>
            <a:custGeom>
              <a:avLst/>
              <a:gdLst/>
              <a:ahLst/>
              <a:cxnLst/>
              <a:rect l="l" t="t" r="r" b="b"/>
              <a:pathLst>
                <a:path w="11118" h="14170" extrusionOk="0">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txBox="1">
            <a:spLocks noGrp="1"/>
          </p:cNvSpPr>
          <p:nvPr>
            <p:ph type="subTitle" idx="1"/>
          </p:nvPr>
        </p:nvSpPr>
        <p:spPr>
          <a:xfrm flipH="1">
            <a:off x="2649475" y="2513525"/>
            <a:ext cx="38451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Gloria Hallelujah"/>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400" name="Google Shape;400;p16"/>
          <p:cNvSpPr/>
          <p:nvPr/>
        </p:nvSpPr>
        <p:spPr>
          <a:xfrm>
            <a:off x="433397" y="3873365"/>
            <a:ext cx="559652" cy="537631"/>
          </a:xfrm>
          <a:custGeom>
            <a:avLst/>
            <a:gdLst/>
            <a:ahLst/>
            <a:cxnLst/>
            <a:rect l="l" t="t" r="r" b="b"/>
            <a:pathLst>
              <a:path w="3941" h="3786" extrusionOk="0">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01" name="Google Shape;401;p16"/>
          <p:cNvGrpSpPr/>
          <p:nvPr/>
        </p:nvGrpSpPr>
        <p:grpSpPr>
          <a:xfrm>
            <a:off x="8028956" y="4262978"/>
            <a:ext cx="394966" cy="325088"/>
            <a:chOff x="6815683" y="2849752"/>
            <a:chExt cx="186975" cy="153895"/>
          </a:xfrm>
        </p:grpSpPr>
        <p:sp>
          <p:nvSpPr>
            <p:cNvPr id="402" name="Google Shape;402;p16"/>
            <p:cNvSpPr/>
            <p:nvPr/>
          </p:nvSpPr>
          <p:spPr>
            <a:xfrm>
              <a:off x="6822044" y="2861043"/>
              <a:ext cx="172556" cy="131365"/>
            </a:xfrm>
            <a:custGeom>
              <a:avLst/>
              <a:gdLst/>
              <a:ahLst/>
              <a:cxnLst/>
              <a:rect l="l" t="t" r="r" b="b"/>
              <a:pathLst>
                <a:path w="3255" h="2478" extrusionOk="0">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6815683" y="2849752"/>
              <a:ext cx="186975" cy="153895"/>
            </a:xfrm>
            <a:custGeom>
              <a:avLst/>
              <a:gdLst/>
              <a:ahLst/>
              <a:cxnLst/>
              <a:rect l="l" t="t" r="r" b="b"/>
              <a:pathLst>
                <a:path w="3527" h="2903" extrusionOk="0">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6"/>
          <p:cNvGrpSpPr/>
          <p:nvPr/>
        </p:nvGrpSpPr>
        <p:grpSpPr>
          <a:xfrm rot="-8100037">
            <a:off x="377992" y="990483"/>
            <a:ext cx="359745" cy="325869"/>
            <a:chOff x="1640475" y="1197075"/>
            <a:chExt cx="55475" cy="50250"/>
          </a:xfrm>
        </p:grpSpPr>
        <p:sp>
          <p:nvSpPr>
            <p:cNvPr id="405" name="Google Shape;40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6"/>
          <p:cNvSpPr/>
          <p:nvPr/>
        </p:nvSpPr>
        <p:spPr>
          <a:xfrm rot="9000131" flipH="1">
            <a:off x="5085747" y="47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6"/>
          <p:cNvGrpSpPr/>
          <p:nvPr/>
        </p:nvGrpSpPr>
        <p:grpSpPr>
          <a:xfrm rot="-5399917">
            <a:off x="8489168" y="3937169"/>
            <a:ext cx="228601" cy="207085"/>
            <a:chOff x="1640475" y="1197075"/>
            <a:chExt cx="55475" cy="50250"/>
          </a:xfrm>
        </p:grpSpPr>
        <p:sp>
          <p:nvSpPr>
            <p:cNvPr id="410" name="Google Shape;41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6"/>
          <p:cNvGrpSpPr/>
          <p:nvPr/>
        </p:nvGrpSpPr>
        <p:grpSpPr>
          <a:xfrm rot="-3093441">
            <a:off x="1083129" y="4589721"/>
            <a:ext cx="296714" cy="268777"/>
            <a:chOff x="1640475" y="1197075"/>
            <a:chExt cx="55475" cy="50250"/>
          </a:xfrm>
        </p:grpSpPr>
        <p:sp>
          <p:nvSpPr>
            <p:cNvPr id="414" name="Google Shape;414;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6"/>
          <p:cNvSpPr/>
          <p:nvPr/>
        </p:nvSpPr>
        <p:spPr>
          <a:xfrm rot="5622773">
            <a:off x="8074813" y="1511033"/>
            <a:ext cx="1057311" cy="82382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9039069" flipH="1">
            <a:off x="368821" y="216302"/>
            <a:ext cx="434387" cy="10175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6"/>
          <p:cNvGrpSpPr/>
          <p:nvPr/>
        </p:nvGrpSpPr>
        <p:grpSpPr>
          <a:xfrm rot="9899945">
            <a:off x="7791376" y="534461"/>
            <a:ext cx="215934" cy="195605"/>
            <a:chOff x="1640475" y="1197075"/>
            <a:chExt cx="55475" cy="50250"/>
          </a:xfrm>
        </p:grpSpPr>
        <p:sp>
          <p:nvSpPr>
            <p:cNvPr id="420" name="Google Shape;42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16"/>
          <p:cNvSpPr/>
          <p:nvPr/>
        </p:nvSpPr>
        <p:spPr>
          <a:xfrm rot="-9899901" flipH="1">
            <a:off x="3598835" y="4074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rot="9253860">
            <a:off x="1598068" y="239310"/>
            <a:ext cx="272677" cy="246999"/>
            <a:chOff x="1640475" y="1197075"/>
            <a:chExt cx="55475" cy="50250"/>
          </a:xfrm>
        </p:grpSpPr>
        <p:sp>
          <p:nvSpPr>
            <p:cNvPr id="425" name="Google Shape;42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16"/>
          <p:cNvSpPr txBox="1">
            <a:spLocks noGrp="1"/>
          </p:cNvSpPr>
          <p:nvPr>
            <p:ph type="ctrTitle"/>
          </p:nvPr>
        </p:nvSpPr>
        <p:spPr>
          <a:xfrm flipH="1">
            <a:off x="2270875" y="1057400"/>
            <a:ext cx="4602300" cy="142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endParaRPr/>
          </a:p>
        </p:txBody>
      </p:sp>
      <p:grpSp>
        <p:nvGrpSpPr>
          <p:cNvPr id="429" name="Google Shape;429;p16"/>
          <p:cNvGrpSpPr/>
          <p:nvPr/>
        </p:nvGrpSpPr>
        <p:grpSpPr>
          <a:xfrm rot="1533267">
            <a:off x="8169499" y="354341"/>
            <a:ext cx="259193" cy="555838"/>
            <a:chOff x="2867487" y="2990073"/>
            <a:chExt cx="141189" cy="302795"/>
          </a:xfrm>
        </p:grpSpPr>
        <p:sp>
          <p:nvSpPr>
            <p:cNvPr id="430" name="Google Shape;430;p16"/>
            <p:cNvSpPr/>
            <p:nvPr/>
          </p:nvSpPr>
          <p:spPr>
            <a:xfrm>
              <a:off x="2884095" y="2999752"/>
              <a:ext cx="109700" cy="254958"/>
            </a:xfrm>
            <a:custGeom>
              <a:avLst/>
              <a:gdLst/>
              <a:ahLst/>
              <a:cxnLst/>
              <a:rect l="l" t="t" r="r" b="b"/>
              <a:pathLst>
                <a:path w="5905" h="13724" extrusionOk="0">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867487" y="2990073"/>
              <a:ext cx="141189" cy="302795"/>
            </a:xfrm>
            <a:custGeom>
              <a:avLst/>
              <a:gdLst/>
              <a:ahLst/>
              <a:cxnLst/>
              <a:rect l="l" t="t" r="r" b="b"/>
              <a:pathLst>
                <a:path w="7600" h="16299" extrusionOk="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TITLE_AND_BODY_1_1_1">
    <p:spTree>
      <p:nvGrpSpPr>
        <p:cNvPr id="1" name="Shape 719"/>
        <p:cNvGrpSpPr/>
        <p:nvPr/>
      </p:nvGrpSpPr>
      <p:grpSpPr>
        <a:xfrm>
          <a:off x="0" y="0"/>
          <a:ext cx="0" cy="0"/>
          <a:chOff x="0" y="0"/>
          <a:chExt cx="0" cy="0"/>
        </a:xfrm>
      </p:grpSpPr>
      <p:sp>
        <p:nvSpPr>
          <p:cNvPr id="720" name="Google Shape;720;p27"/>
          <p:cNvSpPr/>
          <p:nvPr/>
        </p:nvSpPr>
        <p:spPr>
          <a:xfrm>
            <a:off x="-128026" y="4106413"/>
            <a:ext cx="3465023" cy="1209053"/>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140208" y="-213544"/>
            <a:ext cx="2085100" cy="1101248"/>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51977" y="-424375"/>
            <a:ext cx="4573114" cy="1659548"/>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213473" y="3051297"/>
            <a:ext cx="2320001" cy="2598236"/>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txBox="1">
            <a:spLocks noGrp="1"/>
          </p:cNvSpPr>
          <p:nvPr>
            <p:ph type="title"/>
          </p:nvPr>
        </p:nvSpPr>
        <p:spPr>
          <a:xfrm>
            <a:off x="1693050" y="445025"/>
            <a:ext cx="57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5" name="Google Shape;725;p27"/>
          <p:cNvSpPr txBox="1">
            <a:spLocks noGrp="1"/>
          </p:cNvSpPr>
          <p:nvPr>
            <p:ph type="body" idx="1"/>
          </p:nvPr>
        </p:nvSpPr>
        <p:spPr>
          <a:xfrm>
            <a:off x="713225" y="1442650"/>
            <a:ext cx="7717500" cy="312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4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2pPr>
            <a:lvl3pPr marL="1371600" lvl="2"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3pPr>
            <a:lvl4pPr marL="1828800" lvl="3"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4pPr>
            <a:lvl5pPr marL="2286000" lvl="4"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5pPr>
            <a:lvl6pPr marL="2743200" lvl="5"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6pPr>
            <a:lvl7pPr marL="3200400" lvl="6"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7pPr>
            <a:lvl8pPr marL="3657600" lvl="7"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8pPr>
            <a:lvl9pPr marL="4114800" lvl="8"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9pPr>
          </a:lstStyle>
          <a:p>
            <a:endParaRPr/>
          </a:p>
        </p:txBody>
      </p:sp>
      <p:grpSp>
        <p:nvGrpSpPr>
          <p:cNvPr id="726" name="Google Shape;726;p27"/>
          <p:cNvGrpSpPr/>
          <p:nvPr/>
        </p:nvGrpSpPr>
        <p:grpSpPr>
          <a:xfrm rot="899945">
            <a:off x="7776598" y="266617"/>
            <a:ext cx="359746" cy="325869"/>
            <a:chOff x="1640475" y="1197075"/>
            <a:chExt cx="55475" cy="50250"/>
          </a:xfrm>
        </p:grpSpPr>
        <p:sp>
          <p:nvSpPr>
            <p:cNvPr id="727" name="Google Shape;72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0" name="Google Shape;730;p27"/>
          <p:cNvSpPr/>
          <p:nvPr/>
        </p:nvSpPr>
        <p:spPr>
          <a:xfrm rot="997180" flipH="1">
            <a:off x="220521" y="343717"/>
            <a:ext cx="848082" cy="17165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rot="-10262709">
            <a:off x="6864155" y="4703248"/>
            <a:ext cx="970031" cy="22723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27"/>
          <p:cNvGrpSpPr/>
          <p:nvPr/>
        </p:nvGrpSpPr>
        <p:grpSpPr>
          <a:xfrm rot="-3600132">
            <a:off x="1590800" y="402690"/>
            <a:ext cx="239901" cy="217311"/>
            <a:chOff x="1640475" y="1197075"/>
            <a:chExt cx="55475" cy="50250"/>
          </a:xfrm>
        </p:grpSpPr>
        <p:sp>
          <p:nvSpPr>
            <p:cNvPr id="733" name="Google Shape;73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7"/>
          <p:cNvGrpSpPr/>
          <p:nvPr/>
        </p:nvGrpSpPr>
        <p:grpSpPr>
          <a:xfrm rot="10799765">
            <a:off x="8163975" y="4278850"/>
            <a:ext cx="243108" cy="220216"/>
            <a:chOff x="1640475" y="1197075"/>
            <a:chExt cx="55475" cy="50250"/>
          </a:xfrm>
        </p:grpSpPr>
        <p:sp>
          <p:nvSpPr>
            <p:cNvPr id="737" name="Google Shape;737;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27"/>
          <p:cNvSpPr/>
          <p:nvPr/>
        </p:nvSpPr>
        <p:spPr>
          <a:xfrm flipH="1">
            <a:off x="8391886" y="405626"/>
            <a:ext cx="510489" cy="754774"/>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rot="-9876870">
            <a:off x="896524" y="4221099"/>
            <a:ext cx="959264" cy="7018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7"/>
          <p:cNvGrpSpPr/>
          <p:nvPr/>
        </p:nvGrpSpPr>
        <p:grpSpPr>
          <a:xfrm rot="-5400000">
            <a:off x="268420" y="4295778"/>
            <a:ext cx="359744" cy="325866"/>
            <a:chOff x="1640475" y="1197075"/>
            <a:chExt cx="55475" cy="50250"/>
          </a:xfrm>
        </p:grpSpPr>
        <p:sp>
          <p:nvSpPr>
            <p:cNvPr id="743" name="Google Shape;743;p2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2" r:id="rId5"/>
    <p:sldLayoutId id="2147483673" r:id="rId6"/>
    <p:sldLayoutId id="2147483675" r:id="rId7"/>
    <p:sldLayoutId id="2147483676" r:id="rId8"/>
    <p:sldLayoutId id="214748367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grpSp>
        <p:nvGrpSpPr>
          <p:cNvPr id="862" name="Google Shape;862;p35"/>
          <p:cNvGrpSpPr/>
          <p:nvPr/>
        </p:nvGrpSpPr>
        <p:grpSpPr>
          <a:xfrm>
            <a:off x="1771111" y="991373"/>
            <a:ext cx="5602245" cy="2609700"/>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35"/>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p>
            <a:pPr lvl="0"/>
            <a:r>
              <a:rPr lang="en-US" dirty="0">
                <a:latin typeface="Forte" pitchFamily="66" charset="0"/>
              </a:rPr>
              <a:t>ASPEK-ASPEK </a:t>
            </a:r>
            <a:r>
              <a:rPr lang="en-US" dirty="0" smtClean="0">
                <a:latin typeface="Forte" pitchFamily="66" charset="0"/>
              </a:rPr>
              <a:t>PERUBAHAN</a:t>
            </a:r>
            <a:endParaRPr dirty="0">
              <a:latin typeface="Forte" pitchFamily="66" charset="0"/>
            </a:endParaRPr>
          </a:p>
        </p:txBody>
      </p:sp>
      <p:sp>
        <p:nvSpPr>
          <p:cNvPr id="910" name="Google Shape;910;p35"/>
          <p:cNvSpPr txBox="1">
            <a:spLocks noGrp="1"/>
          </p:cNvSpPr>
          <p:nvPr>
            <p:ph type="subTitle" idx="1"/>
          </p:nvPr>
        </p:nvSpPr>
        <p:spPr>
          <a:xfrm>
            <a:off x="3327311" y="3762300"/>
            <a:ext cx="24894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Dewie Brima Atika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sp>
        <p:nvSpPr>
          <p:cNvPr id="3396" name="Google Shape;3396;p72"/>
          <p:cNvSpPr txBox="1">
            <a:spLocks noGrp="1"/>
          </p:cNvSpPr>
          <p:nvPr>
            <p:ph type="title"/>
          </p:nvPr>
        </p:nvSpPr>
        <p:spPr>
          <a:xfrm>
            <a:off x="539552" y="267494"/>
            <a:ext cx="8208912" cy="1008112"/>
          </a:xfrm>
          <a:prstGeom prst="rect">
            <a:avLst/>
          </a:prstGeom>
          <a:solidFill>
            <a:schemeClr val="bg2">
              <a:lumMod val="60000"/>
              <a:lumOff val="40000"/>
            </a:schemeClr>
          </a:solidFill>
        </p:spPr>
        <p:txBody>
          <a:bodyPr spcFirstLastPara="1" wrap="square" lIns="91425" tIns="91425" rIns="91425" bIns="91425" anchor="t" anchorCtr="0">
            <a:noAutofit/>
          </a:bodyPr>
          <a:lstStyle/>
          <a:p>
            <a:r>
              <a:rPr lang="en-US" dirty="0" smtClean="0">
                <a:latin typeface="Georgia" pitchFamily="18" charset="0"/>
              </a:rPr>
              <a:t>C</a:t>
            </a:r>
            <a:r>
              <a:rPr lang="id-ID" dirty="0" smtClean="0">
                <a:latin typeface="Georgia" pitchFamily="18" charset="0"/>
              </a:rPr>
              <a:t>iri</a:t>
            </a:r>
            <a:r>
              <a:rPr lang="en-US" dirty="0" smtClean="0">
                <a:latin typeface="Georgia" pitchFamily="18" charset="0"/>
              </a:rPr>
              <a:t>-</a:t>
            </a:r>
            <a:r>
              <a:rPr lang="id-ID" dirty="0" smtClean="0">
                <a:latin typeface="Georgia" pitchFamily="18" charset="0"/>
              </a:rPr>
              <a:t>ciri </a:t>
            </a:r>
            <a:r>
              <a:rPr lang="id-ID" dirty="0">
                <a:latin typeface="Georgia" pitchFamily="18" charset="0"/>
              </a:rPr>
              <a:t>Pengembangan Organisasi (PO) yang efektif adalah sebagai berikut</a:t>
            </a:r>
            <a:br>
              <a:rPr lang="id-ID" dirty="0">
                <a:latin typeface="Georgia" pitchFamily="18" charset="0"/>
              </a:rPr>
            </a:br>
            <a:endParaRPr lang="id-ID" dirty="0">
              <a:latin typeface="Georgia" pitchFamily="18" charset="0"/>
            </a:endParaRPr>
          </a:p>
        </p:txBody>
      </p:sp>
      <p:sp>
        <p:nvSpPr>
          <p:cNvPr id="3397" name="Google Shape;3397;p72"/>
          <p:cNvSpPr txBox="1">
            <a:spLocks noGrp="1"/>
          </p:cNvSpPr>
          <p:nvPr>
            <p:ph type="body" idx="1"/>
          </p:nvPr>
        </p:nvSpPr>
        <p:spPr>
          <a:xfrm>
            <a:off x="395536" y="1347614"/>
            <a:ext cx="8496944" cy="3600400"/>
          </a:xfrm>
          <a:prstGeom prst="rect">
            <a:avLst/>
          </a:prstGeom>
        </p:spPr>
        <p:txBody>
          <a:bodyPr spcFirstLastPara="1" wrap="square" lIns="91425" tIns="91425" rIns="91425" bIns="91425" anchor="t" anchorCtr="0">
            <a:noAutofit/>
          </a:bodyPr>
          <a:lstStyle/>
          <a:p>
            <a:pPr lvl="0"/>
            <a:r>
              <a:rPr lang="id-ID" dirty="0"/>
              <a:t>PO merupakan suatu strategi terancana dalam mewujudkan perubahan organisasional ,jadi perubahan harus mempunyai tujuan yang jelas dan didasarkan pada suatu diagnosis yang tepat terhadap permasalahan yang dihadapi organisasi</a:t>
            </a:r>
            <a:endParaRPr lang="en-US" dirty="0"/>
          </a:p>
          <a:p>
            <a:pPr lvl="0"/>
            <a:r>
              <a:rPr lang="id-ID" dirty="0"/>
              <a:t>PO harus berupa kolaburasi antara berbagai pihak yang akan terkena dampak perubahan,artinya keterlibatan merupakan suatu keharusan</a:t>
            </a:r>
            <a:endParaRPr lang="en-US" dirty="0"/>
          </a:p>
          <a:p>
            <a:pPr lvl="0"/>
            <a:r>
              <a:rPr lang="id-ID" dirty="0"/>
              <a:t>Program PO menekankan cara cara baru yang diperlukan guna meningkatkan kinerja seluruh anggota organisasi  dan semua satuan kerja dalam organisasi terlepas dari tipe dan struktur organisasi yang diberlakukan dan digunakan</a:t>
            </a:r>
            <a:endParaRPr lang="en-US" dirty="0"/>
          </a:p>
          <a:p>
            <a:pPr lvl="0"/>
            <a:r>
              <a:rPr lang="id-ID" dirty="0"/>
              <a:t>PO mengandung nilai nilai humanistik artinya dalam meningkatkan efektivitas organisasi pengembangan potensi manusia harus menjadi bangian yang penting</a:t>
            </a:r>
            <a:endParaRPr lang="en-US" dirty="0"/>
          </a:p>
          <a:p>
            <a:pPr lvl="0"/>
            <a:r>
              <a:rPr lang="id-ID" dirty="0"/>
              <a:t>PO menggunakan pendekatan kesisteman yang berarti selalu memperhitungkan pentingnya intrelasi,interaksi dan indepedensi antara berbagai satuan kerja sebagai bagian integral dari suatu sisitem yang utuh</a:t>
            </a:r>
            <a:endParaRPr lang="en-US" dirty="0"/>
          </a:p>
          <a:p>
            <a:pPr lvl="0"/>
            <a:r>
              <a:rPr lang="id-ID" dirty="0"/>
              <a:t>PO menggunakan pendekatan ilmiah dalam upaya meningkatkan efektivitas organisasi  (Sondang Siagian, 2007:4)</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5" name="Google Shape;915;p36"/>
          <p:cNvGrpSpPr/>
          <p:nvPr/>
        </p:nvGrpSpPr>
        <p:grpSpPr>
          <a:xfrm>
            <a:off x="909177" y="598485"/>
            <a:ext cx="7158440" cy="921454"/>
            <a:chOff x="7728915" y="2370420"/>
            <a:chExt cx="1034472" cy="222546"/>
          </a:xfrm>
        </p:grpSpPr>
        <p:sp>
          <p:nvSpPr>
            <p:cNvPr id="916" name="Google Shape;916;p36"/>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36"/>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p>
            <a:r>
              <a:rPr lang="en-US" sz="1800" dirty="0" smtClean="0">
                <a:latin typeface="Franklin Gothic Book" pitchFamily="34" charset="0"/>
              </a:rPr>
              <a:t>S</a:t>
            </a:r>
            <a:r>
              <a:rPr lang="id-ID" sz="1800" dirty="0" smtClean="0">
                <a:latin typeface="Franklin Gothic Book" pitchFamily="34" charset="0"/>
              </a:rPr>
              <a:t>etelah </a:t>
            </a:r>
            <a:r>
              <a:rPr lang="id-ID" sz="1800" dirty="0">
                <a:latin typeface="Franklin Gothic Book" pitchFamily="34" charset="0"/>
              </a:rPr>
              <a:t>mengikuti perkuliahan ini mahasiswa dapat: </a:t>
            </a:r>
            <a:endParaRPr lang="en-US" sz="1800" dirty="0">
              <a:latin typeface="Franklin Gothic Book" pitchFamily="34" charset="0"/>
            </a:endParaRPr>
          </a:p>
        </p:txBody>
      </p:sp>
      <p:sp>
        <p:nvSpPr>
          <p:cNvPr id="924" name="Google Shape;924;p36"/>
          <p:cNvSpPr txBox="1">
            <a:spLocks noGrp="1"/>
          </p:cNvSpPr>
          <p:nvPr>
            <p:ph type="body" idx="1"/>
          </p:nvPr>
        </p:nvSpPr>
        <p:spPr>
          <a:xfrm>
            <a:off x="713225" y="1703200"/>
            <a:ext cx="7717500" cy="2904300"/>
          </a:xfrm>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228600" lvl="0" indent="-228600">
              <a:buSzPts val="1100"/>
              <a:buFont typeface="+mj-lt"/>
              <a:buAutoNum type="arabicPeriod"/>
            </a:pPr>
            <a:r>
              <a:rPr lang="en-US" sz="2400" dirty="0" err="1" smtClean="0"/>
              <a:t>menjelaskan</a:t>
            </a:r>
            <a:r>
              <a:rPr lang="en-US" sz="2400" dirty="0" smtClean="0"/>
              <a:t> </a:t>
            </a:r>
            <a:r>
              <a:rPr lang="en-US" sz="2400" dirty="0" err="1"/>
              <a:t>perubahan</a:t>
            </a:r>
            <a:r>
              <a:rPr lang="en-US" sz="2400" dirty="0"/>
              <a:t> </a:t>
            </a:r>
          </a:p>
          <a:p>
            <a:pPr marL="228600" lvl="0" indent="-228600">
              <a:buSzPts val="1100"/>
              <a:buFont typeface="+mj-lt"/>
              <a:buAutoNum type="arabicPeriod"/>
            </a:pPr>
            <a:r>
              <a:rPr lang="en-US" sz="2400" dirty="0" err="1" smtClean="0"/>
              <a:t>menyebutkan</a:t>
            </a:r>
            <a:r>
              <a:rPr lang="en-US" sz="2400" dirty="0" smtClean="0"/>
              <a:t> </a:t>
            </a:r>
            <a:r>
              <a:rPr lang="en-US" sz="2400" dirty="0" err="1"/>
              <a:t>faktor-faktor</a:t>
            </a:r>
            <a:r>
              <a:rPr lang="en-US" sz="2400" dirty="0"/>
              <a:t>  </a:t>
            </a:r>
            <a:r>
              <a:rPr lang="en-US" sz="2400" dirty="0" err="1"/>
              <a:t>penyebab</a:t>
            </a:r>
            <a:r>
              <a:rPr lang="en-US" sz="2400" dirty="0"/>
              <a:t> </a:t>
            </a:r>
            <a:r>
              <a:rPr lang="en-US" sz="2400" dirty="0" err="1"/>
              <a:t>perubahan</a:t>
            </a:r>
            <a:r>
              <a:rPr lang="en-US" sz="2400" dirty="0"/>
              <a:t> </a:t>
            </a:r>
          </a:p>
          <a:p>
            <a:pPr marL="228600" lvl="0" indent="-228600">
              <a:buSzPts val="1100"/>
              <a:buFont typeface="+mj-lt"/>
              <a:buAutoNum type="arabicPeriod"/>
            </a:pPr>
            <a:r>
              <a:rPr lang="en-US" sz="2400" dirty="0" err="1" smtClean="0"/>
              <a:t>mengidentifikasi</a:t>
            </a:r>
            <a:r>
              <a:rPr lang="en-US" sz="2400" dirty="0" smtClean="0"/>
              <a:t> </a:t>
            </a:r>
            <a:r>
              <a:rPr lang="en-US" sz="2400" dirty="0" err="1"/>
              <a:t>tantangan</a:t>
            </a:r>
            <a:r>
              <a:rPr lang="en-US" sz="2400" dirty="0"/>
              <a:t> </a:t>
            </a:r>
            <a:r>
              <a:rPr lang="en-US" sz="2400" dirty="0" err="1"/>
              <a:t>Perubahan</a:t>
            </a:r>
            <a:endParaRPr lang="en-US" sz="2400" dirty="0"/>
          </a:p>
          <a:p>
            <a:pPr marL="228600" lvl="0" indent="-228600">
              <a:buSzPts val="1100"/>
              <a:buFont typeface="+mj-lt"/>
              <a:buAutoNum type="arabicPeriod"/>
            </a:pPr>
            <a:r>
              <a:rPr lang="en-US" sz="2400" dirty="0" err="1" smtClean="0"/>
              <a:t>menelaah</a:t>
            </a:r>
            <a:r>
              <a:rPr lang="en-US" sz="2400" dirty="0" smtClean="0"/>
              <a:t> </a:t>
            </a:r>
            <a:r>
              <a:rPr lang="en-US" sz="2400" dirty="0" err="1"/>
              <a:t>pendekatan</a:t>
            </a:r>
            <a:r>
              <a:rPr lang="en-US" sz="2400" dirty="0"/>
              <a:t> </a:t>
            </a:r>
            <a:r>
              <a:rPr lang="en-US" sz="2400" dirty="0" err="1"/>
              <a:t>perubahan</a:t>
            </a:r>
            <a:endParaRPr lang="en-US" sz="2400" dirty="0"/>
          </a:p>
          <a:p>
            <a:pPr marL="228600" lvl="0" indent="-228600">
              <a:buSzPts val="1100"/>
              <a:buFont typeface="+mj-lt"/>
              <a:buAutoNum type="arabicPeriod"/>
            </a:pPr>
            <a:r>
              <a:rPr lang="en-US" sz="2400" dirty="0" err="1" smtClean="0"/>
              <a:t>menilai</a:t>
            </a:r>
            <a:r>
              <a:rPr lang="en-US" sz="2400" dirty="0" smtClean="0"/>
              <a:t> </a:t>
            </a:r>
            <a:r>
              <a:rPr lang="en-US" sz="2400" dirty="0" err="1"/>
              <a:t>kecepatan</a:t>
            </a:r>
            <a:r>
              <a:rPr lang="en-US" sz="2400" dirty="0"/>
              <a:t> </a:t>
            </a:r>
            <a:r>
              <a:rPr lang="en-US" sz="2400" dirty="0" err="1"/>
              <a:t>perubahan</a:t>
            </a:r>
            <a:r>
              <a:rPr lang="en-US" sz="2400" dirty="0"/>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7"/>
          <p:cNvSpPr txBox="1">
            <a:spLocks noGrp="1"/>
          </p:cNvSpPr>
          <p:nvPr>
            <p:ph type="ctrTitle"/>
          </p:nvPr>
        </p:nvSpPr>
        <p:spPr>
          <a:xfrm flipH="1">
            <a:off x="1979712" y="1491630"/>
            <a:ext cx="5184576" cy="14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smtClean="0">
                <a:latin typeface="Forte" pitchFamily="66" charset="0"/>
              </a:rPr>
              <a:t>Perubahan?</a:t>
            </a:r>
            <a:r>
              <a:rPr lang="en" dirty="0" smtClean="0"/>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H="1">
            <a:off x="2123726" y="2355726"/>
            <a:ext cx="4968553" cy="1224135"/>
          </a:xfrm>
        </p:spPr>
        <p:txBody>
          <a:bodyPr/>
          <a:lstStyle/>
          <a:p>
            <a:r>
              <a:rPr lang="en-US" dirty="0" err="1" smtClean="0"/>
              <a:t>Artinya</a:t>
            </a:r>
            <a:r>
              <a:rPr lang="en-US" dirty="0" smtClean="0"/>
              <a:t>: </a:t>
            </a:r>
          </a:p>
          <a:p>
            <a:pPr marL="85725" indent="66675">
              <a:buFont typeface="Wingdings" pitchFamily="2" charset="2"/>
              <a:buChar char="v"/>
            </a:pPr>
            <a:r>
              <a:rPr lang="en-US" dirty="0" err="1" smtClean="0"/>
              <a:t>menjadi</a:t>
            </a:r>
            <a:r>
              <a:rPr lang="en-US" dirty="0" smtClean="0"/>
              <a:t> </a:t>
            </a:r>
            <a:r>
              <a:rPr lang="en-US" dirty="0"/>
              <a:t>lain (</a:t>
            </a:r>
            <a:r>
              <a:rPr lang="en-US" dirty="0" err="1"/>
              <a:t>berbeda</a:t>
            </a:r>
            <a:r>
              <a:rPr lang="en-US" dirty="0"/>
              <a:t>) </a:t>
            </a:r>
            <a:r>
              <a:rPr lang="en-US" dirty="0" err="1"/>
              <a:t>dari</a:t>
            </a:r>
            <a:r>
              <a:rPr lang="en-US" dirty="0"/>
              <a:t> </a:t>
            </a:r>
            <a:r>
              <a:rPr lang="en-US" dirty="0" err="1" smtClean="0"/>
              <a:t>semula</a:t>
            </a:r>
            <a:r>
              <a:rPr lang="en-US" dirty="0" smtClean="0"/>
              <a:t>;</a:t>
            </a:r>
          </a:p>
          <a:p>
            <a:pPr marL="85725" indent="66675">
              <a:buFont typeface="Wingdings" pitchFamily="2" charset="2"/>
              <a:buChar char="v"/>
            </a:pPr>
            <a:r>
              <a:rPr lang="en-US" dirty="0" err="1" smtClean="0"/>
              <a:t>bertukar</a:t>
            </a:r>
            <a:r>
              <a:rPr lang="en-US" dirty="0" smtClean="0"/>
              <a:t> </a:t>
            </a:r>
            <a:r>
              <a:rPr lang="en-US" dirty="0"/>
              <a:t>(</a:t>
            </a:r>
            <a:r>
              <a:rPr lang="en-US" dirty="0" err="1"/>
              <a:t>beralih</a:t>
            </a:r>
            <a:r>
              <a:rPr lang="en-US" dirty="0"/>
              <a:t>, </a:t>
            </a:r>
            <a:r>
              <a:rPr lang="en-US" dirty="0" err="1"/>
              <a:t>berganti</a:t>
            </a:r>
            <a:r>
              <a:rPr lang="en-US" dirty="0"/>
              <a:t>) </a:t>
            </a:r>
            <a:r>
              <a:rPr lang="en-US" dirty="0" err="1"/>
              <a:t>menjadi</a:t>
            </a:r>
            <a:r>
              <a:rPr lang="en-US" dirty="0"/>
              <a:t> </a:t>
            </a:r>
            <a:r>
              <a:rPr lang="en-US" dirty="0" err="1"/>
              <a:t>sesuatu</a:t>
            </a:r>
            <a:r>
              <a:rPr lang="en-US" dirty="0"/>
              <a:t> yang lain </a:t>
            </a:r>
            <a:endParaRPr lang="en-US" dirty="0" smtClean="0"/>
          </a:p>
          <a:p>
            <a:pPr marL="85725" indent="66675">
              <a:buFont typeface="Wingdings" pitchFamily="2" charset="2"/>
              <a:buChar char="v"/>
            </a:pPr>
            <a:r>
              <a:rPr lang="en-US" dirty="0" err="1" smtClean="0"/>
              <a:t>berganti</a:t>
            </a:r>
            <a:r>
              <a:rPr lang="en-US" dirty="0"/>
              <a:t>. </a:t>
            </a:r>
          </a:p>
        </p:txBody>
      </p:sp>
      <p:sp>
        <p:nvSpPr>
          <p:cNvPr id="3" name="Title 2"/>
          <p:cNvSpPr>
            <a:spLocks noGrp="1"/>
          </p:cNvSpPr>
          <p:nvPr>
            <p:ph type="ctrTitle"/>
          </p:nvPr>
        </p:nvSpPr>
        <p:spPr>
          <a:xfrm flipH="1">
            <a:off x="2843808" y="1057400"/>
            <a:ext cx="3168351" cy="722262"/>
          </a:xfrm>
        </p:spPr>
        <p:txBody>
          <a:bodyPr/>
          <a:lstStyle/>
          <a:p>
            <a:r>
              <a:rPr lang="en-US" dirty="0" err="1" smtClean="0">
                <a:latin typeface="Forte" pitchFamily="66" charset="0"/>
              </a:rPr>
              <a:t>Ubah</a:t>
            </a:r>
            <a:endParaRPr lang="en-US" dirty="0">
              <a:latin typeface="Forte" pitchFamily="66" charset="0"/>
            </a:endParaRPr>
          </a:p>
        </p:txBody>
      </p:sp>
    </p:spTree>
    <p:extLst>
      <p:ext uri="{BB962C8B-B14F-4D97-AF65-F5344CB8AC3E}">
        <p14:creationId xmlns:p14="http://schemas.microsoft.com/office/powerpoint/2010/main" val="121518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err="1"/>
              <a:t>merupakan</a:t>
            </a:r>
            <a:r>
              <a:rPr lang="en-US" dirty="0"/>
              <a:t> </a:t>
            </a:r>
            <a:r>
              <a:rPr lang="en-US" dirty="0" err="1"/>
              <a:t>suatu</a:t>
            </a:r>
            <a:r>
              <a:rPr lang="en-US" dirty="0"/>
              <a:t> </a:t>
            </a:r>
            <a:r>
              <a:rPr lang="en-US" dirty="0" err="1"/>
              <a:t>pergantian</a:t>
            </a:r>
            <a:r>
              <a:rPr lang="en-US" dirty="0"/>
              <a:t> </a:t>
            </a:r>
            <a:r>
              <a:rPr lang="en-US" dirty="0" err="1"/>
              <a:t>kondisi</a:t>
            </a:r>
            <a:r>
              <a:rPr lang="en-US" dirty="0"/>
              <a:t> </a:t>
            </a:r>
            <a:r>
              <a:rPr lang="en-US" dirty="0" err="1"/>
              <a:t>dari</a:t>
            </a:r>
            <a:r>
              <a:rPr lang="en-US" dirty="0"/>
              <a:t> </a:t>
            </a:r>
            <a:r>
              <a:rPr lang="en-US" dirty="0" err="1"/>
              <a:t>kondisi</a:t>
            </a:r>
            <a:r>
              <a:rPr lang="en-US" dirty="0"/>
              <a:t> lama </a:t>
            </a:r>
            <a:r>
              <a:rPr lang="en-US" dirty="0" err="1"/>
              <a:t>ke</a:t>
            </a:r>
            <a:r>
              <a:rPr lang="en-US" dirty="0"/>
              <a:t> </a:t>
            </a:r>
            <a:r>
              <a:rPr lang="en-US" dirty="0" err="1"/>
              <a:t>kondisi</a:t>
            </a:r>
            <a:r>
              <a:rPr lang="en-US" dirty="0"/>
              <a:t> </a:t>
            </a:r>
            <a:r>
              <a:rPr lang="en-US" dirty="0" err="1"/>
              <a:t>baru</a:t>
            </a:r>
            <a:endParaRPr lang="en-US" dirty="0"/>
          </a:p>
        </p:txBody>
      </p:sp>
      <p:sp>
        <p:nvSpPr>
          <p:cNvPr id="3" name="Title 2"/>
          <p:cNvSpPr>
            <a:spLocks noGrp="1"/>
          </p:cNvSpPr>
          <p:nvPr>
            <p:ph type="ctrTitle"/>
          </p:nvPr>
        </p:nvSpPr>
        <p:spPr>
          <a:xfrm flipH="1">
            <a:off x="2270874" y="1057400"/>
            <a:ext cx="4749397" cy="1370334"/>
          </a:xfrm>
        </p:spPr>
        <p:txBody>
          <a:bodyPr/>
          <a:lstStyle/>
          <a:p>
            <a:r>
              <a:rPr lang="en-US" sz="4000" dirty="0"/>
              <a:t>“</a:t>
            </a:r>
            <a:r>
              <a:rPr lang="en-US" sz="4000" dirty="0" err="1">
                <a:latin typeface="Forte" pitchFamily="66" charset="0"/>
              </a:rPr>
              <a:t>pe</a:t>
            </a:r>
            <a:r>
              <a:rPr lang="en-US" sz="4000" dirty="0">
                <a:latin typeface="Forte" pitchFamily="66" charset="0"/>
              </a:rPr>
              <a:t>” </a:t>
            </a:r>
            <a:r>
              <a:rPr lang="en-US" sz="4000" dirty="0" err="1">
                <a:latin typeface="Forte" pitchFamily="66" charset="0"/>
              </a:rPr>
              <a:t>dan</a:t>
            </a:r>
            <a:r>
              <a:rPr lang="en-US" sz="4000" dirty="0">
                <a:latin typeface="Forte" pitchFamily="66" charset="0"/>
              </a:rPr>
              <a:t> “an</a:t>
            </a:r>
            <a:r>
              <a:rPr lang="en-US" sz="4000" dirty="0" smtClean="0">
                <a:latin typeface="Forte" pitchFamily="66" charset="0"/>
              </a:rPr>
              <a:t>”  </a:t>
            </a:r>
            <a:r>
              <a:rPr lang="en-US" sz="4000" dirty="0" err="1" smtClean="0">
                <a:latin typeface="Forte" pitchFamily="66" charset="0"/>
              </a:rPr>
              <a:t>perubahan</a:t>
            </a:r>
            <a:r>
              <a:rPr lang="en-US" sz="4000" dirty="0" smtClean="0">
                <a:latin typeface="Forte" pitchFamily="66" charset="0"/>
              </a:rPr>
              <a:t> </a:t>
            </a:r>
            <a:br>
              <a:rPr lang="en-US" sz="4000" dirty="0" smtClean="0">
                <a:latin typeface="Forte" pitchFamily="66" charset="0"/>
              </a:rPr>
            </a:br>
            <a:endParaRPr lang="en-US" sz="4000" dirty="0">
              <a:latin typeface="Forte" pitchFamily="66" charset="0"/>
            </a:endParaRPr>
          </a:p>
        </p:txBody>
      </p:sp>
    </p:spTree>
    <p:extLst>
      <p:ext uri="{BB962C8B-B14F-4D97-AF65-F5344CB8AC3E}">
        <p14:creationId xmlns:p14="http://schemas.microsoft.com/office/powerpoint/2010/main" val="313705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11510"/>
            <a:ext cx="7560840" cy="648072"/>
          </a:xfrm>
          <a:solidFill>
            <a:schemeClr val="tx2"/>
          </a:solidFill>
        </p:spPr>
        <p:txBody>
          <a:bodyPr/>
          <a:lstStyle/>
          <a:p>
            <a:r>
              <a:rPr lang="en-US" dirty="0">
                <a:latin typeface="Franklin Gothic Heavy" pitchFamily="34" charset="0"/>
              </a:rPr>
              <a:t>Proses </a:t>
            </a:r>
            <a:r>
              <a:rPr lang="en-US" dirty="0" err="1">
                <a:latin typeface="Franklin Gothic Heavy" pitchFamily="34" charset="0"/>
              </a:rPr>
              <a:t>berlangsungnya</a:t>
            </a:r>
            <a:r>
              <a:rPr lang="en-US" dirty="0">
                <a:latin typeface="Franklin Gothic Heavy" pitchFamily="34" charset="0"/>
              </a:rPr>
              <a:t> </a:t>
            </a:r>
            <a:r>
              <a:rPr lang="en-US" dirty="0" err="1">
                <a:latin typeface="Franklin Gothic Heavy" pitchFamily="34" charset="0"/>
              </a:rPr>
              <a:t>perubahan</a:t>
            </a:r>
            <a:r>
              <a:rPr lang="en-US" dirty="0">
                <a:latin typeface="Franklin Gothic Heavy" pitchFamily="34" charset="0"/>
              </a:rPr>
              <a:t> </a:t>
            </a:r>
            <a:endParaRPr lang="en-US" dirty="0">
              <a:solidFill>
                <a:schemeClr val="tx1"/>
              </a:solidFill>
              <a:latin typeface="Franklin Gothic Heavy" pitchFamily="34" charset="0"/>
            </a:endParaRPr>
          </a:p>
        </p:txBody>
      </p:sp>
      <p:sp>
        <p:nvSpPr>
          <p:cNvPr id="3" name="Title 2"/>
          <p:cNvSpPr>
            <a:spLocks noGrp="1"/>
          </p:cNvSpPr>
          <p:nvPr>
            <p:ph type="title" idx="2"/>
          </p:nvPr>
        </p:nvSpPr>
        <p:spPr>
          <a:xfrm>
            <a:off x="755576" y="2499742"/>
            <a:ext cx="3024335" cy="1152128"/>
          </a:xfrm>
          <a:solidFill>
            <a:schemeClr val="bg2">
              <a:lumMod val="40000"/>
              <a:lumOff val="60000"/>
            </a:schemeClr>
          </a:solidFill>
        </p:spPr>
        <p:txBody>
          <a:bodyPr/>
          <a:lstStyle/>
          <a:p>
            <a:pPr lvl="0"/>
            <a:r>
              <a:rPr lang="id-ID" dirty="0">
                <a:solidFill>
                  <a:schemeClr val="tx1"/>
                </a:solidFill>
                <a:latin typeface="Raleway" charset="0"/>
              </a:rPr>
              <a:t>Perubahan </a:t>
            </a:r>
            <a:r>
              <a:rPr lang="en-US" dirty="0" err="1" smtClean="0">
                <a:solidFill>
                  <a:schemeClr val="tx1"/>
                </a:solidFill>
                <a:latin typeface="Raleway" charset="0"/>
              </a:rPr>
              <a:t>dengan</a:t>
            </a:r>
            <a:r>
              <a:rPr lang="en-US" dirty="0" smtClean="0">
                <a:solidFill>
                  <a:schemeClr val="tx1"/>
                </a:solidFill>
                <a:latin typeface="Raleway" charset="0"/>
              </a:rPr>
              <a:t> </a:t>
            </a:r>
            <a:r>
              <a:rPr lang="en-US" dirty="0" err="1" smtClean="0">
                <a:solidFill>
                  <a:schemeClr val="tx1"/>
                </a:solidFill>
                <a:latin typeface="Raleway" charset="0"/>
              </a:rPr>
              <a:t>skala</a:t>
            </a:r>
            <a:r>
              <a:rPr lang="en-US" dirty="0" smtClean="0">
                <a:solidFill>
                  <a:schemeClr val="tx1"/>
                </a:solidFill>
                <a:latin typeface="Raleway" charset="0"/>
              </a:rPr>
              <a:t> </a:t>
            </a:r>
            <a:r>
              <a:rPr lang="en-US" dirty="0" err="1" smtClean="0">
                <a:solidFill>
                  <a:schemeClr val="tx1"/>
                </a:solidFill>
                <a:latin typeface="Raleway" charset="0"/>
              </a:rPr>
              <a:t>Makro</a:t>
            </a:r>
            <a:endParaRPr lang="en-US" dirty="0">
              <a:solidFill>
                <a:schemeClr val="tx1"/>
              </a:solidFill>
              <a:latin typeface="Raleway" charset="0"/>
            </a:endParaRPr>
          </a:p>
        </p:txBody>
      </p:sp>
      <p:sp>
        <p:nvSpPr>
          <p:cNvPr id="11" name="Title 10"/>
          <p:cNvSpPr>
            <a:spLocks noGrp="1"/>
          </p:cNvSpPr>
          <p:nvPr>
            <p:ph type="title" idx="9"/>
          </p:nvPr>
        </p:nvSpPr>
        <p:spPr>
          <a:xfrm>
            <a:off x="5364088" y="2499742"/>
            <a:ext cx="3124406" cy="1224136"/>
          </a:xfrm>
          <a:solidFill>
            <a:schemeClr val="bg2">
              <a:lumMod val="60000"/>
              <a:lumOff val="40000"/>
            </a:schemeClr>
          </a:solidFill>
        </p:spPr>
        <p:txBody>
          <a:bodyPr/>
          <a:lstStyle/>
          <a:p>
            <a:r>
              <a:rPr lang="en-US" dirty="0" err="1" smtClean="0">
                <a:latin typeface="Raleway" charset="0"/>
              </a:rPr>
              <a:t>Perubahan</a:t>
            </a:r>
            <a:r>
              <a:rPr lang="en-US" dirty="0" smtClean="0">
                <a:latin typeface="Raleway" charset="0"/>
              </a:rPr>
              <a:t>  </a:t>
            </a:r>
            <a:r>
              <a:rPr lang="en-US" dirty="0" err="1" smtClean="0">
                <a:latin typeface="Raleway" charset="0"/>
              </a:rPr>
              <a:t>dengan</a:t>
            </a:r>
            <a:r>
              <a:rPr lang="en-US" dirty="0" smtClean="0">
                <a:latin typeface="Raleway" charset="0"/>
              </a:rPr>
              <a:t> </a:t>
            </a:r>
            <a:r>
              <a:rPr lang="en-US" dirty="0" err="1" smtClean="0">
                <a:latin typeface="Raleway" charset="0"/>
              </a:rPr>
              <a:t>skala</a:t>
            </a:r>
            <a:r>
              <a:rPr lang="en-US" dirty="0" smtClean="0">
                <a:latin typeface="Raleway" charset="0"/>
              </a:rPr>
              <a:t> </a:t>
            </a:r>
            <a:r>
              <a:rPr lang="en-US" dirty="0" err="1" smtClean="0">
                <a:latin typeface="Raleway" charset="0"/>
              </a:rPr>
              <a:t>Mikro</a:t>
            </a:r>
            <a:endParaRPr lang="en-US" dirty="0">
              <a:latin typeface="Raleway" charset="0"/>
            </a:endParaRPr>
          </a:p>
        </p:txBody>
      </p:sp>
      <p:cxnSp>
        <p:nvCxnSpPr>
          <p:cNvPr id="9" name="Straight Arrow Connector 8"/>
          <p:cNvCxnSpPr/>
          <p:nvPr/>
        </p:nvCxnSpPr>
        <p:spPr>
          <a:xfrm flipH="1">
            <a:off x="2411760" y="1131590"/>
            <a:ext cx="216024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4586444" y="1131590"/>
            <a:ext cx="2439888"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1353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11510"/>
            <a:ext cx="4567800" cy="572700"/>
          </a:xfrm>
          <a:solidFill>
            <a:schemeClr val="tx2"/>
          </a:solidFill>
        </p:spPr>
        <p:txBody>
          <a:bodyPr/>
          <a:lstStyle/>
          <a:p>
            <a:r>
              <a:rPr lang="en-US" dirty="0" smtClean="0">
                <a:solidFill>
                  <a:schemeClr val="tx1"/>
                </a:solidFill>
                <a:latin typeface="Footlight MT Light" pitchFamily="18" charset="0"/>
              </a:rPr>
              <a:t>MODEL PERUBAHAN</a:t>
            </a:r>
            <a:endParaRPr lang="en-US" dirty="0">
              <a:solidFill>
                <a:schemeClr val="tx1"/>
              </a:solidFill>
              <a:latin typeface="Footlight MT Light" pitchFamily="18" charset="0"/>
            </a:endParaRPr>
          </a:p>
        </p:txBody>
      </p:sp>
      <p:sp>
        <p:nvSpPr>
          <p:cNvPr id="3" name="Title 2"/>
          <p:cNvSpPr>
            <a:spLocks noGrp="1"/>
          </p:cNvSpPr>
          <p:nvPr>
            <p:ph type="title" idx="2"/>
          </p:nvPr>
        </p:nvSpPr>
        <p:spPr>
          <a:xfrm>
            <a:off x="827584" y="1563638"/>
            <a:ext cx="2808311" cy="936104"/>
          </a:xfrm>
          <a:solidFill>
            <a:schemeClr val="accent2">
              <a:lumMod val="40000"/>
              <a:lumOff val="60000"/>
            </a:schemeClr>
          </a:solidFill>
        </p:spPr>
        <p:txBody>
          <a:bodyPr/>
          <a:lstStyle/>
          <a:p>
            <a:pPr lvl="0"/>
            <a:r>
              <a:rPr lang="id-ID" dirty="0">
                <a:solidFill>
                  <a:schemeClr val="tx1"/>
                </a:solidFill>
                <a:latin typeface="Raleway" charset="0"/>
              </a:rPr>
              <a:t>Perubahan kecil </a:t>
            </a:r>
            <a:r>
              <a:rPr lang="en-US" dirty="0" smtClean="0">
                <a:solidFill>
                  <a:schemeClr val="tx1"/>
                </a:solidFill>
                <a:latin typeface="Raleway" charset="0"/>
              </a:rPr>
              <a:t/>
            </a:r>
            <a:br>
              <a:rPr lang="en-US" dirty="0" smtClean="0">
                <a:solidFill>
                  <a:schemeClr val="tx1"/>
                </a:solidFill>
                <a:latin typeface="Raleway" charset="0"/>
              </a:rPr>
            </a:br>
            <a:r>
              <a:rPr lang="id-ID" dirty="0" smtClean="0">
                <a:solidFill>
                  <a:schemeClr val="tx1"/>
                </a:solidFill>
                <a:latin typeface="Raleway" charset="0"/>
              </a:rPr>
              <a:t>dengan </a:t>
            </a:r>
            <a:r>
              <a:rPr lang="id-ID" dirty="0">
                <a:solidFill>
                  <a:schemeClr val="tx1"/>
                </a:solidFill>
                <a:latin typeface="Raleway" charset="0"/>
              </a:rPr>
              <a:t>dampak </a:t>
            </a:r>
            <a:r>
              <a:rPr lang="id-ID" dirty="0" smtClean="0">
                <a:solidFill>
                  <a:schemeClr val="tx1"/>
                </a:solidFill>
                <a:latin typeface="Raleway" charset="0"/>
              </a:rPr>
              <a:t>kecil</a:t>
            </a:r>
            <a:endParaRPr lang="en-US" dirty="0">
              <a:solidFill>
                <a:schemeClr val="tx1"/>
              </a:solidFill>
              <a:latin typeface="Raleway" charset="0"/>
            </a:endParaRPr>
          </a:p>
        </p:txBody>
      </p:sp>
      <p:sp>
        <p:nvSpPr>
          <p:cNvPr id="4" name="Subtitle 3"/>
          <p:cNvSpPr>
            <a:spLocks noGrp="1"/>
          </p:cNvSpPr>
          <p:nvPr>
            <p:ph type="subTitle" idx="1"/>
          </p:nvPr>
        </p:nvSpPr>
        <p:spPr>
          <a:xfrm>
            <a:off x="1043608" y="3507854"/>
            <a:ext cx="3096344" cy="785471"/>
          </a:xfrm>
          <a:solidFill>
            <a:srgbClr val="92D050"/>
          </a:solidFill>
        </p:spPr>
        <p:txBody>
          <a:bodyPr/>
          <a:lstStyle/>
          <a:p>
            <a:pPr lvl="0"/>
            <a:r>
              <a:rPr lang="id-ID" sz="1600" dirty="0"/>
              <a:t>perubahan yang besar dengan dampak yang </a:t>
            </a:r>
            <a:r>
              <a:rPr lang="id-ID" sz="1600" dirty="0" smtClean="0"/>
              <a:t>kecil</a:t>
            </a:r>
            <a:endParaRPr lang="en-US" sz="1600" dirty="0"/>
          </a:p>
        </p:txBody>
      </p:sp>
      <p:sp>
        <p:nvSpPr>
          <p:cNvPr id="6" name="Subtitle 5"/>
          <p:cNvSpPr>
            <a:spLocks noGrp="1"/>
          </p:cNvSpPr>
          <p:nvPr>
            <p:ph type="subTitle" idx="4"/>
          </p:nvPr>
        </p:nvSpPr>
        <p:spPr>
          <a:xfrm>
            <a:off x="5292080" y="3435846"/>
            <a:ext cx="3096344" cy="923465"/>
          </a:xfrm>
          <a:solidFill>
            <a:schemeClr val="tx2">
              <a:lumMod val="90000"/>
            </a:schemeClr>
          </a:solidFill>
        </p:spPr>
        <p:txBody>
          <a:bodyPr/>
          <a:lstStyle/>
          <a:p>
            <a:pPr lvl="0"/>
            <a:r>
              <a:rPr lang="id-ID" sz="1800" dirty="0"/>
              <a:t>perubahan besar dengan dampak yang </a:t>
            </a:r>
            <a:r>
              <a:rPr lang="id-ID" sz="1800" dirty="0" smtClean="0"/>
              <a:t>kuat</a:t>
            </a:r>
            <a:endParaRPr lang="en-US" sz="1800" dirty="0"/>
          </a:p>
        </p:txBody>
      </p:sp>
      <p:sp>
        <p:nvSpPr>
          <p:cNvPr id="11" name="Title 10"/>
          <p:cNvSpPr>
            <a:spLocks noGrp="1"/>
          </p:cNvSpPr>
          <p:nvPr>
            <p:ph type="title" idx="9"/>
          </p:nvPr>
        </p:nvSpPr>
        <p:spPr>
          <a:xfrm>
            <a:off x="5220072" y="1707654"/>
            <a:ext cx="3124406" cy="731496"/>
          </a:xfrm>
          <a:solidFill>
            <a:schemeClr val="bg2">
              <a:lumMod val="60000"/>
              <a:lumOff val="40000"/>
            </a:schemeClr>
          </a:solidFill>
        </p:spPr>
        <p:txBody>
          <a:bodyPr/>
          <a:lstStyle/>
          <a:p>
            <a:r>
              <a:rPr lang="en-US" dirty="0" err="1" smtClean="0">
                <a:latin typeface="Raleway" charset="0"/>
              </a:rPr>
              <a:t>Perubahan</a:t>
            </a:r>
            <a:r>
              <a:rPr lang="en-US" dirty="0" smtClean="0">
                <a:latin typeface="Raleway" charset="0"/>
              </a:rPr>
              <a:t> </a:t>
            </a:r>
            <a:r>
              <a:rPr lang="en-US" dirty="0" err="1" smtClean="0">
                <a:latin typeface="Raleway" charset="0"/>
              </a:rPr>
              <a:t>kecil</a:t>
            </a:r>
            <a:r>
              <a:rPr lang="en-US" dirty="0" smtClean="0">
                <a:latin typeface="Raleway" charset="0"/>
              </a:rPr>
              <a:t> </a:t>
            </a:r>
            <a:r>
              <a:rPr lang="en-US" dirty="0" err="1" smtClean="0">
                <a:latin typeface="Raleway" charset="0"/>
              </a:rPr>
              <a:t>dengan</a:t>
            </a:r>
            <a:r>
              <a:rPr lang="en-US" dirty="0" smtClean="0">
                <a:latin typeface="Raleway" charset="0"/>
              </a:rPr>
              <a:t> </a:t>
            </a:r>
            <a:r>
              <a:rPr lang="en-US" dirty="0" err="1" smtClean="0">
                <a:latin typeface="Raleway" charset="0"/>
              </a:rPr>
              <a:t>dampak</a:t>
            </a:r>
            <a:r>
              <a:rPr lang="en-US" dirty="0" smtClean="0">
                <a:latin typeface="Raleway" charset="0"/>
              </a:rPr>
              <a:t> </a:t>
            </a:r>
            <a:r>
              <a:rPr lang="en-US" dirty="0" err="1" smtClean="0">
                <a:latin typeface="Raleway" charset="0"/>
              </a:rPr>
              <a:t>besar</a:t>
            </a:r>
            <a:endParaRPr lang="en-US" dirty="0">
              <a:latin typeface="Raleway" charset="0"/>
            </a:endParaRPr>
          </a:p>
        </p:txBody>
      </p:sp>
    </p:spTree>
    <p:extLst>
      <p:ext uri="{BB962C8B-B14F-4D97-AF65-F5344CB8AC3E}">
        <p14:creationId xmlns:p14="http://schemas.microsoft.com/office/powerpoint/2010/main" val="171633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5024"/>
            <a:ext cx="7920880" cy="830582"/>
          </a:xfrm>
          <a:solidFill>
            <a:schemeClr val="tx2"/>
          </a:solidFill>
        </p:spPr>
        <p:txBody>
          <a:bodyPr/>
          <a:lstStyle/>
          <a:p>
            <a:r>
              <a:rPr lang="id-ID" dirty="0">
                <a:latin typeface="Footlight MT Light" pitchFamily="18" charset="0"/>
              </a:rPr>
              <a:t>Sasaran </a:t>
            </a:r>
            <a:r>
              <a:rPr lang="en-US" dirty="0" err="1" smtClean="0">
                <a:latin typeface="Footlight MT Light" pitchFamily="18" charset="0"/>
              </a:rPr>
              <a:t>Pengembangan</a:t>
            </a:r>
            <a:r>
              <a:rPr lang="en-US" dirty="0" smtClean="0">
                <a:latin typeface="Footlight MT Light" pitchFamily="18" charset="0"/>
              </a:rPr>
              <a:t> </a:t>
            </a:r>
            <a:r>
              <a:rPr lang="en-US" dirty="0" err="1" smtClean="0">
                <a:latin typeface="Footlight MT Light" pitchFamily="18" charset="0"/>
              </a:rPr>
              <a:t>Organisasi</a:t>
            </a:r>
            <a:r>
              <a:rPr lang="id-ID" dirty="0" smtClean="0">
                <a:latin typeface="Footlight MT Light" pitchFamily="18" charset="0"/>
              </a:rPr>
              <a:t> </a:t>
            </a:r>
            <a:r>
              <a:rPr lang="id-ID" dirty="0">
                <a:latin typeface="Footlight MT Light" pitchFamily="18" charset="0"/>
              </a:rPr>
              <a:t>ialah</a:t>
            </a:r>
            <a:endParaRPr lang="en-US" dirty="0">
              <a:latin typeface="Footlight MT Light" pitchFamily="18" charset="0"/>
            </a:endParaRPr>
          </a:p>
        </p:txBody>
      </p:sp>
      <p:sp>
        <p:nvSpPr>
          <p:cNvPr id="3" name="Text Placeholder 2"/>
          <p:cNvSpPr>
            <a:spLocks noGrp="1"/>
          </p:cNvSpPr>
          <p:nvPr>
            <p:ph type="body" idx="1"/>
          </p:nvPr>
        </p:nvSpPr>
        <p:spPr>
          <a:solidFill>
            <a:schemeClr val="bg2">
              <a:lumMod val="20000"/>
              <a:lumOff val="80000"/>
            </a:schemeClr>
          </a:solidFill>
        </p:spPr>
        <p:txBody>
          <a:bodyPr/>
          <a:lstStyle/>
          <a:p>
            <a:pPr lvl="0">
              <a:buFont typeface="Wingdings" pitchFamily="2" charset="2"/>
              <a:buChar char="v"/>
            </a:pPr>
            <a:r>
              <a:rPr lang="id-ID" sz="2000" dirty="0" smtClean="0"/>
              <a:t>peningkatan </a:t>
            </a:r>
            <a:r>
              <a:rPr lang="id-ID" sz="2000" dirty="0"/>
              <a:t>efektivitas organisasi sebagai suatu sistem yang terbuka</a:t>
            </a:r>
            <a:endParaRPr lang="en-US" sz="2000" dirty="0"/>
          </a:p>
          <a:p>
            <a:pPr lvl="0">
              <a:buFont typeface="Wingdings" pitchFamily="2" charset="2"/>
              <a:buChar char="v"/>
            </a:pPr>
            <a:r>
              <a:rPr lang="id-ID" sz="2000" dirty="0"/>
              <a:t>mengembangkan potensi yang mungkin mesih terpendam dalam diri para anggota organisasi menjadi kemampuan operasional yang nyata.</a:t>
            </a:r>
            <a:endParaRPr lang="en-US" sz="2000" dirty="0"/>
          </a:p>
          <a:p>
            <a:pPr lvl="0">
              <a:buFont typeface="Wingdings" pitchFamily="2" charset="2"/>
              <a:buChar char="v"/>
            </a:pPr>
            <a:r>
              <a:rPr lang="id-ID" sz="2000" dirty="0"/>
              <a:t>intervensi keprilakuan dilaksanakan melalui kerja sama antara manajemen dengan para anggota organisasi untuk menemukan cara yang lebih baik demi tercapainya tujuan individu dalam organisasi dan tujuan organisasi sebagai keseluruhan. </a:t>
            </a:r>
            <a:endParaRPr lang="en-US" sz="2000" dirty="0"/>
          </a:p>
          <a:p>
            <a:pPr>
              <a:buFont typeface="Wingdings" pitchFamily="2" charset="2"/>
              <a:buChar char="v"/>
            </a:pPr>
            <a:endParaRPr lang="en-US" sz="2000" dirty="0"/>
          </a:p>
        </p:txBody>
      </p:sp>
    </p:spTree>
    <p:extLst>
      <p:ext uri="{BB962C8B-B14F-4D97-AF65-F5344CB8AC3E}">
        <p14:creationId xmlns:p14="http://schemas.microsoft.com/office/powerpoint/2010/main" val="389484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38"/>
          <p:cNvSpPr/>
          <p:nvPr/>
        </p:nvSpPr>
        <p:spPr>
          <a:xfrm rot="-10709925">
            <a:off x="3325457" y="2851679"/>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36" name="Google Shape;936;p38"/>
          <p:cNvSpPr/>
          <p:nvPr/>
        </p:nvSpPr>
        <p:spPr>
          <a:xfrm rot="-10679987">
            <a:off x="5967215" y="3240955"/>
            <a:ext cx="2470601" cy="735432"/>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37" name="Google Shape;937;p38"/>
          <p:cNvSpPr/>
          <p:nvPr/>
        </p:nvSpPr>
        <p:spPr>
          <a:xfrm rot="-60166" flipH="1">
            <a:off x="728452" y="3240924"/>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sp>
      <p:sp>
        <p:nvSpPr>
          <p:cNvPr id="938" name="Google Shape;938;p38"/>
          <p:cNvSpPr/>
          <p:nvPr/>
        </p:nvSpPr>
        <p:spPr>
          <a:xfrm rot="10709925" flipH="1">
            <a:off x="3336530" y="1808389"/>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39" name="Google Shape;939;p38"/>
          <p:cNvSpPr/>
          <p:nvPr/>
        </p:nvSpPr>
        <p:spPr>
          <a:xfrm rot="60166">
            <a:off x="728452" y="1808425"/>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40" name="Google Shape;940;p38"/>
          <p:cNvSpPr/>
          <p:nvPr/>
        </p:nvSpPr>
        <p:spPr>
          <a:xfrm>
            <a:off x="5967103" y="1808375"/>
            <a:ext cx="2470825"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41" name="Google Shape;941;p38"/>
          <p:cNvGrpSpPr/>
          <p:nvPr/>
        </p:nvGrpSpPr>
        <p:grpSpPr>
          <a:xfrm>
            <a:off x="1715630" y="672140"/>
            <a:ext cx="5713283" cy="735427"/>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8">
            <a:hlinkClick r:id="" action="ppaction://noaction"/>
          </p:cNvPr>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p>
            <a:pPr lvl="0"/>
            <a:r>
              <a:rPr lang="id-ID" dirty="0">
                <a:latin typeface="Gadugi" pitchFamily="34" charset="0"/>
                <a:ea typeface="Gadugi" pitchFamily="34" charset="0"/>
              </a:rPr>
              <a:t>TEKNOLOGI</a:t>
            </a:r>
            <a:endParaRPr lang="en-US" dirty="0">
              <a:latin typeface="Gadugi" pitchFamily="34" charset="0"/>
              <a:ea typeface="Gadugi" pitchFamily="34" charset="0"/>
            </a:endParaRPr>
          </a:p>
        </p:txBody>
      </p:sp>
      <p:sp>
        <p:nvSpPr>
          <p:cNvPr id="951" name="Google Shape;951;p38"/>
          <p:cNvSpPr txBox="1">
            <a:spLocks noGrp="1"/>
          </p:cNvSpPr>
          <p:nvPr>
            <p:ph type="title"/>
          </p:nvPr>
        </p:nvSpPr>
        <p:spPr>
          <a:xfrm>
            <a:off x="1259632" y="267494"/>
            <a:ext cx="6696743" cy="978831"/>
          </a:xfrm>
          <a:prstGeom prst="rect">
            <a:avLst/>
          </a:prstGeom>
          <a:solidFill>
            <a:schemeClr val="accent2">
              <a:lumMod val="75000"/>
            </a:schemeClr>
          </a:solidFill>
        </p:spPr>
        <p:txBody>
          <a:bodyPr spcFirstLastPara="1" wrap="square" lIns="91425" tIns="91425" rIns="91425" bIns="91425" anchor="t" anchorCtr="0">
            <a:noAutofit/>
          </a:bodyPr>
          <a:lstStyle/>
          <a:p>
            <a:pPr lvl="0"/>
            <a:r>
              <a:rPr lang="id-ID" b="1" dirty="0">
                <a:latin typeface="Franklin Gothic Book" pitchFamily="34" charset="0"/>
              </a:rPr>
              <a:t>FAKTOR-FAKTOR PENYEBAB PERUBAHAN</a:t>
            </a:r>
            <a:endParaRPr lang="en-US" dirty="0">
              <a:latin typeface="Franklin Gothic Book" pitchFamily="34" charset="0"/>
            </a:endParaRPr>
          </a:p>
        </p:txBody>
      </p:sp>
      <p:sp>
        <p:nvSpPr>
          <p:cNvPr id="952" name="Google Shape;952;p38">
            <a:hlinkClick r:id="rId3" action="ppaction://hlinksldjump"/>
          </p:cNvPr>
          <p:cNvSpPr txBox="1">
            <a:spLocks noGrp="1"/>
          </p:cNvSpPr>
          <p:nvPr>
            <p:ph type="title" idx="2"/>
          </p:nvPr>
        </p:nvSpPr>
        <p:spPr>
          <a:xfrm>
            <a:off x="899591" y="1911450"/>
            <a:ext cx="2206177" cy="527700"/>
          </a:xfrm>
          <a:prstGeom prst="rect">
            <a:avLst/>
          </a:prstGeom>
        </p:spPr>
        <p:txBody>
          <a:bodyPr spcFirstLastPara="1" wrap="square" lIns="91425" tIns="91425" rIns="91425" bIns="91425" anchor="ctr" anchorCtr="0">
            <a:noAutofit/>
          </a:bodyPr>
          <a:lstStyle/>
          <a:p>
            <a:pPr lvl="0"/>
            <a:r>
              <a:rPr lang="id-ID" sz="1400" dirty="0">
                <a:latin typeface="Gadugi" pitchFamily="34" charset="0"/>
                <a:ea typeface="Gadugi" pitchFamily="34" charset="0"/>
              </a:rPr>
              <a:t>TANTANGAN UTAMA DI MASA DEPAN</a:t>
            </a:r>
            <a:endParaRPr lang="en-US" sz="1400" dirty="0">
              <a:latin typeface="Gadugi" pitchFamily="34" charset="0"/>
              <a:ea typeface="Gadugi" pitchFamily="34" charset="0"/>
            </a:endParaRPr>
          </a:p>
        </p:txBody>
      </p:sp>
      <p:sp>
        <p:nvSpPr>
          <p:cNvPr id="954" name="Google Shape;954;p38">
            <a:hlinkClick r:id="rId4" action="ppaction://hlinksldjump"/>
          </p:cNvPr>
          <p:cNvSpPr txBox="1">
            <a:spLocks noGrp="1"/>
          </p:cNvSpPr>
          <p:nvPr>
            <p:ph type="title" idx="3"/>
          </p:nvPr>
        </p:nvSpPr>
        <p:spPr>
          <a:xfrm>
            <a:off x="3419624" y="1911450"/>
            <a:ext cx="2305500" cy="527700"/>
          </a:xfrm>
          <a:prstGeom prst="rect">
            <a:avLst/>
          </a:prstGeom>
        </p:spPr>
        <p:txBody>
          <a:bodyPr spcFirstLastPara="1" wrap="square" lIns="0" tIns="91425" rIns="0" bIns="91425" anchor="ctr" anchorCtr="0">
            <a:noAutofit/>
          </a:bodyPr>
          <a:lstStyle/>
          <a:p>
            <a:pPr lvl="0"/>
            <a:r>
              <a:rPr lang="id-ID" sz="1400" dirty="0">
                <a:latin typeface="Gadugi" pitchFamily="34" charset="0"/>
                <a:ea typeface="Gadugi" pitchFamily="34" charset="0"/>
              </a:rPr>
              <a:t>PERUBAHAN DALAM KONFIGURASI KETENAGAKERJAAN</a:t>
            </a:r>
            <a:endParaRPr lang="en-US" sz="1400" dirty="0">
              <a:latin typeface="Gadugi" pitchFamily="34" charset="0"/>
              <a:ea typeface="Gadugi" pitchFamily="34" charset="0"/>
            </a:endParaRPr>
          </a:p>
        </p:txBody>
      </p:sp>
      <p:sp>
        <p:nvSpPr>
          <p:cNvPr id="956" name="Google Shape;956;p38">
            <a:hlinkClick r:id="" action="ppaction://noaction"/>
          </p:cNvPr>
          <p:cNvSpPr txBox="1">
            <a:spLocks noGrp="1"/>
          </p:cNvSpPr>
          <p:nvPr>
            <p:ph type="title" idx="7"/>
          </p:nvPr>
        </p:nvSpPr>
        <p:spPr>
          <a:xfrm>
            <a:off x="3408173" y="2955510"/>
            <a:ext cx="2305500" cy="527700"/>
          </a:xfrm>
          <a:prstGeom prst="rect">
            <a:avLst/>
          </a:prstGeom>
        </p:spPr>
        <p:txBody>
          <a:bodyPr spcFirstLastPara="1" wrap="square" lIns="91425" tIns="91425" rIns="91425" bIns="91425" anchor="ctr" anchorCtr="0">
            <a:noAutofit/>
          </a:bodyPr>
          <a:lstStyle/>
          <a:p>
            <a:pPr lvl="0"/>
            <a:r>
              <a:rPr lang="id-ID" dirty="0">
                <a:latin typeface="Gadugi" pitchFamily="34" charset="0"/>
                <a:ea typeface="Gadugi" pitchFamily="34" charset="0"/>
              </a:rPr>
              <a:t>SITUASI PEREKONOMIAN</a:t>
            </a:r>
            <a:endParaRPr lang="en-US" dirty="0">
              <a:latin typeface="Gadugi" pitchFamily="34" charset="0"/>
              <a:ea typeface="Gadugi" pitchFamily="34" charset="0"/>
            </a:endParaRPr>
          </a:p>
        </p:txBody>
      </p:sp>
      <p:sp>
        <p:nvSpPr>
          <p:cNvPr id="958" name="Google Shape;958;p38">
            <a:hlinkClick r:id="" action="ppaction://noaction"/>
          </p:cNvPr>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p>
            <a:pPr lvl="0"/>
            <a:r>
              <a:rPr lang="id-ID" sz="1400" dirty="0">
                <a:latin typeface="Gadugi" pitchFamily="34" charset="0"/>
                <a:ea typeface="Gadugi" pitchFamily="34" charset="0"/>
              </a:rPr>
              <a:t>TINGKAT PENDIDIKAN PARA PEKERJA</a:t>
            </a:r>
            <a:endParaRPr lang="en-US" sz="1400" dirty="0">
              <a:latin typeface="Gadugi" pitchFamily="34" charset="0"/>
              <a:ea typeface="Gadugi" pitchFamily="34" charset="0"/>
            </a:endParaRPr>
          </a:p>
        </p:txBody>
      </p:sp>
      <p:sp>
        <p:nvSpPr>
          <p:cNvPr id="960" name="Google Shape;960;p38">
            <a:hlinkClick r:id="" action="ppaction://noaction"/>
          </p:cNvPr>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p>
            <a:pPr lvl="0"/>
            <a:r>
              <a:rPr lang="id-ID" sz="1600" dirty="0">
                <a:latin typeface="Gadugi" pitchFamily="34" charset="0"/>
                <a:ea typeface="Gadugi" pitchFamily="34" charset="0"/>
              </a:rPr>
              <a:t>BERBAGAI KECENDERUNGAN SOSIAL</a:t>
            </a:r>
            <a:endParaRPr lang="en-US" sz="1600" dirty="0">
              <a:latin typeface="Gadugi" pitchFamily="34" charset="0"/>
              <a:ea typeface="Gadugi" pitchFamily="34" charset="0"/>
            </a:endParaRPr>
          </a:p>
        </p:txBody>
      </p:sp>
      <p:sp>
        <p:nvSpPr>
          <p:cNvPr id="8" name="Parallelogram 7"/>
          <p:cNvSpPr/>
          <p:nvPr/>
        </p:nvSpPr>
        <p:spPr>
          <a:xfrm>
            <a:off x="702863" y="4284385"/>
            <a:ext cx="2624458" cy="576064"/>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Gadugi" pitchFamily="34" charset="0"/>
                <a:ea typeface="Gadugi" pitchFamily="34" charset="0"/>
              </a:rPr>
              <a:t>Faktor</a:t>
            </a:r>
            <a:r>
              <a:rPr lang="en-US" sz="2000" dirty="0" smtClean="0">
                <a:solidFill>
                  <a:schemeClr val="tx1"/>
                </a:solidFill>
                <a:latin typeface="Gadugi" pitchFamily="34" charset="0"/>
                <a:ea typeface="Gadugi" pitchFamily="34" charset="0"/>
              </a:rPr>
              <a:t> GEO </a:t>
            </a:r>
            <a:r>
              <a:rPr lang="en-US" sz="2000" dirty="0" err="1" smtClean="0">
                <a:solidFill>
                  <a:schemeClr val="tx1"/>
                </a:solidFill>
                <a:latin typeface="Gadugi" pitchFamily="34" charset="0"/>
                <a:ea typeface="Gadugi" pitchFamily="34" charset="0"/>
              </a:rPr>
              <a:t>pollitik</a:t>
            </a:r>
            <a:endParaRPr lang="en-US" sz="2000" dirty="0">
              <a:solidFill>
                <a:schemeClr val="tx1"/>
              </a:solidFill>
              <a:latin typeface="Gadugi" pitchFamily="34" charset="0"/>
              <a:ea typeface="Gadugi" pitchFamily="34" charset="0"/>
            </a:endParaRPr>
          </a:p>
        </p:txBody>
      </p:sp>
      <p:sp>
        <p:nvSpPr>
          <p:cNvPr id="9" name="Parallelogram 8"/>
          <p:cNvSpPr/>
          <p:nvPr/>
        </p:nvSpPr>
        <p:spPr>
          <a:xfrm>
            <a:off x="6228184" y="4267728"/>
            <a:ext cx="2240394" cy="6093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Gadugi" pitchFamily="34" charset="0"/>
                <a:ea typeface="Gadugi" pitchFamily="34" charset="0"/>
                <a:cs typeface="Amatic SC" charset="-79"/>
              </a:rPr>
              <a:t>persaingan</a:t>
            </a:r>
            <a:endParaRPr lang="en-US" sz="1600" dirty="0">
              <a:solidFill>
                <a:schemeClr val="tx1"/>
              </a:solidFill>
              <a:latin typeface="Gadugi" pitchFamily="34" charset="0"/>
              <a:ea typeface="Gadugi" pitchFamily="34" charset="0"/>
              <a:cs typeface="Amatic SC" charset="-79"/>
            </a:endParaRPr>
          </a:p>
        </p:txBody>
      </p:sp>
      <p:sp>
        <p:nvSpPr>
          <p:cNvPr id="40" name="Parallelogram 39"/>
          <p:cNvSpPr/>
          <p:nvPr/>
        </p:nvSpPr>
        <p:spPr>
          <a:xfrm>
            <a:off x="3576277" y="4193792"/>
            <a:ext cx="2240394" cy="60937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Gadugi" pitchFamily="34" charset="0"/>
                <a:ea typeface="Gadugi" pitchFamily="34" charset="0"/>
                <a:cs typeface="Amatic SC" charset="-79"/>
              </a:rPr>
              <a:t>Pelestarian</a:t>
            </a:r>
            <a:r>
              <a:rPr lang="en-US" sz="1600" dirty="0" smtClean="0">
                <a:solidFill>
                  <a:schemeClr val="tx1"/>
                </a:solidFill>
                <a:latin typeface="Gadugi" pitchFamily="34" charset="0"/>
                <a:ea typeface="Gadugi" pitchFamily="34" charset="0"/>
                <a:cs typeface="Amatic SC" charset="-79"/>
              </a:rPr>
              <a:t> </a:t>
            </a:r>
            <a:r>
              <a:rPr lang="en-US" sz="1600" dirty="0" err="1" smtClean="0">
                <a:solidFill>
                  <a:schemeClr val="tx1"/>
                </a:solidFill>
                <a:latin typeface="Gadugi" pitchFamily="34" charset="0"/>
                <a:ea typeface="Gadugi" pitchFamily="34" charset="0"/>
                <a:cs typeface="Amatic SC" charset="-79"/>
              </a:rPr>
              <a:t>Lingkungan</a:t>
            </a:r>
            <a:endParaRPr lang="en-US" sz="1600" dirty="0">
              <a:solidFill>
                <a:schemeClr val="tx1"/>
              </a:solidFill>
              <a:latin typeface="Gadugi" pitchFamily="34" charset="0"/>
              <a:ea typeface="Gadugi" pitchFamily="34" charset="0"/>
              <a:cs typeface="Amatic SC"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410</Words>
  <Application>Microsoft Office PowerPoint</Application>
  <PresentationFormat>On-screen Show (16:9)</PresentationFormat>
  <Paragraphs>47</Paragraphs>
  <Slides>10</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Forte</vt:lpstr>
      <vt:lpstr>Gloria Hallelujah</vt:lpstr>
      <vt:lpstr>Raleway</vt:lpstr>
      <vt:lpstr>Georgia</vt:lpstr>
      <vt:lpstr>Wingdings</vt:lpstr>
      <vt:lpstr>Fira Sans Extra Condensed</vt:lpstr>
      <vt:lpstr>Footlight MT Light</vt:lpstr>
      <vt:lpstr>Raleway SemiBold</vt:lpstr>
      <vt:lpstr>Franklin Gothic Heavy</vt:lpstr>
      <vt:lpstr>Gadugi</vt:lpstr>
      <vt:lpstr>Franklin Gothic Book</vt:lpstr>
      <vt:lpstr>Amatic SC</vt:lpstr>
      <vt:lpstr>Team Building Class for Elementary by Slidesgo</vt:lpstr>
      <vt:lpstr>ASPEK-ASPEK PERUBAHAN</vt:lpstr>
      <vt:lpstr>Setelah mengikuti perkuliahan ini mahasiswa dapat: </vt:lpstr>
      <vt:lpstr>Perubahan? </vt:lpstr>
      <vt:lpstr>Ubah</vt:lpstr>
      <vt:lpstr>“pe” dan “an”  perubahan  </vt:lpstr>
      <vt:lpstr>Proses berlangsungnya perubahan </vt:lpstr>
      <vt:lpstr>MODEL PERUBAHAN</vt:lpstr>
      <vt:lpstr>Sasaran Pengembangan Organisasi ialah</vt:lpstr>
      <vt:lpstr>TEKNOLOGI</vt:lpstr>
      <vt:lpstr>Ciri-ciri Pengembangan Organisasi (PO) yang efektif adalah sebagai berikut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ASPEK-ASPEK PERUBAHAN</dc:title>
  <cp:lastModifiedBy>user</cp:lastModifiedBy>
  <cp:revision>8</cp:revision>
  <dcterms:modified xsi:type="dcterms:W3CDTF">2021-11-11T15:09:56Z</dcterms:modified>
</cp:coreProperties>
</file>