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60" r:id="rId3"/>
    <p:sldId id="259" r:id="rId4"/>
    <p:sldId id="261" r:id="rId5"/>
    <p:sldId id="311" r:id="rId6"/>
    <p:sldId id="312" r:id="rId7"/>
    <p:sldId id="266" r:id="rId8"/>
    <p:sldId id="313" r:id="rId9"/>
    <p:sldId id="269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Josefin Sans" charset="0"/>
      <p:regular r:id="rId16"/>
      <p:bold r:id="rId17"/>
      <p:italic r:id="rId18"/>
      <p:boldItalic r:id="rId19"/>
    </p:embeddedFont>
    <p:embeddedFont>
      <p:font typeface="Raleway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0DBD8CA-52D3-485C-A569-8C5D0845F4BD}">
  <a:tblStyle styleId="{30DBD8CA-52D3-485C-A569-8C5D0845F4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3" autoAdjust="0"/>
  </p:normalViewPr>
  <p:slideViewPr>
    <p:cSldViewPr snapToGrid="0">
      <p:cViewPr>
        <p:scale>
          <a:sx n="64" d="100"/>
          <a:sy n="64" d="100"/>
        </p:scale>
        <p:origin x="-1566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1697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6e563917c_0_5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6e563917c_0_5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56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82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d884bc678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d884bc678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11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d72c1aea9c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d72c1aea9c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235149" y="-718650"/>
            <a:ext cx="3031064" cy="2982297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874852" y="3661982"/>
            <a:ext cx="2044303" cy="1580085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4937818" y="-1014116"/>
            <a:ext cx="1853844" cy="1820021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576472" y="4077760"/>
            <a:ext cx="1827688" cy="1923808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581142" y="3621014"/>
            <a:ext cx="1929140" cy="1830634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7293443" y="4044654"/>
            <a:ext cx="2281869" cy="1790499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6565812" y="4004035"/>
            <a:ext cx="1810949" cy="1871735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6092172" y="-796603"/>
            <a:ext cx="2526940" cy="2039332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136600" y="1571938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1894050" y="2336450"/>
            <a:ext cx="5355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700138" y="3808702"/>
            <a:ext cx="1916655" cy="2062674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158594" y="-752502"/>
            <a:ext cx="1449120" cy="2118382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7834474" y="-380656"/>
            <a:ext cx="1617222" cy="2466207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8044818" y="4196787"/>
            <a:ext cx="1853750" cy="1819927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48397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3" name="Google Shape;1423;p28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424" name="Google Shape;1424;p2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28"/>
          <p:cNvGrpSpPr/>
          <p:nvPr/>
        </p:nvGrpSpPr>
        <p:grpSpPr>
          <a:xfrm rot="-400487" flipH="1">
            <a:off x="-74932" y="4591304"/>
            <a:ext cx="2281869" cy="1790499"/>
            <a:chOff x="-2415600" y="2986400"/>
            <a:chExt cx="1943075" cy="1524659"/>
          </a:xfrm>
        </p:grpSpPr>
        <p:sp>
          <p:nvSpPr>
            <p:cNvPr id="1433" name="Google Shape;1433;p2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8" name="Google Shape;1438;p2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439" name="Google Shape;1439;p2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1" name="Google Shape;1441;p28"/>
          <p:cNvGrpSpPr/>
          <p:nvPr/>
        </p:nvGrpSpPr>
        <p:grpSpPr>
          <a:xfrm rot="1198516">
            <a:off x="8305353" y="2964602"/>
            <a:ext cx="1916573" cy="2062585"/>
            <a:chOff x="-700138" y="3808702"/>
            <a:chExt cx="1916655" cy="2062674"/>
          </a:xfrm>
        </p:grpSpPr>
        <p:sp>
          <p:nvSpPr>
            <p:cNvPr id="1442" name="Google Shape;1442;p2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8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8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8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28"/>
          <p:cNvSpPr txBox="1">
            <a:spLocks noGrp="1"/>
          </p:cNvSpPr>
          <p:nvPr>
            <p:ph type="title"/>
          </p:nvPr>
        </p:nvSpPr>
        <p:spPr>
          <a:xfrm>
            <a:off x="2150850" y="583850"/>
            <a:ext cx="48423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2" name="Google Shape;1452;p28"/>
          <p:cNvSpPr txBox="1">
            <a:spLocks noGrp="1"/>
          </p:cNvSpPr>
          <p:nvPr>
            <p:ph type="subTitle" idx="1"/>
          </p:nvPr>
        </p:nvSpPr>
        <p:spPr>
          <a:xfrm>
            <a:off x="1344423" y="1777195"/>
            <a:ext cx="11343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53" name="Google Shape;1453;p28"/>
          <p:cNvSpPr txBox="1">
            <a:spLocks noGrp="1"/>
          </p:cNvSpPr>
          <p:nvPr>
            <p:ph type="subTitle" idx="2"/>
          </p:nvPr>
        </p:nvSpPr>
        <p:spPr>
          <a:xfrm>
            <a:off x="938225" y="2208187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4" name="Google Shape;1454;p28"/>
          <p:cNvSpPr txBox="1">
            <a:spLocks noGrp="1"/>
          </p:cNvSpPr>
          <p:nvPr>
            <p:ph type="subTitle" idx="3"/>
          </p:nvPr>
        </p:nvSpPr>
        <p:spPr>
          <a:xfrm>
            <a:off x="4004848" y="1777195"/>
            <a:ext cx="11343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55" name="Google Shape;1455;p28"/>
          <p:cNvSpPr txBox="1">
            <a:spLocks noGrp="1"/>
          </p:cNvSpPr>
          <p:nvPr>
            <p:ph type="subTitle" idx="4"/>
          </p:nvPr>
        </p:nvSpPr>
        <p:spPr>
          <a:xfrm>
            <a:off x="3598650" y="2208187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28"/>
          <p:cNvSpPr txBox="1">
            <a:spLocks noGrp="1"/>
          </p:cNvSpPr>
          <p:nvPr>
            <p:ph type="subTitle" idx="5"/>
          </p:nvPr>
        </p:nvSpPr>
        <p:spPr>
          <a:xfrm>
            <a:off x="6566873" y="1777195"/>
            <a:ext cx="1331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57" name="Google Shape;1457;p28"/>
          <p:cNvSpPr txBox="1">
            <a:spLocks noGrp="1"/>
          </p:cNvSpPr>
          <p:nvPr>
            <p:ph type="subTitle" idx="6"/>
          </p:nvPr>
        </p:nvSpPr>
        <p:spPr>
          <a:xfrm>
            <a:off x="6259075" y="2208187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8" name="Google Shape;1458;p28"/>
          <p:cNvSpPr txBox="1">
            <a:spLocks noGrp="1"/>
          </p:cNvSpPr>
          <p:nvPr>
            <p:ph type="subTitle" idx="7"/>
          </p:nvPr>
        </p:nvSpPr>
        <p:spPr>
          <a:xfrm>
            <a:off x="1344423" y="3088882"/>
            <a:ext cx="11343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59" name="Google Shape;1459;p28"/>
          <p:cNvSpPr txBox="1">
            <a:spLocks noGrp="1"/>
          </p:cNvSpPr>
          <p:nvPr>
            <p:ph type="subTitle" idx="8"/>
          </p:nvPr>
        </p:nvSpPr>
        <p:spPr>
          <a:xfrm>
            <a:off x="938225" y="3519974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0" name="Google Shape;1460;p28"/>
          <p:cNvSpPr txBox="1">
            <a:spLocks noGrp="1"/>
          </p:cNvSpPr>
          <p:nvPr>
            <p:ph type="subTitle" idx="9"/>
          </p:nvPr>
        </p:nvSpPr>
        <p:spPr>
          <a:xfrm>
            <a:off x="4004848" y="3088882"/>
            <a:ext cx="11343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61" name="Google Shape;1461;p28"/>
          <p:cNvSpPr txBox="1">
            <a:spLocks noGrp="1"/>
          </p:cNvSpPr>
          <p:nvPr>
            <p:ph type="subTitle" idx="13"/>
          </p:nvPr>
        </p:nvSpPr>
        <p:spPr>
          <a:xfrm>
            <a:off x="3598650" y="3519974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2" name="Google Shape;1462;p28"/>
          <p:cNvSpPr txBox="1">
            <a:spLocks noGrp="1"/>
          </p:cNvSpPr>
          <p:nvPr>
            <p:ph type="subTitle" idx="14"/>
          </p:nvPr>
        </p:nvSpPr>
        <p:spPr>
          <a:xfrm>
            <a:off x="6566873" y="3088882"/>
            <a:ext cx="1331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63" name="Google Shape;1463;p28"/>
          <p:cNvSpPr txBox="1">
            <a:spLocks noGrp="1"/>
          </p:cNvSpPr>
          <p:nvPr>
            <p:ph type="subTitle" idx="15"/>
          </p:nvPr>
        </p:nvSpPr>
        <p:spPr>
          <a:xfrm>
            <a:off x="6259075" y="3519974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7236391" y="2115706"/>
            <a:ext cx="2189343" cy="1717897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5292299" y="3480774"/>
            <a:ext cx="1712766" cy="2612147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4916617" y="-511091"/>
            <a:ext cx="2464752" cy="1989144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7572647" y="31042"/>
            <a:ext cx="2044242" cy="1580038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7918243" y="3739499"/>
            <a:ext cx="1827996" cy="1924133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385776" y="2132104"/>
            <a:ext cx="31650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2483801" y="736295"/>
            <a:ext cx="9690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473101" y="3359329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74" r:id="rId6"/>
    <p:sldLayoutId id="2147483679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48773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-ID" dirty="0">
                <a:solidFill>
                  <a:schemeClr val="accent3"/>
                </a:solidFill>
              </a:rPr>
              <a:t>KONSEP GURU SEBAGAI PROFESI PERMASALAHAN PENDIDIKAN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5190273" y="3582735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3416600" y="3560770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759300" y="3550441"/>
            <a:ext cx="1625400" cy="903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Landasan Pendidikan</a:t>
            </a:r>
            <a:endParaRPr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43"/>
          <p:cNvGrpSpPr/>
          <p:nvPr/>
        </p:nvGrpSpPr>
        <p:grpSpPr>
          <a:xfrm>
            <a:off x="336133" y="1170837"/>
            <a:ext cx="7724239" cy="2636278"/>
            <a:chOff x="807626" y="1311856"/>
            <a:chExt cx="7533638" cy="2511938"/>
          </a:xfrm>
        </p:grpSpPr>
        <p:sp>
          <p:nvSpPr>
            <p:cNvPr id="1965" name="Google Shape;1965;p43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07626" y="1311856"/>
              <a:ext cx="7457472" cy="2435773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36600" y="1253519"/>
            <a:ext cx="4870800" cy="8296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KELOMPOK 7</a:t>
            </a:r>
            <a:endParaRPr dirty="0"/>
          </a:p>
        </p:txBody>
      </p:sp>
      <p:sp>
        <p:nvSpPr>
          <p:cNvPr id="1968" name="Google Shape;1968;p43"/>
          <p:cNvSpPr txBox="1">
            <a:spLocks noGrp="1"/>
          </p:cNvSpPr>
          <p:nvPr>
            <p:ph type="subTitle" idx="1"/>
          </p:nvPr>
        </p:nvSpPr>
        <p:spPr>
          <a:xfrm>
            <a:off x="1197718" y="2263143"/>
            <a:ext cx="6338030" cy="11817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/>
              <a:t>1. Cahyaning Agustina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/>
              <a:t>(2213022003)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/>
              <a:t>2. Dinda Tara Cahyani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/>
              <a:t>(2213022005)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/>
              <a:t>3. Annisa Putri Arifa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/>
              <a:t>(2213022014)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/>
              <a:t>4. Okta Irmanita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/>
              <a:t>(2213022024) </a:t>
            </a:r>
            <a:endParaRPr sz="1200" dirty="0"/>
          </a:p>
        </p:txBody>
      </p:sp>
      <p:grpSp>
        <p:nvGrpSpPr>
          <p:cNvPr id="1969" name="Google Shape;1969;p43"/>
          <p:cNvGrpSpPr/>
          <p:nvPr/>
        </p:nvGrpSpPr>
        <p:grpSpPr>
          <a:xfrm>
            <a:off x="-894464" y="-756750"/>
            <a:ext cx="3031064" cy="2982297"/>
            <a:chOff x="-894464" y="-756750"/>
            <a:chExt cx="3031064" cy="2982297"/>
          </a:xfrm>
        </p:grpSpPr>
        <p:grpSp>
          <p:nvGrpSpPr>
            <p:cNvPr id="1970" name="Google Shape;1970;p43"/>
            <p:cNvGrpSpPr/>
            <p:nvPr/>
          </p:nvGrpSpPr>
          <p:grpSpPr>
            <a:xfrm rot="4962260">
              <a:off x="664621" y="-773914"/>
              <a:ext cx="596905" cy="1865484"/>
              <a:chOff x="-1858600" y="2385325"/>
              <a:chExt cx="523125" cy="1635025"/>
            </a:xfrm>
          </p:grpSpPr>
          <p:sp>
            <p:nvSpPr>
              <p:cNvPr id="1971" name="Google Shape;1971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43"/>
            <p:cNvGrpSpPr/>
            <p:nvPr/>
          </p:nvGrpSpPr>
          <p:grpSpPr>
            <a:xfrm rot="4962260">
              <a:off x="450041" y="-395236"/>
              <a:ext cx="1178407" cy="2061785"/>
              <a:chOff x="-1779100" y="2408800"/>
              <a:chExt cx="1032750" cy="1807075"/>
            </a:xfrm>
          </p:grpSpPr>
          <p:sp>
            <p:nvSpPr>
              <p:cNvPr id="1976" name="Google Shape;1976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0" name="Google Shape;1980;p43"/>
            <p:cNvGrpSpPr/>
            <p:nvPr/>
          </p:nvGrpSpPr>
          <p:grpSpPr>
            <a:xfrm rot="3828478">
              <a:off x="-537179" y="-362422"/>
              <a:ext cx="2244432" cy="2193641"/>
              <a:chOff x="-623774" y="407959"/>
              <a:chExt cx="2317309" cy="2264556"/>
            </a:xfrm>
          </p:grpSpPr>
          <p:grpSp>
            <p:nvGrpSpPr>
              <p:cNvPr id="1981" name="Google Shape;1981;p4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982" name="Google Shape;1982;p4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5" name="Google Shape;1985;p4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6" name="Google Shape;1986;p43"/>
          <p:cNvGrpSpPr/>
          <p:nvPr/>
        </p:nvGrpSpPr>
        <p:grpSpPr>
          <a:xfrm rot="666763" flipH="1">
            <a:off x="7643633" y="1592968"/>
            <a:ext cx="1803516" cy="2317460"/>
            <a:chOff x="2173834" y="-584300"/>
            <a:chExt cx="1966115" cy="2500203"/>
          </a:xfrm>
        </p:grpSpPr>
        <p:grpSp>
          <p:nvGrpSpPr>
            <p:cNvPr id="1987" name="Google Shape;1987;p43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988" name="Google Shape;1988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43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993" name="Google Shape;1993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2"/>
          <p:cNvSpPr/>
          <p:nvPr/>
        </p:nvSpPr>
        <p:spPr>
          <a:xfrm>
            <a:off x="2624725" y="3085405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42"/>
          <p:cNvSpPr/>
          <p:nvPr/>
        </p:nvSpPr>
        <p:spPr>
          <a:xfrm>
            <a:off x="6924714" y="1547354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4" name="Google Shape;1944;p42"/>
          <p:cNvSpPr/>
          <p:nvPr/>
        </p:nvSpPr>
        <p:spPr>
          <a:xfrm>
            <a:off x="3970308" y="1527663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42"/>
          <p:cNvSpPr/>
          <p:nvPr/>
        </p:nvSpPr>
        <p:spPr>
          <a:xfrm>
            <a:off x="1612375" y="1547354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42"/>
          <p:cNvSpPr/>
          <p:nvPr/>
        </p:nvSpPr>
        <p:spPr>
          <a:xfrm>
            <a:off x="2063100" y="547097"/>
            <a:ext cx="50178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/>
                </a:solidFill>
              </a:rPr>
              <a:t>Pembahasan</a:t>
            </a:r>
            <a:endParaRPr dirty="0"/>
          </a:p>
        </p:txBody>
      </p:sp>
      <p:sp>
        <p:nvSpPr>
          <p:cNvPr id="1948" name="Google Shape;1948;p42"/>
          <p:cNvSpPr txBox="1">
            <a:spLocks noGrp="1"/>
          </p:cNvSpPr>
          <p:nvPr>
            <p:ph type="title"/>
          </p:nvPr>
        </p:nvSpPr>
        <p:spPr>
          <a:xfrm>
            <a:off x="752125" y="1640913"/>
            <a:ext cx="2346077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949" name="Google Shape;1949;p42"/>
          <p:cNvSpPr txBox="1">
            <a:spLocks noGrp="1"/>
          </p:cNvSpPr>
          <p:nvPr>
            <p:ph type="subTitle" idx="1"/>
          </p:nvPr>
        </p:nvSpPr>
        <p:spPr>
          <a:xfrm>
            <a:off x="752125" y="2252603"/>
            <a:ext cx="25047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Makna Guru</a:t>
            </a:r>
            <a:endParaRPr dirty="0"/>
          </a:p>
        </p:txBody>
      </p:sp>
      <p:sp>
        <p:nvSpPr>
          <p:cNvPr id="1951" name="Google Shape;1951;p42"/>
          <p:cNvSpPr txBox="1">
            <a:spLocks noGrp="1"/>
          </p:cNvSpPr>
          <p:nvPr>
            <p:ph type="title" idx="3"/>
          </p:nvPr>
        </p:nvSpPr>
        <p:spPr>
          <a:xfrm>
            <a:off x="3539267" y="1640913"/>
            <a:ext cx="1494182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952" name="Google Shape;1952;p42"/>
          <p:cNvSpPr txBox="1">
            <a:spLocks noGrp="1"/>
          </p:cNvSpPr>
          <p:nvPr>
            <p:ph type="subTitle" idx="4"/>
          </p:nvPr>
        </p:nvSpPr>
        <p:spPr>
          <a:xfrm>
            <a:off x="3256825" y="2365853"/>
            <a:ext cx="2208060" cy="3328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Tanggung</a:t>
            </a:r>
            <a:r>
              <a:rPr dirty="0"/>
              <a:t> Jawab Guru</a:t>
            </a:r>
          </a:p>
        </p:txBody>
      </p:sp>
      <p:sp>
        <p:nvSpPr>
          <p:cNvPr id="1954" name="Google Shape;1954;p42"/>
          <p:cNvSpPr txBox="1">
            <a:spLocks noGrp="1"/>
          </p:cNvSpPr>
          <p:nvPr>
            <p:ph type="title" idx="6"/>
          </p:nvPr>
        </p:nvSpPr>
        <p:spPr>
          <a:xfrm flipH="1">
            <a:off x="6001639" y="1708205"/>
            <a:ext cx="24782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sp>
        <p:nvSpPr>
          <p:cNvPr id="1955" name="Google Shape;1955;p42"/>
          <p:cNvSpPr txBox="1">
            <a:spLocks noGrp="1"/>
          </p:cNvSpPr>
          <p:nvPr>
            <p:ph type="subTitle" idx="7"/>
          </p:nvPr>
        </p:nvSpPr>
        <p:spPr>
          <a:xfrm>
            <a:off x="5924489" y="2292211"/>
            <a:ext cx="2555400" cy="242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Tugas Guru</a:t>
            </a:r>
            <a:endParaRPr dirty="0"/>
          </a:p>
        </p:txBody>
      </p:sp>
      <p:sp>
        <p:nvSpPr>
          <p:cNvPr id="1957" name="Google Shape;1957;p42"/>
          <p:cNvSpPr txBox="1">
            <a:spLocks noGrp="1"/>
          </p:cNvSpPr>
          <p:nvPr>
            <p:ph type="title" idx="9"/>
          </p:nvPr>
        </p:nvSpPr>
        <p:spPr>
          <a:xfrm>
            <a:off x="2523325" y="3183369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958" name="Google Shape;1958;p42"/>
          <p:cNvSpPr txBox="1">
            <a:spLocks noGrp="1"/>
          </p:cNvSpPr>
          <p:nvPr>
            <p:ph type="subTitle" idx="13"/>
          </p:nvPr>
        </p:nvSpPr>
        <p:spPr>
          <a:xfrm>
            <a:off x="1612375" y="3818007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Peran Guru</a:t>
            </a:r>
            <a:endParaRPr dirty="0"/>
          </a:p>
        </p:txBody>
      </p:sp>
      <p:sp>
        <p:nvSpPr>
          <p:cNvPr id="4" name="Google Shape;1942;p42">
            <a:extLst>
              <a:ext uri="{FF2B5EF4-FFF2-40B4-BE49-F238E27FC236}">
                <a16:creationId xmlns:a16="http://schemas.microsoft.com/office/drawing/2014/main" xmlns="" id="{3A19991B-5FDD-309D-CD42-CC1768FFCE5D}"/>
              </a:ext>
            </a:extLst>
          </p:cNvPr>
          <p:cNvSpPr/>
          <p:nvPr/>
        </p:nvSpPr>
        <p:spPr>
          <a:xfrm>
            <a:off x="5608439" y="3085405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200" b="1" dirty="0"/>
              <a:t>5</a:t>
            </a:r>
          </a:p>
        </p:txBody>
      </p:sp>
      <p:sp>
        <p:nvSpPr>
          <p:cNvPr id="5" name="Google Shape;1955;p42">
            <a:extLst>
              <a:ext uri="{FF2B5EF4-FFF2-40B4-BE49-F238E27FC236}">
                <a16:creationId xmlns:a16="http://schemas.microsoft.com/office/drawing/2014/main" xmlns="" id="{8414E0C2-3C1E-44C3-DDCD-858086D9CA63}"/>
              </a:ext>
            </a:extLst>
          </p:cNvPr>
          <p:cNvSpPr txBox="1">
            <a:spLocks/>
          </p:cNvSpPr>
          <p:nvPr/>
        </p:nvSpPr>
        <p:spPr>
          <a:xfrm>
            <a:off x="4602408" y="3819071"/>
            <a:ext cx="2555400" cy="24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  <a:defRPr sz="1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id-ID" dirty="0"/>
              <a:t>Profesionalisme Guru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1291047" y="1788750"/>
            <a:ext cx="6561905" cy="3078295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2430218" y="1985550"/>
            <a:ext cx="4370035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0" dirty="0">
                <a:solidFill>
                  <a:schemeClr val="accent3"/>
                </a:solidFill>
              </a:rPr>
              <a:t>MAKNA</a:t>
            </a:r>
            <a:r>
              <a:rPr lang="en" sz="2400" dirty="0"/>
              <a:t> </a:t>
            </a:r>
            <a:r>
              <a:rPr lang="id-ID" sz="2400" dirty="0"/>
              <a:t>GURU</a:t>
            </a:r>
            <a:endParaRPr sz="2400" dirty="0"/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007" name="Google Shape;2007;p44"/>
          <p:cNvSpPr txBox="1">
            <a:spLocks noGrp="1"/>
          </p:cNvSpPr>
          <p:nvPr>
            <p:ph type="subTitle" idx="1"/>
          </p:nvPr>
        </p:nvSpPr>
        <p:spPr>
          <a:xfrm>
            <a:off x="3141232" y="3238051"/>
            <a:ext cx="2925967" cy="828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guru adalah orang yang berwewenang dan bertanggung jawab terhadap pendidikan murid murid baik secara individual maupun secara kelompok klasikal baik disekolah maupun diluar sekolah </a:t>
            </a:r>
            <a:r>
              <a:rPr lang="id-ID" sz="1200" dirty="0">
                <a:solidFill>
                  <a:srgbClr val="4D5156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Dalam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bahasa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Indonesia, guru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umumnya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merujuk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pendidik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profesional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dengan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tugas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utama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mendidik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,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mengajar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,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membimbing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,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mengarahkan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,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melatih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,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menilai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, dan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mengevaluasi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peserta</a:t>
            </a:r>
            <a:r>
              <a:rPr lang="en-ID" sz="1200" i="0" dirty="0">
                <a:solidFill>
                  <a:srgbClr val="4D5156"/>
                </a:solidFill>
                <a:effectLst/>
                <a:latin typeface="+mn-lt"/>
              </a:rPr>
              <a:t> </a:t>
            </a:r>
            <a:r>
              <a:rPr lang="en-ID" sz="1200" i="0" dirty="0" err="1">
                <a:solidFill>
                  <a:srgbClr val="4D5156"/>
                </a:solidFill>
                <a:effectLst/>
                <a:latin typeface="+mn-lt"/>
              </a:rPr>
              <a:t>didik</a:t>
            </a:r>
            <a:r>
              <a:rPr lang="en-ID" i="0" dirty="0">
                <a:solidFill>
                  <a:srgbClr val="4D5156"/>
                </a:solidFill>
                <a:effectLst/>
                <a:latin typeface="+mn-lt"/>
              </a:rPr>
              <a:t>. 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1291047" y="1788750"/>
            <a:ext cx="6561905" cy="3181283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2430218" y="1985550"/>
            <a:ext cx="4370035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0" dirty="0">
                <a:solidFill>
                  <a:schemeClr val="accent3"/>
                </a:solidFill>
              </a:rPr>
              <a:t>TANGGUNG JAWAB</a:t>
            </a:r>
            <a:r>
              <a:rPr lang="en" sz="2400" dirty="0"/>
              <a:t> </a:t>
            </a:r>
            <a:r>
              <a:rPr lang="id-ID" sz="2400" dirty="0"/>
              <a:t>GURU</a:t>
            </a:r>
            <a:endParaRPr sz="2400" dirty="0"/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2</a:t>
            </a:r>
            <a:endParaRPr dirty="0"/>
          </a:p>
        </p:txBody>
      </p:sp>
      <p:sp>
        <p:nvSpPr>
          <p:cNvPr id="2007" name="Google Shape;2007;p44"/>
          <p:cNvSpPr txBox="1">
            <a:spLocks noGrp="1"/>
          </p:cNvSpPr>
          <p:nvPr>
            <p:ph type="subTitle" idx="1"/>
          </p:nvPr>
        </p:nvSpPr>
        <p:spPr>
          <a:xfrm>
            <a:off x="3141232" y="3065929"/>
            <a:ext cx="2925967" cy="892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Tanggung jawab Guru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Mengembangkan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watak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kepribadi</a:t>
            </a:r>
            <a:r>
              <a:rPr lang="id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 Murid nya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sehingga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kebiasaan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sikap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cita-cita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berpikir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berbuat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berani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 </a:t>
            </a:r>
            <a:r>
              <a:rPr lang="id-ID" sz="12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bertanggung jawab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ramah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mau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bekerja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sama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bertindak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atas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dasar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nilai-nilai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moral yang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tinggi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semuanya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d-ID" sz="12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tanggung jawab</a:t>
            </a:r>
            <a:r>
              <a:rPr lang="id-ID" sz="1200" dirty="0">
                <a:solidFill>
                  <a:srgbClr val="202124"/>
                </a:solidFill>
                <a:latin typeface="arial" panose="020B0604020202020204" pitchFamily="34" charset="0"/>
              </a:rPr>
              <a:t> guru untuk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Memberikan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bimbingan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murid.</a:t>
            </a:r>
            <a:endParaRPr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16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1291047" y="1788750"/>
            <a:ext cx="6561905" cy="3181283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2430218" y="1985550"/>
            <a:ext cx="4370035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accent3"/>
                </a:solidFill>
              </a:rPr>
              <a:t>TUGAS </a:t>
            </a:r>
            <a:r>
              <a:rPr lang="id-ID" sz="2400" dirty="0"/>
              <a:t>GURU</a:t>
            </a:r>
            <a:endParaRPr sz="2400" dirty="0"/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3</a:t>
            </a:r>
            <a:endParaRPr dirty="0"/>
          </a:p>
        </p:txBody>
      </p:sp>
      <p:sp>
        <p:nvSpPr>
          <p:cNvPr id="2007" name="Google Shape;2007;p44"/>
          <p:cNvSpPr txBox="1">
            <a:spLocks noGrp="1"/>
          </p:cNvSpPr>
          <p:nvPr>
            <p:ph type="subTitle" idx="1"/>
          </p:nvPr>
        </p:nvSpPr>
        <p:spPr>
          <a:xfrm>
            <a:off x="3141232" y="3001384"/>
            <a:ext cx="2925967" cy="957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Tugas</a:t>
            </a:r>
            <a:r>
              <a:rPr lang="en-ID" sz="12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guru 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menjaga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mengarahkan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membimbing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agar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siswa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tumbuh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berkembang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sesuai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potensi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minat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bakatnya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ID" sz="12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Guru 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motivator, proses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pembelajaran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berhasil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manakala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siswa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motivasi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belajar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Oleh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sebab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itu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D" sz="12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guru 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perlu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menumbuhkan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potensi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belajar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siswa</a:t>
            </a:r>
            <a:r>
              <a:rPr lang="en-ID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508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oogle Shape;2085;p49"/>
          <p:cNvGrpSpPr/>
          <p:nvPr/>
        </p:nvGrpSpPr>
        <p:grpSpPr>
          <a:xfrm>
            <a:off x="709350" y="1466434"/>
            <a:ext cx="7724239" cy="2839243"/>
            <a:chOff x="807626" y="1311856"/>
            <a:chExt cx="7533638" cy="2511938"/>
          </a:xfrm>
        </p:grpSpPr>
        <p:sp>
          <p:nvSpPr>
            <p:cNvPr id="2086" name="Google Shape;2086;p49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9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8" name="Google Shape;2088;p49"/>
          <p:cNvSpPr/>
          <p:nvPr/>
        </p:nvSpPr>
        <p:spPr>
          <a:xfrm>
            <a:off x="2478723" y="3012682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9"/>
          <p:cNvSpPr/>
          <p:nvPr/>
        </p:nvSpPr>
        <p:spPr>
          <a:xfrm>
            <a:off x="5356253" y="2937340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49"/>
          <p:cNvSpPr/>
          <p:nvPr/>
        </p:nvSpPr>
        <p:spPr>
          <a:xfrm>
            <a:off x="6566869" y="1700995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49"/>
          <p:cNvSpPr/>
          <p:nvPr/>
        </p:nvSpPr>
        <p:spPr>
          <a:xfrm>
            <a:off x="3906444" y="1700995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49"/>
          <p:cNvSpPr/>
          <p:nvPr/>
        </p:nvSpPr>
        <p:spPr>
          <a:xfrm>
            <a:off x="1246019" y="1700995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49"/>
          <p:cNvSpPr/>
          <p:nvPr/>
        </p:nvSpPr>
        <p:spPr>
          <a:xfrm>
            <a:off x="669736" y="1009977"/>
            <a:ext cx="77253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49"/>
          <p:cNvSpPr txBox="1">
            <a:spLocks noGrp="1"/>
          </p:cNvSpPr>
          <p:nvPr>
            <p:ph type="title"/>
          </p:nvPr>
        </p:nvSpPr>
        <p:spPr>
          <a:xfrm>
            <a:off x="2150844" y="1057093"/>
            <a:ext cx="4842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PERAN</a:t>
            </a:r>
            <a:r>
              <a:rPr lang="en" dirty="0"/>
              <a:t> </a:t>
            </a:r>
            <a:r>
              <a:rPr lang="id-ID" dirty="0">
                <a:solidFill>
                  <a:schemeClr val="accent3"/>
                </a:solidFill>
              </a:rPr>
              <a:t>GURU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96" name="Google Shape;2096;p49"/>
          <p:cNvSpPr txBox="1">
            <a:spLocks noGrp="1"/>
          </p:cNvSpPr>
          <p:nvPr>
            <p:ph type="subTitle" idx="1"/>
          </p:nvPr>
        </p:nvSpPr>
        <p:spPr>
          <a:xfrm>
            <a:off x="1344423" y="1777195"/>
            <a:ext cx="11343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7" name="Google Shape;2097;p49"/>
          <p:cNvSpPr txBox="1">
            <a:spLocks noGrp="1"/>
          </p:cNvSpPr>
          <p:nvPr>
            <p:ph type="subTitle" idx="2"/>
          </p:nvPr>
        </p:nvSpPr>
        <p:spPr>
          <a:xfrm>
            <a:off x="947115" y="2348612"/>
            <a:ext cx="1946700" cy="532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 sebagai model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8" name="Google Shape;2098;p49"/>
          <p:cNvSpPr txBox="1">
            <a:spLocks noGrp="1"/>
          </p:cNvSpPr>
          <p:nvPr>
            <p:ph type="subTitle" idx="3"/>
          </p:nvPr>
        </p:nvSpPr>
        <p:spPr>
          <a:xfrm>
            <a:off x="4004848" y="1777195"/>
            <a:ext cx="11343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2</a:t>
            </a:r>
            <a:endParaRPr dirty="0"/>
          </a:p>
        </p:txBody>
      </p:sp>
      <p:sp>
        <p:nvSpPr>
          <p:cNvPr id="2099" name="Google Shape;2099;p49"/>
          <p:cNvSpPr txBox="1">
            <a:spLocks noGrp="1"/>
          </p:cNvSpPr>
          <p:nvPr>
            <p:ph type="subTitle" idx="4"/>
          </p:nvPr>
        </p:nvSpPr>
        <p:spPr>
          <a:xfrm>
            <a:off x="3598650" y="2348612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 sebagai perencana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0" name="Google Shape;2100;p49"/>
          <p:cNvSpPr txBox="1">
            <a:spLocks noGrp="1"/>
          </p:cNvSpPr>
          <p:nvPr>
            <p:ph type="subTitle" idx="5"/>
          </p:nvPr>
        </p:nvSpPr>
        <p:spPr>
          <a:xfrm>
            <a:off x="6566873" y="1777195"/>
            <a:ext cx="1331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3</a:t>
            </a:r>
            <a:endParaRPr dirty="0"/>
          </a:p>
        </p:txBody>
      </p:sp>
      <p:sp>
        <p:nvSpPr>
          <p:cNvPr id="2101" name="Google Shape;2101;p49"/>
          <p:cNvSpPr txBox="1">
            <a:spLocks noGrp="1"/>
          </p:cNvSpPr>
          <p:nvPr>
            <p:ph type="subTitle" idx="6"/>
          </p:nvPr>
        </p:nvSpPr>
        <p:spPr>
          <a:xfrm>
            <a:off x="6259075" y="2348040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 sebagai peramal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2" name="Google Shape;2102;p49"/>
          <p:cNvSpPr txBox="1">
            <a:spLocks noGrp="1"/>
          </p:cNvSpPr>
          <p:nvPr>
            <p:ph type="subTitle" idx="7"/>
          </p:nvPr>
        </p:nvSpPr>
        <p:spPr>
          <a:xfrm>
            <a:off x="2577119" y="3079323"/>
            <a:ext cx="11343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4</a:t>
            </a:r>
            <a:endParaRPr dirty="0"/>
          </a:p>
        </p:txBody>
      </p:sp>
      <p:sp>
        <p:nvSpPr>
          <p:cNvPr id="2103" name="Google Shape;2103;p49"/>
          <p:cNvSpPr txBox="1">
            <a:spLocks noGrp="1"/>
          </p:cNvSpPr>
          <p:nvPr>
            <p:ph type="subTitle" idx="8"/>
          </p:nvPr>
        </p:nvSpPr>
        <p:spPr>
          <a:xfrm>
            <a:off x="2139413" y="3638995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 sebagai pemimpin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4" name="Google Shape;2104;p49"/>
          <p:cNvSpPr txBox="1">
            <a:spLocks noGrp="1"/>
          </p:cNvSpPr>
          <p:nvPr>
            <p:ph type="subTitle" idx="9"/>
          </p:nvPr>
        </p:nvSpPr>
        <p:spPr>
          <a:xfrm>
            <a:off x="5454653" y="2992457"/>
            <a:ext cx="11343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5</a:t>
            </a:r>
            <a:endParaRPr dirty="0"/>
          </a:p>
        </p:txBody>
      </p:sp>
      <p:sp>
        <p:nvSpPr>
          <p:cNvPr id="2105" name="Google Shape;2105;p49"/>
          <p:cNvSpPr txBox="1">
            <a:spLocks noGrp="1"/>
          </p:cNvSpPr>
          <p:nvPr>
            <p:ph type="subTitle" idx="13"/>
          </p:nvPr>
        </p:nvSpPr>
        <p:spPr>
          <a:xfrm>
            <a:off x="5052152" y="3556026"/>
            <a:ext cx="1946700" cy="5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id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 sebagai penjunjuk jalan atau pembimbing kearah pusat pusat belajar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08" name="Google Shape;2108;p49"/>
          <p:cNvGrpSpPr/>
          <p:nvPr/>
        </p:nvGrpSpPr>
        <p:grpSpPr>
          <a:xfrm rot="-899960">
            <a:off x="-973110" y="3649619"/>
            <a:ext cx="2044242" cy="1580038"/>
            <a:chOff x="-874852" y="3661982"/>
            <a:chExt cx="2044303" cy="1580085"/>
          </a:xfrm>
        </p:grpSpPr>
        <p:grpSp>
          <p:nvGrpSpPr>
            <p:cNvPr id="2109" name="Google Shape;2109;p49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110" name="Google Shape;2110;p4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4" name="Google Shape;2114;p49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115" name="Google Shape;2115;p4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9" name="Google Shape;2119;p49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120" name="Google Shape;2120;p4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2004;p44">
            <a:extLst>
              <a:ext uri="{FF2B5EF4-FFF2-40B4-BE49-F238E27FC236}">
                <a16:creationId xmlns:a16="http://schemas.microsoft.com/office/drawing/2014/main" xmlns="" id="{A3F5D1BC-4BE5-8C87-5671-3ABCAB0335D7}"/>
              </a:ext>
            </a:extLst>
          </p:cNvPr>
          <p:cNvSpPr/>
          <p:nvPr/>
        </p:nvSpPr>
        <p:spPr>
          <a:xfrm>
            <a:off x="3994090" y="-6369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006;p44">
            <a:extLst>
              <a:ext uri="{FF2B5EF4-FFF2-40B4-BE49-F238E27FC236}">
                <a16:creationId xmlns:a16="http://schemas.microsoft.com/office/drawing/2014/main" xmlns="" id="{0AADF3A4-DD07-C879-9666-BE8CB549ACEB}"/>
              </a:ext>
            </a:extLst>
          </p:cNvPr>
          <p:cNvSpPr txBox="1">
            <a:spLocks/>
          </p:cNvSpPr>
          <p:nvPr/>
        </p:nvSpPr>
        <p:spPr>
          <a:xfrm>
            <a:off x="4007851" y="55929"/>
            <a:ext cx="918644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id-ID" sz="4400" b="1" dirty="0"/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2430218" y="1985550"/>
            <a:ext cx="4370035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accent3"/>
                </a:solidFill>
              </a:rPr>
              <a:t>PROFESIONALISME </a:t>
            </a:r>
            <a:r>
              <a:rPr lang="id-ID" sz="2400" b="0" dirty="0">
                <a:solidFill>
                  <a:schemeClr val="accent3"/>
                </a:solidFill>
              </a:rPr>
              <a:t> </a:t>
            </a:r>
            <a:r>
              <a:rPr lang="id-ID" sz="2400" dirty="0"/>
              <a:t>GURU</a:t>
            </a:r>
            <a:endParaRPr sz="2400" dirty="0"/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087906" y="778950"/>
            <a:ext cx="918644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5</a:t>
            </a:r>
            <a:endParaRPr dirty="0"/>
          </a:p>
        </p:txBody>
      </p:sp>
      <p:sp>
        <p:nvSpPr>
          <p:cNvPr id="2007" name="Google Shape;2007;p44"/>
          <p:cNvSpPr txBox="1">
            <a:spLocks noGrp="1"/>
          </p:cNvSpPr>
          <p:nvPr>
            <p:ph type="subTitle" idx="1"/>
          </p:nvPr>
        </p:nvSpPr>
        <p:spPr>
          <a:xfrm>
            <a:off x="3141232" y="3001384"/>
            <a:ext cx="2925967" cy="957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1200" dirty="0" err="1">
                <a:latin typeface="+mn-lt"/>
              </a:rPr>
              <a:t>Profesionalisme</a:t>
            </a:r>
            <a:r>
              <a:rPr sz="1200" dirty="0">
                <a:latin typeface="+mn-lt"/>
              </a:rPr>
              <a:t> guru </a:t>
            </a:r>
            <a:r>
              <a:rPr sz="1200" dirty="0" err="1">
                <a:latin typeface="+mn-lt"/>
              </a:rPr>
              <a:t>mengandung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makna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bahwa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tanggung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jawab</a:t>
            </a:r>
            <a:r>
              <a:rPr sz="1200" dirty="0">
                <a:latin typeface="+mn-lt"/>
              </a:rPr>
              <a:t> yang </a:t>
            </a:r>
            <a:r>
              <a:rPr sz="1200" dirty="0" err="1">
                <a:latin typeface="+mn-lt"/>
              </a:rPr>
              <a:t>melekat</a:t>
            </a:r>
            <a:r>
              <a:rPr sz="1200" dirty="0">
                <a:latin typeface="+mn-lt"/>
              </a:rPr>
              <a:t> pada guru, </a:t>
            </a:r>
            <a:r>
              <a:rPr sz="1200" dirty="0" err="1">
                <a:latin typeface="+mn-lt"/>
              </a:rPr>
              <a:t>dapat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direalisasikan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untuk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mengembangkan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keahlian</a:t>
            </a:r>
            <a:r>
              <a:rPr sz="1200" dirty="0">
                <a:latin typeface="+mn-lt"/>
              </a:rPr>
              <a:t> dan </a:t>
            </a:r>
            <a:r>
              <a:rPr sz="1200" dirty="0" err="1">
                <a:latin typeface="+mn-lt"/>
              </a:rPr>
              <a:t>dedikasinya</a:t>
            </a:r>
            <a:r>
              <a:rPr sz="1200" dirty="0">
                <a:latin typeface="+mn-lt"/>
              </a:rPr>
              <a:t> di dunia </a:t>
            </a:r>
            <a:r>
              <a:rPr lang="en-ID" sz="1200" dirty="0">
                <a:latin typeface="+mn-lt"/>
              </a:rPr>
              <a:t>P</a:t>
            </a:r>
            <a:r>
              <a:rPr sz="1200" dirty="0" err="1">
                <a:latin typeface="+mn-lt"/>
              </a:rPr>
              <a:t>endidikan</a:t>
            </a:r>
            <a:r>
              <a:rPr sz="1200" dirty="0">
                <a:latin typeface="+mn-lt"/>
              </a:rPr>
              <a:t>, dan </a:t>
            </a:r>
            <a:r>
              <a:rPr sz="1200" dirty="0" err="1">
                <a:latin typeface="+mn-lt"/>
              </a:rPr>
              <a:t>mampu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mengimplementasikan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secara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ilmiah</a:t>
            </a:r>
            <a:r>
              <a:rPr sz="1200" dirty="0">
                <a:latin typeface="+mn-lt"/>
              </a:rPr>
              <a:t> pada  </a:t>
            </a:r>
            <a:r>
              <a:rPr sz="1200" dirty="0" err="1">
                <a:latin typeface="+mn-lt"/>
              </a:rPr>
              <a:t>bidang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profesinya</a:t>
            </a:r>
            <a:r>
              <a:rPr sz="12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53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8" name="Google Shape;2168;p52"/>
          <p:cNvGrpSpPr/>
          <p:nvPr/>
        </p:nvGrpSpPr>
        <p:grpSpPr>
          <a:xfrm>
            <a:off x="868352" y="1806052"/>
            <a:ext cx="4237554" cy="2511888"/>
            <a:chOff x="807626" y="1311856"/>
            <a:chExt cx="7594182" cy="2511888"/>
          </a:xfrm>
        </p:grpSpPr>
        <p:sp>
          <p:nvSpPr>
            <p:cNvPr id="2169" name="Google Shape;2169;p52"/>
            <p:cNvSpPr/>
            <p:nvPr/>
          </p:nvSpPr>
          <p:spPr>
            <a:xfrm>
              <a:off x="944408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2" name="Google Shape;2172;p52"/>
          <p:cNvSpPr txBox="1">
            <a:spLocks noGrp="1"/>
          </p:cNvSpPr>
          <p:nvPr>
            <p:ph type="title"/>
          </p:nvPr>
        </p:nvSpPr>
        <p:spPr>
          <a:xfrm>
            <a:off x="1385776" y="2132104"/>
            <a:ext cx="31650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/>
                </a:solidFill>
              </a:rPr>
              <a:t>THANK</a:t>
            </a:r>
            <a:r>
              <a:rPr lang="en" dirty="0"/>
              <a:t> </a:t>
            </a:r>
            <a:r>
              <a:rPr lang="id-ID" dirty="0"/>
              <a:t>YOU</a:t>
            </a:r>
            <a:endParaRPr dirty="0"/>
          </a:p>
        </p:txBody>
      </p:sp>
      <p:sp>
        <p:nvSpPr>
          <p:cNvPr id="2174" name="Google Shape;2174;p52"/>
          <p:cNvSpPr txBox="1">
            <a:spLocks noGrp="1"/>
          </p:cNvSpPr>
          <p:nvPr>
            <p:ph type="subTitle" idx="1"/>
          </p:nvPr>
        </p:nvSpPr>
        <p:spPr>
          <a:xfrm>
            <a:off x="1473101" y="3359329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Any Question?</a:t>
            </a:r>
            <a:endParaRPr dirty="0"/>
          </a:p>
        </p:txBody>
      </p:sp>
      <p:grpSp>
        <p:nvGrpSpPr>
          <p:cNvPr id="2175" name="Google Shape;2175;p52"/>
          <p:cNvGrpSpPr/>
          <p:nvPr/>
        </p:nvGrpSpPr>
        <p:grpSpPr>
          <a:xfrm rot="4282019">
            <a:off x="5937490" y="1609883"/>
            <a:ext cx="1827609" cy="1923725"/>
            <a:chOff x="1526600" y="450800"/>
            <a:chExt cx="4540675" cy="4779475"/>
          </a:xfrm>
        </p:grpSpPr>
        <p:sp>
          <p:nvSpPr>
            <p:cNvPr id="2176" name="Google Shape;2176;p5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220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Josefin Sans</vt:lpstr>
      <vt:lpstr>Times New Roman</vt:lpstr>
      <vt:lpstr>Raleway</vt:lpstr>
      <vt:lpstr>Language Arts Subject for High School - 9th Grade: Grammar by Slidesgo</vt:lpstr>
      <vt:lpstr>KONSEP GURU SEBAGAI PROFESI PERMASALAHAN PENDIDIKAN</vt:lpstr>
      <vt:lpstr>KELOMPOK 7</vt:lpstr>
      <vt:lpstr>Pembahasan</vt:lpstr>
      <vt:lpstr>MAKNA GURU</vt:lpstr>
      <vt:lpstr>TANGGUNG JAWAB GURU</vt:lpstr>
      <vt:lpstr>TUGAS GURU</vt:lpstr>
      <vt:lpstr>PERAN GURU</vt:lpstr>
      <vt:lpstr>PROFESIONALISME  GURU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GURU SEBAGAI PROFESI PERMASALAHAN PENDIDIKAN</dc:title>
  <dc:creator>Hp</dc:creator>
  <cp:lastModifiedBy>ismail - [2010]</cp:lastModifiedBy>
  <cp:revision>2</cp:revision>
  <dcterms:modified xsi:type="dcterms:W3CDTF">2022-10-30T12:13:00Z</dcterms:modified>
</cp:coreProperties>
</file>