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8"/>
  </p:notesMasterIdLst>
  <p:sldIdLst>
    <p:sldId id="451" r:id="rId2"/>
    <p:sldId id="333" r:id="rId3"/>
    <p:sldId id="447" r:id="rId4"/>
    <p:sldId id="450" r:id="rId5"/>
    <p:sldId id="432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462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  <a:srgbClr val="FF0000"/>
    <a:srgbClr val="FFFF00"/>
    <a:srgbClr val="0000FF"/>
    <a:srgbClr val="F69E86"/>
    <a:srgbClr val="0808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47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5" d="100"/>
        <a:sy n="6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6E8D049-5CF8-48E3-8AD1-ED9A70A8FB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316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1F9E2-0ECD-49FB-8B8F-42A27E7742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15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6B26A-861F-45C3-9D6C-3BF9A41B6F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03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1588F-E879-4511-9E67-51979340AE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96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3B7FF-B633-4126-BEE3-6051BFECB0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84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A6E87-FB4C-424E-B966-5A9A596007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33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E3B0E-0456-40A8-BC3C-BE76A0CC8A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72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6B256-EAAA-4247-8D67-CF48620C11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29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C838F-1332-480C-83D5-48477604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77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45AF6-7516-4AD7-B3E5-863F650FBC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63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99B5-D796-412A-9B10-B0173A6790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168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C7402-7920-4ACB-B0DC-8926D1DF0A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43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IF2151/Relasi dan Fungsi</a:t>
            </a:r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fld id="{3FFEC1DF-665C-4497-A5D1-C6E0C35DBD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157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272" y="246738"/>
            <a:ext cx="5786478" cy="1071546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2200" dirty="0" smtClean="0">
                <a:solidFill>
                  <a:schemeClr val="bg1"/>
                </a:solidFill>
              </a:rPr>
              <a:t>Universitas Lampung </a:t>
            </a:r>
            <a:br>
              <a:rPr lang="id-ID" sz="2200" dirty="0" smtClean="0">
                <a:solidFill>
                  <a:schemeClr val="bg1"/>
                </a:solidFill>
              </a:rPr>
            </a:br>
            <a:r>
              <a:rPr lang="id-ID" sz="2200" dirty="0" smtClean="0">
                <a:solidFill>
                  <a:schemeClr val="bg1"/>
                </a:solidFill>
              </a:rPr>
              <a:t>Mata Kuliah Pancasila </a:t>
            </a:r>
            <a:br>
              <a:rPr lang="id-ID" sz="2200" dirty="0" smtClean="0">
                <a:solidFill>
                  <a:schemeClr val="bg1"/>
                </a:solidFill>
              </a:rPr>
            </a:br>
            <a:r>
              <a:rPr lang="id-ID" sz="2200" dirty="0" smtClean="0">
                <a:solidFill>
                  <a:schemeClr val="bg1"/>
                </a:solidFill>
              </a:rPr>
              <a:t>2020/2021</a:t>
            </a:r>
            <a:endParaRPr lang="en-US" sz="22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13624"/>
            <a:ext cx="1126231" cy="961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49968" y="3068960"/>
            <a:ext cx="7286676" cy="2361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tabLst/>
              <a:defRPr/>
            </a:pPr>
            <a:r>
              <a:rPr lang="id-ID" sz="3600" b="1" kern="0" dirty="0" smtClean="0">
                <a:latin typeface="+mn-lt"/>
              </a:rPr>
              <a:t>DAYU RIKA PERDANA, M.Pd. 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272" y="285728"/>
            <a:ext cx="5786478" cy="1857388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Capaian (Hasil) Pembelajaran Pertemuan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42652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6026" y="2659030"/>
            <a:ext cx="8429684" cy="2413044"/>
          </a:xfrm>
        </p:spPr>
        <p:txBody>
          <a:bodyPr/>
          <a:lstStyle/>
          <a:p>
            <a:pPr>
              <a:buNone/>
            </a:pPr>
            <a:r>
              <a:rPr lang="id-ID" sz="3200" dirty="0" smtClean="0"/>
              <a:t>3. Mahasiswa mampu menganalisis dan 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membandingkan Pancasila sebagai 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ideologi negara Indonesia yang berbeda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dengan ideologi negara lain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272" y="285728"/>
            <a:ext cx="5786478" cy="1857388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Capaian (Hasil) Pembelajaran Pertemuan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42652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04362" y="2688058"/>
            <a:ext cx="7430684" cy="3556052"/>
          </a:xfrm>
        </p:spPr>
        <p:txBody>
          <a:bodyPr/>
          <a:lstStyle/>
          <a:p>
            <a:pPr>
              <a:buNone/>
            </a:pPr>
            <a:r>
              <a:rPr lang="id-ID" sz="3200" dirty="0" smtClean="0"/>
              <a:t>4.</a:t>
            </a:r>
            <a:r>
              <a:rPr lang="en-US" sz="3200" dirty="0" smtClean="0"/>
              <a:t> </a:t>
            </a:r>
            <a:r>
              <a:rPr lang="id-ID" sz="3200" dirty="0" smtClean="0"/>
              <a:t>Mahasiswa mampu memahami dan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menjelaskan Pancasila sebagai suatu 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sistem filsafat dimana nilai-nilai yang 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terkandung dalam sila-sila Pancasila 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itu cocok untuk digunakan di kampus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maupun di luar kampus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272" y="285728"/>
            <a:ext cx="5786478" cy="1857388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Capaian (Hasil) Pembelajaran Pertemuan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42652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418" y="2325208"/>
            <a:ext cx="7653852" cy="4169942"/>
          </a:xfrm>
        </p:spPr>
        <p:txBody>
          <a:bodyPr/>
          <a:lstStyle/>
          <a:p>
            <a:pPr>
              <a:buNone/>
            </a:pPr>
            <a:r>
              <a:rPr lang="id-ID" sz="3200" dirty="0" smtClean="0"/>
              <a:t>5.</a:t>
            </a:r>
            <a:r>
              <a:rPr lang="en-US" sz="3200" dirty="0" smtClean="0"/>
              <a:t> </a:t>
            </a:r>
            <a:r>
              <a:rPr lang="id-ID" sz="3200" dirty="0" smtClean="0"/>
              <a:t>Mahasiswa mampu memahami dan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menjadikan pola hidup Pancasila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sebagai suatu sistem etika dalam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memecahkan masalah bangsa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seperti korupsi, kerusakan</a:t>
            </a:r>
            <a:r>
              <a:rPr lang="en-US" sz="3200" dirty="0" smtClean="0"/>
              <a:t> </a:t>
            </a:r>
            <a:r>
              <a:rPr lang="id-ID" sz="3200" dirty="0" smtClean="0"/>
              <a:t>lingkungan,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dekadensi moral, kekerasan terhadap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sesama, narkoba, terorisme, dll.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8022" y="213158"/>
            <a:ext cx="5786478" cy="1285884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Organisasi Materi/ Peta Mata Kuliah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226540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Content Placeholder 5" descr="6  Peta Mata Kuliah~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87583" y="1617665"/>
            <a:ext cx="3911911" cy="5083868"/>
          </a:xfrm>
        </p:spPr>
      </p:pic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6890" y="343784"/>
            <a:ext cx="5786478" cy="1214446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Strategi 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id-ID" sz="4000" dirty="0" smtClean="0">
                <a:solidFill>
                  <a:schemeClr val="bg1"/>
                </a:solidFill>
              </a:rPr>
              <a:t>Perkuliahan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42652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418" y="2325208"/>
            <a:ext cx="7653852" cy="1889610"/>
          </a:xfrm>
        </p:spPr>
        <p:txBody>
          <a:bodyPr/>
          <a:lstStyle/>
          <a:p>
            <a:pPr>
              <a:buNone/>
            </a:pPr>
            <a:r>
              <a:rPr lang="id-ID" sz="3200" dirty="0" smtClean="0"/>
              <a:t>Kuliah diberikan dalam bentuk ceramah, 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diskusi, dan presentasi di ruang kuliah 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dengan menggunakan komputer/laptop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6890" y="285728"/>
            <a:ext cx="5786478" cy="1272502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Referensi Utama 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id-ID" sz="4000" dirty="0" smtClean="0">
                <a:solidFill>
                  <a:schemeClr val="bg1"/>
                </a:solidFill>
              </a:rPr>
              <a:t>dan Penunjang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42652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6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81290" y="1758042"/>
            <a:ext cx="7653337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Abdulgani, Roeslan, 1979.  </a:t>
            </a:r>
            <a:r>
              <a:rPr kumimoji="0" lang="id-ID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Pengembangan Pancasila di Indonesia</a:t>
            </a: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Yayasan </a:t>
            </a:r>
            <a:r>
              <a:rPr lang="en-US" sz="1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Idayu, Jakarta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Dodo, Surono dan Endah (ed.), 2010.  </a:t>
            </a:r>
            <a:r>
              <a:rPr kumimoji="0" lang="id-ID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Konsistensi Nilai-Nilai Pancasila dalam UUD 1945 dan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kumimoji="0" lang="id-ID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Implementasinya, </a:t>
            </a: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PSP-Press, Yogyakarta.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Hartono, 1992.  </a:t>
            </a:r>
            <a:r>
              <a:rPr kumimoji="0" lang="id-ID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Pancasila Ditinjau dari Segi Historis</a:t>
            </a: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PT. Rineka Cipta, Jakarta.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Iriyanto, Ws, 2009.  </a:t>
            </a:r>
            <a:r>
              <a:rPr kumimoji="0" lang="id-ID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Bahan Kuliah Filsafat Ilmu</a:t>
            </a: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Pascasarjana, Semarang</a:t>
            </a: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Kaelan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2000.  </a:t>
            </a:r>
            <a:r>
              <a:rPr kumimoji="0" lang="es-E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Pendidikan</a:t>
            </a:r>
            <a:r>
              <a:rPr kumimoji="0" lang="es-E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Pancasila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Paradigma, Yogyakarta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Nurdin, Encep Syarief, 2002.  </a:t>
            </a: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Konsep-Konsep Dasar Ideologi: Perbandingan </a:t>
            </a:r>
            <a:r>
              <a:rPr lang="en-US" sz="1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Ideologi Besar Dunia</a:t>
            </a:r>
            <a:r>
              <a:rPr kumimoji="0" 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CV. Maulana, Bandung.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Oesman, Oetojo dan Alfian (Ed.), 1990.  </a:t>
            </a: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Pancasila Sebagai Ideologi dalam Berbagai Bidang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Kehidupan Bermasyarakat, Berbangsa dan Bernegara</a:t>
            </a:r>
            <a:r>
              <a:rPr kumimoji="0" 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BP-7 Pusat, Jakarta.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Poespowardojo, Soerjono, 1989.  </a:t>
            </a: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Filsafat Pancasila: Sebuah Pendekatan Sosio-Budaya</a:t>
            </a:r>
            <a:r>
              <a:rPr kumimoji="0" 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PT. Gramedia, Jakarta.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Roem, Muhammad dan Agus Salim, 1977.  </a:t>
            </a: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Ketuhanan Yang Maha Esa dan </a:t>
            </a:r>
            <a:r>
              <a:rPr kumimoji="0" lang="sv-SE" sz="1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Lahirnya Pancasila</a:t>
            </a:r>
            <a:r>
              <a:rPr kumimoji="0" 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Bulan Bintang, Jakarta.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6890" y="285728"/>
            <a:ext cx="5786478" cy="1272502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Referensi Utama 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id-ID" sz="4000" dirty="0" smtClean="0">
                <a:solidFill>
                  <a:schemeClr val="bg1"/>
                </a:solidFill>
              </a:rPr>
              <a:t>dan Penunjang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42652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10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81075" y="1858961"/>
            <a:ext cx="701994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Rodee, Carlton Clymer dkk., 1995.  </a:t>
            </a:r>
            <a:r>
              <a:rPr kumimoji="0" lang="sv-SE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Pengantar Ilmu Politik</a:t>
            </a:r>
            <a:r>
              <a:rPr kumimoji="0" lang="sv-S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PT. Raja Grafindo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kumimoji="0" lang="sv-S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Persada, Jakarta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Sutardjo, 1992,  </a:t>
            </a:r>
            <a:r>
              <a:rPr kumimoji="0" lang="id-ID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Problematika Perkembangan Ilmu Pengetahuan dan Teknologi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Tarsito, Bandung.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Thalib, Muhammad dan Irfan S Awwas, 1999.  </a:t>
            </a:r>
            <a:r>
              <a:rPr kumimoji="0" lang="id-ID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Doktrin Zionisme dan Idiologi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kumimoji="0" lang="id-ID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Pancasila, Menguak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d-ID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Tabir Pemikiran Politik Founding Fathers Republik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kumimoji="0" lang="id-ID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Indonesia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Wihdag Press, Yogyakarta.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T. Yacob, 1993. </a:t>
            </a:r>
            <a:r>
              <a:rPr kumimoji="0" lang="id-ID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Manusia, Ilmu dan Teknologi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PT. Tiara Wacana, Yogyakarta.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 Dosen Filsafat Ilmu UGM, 1997. </a:t>
            </a:r>
            <a:r>
              <a:rPr kumimoji="0" lang="id-ID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Pengantar Filsafat Ilmu, Fakultas Filsafat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UGM, Yogyakarta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Wahyudi, Agus dkk. (ed.), 2009.  </a:t>
            </a:r>
            <a:r>
              <a:rPr kumimoji="0" lang="id-ID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Proceeding: Kongres Pancasila, Pancasila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id-ID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dalam Berbagai Perspektif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Sekretariat Jenderal dan Kepaniteraan </a:t>
            </a:r>
            <a:endParaRPr lang="en-US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 Mahkamah Konstitusi, Jakarta.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ABB59F1-36C5-4B5D-BE61-EEB863664FA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42642" y="5831128"/>
            <a:ext cx="5143536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id-ID" sz="2400" b="1" kern="0" dirty="0" smtClean="0">
                <a:latin typeface="+mn-lt"/>
              </a:rPr>
              <a:t>POLITEKNIK NEGERI LAMPUNG </a:t>
            </a:r>
            <a:endParaRPr lang="en-US" sz="2400" b="1" kern="0" dirty="0" smtClean="0">
              <a:latin typeface="+mn-lt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id-ID" sz="2400" b="1" kern="0" dirty="0" smtClean="0">
                <a:latin typeface="+mn-lt"/>
              </a:rPr>
              <a:t>201</a:t>
            </a:r>
            <a:r>
              <a:rPr lang="en-US" sz="2400" b="1" kern="0" dirty="0" smtClean="0">
                <a:latin typeface="+mn-lt"/>
              </a:rPr>
              <a:t>9</a:t>
            </a:r>
            <a:r>
              <a:rPr lang="id-ID" sz="2400" b="1" kern="0" dirty="0" smtClean="0">
                <a:latin typeface="+mn-lt"/>
              </a:rPr>
              <a:t>/20</a:t>
            </a:r>
            <a:r>
              <a:rPr lang="en-US" sz="2400" b="1" kern="0" dirty="0" smtClean="0">
                <a:latin typeface="+mn-lt"/>
              </a:rPr>
              <a:t>20</a:t>
            </a:r>
            <a:endParaRPr lang="en-US" sz="2400" b="1" kern="0" dirty="0"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142" y="1237992"/>
            <a:ext cx="1380512" cy="118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3000372"/>
            <a:ext cx="3857652" cy="266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2013614" y="1243450"/>
            <a:ext cx="5072098" cy="1070616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Mata Kuliah Pancasila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00034" y="214290"/>
            <a:ext cx="8215370" cy="78581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KONTRAK PERKULIAHAN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467" y="1237992"/>
            <a:ext cx="1105333" cy="1053383"/>
          </a:xfrm>
          <a:prstGeom prst="rect">
            <a:avLst/>
          </a:prstGeom>
        </p:spPr>
      </p:pic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3B7FF-B633-4126-BEE3-6051BFECB04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00562" y="428604"/>
            <a:ext cx="3143272" cy="571504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3200" dirty="0" smtClean="0">
                <a:solidFill>
                  <a:schemeClr val="bg1"/>
                </a:solidFill>
              </a:rPr>
              <a:t>PEN</a:t>
            </a:r>
            <a:r>
              <a:rPr lang="en-US" sz="3200" dirty="0" smtClean="0">
                <a:solidFill>
                  <a:schemeClr val="bg1"/>
                </a:solidFill>
              </a:rPr>
              <a:t>GANTAR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034" y="121442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spc="5" dirty="0" err="1" smtClean="0">
                <a:latin typeface="Arial"/>
                <a:cs typeface="Arial"/>
              </a:rPr>
              <a:t>Pendidikan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5" dirty="0" err="1" smtClean="0">
                <a:latin typeface="Arial"/>
                <a:cs typeface="Arial"/>
              </a:rPr>
              <a:t>Pancasila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10" dirty="0" err="1" smtClean="0">
                <a:latin typeface="Arial"/>
                <a:cs typeface="Arial"/>
              </a:rPr>
              <a:t>merupakan</a:t>
            </a:r>
            <a:r>
              <a:rPr lang="en-US" sz="2000" spc="10" dirty="0" smtClean="0">
                <a:latin typeface="Arial"/>
                <a:cs typeface="Arial"/>
              </a:rPr>
              <a:t>  </a:t>
            </a:r>
            <a:r>
              <a:rPr lang="en-US" sz="2000" spc="5" dirty="0" err="1" smtClean="0">
                <a:latin typeface="Arial"/>
                <a:cs typeface="Arial"/>
              </a:rPr>
              <a:t>pendidikan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10" dirty="0" smtClean="0">
                <a:latin typeface="Arial"/>
                <a:cs typeface="Arial"/>
              </a:rPr>
              <a:t>yang </a:t>
            </a:r>
            <a:r>
              <a:rPr lang="en-US" sz="2000" dirty="0" err="1" smtClean="0">
                <a:latin typeface="Arial"/>
                <a:cs typeface="Arial"/>
              </a:rPr>
              <a:t>wajib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spc="5" dirty="0" err="1" smtClean="0">
                <a:latin typeface="Arial"/>
                <a:cs typeface="Arial"/>
              </a:rPr>
              <a:t>diberikan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10" dirty="0" err="1" smtClean="0">
                <a:latin typeface="Arial"/>
                <a:cs typeface="Arial"/>
              </a:rPr>
              <a:t>di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10" dirty="0" err="1" smtClean="0">
                <a:latin typeface="Arial"/>
                <a:cs typeface="Arial"/>
              </a:rPr>
              <a:t>semua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5" dirty="0" err="1" smtClean="0">
                <a:latin typeface="Arial"/>
                <a:cs typeface="Arial"/>
              </a:rPr>
              <a:t>jenjang</a:t>
            </a:r>
            <a:r>
              <a:rPr lang="en-US" sz="2000" spc="5" dirty="0" smtClean="0">
                <a:latin typeface="Arial"/>
                <a:cs typeface="Arial"/>
              </a:rPr>
              <a:t>  </a:t>
            </a:r>
            <a:r>
              <a:rPr lang="en-US" sz="2000" spc="5" dirty="0" err="1" smtClean="0">
                <a:latin typeface="Arial"/>
                <a:cs typeface="Arial"/>
              </a:rPr>
              <a:t>pendidikan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5" dirty="0" err="1" smtClean="0">
                <a:latin typeface="Arial"/>
                <a:cs typeface="Arial"/>
              </a:rPr>
              <a:t>termasuk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10" dirty="0" err="1" smtClean="0">
                <a:latin typeface="Arial"/>
                <a:cs typeface="Arial"/>
              </a:rPr>
              <a:t>di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5" dirty="0" err="1" smtClean="0">
                <a:latin typeface="Arial"/>
                <a:cs typeface="Arial"/>
              </a:rPr>
              <a:t>jenjang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5" dirty="0" err="1" smtClean="0">
                <a:latin typeface="Arial"/>
                <a:cs typeface="Arial"/>
              </a:rPr>
              <a:t>perguruan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5" dirty="0" err="1" smtClean="0">
                <a:latin typeface="Arial"/>
                <a:cs typeface="Arial"/>
              </a:rPr>
              <a:t>tinggi</a:t>
            </a:r>
            <a:r>
              <a:rPr lang="en-US" sz="2000" spc="5" dirty="0" smtClean="0">
                <a:latin typeface="Arial"/>
                <a:cs typeface="Arial"/>
              </a:rPr>
              <a:t>  </a:t>
            </a:r>
            <a:r>
              <a:rPr lang="en-US" sz="2000" spc="10" dirty="0" err="1" smtClean="0">
                <a:latin typeface="Arial"/>
                <a:cs typeface="Arial"/>
              </a:rPr>
              <a:t>sebagaimana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5" dirty="0" err="1" smtClean="0">
                <a:latin typeface="Arial"/>
                <a:cs typeface="Arial"/>
              </a:rPr>
              <a:t>tertuang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10" dirty="0" err="1" smtClean="0">
                <a:latin typeface="Arial"/>
                <a:cs typeface="Arial"/>
              </a:rPr>
              <a:t>dalam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15" dirty="0" smtClean="0">
                <a:latin typeface="Arial"/>
                <a:cs typeface="Arial"/>
              </a:rPr>
              <a:t>UU </a:t>
            </a:r>
            <a:r>
              <a:rPr lang="en-US" sz="2000" spc="10" dirty="0" smtClean="0">
                <a:latin typeface="Arial"/>
                <a:cs typeface="Arial"/>
              </a:rPr>
              <a:t>No.</a:t>
            </a:r>
            <a:r>
              <a:rPr lang="en-US" sz="2000" spc="-110" dirty="0" smtClean="0">
                <a:latin typeface="Arial"/>
                <a:cs typeface="Arial"/>
              </a:rPr>
              <a:t> 1</a:t>
            </a:r>
            <a:r>
              <a:rPr lang="en-US" sz="2000" spc="10" dirty="0" smtClean="0">
                <a:latin typeface="Arial"/>
                <a:cs typeface="Arial"/>
              </a:rPr>
              <a:t>2 </a:t>
            </a:r>
            <a:r>
              <a:rPr lang="en-US" sz="2000" spc="10" dirty="0" err="1" smtClean="0">
                <a:latin typeface="Arial"/>
                <a:cs typeface="Arial"/>
              </a:rPr>
              <a:t>Tahun</a:t>
            </a:r>
            <a:r>
              <a:rPr lang="en-US" sz="2000" spc="10" dirty="0" smtClean="0">
                <a:latin typeface="Arial"/>
                <a:cs typeface="Arial"/>
              </a:rPr>
              <a:t> 2012 </a:t>
            </a:r>
            <a:r>
              <a:rPr lang="en-US" sz="2000" spc="5" dirty="0" err="1" smtClean="0">
                <a:latin typeface="Arial"/>
                <a:cs typeface="Arial"/>
              </a:rPr>
              <a:t>tentang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10" dirty="0" err="1" smtClean="0">
                <a:latin typeface="Arial"/>
                <a:cs typeface="Arial"/>
              </a:rPr>
              <a:t>Pendidikan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10" dirty="0" err="1" smtClean="0">
                <a:latin typeface="Arial"/>
                <a:cs typeface="Arial"/>
              </a:rPr>
              <a:t>Tinggi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10" dirty="0" err="1" smtClean="0">
                <a:latin typeface="Arial"/>
                <a:cs typeface="Arial"/>
              </a:rPr>
              <a:t>pada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10" dirty="0" err="1" smtClean="0">
                <a:latin typeface="Arial"/>
                <a:cs typeface="Arial"/>
              </a:rPr>
              <a:t>pasal</a:t>
            </a:r>
            <a:r>
              <a:rPr lang="en-US" sz="2000" spc="10" dirty="0" smtClean="0">
                <a:latin typeface="Arial"/>
                <a:cs typeface="Arial"/>
              </a:rPr>
              <a:t> 35 </a:t>
            </a:r>
            <a:r>
              <a:rPr lang="en-US" sz="2000" spc="10" dirty="0" err="1" smtClean="0">
                <a:latin typeface="Arial"/>
                <a:cs typeface="Arial"/>
              </a:rPr>
              <a:t>ayat</a:t>
            </a:r>
            <a:r>
              <a:rPr lang="en-US" sz="2000" spc="10" dirty="0" smtClean="0">
                <a:latin typeface="Arial"/>
                <a:cs typeface="Arial"/>
              </a:rPr>
              <a:t> 3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786182" y="371475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spc="5" dirty="0" err="1" smtClean="0">
                <a:latin typeface="Arial"/>
                <a:cs typeface="Arial"/>
              </a:rPr>
              <a:t>Bunyi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5" dirty="0" err="1" smtClean="0">
                <a:latin typeface="Arial"/>
                <a:cs typeface="Arial"/>
              </a:rPr>
              <a:t>pasal</a:t>
            </a:r>
            <a:r>
              <a:rPr lang="en-US" sz="2000" spc="5" dirty="0" smtClean="0">
                <a:latin typeface="Arial"/>
                <a:cs typeface="Arial"/>
              </a:rPr>
              <a:t> 35 </a:t>
            </a:r>
            <a:r>
              <a:rPr lang="en-US" sz="2000" spc="5" dirty="0" err="1" smtClean="0">
                <a:latin typeface="Arial"/>
                <a:cs typeface="Arial"/>
              </a:rPr>
              <a:t>ayat</a:t>
            </a:r>
            <a:r>
              <a:rPr lang="en-US" sz="2000" spc="5" dirty="0" smtClean="0">
                <a:latin typeface="Arial"/>
                <a:cs typeface="Arial"/>
              </a:rPr>
              <a:t> 3 </a:t>
            </a:r>
            <a:r>
              <a:rPr lang="en-US" sz="2000" spc="10" dirty="0" err="1" smtClean="0">
                <a:latin typeface="Arial"/>
                <a:cs typeface="Arial"/>
              </a:rPr>
              <a:t>dalam</a:t>
            </a:r>
            <a:r>
              <a:rPr lang="en-US" sz="2000" spc="15" dirty="0" err="1" smtClean="0">
                <a:latin typeface="Arial"/>
                <a:cs typeface="Arial"/>
              </a:rPr>
              <a:t>UU</a:t>
            </a:r>
            <a:r>
              <a:rPr lang="en-US" sz="2000" spc="15" dirty="0" smtClean="0">
                <a:latin typeface="Arial"/>
                <a:cs typeface="Arial"/>
              </a:rPr>
              <a:t> </a:t>
            </a:r>
            <a:r>
              <a:rPr lang="en-US" sz="2000" spc="10" dirty="0" smtClean="0">
                <a:latin typeface="Arial"/>
                <a:cs typeface="Arial"/>
              </a:rPr>
              <a:t>No.</a:t>
            </a:r>
            <a:r>
              <a:rPr lang="en-US" sz="2000" spc="-110" dirty="0" smtClean="0">
                <a:latin typeface="Arial"/>
                <a:cs typeface="Arial"/>
              </a:rPr>
              <a:t> 1</a:t>
            </a:r>
            <a:r>
              <a:rPr lang="en-US" sz="2000" spc="10" dirty="0" smtClean="0">
                <a:latin typeface="Arial"/>
                <a:cs typeface="Arial"/>
              </a:rPr>
              <a:t>2 </a:t>
            </a:r>
            <a:r>
              <a:rPr lang="en-US" sz="2000" spc="10" dirty="0" err="1" smtClean="0">
                <a:latin typeface="Arial"/>
                <a:cs typeface="Arial"/>
              </a:rPr>
              <a:t>Tahun</a:t>
            </a:r>
            <a:r>
              <a:rPr lang="en-US" sz="2000" spc="10" dirty="0" smtClean="0">
                <a:latin typeface="Arial"/>
                <a:cs typeface="Arial"/>
              </a:rPr>
              <a:t> 2012 </a:t>
            </a:r>
            <a:r>
              <a:rPr lang="en-US" sz="2000" spc="5" dirty="0" err="1" smtClean="0">
                <a:latin typeface="Arial"/>
                <a:cs typeface="Arial"/>
              </a:rPr>
              <a:t>adalah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dirty="0" err="1" smtClean="0"/>
              <a:t>Kurikulum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sebagaimana</a:t>
            </a:r>
            <a:r>
              <a:rPr lang="en-US" sz="2000" dirty="0" smtClean="0"/>
              <a:t> </a:t>
            </a:r>
            <a:r>
              <a:rPr lang="en-US" sz="2000" dirty="0" err="1" smtClean="0"/>
              <a:t>dimaksud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ayat</a:t>
            </a:r>
            <a:r>
              <a:rPr lang="en-US" sz="2000" dirty="0" smtClean="0"/>
              <a:t> (1) </a:t>
            </a:r>
            <a:r>
              <a:rPr lang="en-US" sz="2000" dirty="0" err="1" smtClean="0"/>
              <a:t>wajib</a:t>
            </a:r>
            <a:r>
              <a:rPr lang="en-US" sz="2000" dirty="0" smtClean="0"/>
              <a:t> </a:t>
            </a:r>
            <a:r>
              <a:rPr lang="en-US" sz="2000" dirty="0" err="1" smtClean="0"/>
              <a:t>memuat</a:t>
            </a:r>
            <a:r>
              <a:rPr lang="en-US" sz="2000" dirty="0" smtClean="0"/>
              <a:t> </a:t>
            </a:r>
            <a:r>
              <a:rPr lang="en-US" sz="2000" dirty="0" err="1" smtClean="0"/>
              <a:t>mata</a:t>
            </a:r>
            <a:r>
              <a:rPr lang="en-US" sz="2000" dirty="0" smtClean="0"/>
              <a:t> </a:t>
            </a:r>
            <a:r>
              <a:rPr lang="en-US" sz="2000" dirty="0" err="1" smtClean="0"/>
              <a:t>kuliah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a. Agama;</a:t>
            </a:r>
          </a:p>
          <a:p>
            <a:r>
              <a:rPr lang="en-US" sz="2000" dirty="0" smtClean="0"/>
              <a:t>b. </a:t>
            </a:r>
            <a:r>
              <a:rPr lang="en-US" sz="2000" dirty="0" err="1" smtClean="0"/>
              <a:t>Pancasila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c. </a:t>
            </a:r>
            <a:r>
              <a:rPr lang="en-US" sz="2000" dirty="0" err="1" smtClean="0"/>
              <a:t>Kewarganegaraan</a:t>
            </a:r>
            <a:r>
              <a:rPr lang="en-US" sz="2000" dirty="0" smtClean="0"/>
              <a:t>; </a:t>
            </a:r>
            <a:r>
              <a:rPr lang="en-US" sz="2000" dirty="0" err="1" smtClean="0"/>
              <a:t>dan</a:t>
            </a:r>
            <a:endParaRPr lang="en-US" sz="2000" dirty="0" smtClean="0"/>
          </a:p>
          <a:p>
            <a:r>
              <a:rPr lang="en-US" sz="2000" dirty="0" smtClean="0"/>
              <a:t>d. </a:t>
            </a:r>
            <a:r>
              <a:rPr lang="en-US" sz="2000" dirty="0" err="1" smtClean="0"/>
              <a:t>Bahasa</a:t>
            </a:r>
            <a:r>
              <a:rPr lang="en-US" sz="2000" dirty="0" smtClean="0"/>
              <a:t> Indonesia.</a:t>
            </a:r>
            <a:endParaRPr lang="en-US" sz="2000" spc="1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3B7FF-B633-4126-BEE3-6051BFECB04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143504" y="428604"/>
            <a:ext cx="2500330" cy="571504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TUJUAN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034" y="1417618"/>
            <a:ext cx="54292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ruh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dirty="0" err="1" smtClean="0"/>
              <a:t>jati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jiwa</a:t>
            </a:r>
            <a:r>
              <a:rPr lang="en-US" sz="2400" dirty="0" smtClean="0"/>
              <a:t> </a:t>
            </a:r>
            <a:r>
              <a:rPr lang="en-US" sz="2400" dirty="0" err="1" smtClean="0"/>
              <a:t>profesionalitas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studi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3786182" y="404857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menguasai</a:t>
            </a:r>
            <a:r>
              <a:rPr lang="en-US" sz="2400" dirty="0" smtClean="0"/>
              <a:t> </a:t>
            </a:r>
            <a:r>
              <a:rPr lang="en-US" sz="2400" dirty="0" err="1" smtClean="0"/>
              <a:t>kompetensi</a:t>
            </a:r>
            <a:r>
              <a:rPr lang="en-US" sz="2400" dirty="0" smtClean="0"/>
              <a:t>: </a:t>
            </a:r>
            <a:r>
              <a:rPr lang="en-US" sz="2400" dirty="0" err="1" smtClean="0"/>
              <a:t>bersyukur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karunia</a:t>
            </a:r>
            <a:r>
              <a:rPr lang="en-US" sz="2400" dirty="0" smtClean="0"/>
              <a:t> </a:t>
            </a:r>
            <a:r>
              <a:rPr lang="en-US" sz="2400" dirty="0" err="1" smtClean="0"/>
              <a:t>kemerdekaan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Indonesia</a:t>
            </a:r>
            <a:endParaRPr lang="en-US" sz="2400" spc="1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272" y="398444"/>
            <a:ext cx="5786478" cy="642942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Manfaat Mata Kuliah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42652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6998" y="2020414"/>
            <a:ext cx="8429684" cy="3429024"/>
          </a:xfrm>
        </p:spPr>
        <p:txBody>
          <a:bodyPr/>
          <a:lstStyle/>
          <a:p>
            <a:pPr>
              <a:buNone/>
            </a:pPr>
            <a:r>
              <a:rPr lang="id-ID" sz="3600" dirty="0" smtClean="0"/>
              <a:t>Setelah mengikuti kuliah ini,</a:t>
            </a:r>
            <a:r>
              <a:rPr lang="en-US" sz="3600" dirty="0" smtClean="0"/>
              <a:t> </a:t>
            </a:r>
            <a:r>
              <a:rPr lang="id-ID" sz="3600" dirty="0" smtClean="0"/>
              <a:t>mahasiswa</a:t>
            </a:r>
            <a:endParaRPr lang="en-US" sz="3600" dirty="0" smtClean="0"/>
          </a:p>
          <a:p>
            <a:pPr>
              <a:buNone/>
            </a:pPr>
            <a:r>
              <a:rPr lang="id-ID" sz="3600" dirty="0" smtClean="0"/>
              <a:t>diharapkan dapat memahami dan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m</a:t>
            </a:r>
            <a:r>
              <a:rPr lang="id-ID" sz="3600" dirty="0" smtClean="0"/>
              <a:t>enerapkan</a:t>
            </a:r>
            <a:r>
              <a:rPr lang="en-US" sz="3600" dirty="0" smtClean="0"/>
              <a:t> </a:t>
            </a:r>
            <a:r>
              <a:rPr lang="id-ID" sz="3600" dirty="0" smtClean="0"/>
              <a:t>nilai-nilai luhur yang ada</a:t>
            </a:r>
            <a:endParaRPr lang="en-US" sz="3600" dirty="0" smtClean="0"/>
          </a:p>
          <a:p>
            <a:pPr>
              <a:buNone/>
            </a:pPr>
            <a:r>
              <a:rPr lang="id-ID" sz="3600" dirty="0" smtClean="0"/>
              <a:t>dalam butir-butir</a:t>
            </a:r>
            <a:r>
              <a:rPr lang="en-US" sz="3600" dirty="0" smtClean="0"/>
              <a:t> </a:t>
            </a:r>
            <a:r>
              <a:rPr lang="id-ID" sz="3600" dirty="0" smtClean="0"/>
              <a:t>Pancasila di kampus</a:t>
            </a:r>
            <a:endParaRPr lang="en-US" sz="3600" dirty="0" smtClean="0"/>
          </a:p>
          <a:p>
            <a:pPr>
              <a:buNone/>
            </a:pPr>
            <a:r>
              <a:rPr lang="id-ID" sz="3600" dirty="0" smtClean="0"/>
              <a:t>maupun di luar kampus</a:t>
            </a:r>
            <a:endParaRPr lang="en-US" sz="3600" dirty="0" smtClean="0"/>
          </a:p>
          <a:p>
            <a:pPr marL="274638" indent="0">
              <a:buNone/>
            </a:pPr>
            <a:endParaRPr lang="id-ID" sz="3600" dirty="0" smtClean="0"/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272" y="357166"/>
            <a:ext cx="5786478" cy="71438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Deskripsi Perkuliahan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42652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6998" y="2020414"/>
            <a:ext cx="8429684" cy="4123230"/>
          </a:xfrm>
        </p:spPr>
        <p:txBody>
          <a:bodyPr/>
          <a:lstStyle/>
          <a:p>
            <a:pPr>
              <a:buNone/>
            </a:pPr>
            <a:r>
              <a:rPr lang="id-ID" sz="3200" dirty="0" smtClean="0"/>
              <a:t>Mata kuliah ini mempelajari Pancasila dalam 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kajian sejarah bangsa Indonesia, Pancasila 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sebagai dasar negara, Pancasila sebagai 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ideologi negara, Pancasila</a:t>
            </a:r>
            <a:r>
              <a:rPr lang="en-US" sz="3200" dirty="0" smtClean="0"/>
              <a:t> </a:t>
            </a:r>
            <a:r>
              <a:rPr lang="id-ID" sz="3200" dirty="0" smtClean="0"/>
              <a:t>sebagai sistem 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filsafat, Pancasila sebagai sistem etika, dan 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Pancasila sebagai dasar nilai pengembangan 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ilmu</a:t>
            </a:r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272" y="357166"/>
            <a:ext cx="5786478" cy="1357322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Capaian Pembelajaran Mata Kuliah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42652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6998" y="2223610"/>
            <a:ext cx="8429684" cy="2408718"/>
          </a:xfrm>
        </p:spPr>
        <p:txBody>
          <a:bodyPr/>
          <a:lstStyle/>
          <a:p>
            <a:pPr>
              <a:buNone/>
            </a:pPr>
            <a:r>
              <a:rPr lang="id-ID" sz="3200" dirty="0" smtClean="0"/>
              <a:t>Mahasiswa mampu memahami dan 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menerapkan nilai-nilai luhur yang ada dalam 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butir-butir Pancasila di kampus maupun di 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luar kampus</a:t>
            </a:r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272" y="285728"/>
            <a:ext cx="5786478" cy="1857388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Capaian (Hasil) Pembelajaran Pertemuan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42652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6026" y="2659030"/>
            <a:ext cx="8429684" cy="240871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id-ID" sz="3200" dirty="0" smtClean="0"/>
              <a:t>Mahasiswa mampu menjelaskan dan </a:t>
            </a:r>
            <a:endParaRPr lang="en-US" sz="3200" dirty="0" smtClean="0"/>
          </a:p>
          <a:p>
            <a:pPr marL="514350" indent="-514350">
              <a:buNone/>
            </a:pPr>
            <a:r>
              <a:rPr lang="en-US" sz="3200" dirty="0" smtClean="0"/>
              <a:t>     </a:t>
            </a:r>
            <a:r>
              <a:rPr lang="id-ID" sz="3200" dirty="0" smtClean="0"/>
              <a:t>memahami sejarah bangsa Indonesia </a:t>
            </a:r>
            <a:endParaRPr lang="en-US" sz="3200" dirty="0" smtClean="0"/>
          </a:p>
          <a:p>
            <a:pPr marL="514350" indent="-514350">
              <a:buNone/>
            </a:pPr>
            <a:r>
              <a:rPr lang="en-US" sz="3200" dirty="0" smtClean="0"/>
              <a:t>     </a:t>
            </a:r>
            <a:r>
              <a:rPr lang="id-ID" sz="3200" dirty="0" smtClean="0"/>
              <a:t>mulai dari pra kemerdekaan sampai</a:t>
            </a:r>
            <a:endParaRPr lang="en-US" sz="3200" dirty="0" smtClean="0"/>
          </a:p>
          <a:p>
            <a:pPr marL="514350" indent="-514350">
              <a:buNone/>
            </a:pPr>
            <a:r>
              <a:rPr lang="en-US" sz="3200" dirty="0" smtClean="0"/>
              <a:t>     </a:t>
            </a:r>
            <a:r>
              <a:rPr lang="id-ID" sz="3200" dirty="0" smtClean="0"/>
              <a:t>dengan era reformasi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272" y="285728"/>
            <a:ext cx="5786478" cy="1857388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id-ID" sz="4000" dirty="0" smtClean="0">
                <a:solidFill>
                  <a:schemeClr val="bg1"/>
                </a:solidFill>
              </a:rPr>
              <a:t>Capaian (Hasil) Pembelajaran Pertemuan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935" y="342652"/>
            <a:ext cx="1013515" cy="86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6026" y="2659030"/>
            <a:ext cx="8429684" cy="3556052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2. </a:t>
            </a:r>
            <a:r>
              <a:rPr lang="id-ID" sz="3200" dirty="0" smtClean="0"/>
              <a:t>Mahasiswa mampu menganalisis dan </a:t>
            </a:r>
            <a:r>
              <a:rPr lang="en-US" sz="3200" dirty="0" smtClean="0"/>
              <a:t> </a:t>
            </a:r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mengevaluasi Pancasila sebagai dasar 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negara yang tercantum dalam UUD 1945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mulai dari pembukaan, batang tubuh, </a:t>
            </a:r>
            <a:r>
              <a:rPr lang="en-US" sz="3200" dirty="0" smtClean="0"/>
              <a:t> </a:t>
            </a:r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hingga implementasinya di bidang politik,</a:t>
            </a:r>
            <a:r>
              <a:rPr lang="en-US" sz="3200" dirty="0" smtClean="0"/>
              <a:t>     </a:t>
            </a:r>
          </a:p>
          <a:p>
            <a:pPr>
              <a:buNone/>
            </a:pPr>
            <a:r>
              <a:rPr lang="en-US" sz="3200" dirty="0" smtClean="0"/>
              <a:t>    </a:t>
            </a:r>
            <a:r>
              <a:rPr lang="id-ID" sz="3200" dirty="0" smtClean="0"/>
              <a:t>ekonomi, sosial budaya, dan hankam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6338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3589</TotalTime>
  <Words>757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Network</vt:lpstr>
      <vt:lpstr>Universitas Lampung  Mata Kuliah Pancasila  2020/2021</vt:lpstr>
      <vt:lpstr>PowerPoint Presentation</vt:lpstr>
      <vt:lpstr>PENGANTAR</vt:lpstr>
      <vt:lpstr>TUJUAN</vt:lpstr>
      <vt:lpstr>Manfaat Mata Kuliah</vt:lpstr>
      <vt:lpstr>Deskripsi Perkuliahan</vt:lpstr>
      <vt:lpstr>Capaian Pembelajaran Mata Kuliah</vt:lpstr>
      <vt:lpstr>Capaian (Hasil) Pembelajaran Pertemuan</vt:lpstr>
      <vt:lpstr>Capaian (Hasil) Pembelajaran Pertemuan</vt:lpstr>
      <vt:lpstr>Capaian (Hasil) Pembelajaran Pertemuan</vt:lpstr>
      <vt:lpstr>Capaian (Hasil) Pembelajaran Pertemuan</vt:lpstr>
      <vt:lpstr>Capaian (Hasil) Pembelajaran Pertemuan</vt:lpstr>
      <vt:lpstr>Organisasi Materi/ Peta Mata Kuliah</vt:lpstr>
      <vt:lpstr>Strategi  Perkuliahan</vt:lpstr>
      <vt:lpstr>Referensi Utama  dan Penunjang</vt:lpstr>
      <vt:lpstr>Referensi Utama  dan Penunjang</vt:lpstr>
    </vt:vector>
  </TitlesOfParts>
  <Company>Institut Teknologi Bandung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IF-User</dc:creator>
  <cp:lastModifiedBy>Personal</cp:lastModifiedBy>
  <cp:revision>381</cp:revision>
  <dcterms:created xsi:type="dcterms:W3CDTF">2005-09-06T03:38:54Z</dcterms:created>
  <dcterms:modified xsi:type="dcterms:W3CDTF">2020-09-26T17:09:04Z</dcterms:modified>
</cp:coreProperties>
</file>