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0" r:id="rId2"/>
    <p:sldId id="271" r:id="rId3"/>
    <p:sldId id="259" r:id="rId4"/>
    <p:sldId id="264" r:id="rId5"/>
    <p:sldId id="265" r:id="rId6"/>
    <p:sldId id="266" r:id="rId7"/>
    <p:sldId id="260" r:id="rId8"/>
    <p:sldId id="267" r:id="rId9"/>
    <p:sldId id="261" r:id="rId10"/>
    <p:sldId id="268" r:id="rId11"/>
    <p:sldId id="262" r:id="rId12"/>
    <p:sldId id="269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9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7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82749E-A9DB-45AF-A501-F0776EF8D314}" type="datetimeFigureOut">
              <a:rPr lang="id-ID" smtClean="0"/>
              <a:pPr/>
              <a:t>04/10/2020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38233DC-C60D-41A9-97BF-2FB3D1D3A44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LIABILITAS JANGKA PENDEK, PROVISI DAN KONTINGENSI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22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721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Provisi diakui jika memenuhi 3 syarat yaitu:</a:t>
            </a:r>
          </a:p>
          <a:p>
            <a:pPr>
              <a:buNone/>
            </a:pPr>
            <a:r>
              <a:rPr lang="id-ID" dirty="0" smtClean="0"/>
              <a:t>1. entitas memiliki kewajiban kini sebagai akibat masa lalu.</a:t>
            </a:r>
          </a:p>
          <a:p>
            <a:pPr>
              <a:buNone/>
            </a:pPr>
            <a:r>
              <a:rPr lang="id-ID" dirty="0" smtClean="0"/>
              <a:t>2. kemungkinan penyelesaian liabilitas mengakibatkan arus keluar sumber daya.</a:t>
            </a:r>
          </a:p>
          <a:p>
            <a:pPr>
              <a:buNone/>
            </a:pPr>
            <a:r>
              <a:rPr lang="id-ID" dirty="0" smtClean="0"/>
              <a:t>3. estimasi yang dapat diukur dangan andal nilainya.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Contoh: entitas menjual produk dengan memberikan</a:t>
            </a:r>
          </a:p>
          <a:p>
            <a:pPr>
              <a:buNone/>
            </a:pPr>
            <a:r>
              <a:rPr lang="id-ID" dirty="0" smtClean="0"/>
              <a:t>garansi 1 tahun. Jika cacat ringan 100jt, cacat berat</a:t>
            </a:r>
          </a:p>
          <a:p>
            <a:pPr>
              <a:buNone/>
            </a:pPr>
            <a:r>
              <a:rPr lang="id-ID" dirty="0" smtClean="0"/>
              <a:t>500jt. Berdasarkan pengalalaman bahwa biasanya</a:t>
            </a:r>
          </a:p>
          <a:p>
            <a:pPr>
              <a:buNone/>
            </a:pPr>
            <a:r>
              <a:rPr lang="id-ID" dirty="0" smtClean="0"/>
              <a:t>barang yang tidak cacat 80%, cacat ringan 15%, cacat</a:t>
            </a:r>
          </a:p>
          <a:p>
            <a:pPr>
              <a:buNone/>
            </a:pPr>
            <a:r>
              <a:rPr lang="id-ID" dirty="0" smtClean="0"/>
              <a:t>berat 5%.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Jadi (80% x 0) + (15% x 100jt) + (5% x 500jt)=40jt</a:t>
            </a:r>
          </a:p>
          <a:p>
            <a:pPr>
              <a:buNone/>
            </a:pPr>
            <a:r>
              <a:rPr lang="id-ID" u="sng" dirty="0" smtClean="0"/>
              <a:t>Jurnalnya</a:t>
            </a:r>
            <a:r>
              <a:rPr lang="id-ID" dirty="0" smtClean="0"/>
              <a:t>: Beban garansi		40jt	-</a:t>
            </a:r>
            <a:endParaRPr lang="id-ID" dirty="0"/>
          </a:p>
          <a:p>
            <a:pPr>
              <a:buNone/>
            </a:pPr>
            <a:r>
              <a:rPr lang="id-ID" dirty="0" smtClean="0"/>
              <a:t>				utang garansi 	-	40jt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 smtClean="0">
                <a:effectLst/>
              </a:rPr>
              <a:t>Pengakuan dan pengukuran</a:t>
            </a:r>
            <a:endParaRPr lang="id-ID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id-ID" sz="2500" dirty="0" smtClean="0"/>
              <a:t>Liabilitas jangka pendek di sajikan pada laporan keuangan sebelum liabilitas jangka panjang. </a:t>
            </a:r>
          </a:p>
          <a:p>
            <a:pPr marL="624078" indent="-514350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id-ID" sz="2500" dirty="0" smtClean="0"/>
              <a:t>Pengungkapan ini berisikan rincian dan tambahan penjelasan.</a:t>
            </a:r>
          </a:p>
          <a:p>
            <a:pPr marL="624078" indent="-514350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id-ID" sz="2500" dirty="0" smtClean="0"/>
              <a:t>Semakin besar jumlah utang lancar semakin besar pula resiko perusahaan untuk membayar utang.</a:t>
            </a:r>
          </a:p>
          <a:p>
            <a:endParaRPr lang="id-ID" sz="2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Penyajian dan Pengungkapan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sz="4000" dirty="0" smtClean="0"/>
              <a:t>TERIMA KASIH</a:t>
            </a:r>
            <a:endParaRPr lang="id-ID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071546"/>
            <a:ext cx="8286808" cy="550072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Peranan liabilitas sangatlah penting dalam suatu perusahaan karena didalam suatu perusahaan tidak hanya mengandalkan modal sebagai kegiatan operasional perusahaan tetapi juga menggunakan utang sebagai tambahan modal.</a:t>
            </a:r>
          </a:p>
          <a:p>
            <a:pPr algn="just"/>
            <a:endParaRPr lang="id-ID" dirty="0" smtClean="0"/>
          </a:p>
          <a:p>
            <a:pPr algn="just"/>
            <a:r>
              <a:rPr lang="id-ID" dirty="0" smtClean="0"/>
              <a:t>liabilitas menurut KDP2LK adalah utang entitas masa kini yang timbul dari peristiwa masa lalu dan penyelesaiannya diharapkan mengakibatkan arus kas keluar dari sumber daya entitas yang mengandung manfaat ekonomi.</a:t>
            </a:r>
          </a:p>
          <a:p>
            <a:pPr algn="just"/>
            <a:endParaRPr lang="id-ID" dirty="0" smtClean="0"/>
          </a:p>
          <a:p>
            <a:pPr algn="just"/>
            <a:r>
              <a:rPr lang="id-ID" dirty="0"/>
              <a:t>K</a:t>
            </a:r>
            <a:r>
              <a:rPr lang="id-ID" dirty="0" smtClean="0"/>
              <a:t>alau liabilitas jangka pendek penyelesaian hutangnya dalam jangka waktu 12 bulan (contoh: utang dagang dan beban yang masih harus dibayar) dan lebih dari itu menjadi liabilitas jangka panjang contoh: (utang bank jangka panjang dan obligasi)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pPr algn="ctr"/>
            <a:r>
              <a:rPr lang="id-ID" dirty="0" smtClean="0"/>
              <a:t>Peranan dan Definisi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1827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766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1. Utang bank</a:t>
            </a:r>
          </a:p>
          <a:p>
            <a:pPr algn="just">
              <a:buNone/>
            </a:pPr>
            <a:r>
              <a:rPr lang="id-ID" dirty="0" smtClean="0"/>
              <a:t>	Utang berbunga yang sering kita jumpai yaitu utang bank, utang yang berjangka waktu 1 tahun atau kurang dan biasanya mempunyai bunga. Biasanya utang bank ini digunakan untuk memenuhi kebutuhan operasional perusahaan.</a:t>
            </a:r>
          </a:p>
          <a:p>
            <a:pPr>
              <a:buNone/>
            </a:pPr>
            <a:r>
              <a:rPr lang="id-ID" dirty="0" smtClean="0"/>
              <a:t> </a:t>
            </a:r>
          </a:p>
          <a:p>
            <a:pPr>
              <a:buNone/>
            </a:pPr>
            <a:r>
              <a:rPr lang="id-ID" dirty="0" smtClean="0"/>
              <a:t>2. Wesel bayar</a:t>
            </a:r>
          </a:p>
          <a:p>
            <a:pPr algn="just">
              <a:buNone/>
            </a:pPr>
            <a:r>
              <a:rPr lang="id-ID" dirty="0" smtClean="0"/>
              <a:t>	Adalah janji dari pihak penarik wesel untuk membayarkan sejumlah nilai tertentu dimasa mendatang.</a:t>
            </a:r>
          </a:p>
          <a:p>
            <a:pPr>
              <a:buNone/>
            </a:pPr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72560" cy="1143000"/>
          </a:xfrm>
        </p:spPr>
        <p:txBody>
          <a:bodyPr>
            <a:normAutofit/>
          </a:bodyPr>
          <a:lstStyle/>
          <a:p>
            <a:r>
              <a:rPr lang="id-ID" sz="3500" dirty="0" smtClean="0">
                <a:effectLst/>
              </a:rPr>
              <a:t>Utang Berbunga Dalam Jangka Pendek </a:t>
            </a:r>
            <a:endParaRPr lang="id-ID" sz="35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PT. Merapi pada tanggal 1 November 2015 menarik</a:t>
            </a:r>
          </a:p>
          <a:p>
            <a:pPr>
              <a:buNone/>
            </a:pPr>
            <a:r>
              <a:rPr lang="id-ID" dirty="0" smtClean="0"/>
              <a:t>dari bank bunga utang sebesar 200jt dengan bunga</a:t>
            </a:r>
          </a:p>
          <a:p>
            <a:pPr>
              <a:buNone/>
            </a:pPr>
            <a:r>
              <a:rPr lang="id-ID" dirty="0" smtClean="0"/>
              <a:t>15%, untuk jangka waktu 150 hari. pokok dan bunga</a:t>
            </a:r>
          </a:p>
          <a:p>
            <a:pPr>
              <a:buNone/>
            </a:pPr>
            <a:r>
              <a:rPr lang="id-ID" dirty="0" smtClean="0"/>
              <a:t>akan dibayarkan pada saat jatuh tempo.</a:t>
            </a:r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Jurnal saat menerima utang:</a:t>
            </a:r>
          </a:p>
          <a:p>
            <a:pPr lvl="1">
              <a:buNone/>
            </a:pPr>
            <a:r>
              <a:rPr lang="id-ID" dirty="0" smtClean="0"/>
              <a:t>	Kas 		200jt     -</a:t>
            </a:r>
          </a:p>
          <a:p>
            <a:pPr lvl="1">
              <a:buNone/>
            </a:pPr>
            <a:r>
              <a:rPr lang="id-ID" dirty="0" smtClean="0"/>
              <a:t>		Utang bank	     -	200jt</a:t>
            </a:r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Jurnal penyesuaian dan pembalik 31 Desember 2015</a:t>
            </a:r>
          </a:p>
          <a:p>
            <a:pPr lvl="1">
              <a:buNone/>
            </a:pPr>
            <a:r>
              <a:rPr lang="id-ID" dirty="0" smtClean="0"/>
              <a:t>	Beban bunga 	5jt	-		</a:t>
            </a:r>
            <a:endParaRPr lang="id-ID" dirty="0"/>
          </a:p>
          <a:p>
            <a:pPr lvl="1">
              <a:buNone/>
            </a:pPr>
            <a:r>
              <a:rPr lang="id-ID" dirty="0" smtClean="0"/>
              <a:t>		Utang bunga	-	5jt</a:t>
            </a:r>
          </a:p>
          <a:p>
            <a:pPr lvl="1" algn="ctr">
              <a:buFont typeface="Wingdings" pitchFamily="2" charset="2"/>
              <a:buChar char="v"/>
            </a:pPr>
            <a:r>
              <a:rPr lang="id-ID" dirty="0" smtClean="0"/>
              <a:t>Jurnal saat utang jatuh tempo:</a:t>
            </a:r>
          </a:p>
          <a:p>
            <a:pPr lvl="1">
              <a:buNone/>
            </a:pPr>
            <a:r>
              <a:rPr lang="id-ID" dirty="0" smtClean="0"/>
              <a:t>				Beban bunga	7,5jt	-</a:t>
            </a:r>
          </a:p>
          <a:p>
            <a:pPr lvl="1">
              <a:buNone/>
            </a:pPr>
            <a:r>
              <a:rPr lang="id-ID" dirty="0" smtClean="0"/>
              <a:t>				Utang bunga	5jt	-	</a:t>
            </a:r>
          </a:p>
          <a:p>
            <a:pPr lvl="1">
              <a:buNone/>
            </a:pPr>
            <a:r>
              <a:rPr lang="id-ID" dirty="0" smtClean="0"/>
              <a:t>				Utang bank	200jt	-</a:t>
            </a:r>
          </a:p>
          <a:p>
            <a:pPr lvl="1" algn="ctr">
              <a:buNone/>
            </a:pPr>
            <a:r>
              <a:rPr lang="id-ID" dirty="0" smtClean="0"/>
              <a:t>			kas	-	212,5jt</a:t>
            </a:r>
          </a:p>
          <a:p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85818"/>
          </a:xfrm>
        </p:spPr>
        <p:txBody>
          <a:bodyPr>
            <a:noAutofit/>
          </a:bodyPr>
          <a:lstStyle/>
          <a:p>
            <a:r>
              <a:rPr lang="id-ID" sz="3500" dirty="0" smtClean="0">
                <a:effectLst/>
              </a:rPr>
              <a:t>Contoh Utang Bank Jangka Pendek</a:t>
            </a:r>
            <a:br>
              <a:rPr lang="id-ID" sz="3500" dirty="0" smtClean="0">
                <a:effectLst/>
              </a:rPr>
            </a:br>
            <a:endParaRPr lang="id-ID" sz="35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5721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PT. Lawu tanggal 2 oktober 2015 menarik utang jangka</a:t>
            </a:r>
          </a:p>
          <a:p>
            <a:pPr>
              <a:buNone/>
            </a:pPr>
            <a:r>
              <a:rPr lang="id-ID" dirty="0" smtClean="0"/>
              <a:t>waktu 6 bulan dari bank mega 400jt dengan bunga 15%/th</a:t>
            </a:r>
          </a:p>
          <a:p>
            <a:pPr>
              <a:buNone/>
            </a:pPr>
            <a:r>
              <a:rPr lang="id-ID" dirty="0" smtClean="0"/>
              <a:t>dari pokok yang dipotong pada awal. </a:t>
            </a:r>
          </a:p>
          <a:p>
            <a:pPr>
              <a:buNone/>
            </a:pPr>
            <a:endParaRPr lang="id-ID" dirty="0" smtClean="0"/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Jurnal saat menerima utang:</a:t>
            </a:r>
          </a:p>
          <a:p>
            <a:pPr>
              <a:buNone/>
            </a:pPr>
            <a:r>
              <a:rPr lang="id-ID" dirty="0" smtClean="0"/>
              <a:t>	Kas				370jt	-</a:t>
            </a:r>
          </a:p>
          <a:p>
            <a:pPr>
              <a:buNone/>
            </a:pPr>
            <a:r>
              <a:rPr lang="id-ID" dirty="0" smtClean="0"/>
              <a:t>	Diskon utang bank	30jt	-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	Utang bank 		-	400jt</a:t>
            </a:r>
          </a:p>
          <a:p>
            <a:pPr>
              <a:buNone/>
            </a:pPr>
            <a:endParaRPr lang="id-ID" dirty="0" smtClean="0"/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Jurnal penyesuaian:</a:t>
            </a:r>
          </a:p>
          <a:p>
            <a:pPr>
              <a:buNone/>
            </a:pPr>
            <a:r>
              <a:rPr lang="id-ID" dirty="0" smtClean="0"/>
              <a:t>	Beban bunga		15jt	-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	diskon utang bank	-	15jt</a:t>
            </a:r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		Jurnal saat utang jatuh tempo:</a:t>
            </a:r>
          </a:p>
          <a:p>
            <a:pPr>
              <a:buNone/>
            </a:pPr>
            <a:r>
              <a:rPr lang="id-ID" dirty="0" smtClean="0"/>
              <a:t>			Beban bunga			15jt 	-	</a:t>
            </a:r>
          </a:p>
          <a:p>
            <a:pPr>
              <a:buNone/>
            </a:pPr>
            <a:r>
              <a:rPr lang="id-ID" dirty="0" smtClean="0"/>
              <a:t>			Utang 				400jt	-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			diskon utang bunga	-	15jt</a:t>
            </a:r>
          </a:p>
          <a:p>
            <a:pPr>
              <a:buNone/>
            </a:pPr>
            <a:r>
              <a:rPr lang="id-ID" dirty="0" smtClean="0"/>
              <a:t>			</a:t>
            </a:r>
            <a:r>
              <a:rPr lang="id-ID" dirty="0"/>
              <a:t>	</a:t>
            </a:r>
            <a:r>
              <a:rPr lang="id-ID" dirty="0" smtClean="0"/>
              <a:t>kas			-	400jt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800" dirty="0" smtClean="0"/>
              <a:t>Contoh </a:t>
            </a:r>
            <a:r>
              <a:rPr lang="id-ID" sz="3800" dirty="0" smtClean="0">
                <a:effectLst/>
              </a:rPr>
              <a:t>bunga</a:t>
            </a:r>
            <a:r>
              <a:rPr lang="id-ID" sz="3800" dirty="0" smtClean="0"/>
              <a:t> dibayar didepan </a:t>
            </a:r>
            <a:endParaRPr lang="id-ID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64360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PT. Semeru tanggal 1 November 2015 menarik utang dari bank</a:t>
            </a:r>
          </a:p>
          <a:p>
            <a:pPr>
              <a:buNone/>
            </a:pPr>
            <a:r>
              <a:rPr lang="id-ID" dirty="0" smtClean="0"/>
              <a:t>mulia 100jt dengan bunga 12%/th dari pokok yang akan</a:t>
            </a:r>
          </a:p>
          <a:p>
            <a:pPr>
              <a:buNone/>
            </a:pPr>
            <a:r>
              <a:rPr lang="id-ID" dirty="0" smtClean="0"/>
              <a:t>dibayarkan bersamaan dengan pelunasan tanggal 30 januari</a:t>
            </a:r>
          </a:p>
          <a:p>
            <a:pPr>
              <a:buNone/>
            </a:pPr>
            <a:r>
              <a:rPr lang="id-ID" dirty="0" smtClean="0"/>
              <a:t>2016. dan biaya administrasi 1,5% dari jumlah utang. </a:t>
            </a:r>
          </a:p>
          <a:p>
            <a:endParaRPr lang="id-ID" dirty="0" smtClean="0"/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Jurnal yang dibuat saat menerima utang </a:t>
            </a:r>
          </a:p>
          <a:p>
            <a:pPr lvl="1">
              <a:buNone/>
            </a:pPr>
            <a:r>
              <a:rPr lang="id-ID" dirty="0"/>
              <a:t>	</a:t>
            </a:r>
            <a:r>
              <a:rPr lang="id-ID" dirty="0" smtClean="0"/>
              <a:t>Kas			98,5jt	-</a:t>
            </a:r>
          </a:p>
          <a:p>
            <a:pPr lvl="1">
              <a:buNone/>
            </a:pPr>
            <a:r>
              <a:rPr lang="id-ID" dirty="0"/>
              <a:t>	</a:t>
            </a:r>
            <a:r>
              <a:rPr lang="id-ID" dirty="0" smtClean="0"/>
              <a:t>Diskon utang bank		1,5jt	-</a:t>
            </a:r>
          </a:p>
          <a:p>
            <a:pPr lvl="1">
              <a:buNone/>
            </a:pPr>
            <a:r>
              <a:rPr lang="id-ID" dirty="0" smtClean="0"/>
              <a:t>		utang bank		-	100jt</a:t>
            </a:r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Jurnal tingkat bunga efektif:</a:t>
            </a:r>
          </a:p>
          <a:p>
            <a:pPr lvl="1">
              <a:buNone/>
            </a:pPr>
            <a:r>
              <a:rPr lang="id-ID" dirty="0" smtClean="0"/>
              <a:t>Beban bunga		3jt</a:t>
            </a:r>
          </a:p>
          <a:p>
            <a:pPr lvl="1">
              <a:buNone/>
            </a:pPr>
            <a:r>
              <a:rPr lang="id-ID" dirty="0" smtClean="0"/>
              <a:t>	Utang bunga		-	2jt</a:t>
            </a:r>
          </a:p>
          <a:p>
            <a:pPr lvl="1">
              <a:buNone/>
            </a:pPr>
            <a:r>
              <a:rPr lang="id-ID" dirty="0" smtClean="0"/>
              <a:t>	Diskon utang bunga	-	1jt</a:t>
            </a:r>
          </a:p>
          <a:p>
            <a:pPr lvl="1">
              <a:buFont typeface="Wingdings" pitchFamily="2" charset="2"/>
              <a:buChar char="v"/>
            </a:pPr>
            <a:r>
              <a:rPr lang="id-ID" dirty="0" smtClean="0"/>
              <a:t>		Jurnal saat utang jatuh tempo</a:t>
            </a:r>
          </a:p>
          <a:p>
            <a:pPr lvl="1">
              <a:buNone/>
            </a:pPr>
            <a:r>
              <a:rPr lang="id-ID" dirty="0" smtClean="0"/>
              <a:t>			Beban bunga		1,5jt		-</a:t>
            </a:r>
          </a:p>
          <a:p>
            <a:pPr lvl="1">
              <a:buNone/>
            </a:pPr>
            <a:r>
              <a:rPr lang="id-ID" dirty="0" smtClean="0"/>
              <a:t>			Utang bunga		2jt		-</a:t>
            </a:r>
          </a:p>
          <a:p>
            <a:pPr lvl="1">
              <a:buNone/>
            </a:pPr>
            <a:r>
              <a:rPr lang="id-ID" dirty="0" smtClean="0"/>
              <a:t>			Utang bank		100jt		-</a:t>
            </a:r>
          </a:p>
          <a:p>
            <a:pPr lvl="1">
              <a:buNone/>
            </a:pPr>
            <a:r>
              <a:rPr lang="id-ID" dirty="0" smtClean="0"/>
              <a:t>				Diskon utang bank	-	500rb</a:t>
            </a:r>
          </a:p>
          <a:p>
            <a:pPr lvl="1">
              <a:buNone/>
            </a:pPr>
            <a:r>
              <a:rPr lang="id-ID" dirty="0" smtClean="0"/>
              <a:t>				Kas			-	103jt</a:t>
            </a:r>
          </a:p>
          <a:p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654032"/>
          </a:xfrm>
        </p:spPr>
        <p:txBody>
          <a:bodyPr>
            <a:normAutofit fontScale="90000"/>
          </a:bodyPr>
          <a:lstStyle/>
          <a:p>
            <a:r>
              <a:rPr lang="id-ID" sz="3000" dirty="0" smtClean="0">
                <a:effectLst/>
              </a:rPr>
              <a:t>Contoh utang bank jangka pendek dengan provisi</a:t>
            </a:r>
            <a:endParaRPr lang="id-ID" sz="30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357298"/>
            <a:ext cx="8572560" cy="5500702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id-ID" sz="3100" dirty="0" smtClean="0"/>
              <a:t>	Utang ini biasanya tidak mempunyai bunga dan ditangguhkan kepada orang lain. Contoh: sebuah supermarket membeli barang-barang secara kredit kemudian akan dibayar 3 hari setelah transaksi dan gaji karyawan dibayar pada akhir bulan ini merupakan kesempatan entitas untuk mengatur cash flow karena uang kas masuk terlebih dahulu kemudian dibayarkan kepada pemasok dan karyawan.</a:t>
            </a:r>
          </a:p>
          <a:p>
            <a:pPr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Utang usaha</a:t>
            </a:r>
          </a:p>
          <a:p>
            <a:pPr>
              <a:buNone/>
            </a:pPr>
            <a:r>
              <a:rPr lang="id-ID" dirty="0" smtClean="0"/>
              <a:t>	Utang yang terkait dengan kegiatan utama entitas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Beban yang masih harus dibayar</a:t>
            </a:r>
          </a:p>
          <a:p>
            <a:pPr>
              <a:buNone/>
            </a:pPr>
            <a:r>
              <a:rPr lang="id-ID" dirty="0" smtClean="0"/>
              <a:t>	Yaitu beban yang telah terjadi tetapi belum dibayar oleh pihak entitas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Pendapatan diterima dimuka</a:t>
            </a:r>
          </a:p>
          <a:p>
            <a:pPr>
              <a:buNone/>
            </a:pPr>
            <a:r>
              <a:rPr lang="id-ID" dirty="0" smtClean="0"/>
              <a:t>		Yaitu pembayaran yang sudah dilakukan tetapi barang 			baru akan 	dikirim ke pembeli.</a:t>
            </a:r>
          </a:p>
          <a:p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8694"/>
          </a:xfrm>
        </p:spPr>
        <p:txBody>
          <a:bodyPr>
            <a:noAutofit/>
          </a:bodyPr>
          <a:lstStyle/>
          <a:p>
            <a:pPr algn="ctr"/>
            <a:r>
              <a:rPr lang="id-ID" sz="3000" dirty="0" smtClean="0"/>
              <a:t>Liabilitas Jangka Pendek Terkait Dengan Kegiatan Operasi Entitas</a:t>
            </a:r>
            <a:endParaRPr lang="id-ID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	Imbalan kerja ini dalam bentuk gaji, bonus, pensiun dan lainnya.</a:t>
            </a:r>
          </a:p>
          <a:p>
            <a:pPr marL="624078" indent="-514350">
              <a:buClr>
                <a:schemeClr val="tx1"/>
              </a:buClr>
              <a:buFont typeface="Wingdings" pitchFamily="2" charset="2"/>
              <a:buChar char="ü"/>
            </a:pPr>
            <a:r>
              <a:rPr lang="id-ID" dirty="0" smtClean="0"/>
              <a:t>Utang pajak pihak ketiga</a:t>
            </a:r>
          </a:p>
          <a:p>
            <a:pPr>
              <a:buNone/>
            </a:pPr>
            <a:r>
              <a:rPr lang="id-ID" dirty="0" smtClean="0"/>
              <a:t>	Entitas diwajibkan untuk membayar pajak penghasilan berupa PPh 21 atas gaji karyawan, PPh 26 penghasilan yang diterima wajib pajak luar negeri PPh 23 atas jasa,sewa, bunga royalti.</a:t>
            </a:r>
          </a:p>
          <a:p>
            <a:pPr marL="624078" indent="-514350">
              <a:buClr>
                <a:schemeClr val="tx1"/>
              </a:buClr>
              <a:buFont typeface="Wingdings" pitchFamily="2" charset="2"/>
              <a:buChar char="ü"/>
            </a:pPr>
            <a:r>
              <a:rPr lang="id-ID" dirty="0" smtClean="0"/>
              <a:t>Utang pajak pertambahan nilai dan pajak penjualan atas barang mewah</a:t>
            </a:r>
          </a:p>
          <a:p>
            <a:pPr>
              <a:buNone/>
            </a:pPr>
            <a:r>
              <a:rPr lang="id-ID" dirty="0" smtClean="0"/>
              <a:t>	PPN dikenakan setiap pertambahan nilai yang diciptakan oleh perusahaan yang umumnya sering dikenakan kepada konsumen.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id-ID" dirty="0" smtClean="0"/>
              <a:t>Utang pajak penghasilan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/>
          </a:bodyPr>
          <a:lstStyle/>
          <a:p>
            <a:pPr algn="ctr"/>
            <a:r>
              <a:rPr lang="id-ID" dirty="0" smtClean="0">
                <a:effectLst/>
              </a:rPr>
              <a:t>Utang terkait imbalan kerja</a:t>
            </a:r>
            <a:endParaRPr lang="id-ID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4292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	Istilah umum yang digunakan untuk sesuatu yang memiliki ketidakpastian dari sisi kejadian dan jumlah adalah kontijensi sedangkan provisi disebut sebagai kewajiban diestimasi.</a:t>
            </a:r>
          </a:p>
          <a:p>
            <a:pPr>
              <a:buNone/>
            </a:pPr>
            <a:r>
              <a:rPr lang="id-ID" dirty="0" smtClean="0"/>
              <a:t>	Jadi provisi bentuk kontijensi disajikan dalam laporan keuangan tetapi liabilitas kontijensi hanya diungkapkan dalam laporan keuangan.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Liabilitas kontijensi PSAK 57 (revisi 2009):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id-ID" dirty="0" smtClean="0"/>
              <a:t>Liabilitas potensial, liabilitas yang tidak pasti terjadi atau tidaknya pada masa datang yang tidak sepenuhnya dbisa dikendalikan entitas</a:t>
            </a:r>
            <a:endParaRPr lang="id-ID" dirty="0"/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id-ID" dirty="0" smtClean="0"/>
              <a:t>Liabilitas kini, liabilitas yang tidak diakui karena tidak terdapat kemungkinan besar entitas mengeluarkan 		sumber daya dan 			tidakbisa diukur secara pasti.</a:t>
            </a:r>
          </a:p>
          <a:p>
            <a:pPr marL="514350" indent="-514350">
              <a:buAutoNum type="arabicPeriod"/>
            </a:pPr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ctr"/>
            <a:r>
              <a:rPr lang="id-ID" dirty="0" smtClean="0"/>
              <a:t>Provisi dan Kontijensi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402</TotalTime>
  <Words>415</Words>
  <Application>Microsoft Office PowerPoint</Application>
  <PresentationFormat>On-screen Show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Lucida Sans Unicode</vt:lpstr>
      <vt:lpstr>Verdana</vt:lpstr>
      <vt:lpstr>Wingdings</vt:lpstr>
      <vt:lpstr>Wingdings 2</vt:lpstr>
      <vt:lpstr>Wingdings 3</vt:lpstr>
      <vt:lpstr>Concourse</vt:lpstr>
      <vt:lpstr>LIABILITAS JANGKA PENDEK, PROVISI DAN KONTINGENSI</vt:lpstr>
      <vt:lpstr>Peranan dan Definisi</vt:lpstr>
      <vt:lpstr>Utang Berbunga Dalam Jangka Pendek </vt:lpstr>
      <vt:lpstr>Contoh Utang Bank Jangka Pendek </vt:lpstr>
      <vt:lpstr>Contoh bunga dibayar didepan </vt:lpstr>
      <vt:lpstr>Contoh utang bank jangka pendek dengan provisi</vt:lpstr>
      <vt:lpstr>Liabilitas Jangka Pendek Terkait Dengan Kegiatan Operasi Entitas</vt:lpstr>
      <vt:lpstr>Utang terkait imbalan kerja</vt:lpstr>
      <vt:lpstr>Provisi dan Kontijensi</vt:lpstr>
      <vt:lpstr>Pengakuan dan pengukuran</vt:lpstr>
      <vt:lpstr>Penyajian dan Pengungkapan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6</dc:title>
  <dc:creator>user</dc:creator>
  <cp:lastModifiedBy>acer</cp:lastModifiedBy>
  <cp:revision>39</cp:revision>
  <dcterms:created xsi:type="dcterms:W3CDTF">2017-09-26T11:22:16Z</dcterms:created>
  <dcterms:modified xsi:type="dcterms:W3CDTF">2020-10-03T23:42:32Z</dcterms:modified>
</cp:coreProperties>
</file>