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leo Bold" charset="0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Dosis Extra Bold" charset="0"/>
      <p:regular r:id="rId18"/>
    </p:embeddedFont>
    <p:embeddedFont>
      <p:font typeface="Aleo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4" d="100"/>
          <a:sy n="54" d="100"/>
        </p:scale>
        <p:origin x="-27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80199" y="652352"/>
            <a:ext cx="7259684" cy="8750212"/>
            <a:chOff x="0" y="867723"/>
            <a:chExt cx="9679578" cy="11666950"/>
          </a:xfrm>
        </p:grpSpPr>
        <p:sp>
          <p:nvSpPr>
            <p:cNvPr id="3" name="TextBox 3"/>
            <p:cNvSpPr txBox="1"/>
            <p:nvPr/>
          </p:nvSpPr>
          <p:spPr>
            <a:xfrm>
              <a:off x="0" y="867723"/>
              <a:ext cx="9679578" cy="5277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83"/>
                </a:lnSpc>
              </a:pPr>
              <a:r>
                <a:rPr lang="en-US" sz="9348">
                  <a:solidFill>
                    <a:srgbClr val="272727"/>
                  </a:solidFill>
                  <a:latin typeface="Dosis Extra Bold"/>
                </a:rPr>
                <a:t>Komunikasi Bisnis Lintas Budaya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652721"/>
              <a:ext cx="9679578" cy="58819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84"/>
                </a:lnSpc>
              </a:pPr>
              <a:r>
                <a:rPr lang="en-US" sz="2800" spc="84" dirty="0" err="1">
                  <a:solidFill>
                    <a:srgbClr val="272727"/>
                  </a:solidFill>
                  <a:latin typeface="Aleo"/>
                </a:rPr>
                <a:t>Kelompok</a:t>
              </a:r>
              <a:r>
                <a:rPr lang="en-US" sz="2800" spc="84" dirty="0">
                  <a:solidFill>
                    <a:srgbClr val="272727"/>
                  </a:solidFill>
                  <a:latin typeface="Aleo"/>
                </a:rPr>
                <a:t> </a:t>
              </a:r>
              <a:r>
                <a:rPr lang="en-US" sz="2800" spc="84" dirty="0" smtClean="0">
                  <a:solidFill>
                    <a:srgbClr val="272727"/>
                  </a:solidFill>
                  <a:latin typeface="Aleo"/>
                </a:rPr>
                <a:t>2</a:t>
              </a:r>
            </a:p>
            <a:p>
              <a:pPr algn="ctr">
                <a:lnSpc>
                  <a:spcPts val="4284"/>
                </a:lnSpc>
              </a:pPr>
              <a:endParaRPr lang="en-US" sz="2800" spc="84" dirty="0">
                <a:solidFill>
                  <a:srgbClr val="272727"/>
                </a:solidFill>
                <a:latin typeface="Aleo"/>
              </a:endParaRPr>
            </a:p>
            <a:p>
              <a:pPr marL="816610" lvl="1" indent="-514350" algn="just">
                <a:lnSpc>
                  <a:spcPts val="4284"/>
                </a:lnSpc>
                <a:buFont typeface="+mj-lt"/>
                <a:buAutoNum type="arabicPeriod"/>
              </a:pPr>
              <a:r>
                <a:rPr lang="en-US" sz="2800" spc="84" dirty="0" err="1">
                  <a:solidFill>
                    <a:srgbClr val="272727"/>
                  </a:solidFill>
                  <a:latin typeface="Aleo"/>
                </a:rPr>
                <a:t>Vingga</a:t>
              </a:r>
              <a:r>
                <a:rPr lang="en-US" sz="2800" spc="84" dirty="0">
                  <a:solidFill>
                    <a:srgbClr val="272727"/>
                  </a:solidFill>
                  <a:latin typeface="Aleo"/>
                </a:rPr>
                <a:t> </a:t>
              </a:r>
              <a:r>
                <a:rPr lang="en-US" sz="2800" spc="84" dirty="0" err="1">
                  <a:solidFill>
                    <a:srgbClr val="272727"/>
                  </a:solidFill>
                  <a:latin typeface="Aleo"/>
                </a:rPr>
                <a:t>Dwi</a:t>
              </a:r>
              <a:r>
                <a:rPr lang="en-US" sz="2800" spc="84" dirty="0">
                  <a:solidFill>
                    <a:srgbClr val="272727"/>
                  </a:solidFill>
                  <a:latin typeface="Aleo"/>
                </a:rPr>
                <a:t> </a:t>
              </a:r>
              <a:r>
                <a:rPr lang="en-US" sz="2800" spc="84" dirty="0" err="1">
                  <a:solidFill>
                    <a:srgbClr val="272727"/>
                  </a:solidFill>
                  <a:latin typeface="Aleo"/>
                </a:rPr>
                <a:t>Arlin</a:t>
              </a:r>
              <a:r>
                <a:rPr lang="en-US" sz="2800" spc="84" dirty="0">
                  <a:solidFill>
                    <a:srgbClr val="272727"/>
                  </a:solidFill>
                  <a:latin typeface="Aleo"/>
                </a:rPr>
                <a:t> </a:t>
              </a:r>
              <a:r>
                <a:rPr lang="id-ID" sz="2800" spc="84" dirty="0" smtClean="0">
                  <a:solidFill>
                    <a:srgbClr val="272727"/>
                  </a:solidFill>
                  <a:latin typeface="Aleo"/>
                </a:rPr>
                <a:t>	</a:t>
              </a:r>
              <a:r>
                <a:rPr lang="en-US" sz="2800" spc="84" dirty="0" smtClean="0">
                  <a:solidFill>
                    <a:srgbClr val="272727"/>
                  </a:solidFill>
                  <a:latin typeface="Aleo"/>
                </a:rPr>
                <a:t>1711011016</a:t>
              </a:r>
              <a:endParaRPr lang="id-ID" sz="2800" spc="84" dirty="0" smtClean="0">
                <a:solidFill>
                  <a:srgbClr val="272727"/>
                </a:solidFill>
                <a:latin typeface="Aleo"/>
              </a:endParaRPr>
            </a:p>
            <a:p>
              <a:pPr marL="816610" lvl="1" indent="-514350" algn="just">
                <a:lnSpc>
                  <a:spcPts val="4284"/>
                </a:lnSpc>
                <a:buFont typeface="+mj-lt"/>
                <a:buAutoNum type="arabicPeriod"/>
              </a:pPr>
              <a:r>
                <a:rPr lang="id-ID" sz="2800" spc="84" dirty="0" smtClean="0">
                  <a:solidFill>
                    <a:srgbClr val="272727"/>
                  </a:solidFill>
                  <a:latin typeface="Aleo"/>
                </a:rPr>
                <a:t>Elwan Effendi		</a:t>
              </a:r>
              <a:r>
                <a:rPr lang="id-ID" sz="2800" spc="84" dirty="0" smtClean="0">
                  <a:solidFill>
                    <a:srgbClr val="272727"/>
                  </a:solidFill>
                  <a:latin typeface="Aleo"/>
                </a:rPr>
                <a:t>1811011018</a:t>
              </a:r>
              <a:endParaRPr lang="en-US" sz="2800" spc="84" dirty="0">
                <a:solidFill>
                  <a:srgbClr val="272727"/>
                </a:solidFill>
                <a:latin typeface="Aleo"/>
              </a:endParaRPr>
            </a:p>
            <a:p>
              <a:pPr marL="816609" lvl="1" indent="-514350" algn="just">
                <a:lnSpc>
                  <a:spcPts val="4283"/>
                </a:lnSpc>
                <a:buFont typeface="+mj-lt"/>
                <a:buAutoNum type="arabicPeriod"/>
              </a:pPr>
              <a:r>
                <a:rPr lang="en-US" sz="2800" spc="84" dirty="0" smtClean="0">
                  <a:solidFill>
                    <a:srgbClr val="272727"/>
                  </a:solidFill>
                  <a:latin typeface="Aleo"/>
                </a:rPr>
                <a:t>Ines </a:t>
              </a:r>
              <a:r>
                <a:rPr lang="en-US" sz="2800" spc="84" dirty="0" err="1">
                  <a:solidFill>
                    <a:srgbClr val="272727"/>
                  </a:solidFill>
                  <a:latin typeface="Aleo"/>
                </a:rPr>
                <a:t>Arnesti</a:t>
              </a:r>
              <a:r>
                <a:rPr lang="en-US" sz="2800" spc="84" dirty="0">
                  <a:solidFill>
                    <a:srgbClr val="272727"/>
                  </a:solidFill>
                  <a:latin typeface="Aleo"/>
                </a:rPr>
                <a:t> </a:t>
              </a:r>
              <a:r>
                <a:rPr lang="id-ID" sz="2800" spc="84" dirty="0" smtClean="0">
                  <a:solidFill>
                    <a:srgbClr val="272727"/>
                  </a:solidFill>
                  <a:latin typeface="Aleo"/>
                </a:rPr>
                <a:t>		</a:t>
              </a:r>
              <a:r>
                <a:rPr lang="en-US" sz="2800" spc="84" dirty="0" smtClean="0">
                  <a:solidFill>
                    <a:srgbClr val="272727"/>
                  </a:solidFill>
                  <a:latin typeface="Aleo"/>
                </a:rPr>
                <a:t>1811011042</a:t>
              </a:r>
              <a:endParaRPr lang="id-ID" sz="2800" spc="84" dirty="0" smtClean="0">
                <a:solidFill>
                  <a:srgbClr val="272727"/>
                </a:solidFill>
                <a:latin typeface="Aleo"/>
              </a:endParaRPr>
            </a:p>
            <a:p>
              <a:pPr marL="816609" lvl="1" indent="-514350" algn="just">
                <a:lnSpc>
                  <a:spcPts val="4283"/>
                </a:lnSpc>
                <a:buFont typeface="+mj-lt"/>
                <a:buAutoNum type="arabicPeriod"/>
              </a:pPr>
              <a:r>
                <a:rPr lang="id-ID" sz="2800" spc="84" dirty="0" smtClean="0">
                  <a:solidFill>
                    <a:srgbClr val="272727"/>
                  </a:solidFill>
                  <a:latin typeface="Aleo"/>
                </a:rPr>
                <a:t>M Aufary Noer 		1811011076</a:t>
              </a:r>
              <a:endParaRPr lang="en-US" sz="2800" spc="84" dirty="0">
                <a:solidFill>
                  <a:srgbClr val="272727"/>
                </a:solidFill>
                <a:latin typeface="Aleo"/>
              </a:endParaRPr>
            </a:p>
            <a:p>
              <a:pPr marL="816609" lvl="1" indent="-514350" algn="just">
                <a:lnSpc>
                  <a:spcPts val="4283"/>
                </a:lnSpc>
                <a:buFont typeface="+mj-lt"/>
                <a:buAutoNum type="arabicPeriod"/>
              </a:pPr>
              <a:r>
                <a:rPr lang="en-US" sz="2799" spc="83" dirty="0" err="1">
                  <a:solidFill>
                    <a:srgbClr val="272727"/>
                  </a:solidFill>
                  <a:latin typeface="Aleo"/>
                </a:rPr>
                <a:t>Ridho</a:t>
              </a:r>
              <a:r>
                <a:rPr lang="en-US" sz="2799" spc="83" dirty="0">
                  <a:solidFill>
                    <a:srgbClr val="272727"/>
                  </a:solidFill>
                  <a:latin typeface="Aleo"/>
                </a:rPr>
                <a:t> </a:t>
              </a:r>
              <a:r>
                <a:rPr lang="en-US" sz="2799" spc="83" dirty="0" err="1">
                  <a:solidFill>
                    <a:srgbClr val="272727"/>
                  </a:solidFill>
                  <a:latin typeface="Aleo"/>
                </a:rPr>
                <a:t>Ramandio</a:t>
              </a:r>
              <a:r>
                <a:rPr lang="en-US" sz="2799" spc="83" dirty="0">
                  <a:solidFill>
                    <a:srgbClr val="272727"/>
                  </a:solidFill>
                  <a:latin typeface="Aleo"/>
                </a:rPr>
                <a:t> P </a:t>
              </a:r>
              <a:r>
                <a:rPr lang="id-ID" sz="2799" spc="83" dirty="0" smtClean="0">
                  <a:solidFill>
                    <a:srgbClr val="272727"/>
                  </a:solidFill>
                  <a:latin typeface="Aleo"/>
                </a:rPr>
                <a:t>	</a:t>
              </a:r>
              <a:r>
                <a:rPr lang="en-US" sz="2799" spc="83" dirty="0" smtClean="0">
                  <a:solidFill>
                    <a:srgbClr val="272727"/>
                  </a:solidFill>
                  <a:latin typeface="Aleo"/>
                </a:rPr>
                <a:t>1851011010</a:t>
              </a:r>
              <a:endParaRPr lang="en-US" sz="2799" spc="83" dirty="0">
                <a:solidFill>
                  <a:srgbClr val="272727"/>
                </a:solidFill>
                <a:latin typeface="Aleo"/>
              </a:endParaRPr>
            </a:p>
            <a:p>
              <a:pPr marL="604520" lvl="1" indent="-302260" algn="ctr">
                <a:lnSpc>
                  <a:spcPts val="4284"/>
                </a:lnSpc>
                <a:buFont typeface="Arial"/>
                <a:buChar char="•"/>
              </a:pPr>
              <a:endParaRPr lang="en-US" sz="2799" spc="83" dirty="0">
                <a:solidFill>
                  <a:srgbClr val="272727"/>
                </a:solidFill>
                <a:latin typeface="Aleo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824522" y="9159605"/>
            <a:ext cx="4073292" cy="438127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75612" y="1028700"/>
            <a:ext cx="2722203" cy="84737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2084" r="2084"/>
          <a:stretch>
            <a:fillRect/>
          </a:stretch>
        </p:blipFill>
        <p:spPr>
          <a:xfrm>
            <a:off x="13653402" y="5831135"/>
            <a:ext cx="2883311" cy="35189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09443" y="4545355"/>
            <a:ext cx="1995244" cy="4957127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518943" y="9159605"/>
            <a:ext cx="4073292" cy="438127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707065" y="1381901"/>
            <a:ext cx="3075670" cy="8120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19175"/>
            <a:ext cx="6918756" cy="366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</a:pPr>
            <a:r>
              <a:rPr lang="en-US" sz="8000">
                <a:solidFill>
                  <a:srgbClr val="DDBC78"/>
                </a:solidFill>
                <a:latin typeface="Dosis Extra Bold"/>
              </a:rPr>
              <a:t>Contoh Komunikasi Lintas Budaya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1165609" y="1624525"/>
            <a:ext cx="6523852" cy="2609278"/>
            <a:chOff x="0" y="0"/>
            <a:chExt cx="8698470" cy="3479038"/>
          </a:xfrm>
        </p:grpSpPr>
        <p:sp>
          <p:nvSpPr>
            <p:cNvPr id="4" name="TextBox 4"/>
            <p:cNvSpPr txBox="1"/>
            <p:nvPr/>
          </p:nvSpPr>
          <p:spPr>
            <a:xfrm>
              <a:off x="0" y="-104775"/>
              <a:ext cx="8698470" cy="7550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895"/>
                </a:lnSpc>
              </a:pPr>
              <a:r>
                <a:rPr lang="en-US" sz="3199" spc="95">
                  <a:solidFill>
                    <a:srgbClr val="DDBC78"/>
                  </a:solidFill>
                  <a:latin typeface="Aleo"/>
                </a:rPr>
                <a:t>Contoh </a:t>
              </a:r>
              <a:r>
                <a:rPr lang="en-US" sz="3199" u="none" spc="95">
                  <a:solidFill>
                    <a:srgbClr val="DDBC78"/>
                  </a:solidFill>
                  <a:latin typeface="Aleo"/>
                </a:rPr>
                <a:t>1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46688"/>
              <a:ext cx="8698470" cy="2543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840"/>
                </a:lnSpc>
              </a:pPr>
              <a:r>
                <a:rPr lang="en-US" sz="2400" spc="72">
                  <a:solidFill>
                    <a:srgbClr val="272727"/>
                  </a:solidFill>
                  <a:latin typeface="Aleo"/>
                </a:rPr>
                <a:t>Di Spanyol, orang berjabat tangan paling lama antara 5-7 ayunan; melepas jabat tangan segera dapat diartikan sebagai suatu bentuk penolakan.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165609" y="4379875"/>
            <a:ext cx="6923288" cy="2789807"/>
            <a:chOff x="0" y="0"/>
            <a:chExt cx="9231050" cy="3719743"/>
          </a:xfrm>
        </p:grpSpPr>
        <p:sp>
          <p:nvSpPr>
            <p:cNvPr id="7" name="TextBox 7"/>
            <p:cNvSpPr txBox="1"/>
            <p:nvPr/>
          </p:nvSpPr>
          <p:spPr>
            <a:xfrm>
              <a:off x="0" y="-104775"/>
              <a:ext cx="9231050" cy="7550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895"/>
                </a:lnSpc>
              </a:pPr>
              <a:r>
                <a:rPr lang="en-US" sz="3199" spc="95">
                  <a:solidFill>
                    <a:srgbClr val="DDBC78"/>
                  </a:solidFill>
                  <a:latin typeface="Aleo"/>
                </a:rPr>
                <a:t>Contoh </a:t>
              </a:r>
              <a:r>
                <a:rPr lang="en-US" sz="3199" u="none" spc="95">
                  <a:solidFill>
                    <a:srgbClr val="DDBC78"/>
                  </a:solidFill>
                  <a:latin typeface="Aleo"/>
                </a:rPr>
                <a:t>2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46688"/>
              <a:ext cx="9231050" cy="2543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840"/>
                </a:lnSpc>
              </a:pPr>
              <a:r>
                <a:rPr lang="en-US" sz="2400" spc="72">
                  <a:solidFill>
                    <a:srgbClr val="272727"/>
                  </a:solidFill>
                  <a:latin typeface="Aleo"/>
                </a:rPr>
                <a:t>Orang Jepang akan saling membungkukkan badan ketika bertemu, dan ketika orang tidak mau melakukannya maka hukuman sosial akan dikenakan pada orang tersebut.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165609" y="7135226"/>
            <a:ext cx="6523852" cy="2609278"/>
            <a:chOff x="0" y="0"/>
            <a:chExt cx="8698470" cy="347903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04775"/>
              <a:ext cx="8698470" cy="7550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895"/>
                </a:lnSpc>
              </a:pPr>
              <a:r>
                <a:rPr lang="en-US" sz="3199" spc="95">
                  <a:solidFill>
                    <a:srgbClr val="DDBC78"/>
                  </a:solidFill>
                  <a:latin typeface="Aleo"/>
                </a:rPr>
                <a:t>Contoh </a:t>
              </a:r>
              <a:r>
                <a:rPr lang="en-US" sz="3199" u="none" spc="95">
                  <a:solidFill>
                    <a:srgbClr val="DDBC78"/>
                  </a:solidFill>
                  <a:latin typeface="Aleo"/>
                </a:rPr>
                <a:t>3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46688"/>
              <a:ext cx="8698470" cy="2543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840"/>
                </a:lnSpc>
              </a:pPr>
              <a:r>
                <a:rPr lang="en-US" sz="2400" spc="72">
                  <a:solidFill>
                    <a:srgbClr val="272727"/>
                  </a:solidFill>
                  <a:latin typeface="Aleo"/>
                </a:rPr>
                <a:t>Anda dianggap menghina tuan rumah jika anda menolak tawaran makanan, minuman atau setiap bentuk kebaikan di negara-negara Arab.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364858" y="1624525"/>
            <a:ext cx="1106024" cy="1153846"/>
            <a:chOff x="0" y="0"/>
            <a:chExt cx="1474698" cy="1538461"/>
          </a:xfrm>
        </p:grpSpPr>
        <p:grpSp>
          <p:nvGrpSpPr>
            <p:cNvPr id="13" name="Group 13"/>
            <p:cNvGrpSpPr/>
            <p:nvPr/>
          </p:nvGrpSpPr>
          <p:grpSpPr>
            <a:xfrm>
              <a:off x="150838" y="1412290"/>
              <a:ext cx="1173022" cy="126171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0603F">
                  <a:alpha val="19607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0" y="0"/>
              <a:ext cx="1474698" cy="1474698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0603F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343263" y="455572"/>
              <a:ext cx="788172" cy="568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60"/>
                </a:lnSpc>
              </a:pPr>
              <a:r>
                <a:rPr lang="en-US" sz="2800">
                  <a:solidFill>
                    <a:srgbClr val="DDBC78"/>
                  </a:solidFill>
                  <a:latin typeface="Dosis Extra Bold"/>
                </a:rPr>
                <a:t>1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364858" y="4379875"/>
            <a:ext cx="1106024" cy="1153846"/>
            <a:chOff x="0" y="0"/>
            <a:chExt cx="1474698" cy="1538461"/>
          </a:xfrm>
        </p:grpSpPr>
        <p:grpSp>
          <p:nvGrpSpPr>
            <p:cNvPr id="19" name="Group 19"/>
            <p:cNvGrpSpPr/>
            <p:nvPr/>
          </p:nvGrpSpPr>
          <p:grpSpPr>
            <a:xfrm>
              <a:off x="150838" y="1412290"/>
              <a:ext cx="1173022" cy="126171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0603F">
                  <a:alpha val="19607"/>
                </a:srgbClr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>
              <a:off x="0" y="0"/>
              <a:ext cx="1474698" cy="1474698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0603F"/>
              </a:solid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343263" y="455572"/>
              <a:ext cx="788172" cy="568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60"/>
                </a:lnSpc>
              </a:pPr>
              <a:r>
                <a:rPr lang="en-US" sz="2800">
                  <a:solidFill>
                    <a:srgbClr val="DDBC78"/>
                  </a:solidFill>
                  <a:latin typeface="Dosis Extra Bold"/>
                </a:rPr>
                <a:t>2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364858" y="7135226"/>
            <a:ext cx="1106024" cy="1153846"/>
            <a:chOff x="0" y="0"/>
            <a:chExt cx="1474698" cy="1538461"/>
          </a:xfrm>
        </p:grpSpPr>
        <p:grpSp>
          <p:nvGrpSpPr>
            <p:cNvPr id="25" name="Group 25"/>
            <p:cNvGrpSpPr/>
            <p:nvPr/>
          </p:nvGrpSpPr>
          <p:grpSpPr>
            <a:xfrm>
              <a:off x="150838" y="1412290"/>
              <a:ext cx="1173022" cy="126171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0603F">
                  <a:alpha val="19607"/>
                </a:srgbClr>
              </a:solidFill>
            </p:spPr>
          </p:sp>
        </p:grpSp>
        <p:grpSp>
          <p:nvGrpSpPr>
            <p:cNvPr id="27" name="Group 27"/>
            <p:cNvGrpSpPr/>
            <p:nvPr/>
          </p:nvGrpSpPr>
          <p:grpSpPr>
            <a:xfrm>
              <a:off x="0" y="0"/>
              <a:ext cx="1474698" cy="1474698"/>
              <a:chOff x="0" y="0"/>
              <a:chExt cx="6350000" cy="6350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0603F"/>
              </a:solidFill>
            </p:spPr>
          </p:sp>
        </p:grpSp>
        <p:sp>
          <p:nvSpPr>
            <p:cNvPr id="29" name="TextBox 29"/>
            <p:cNvSpPr txBox="1"/>
            <p:nvPr/>
          </p:nvSpPr>
          <p:spPr>
            <a:xfrm>
              <a:off x="343263" y="455572"/>
              <a:ext cx="788172" cy="568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60"/>
                </a:lnSpc>
              </a:pPr>
              <a:r>
                <a:rPr lang="en-US" sz="2800">
                  <a:solidFill>
                    <a:srgbClr val="DDBC78"/>
                  </a:solidFill>
                  <a:latin typeface="Dosis Extra Bold"/>
                </a:rPr>
                <a:t>3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028700" y="8854256"/>
            <a:ext cx="3654192" cy="438127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7338" y="6539401"/>
            <a:ext cx="2039804" cy="2533918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69966" y="4941478"/>
            <a:ext cx="2458446" cy="4131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B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86008" y="8820173"/>
            <a:ext cx="4073292" cy="43812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0603F">
                <a:alpha val="19607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200" y="8915423"/>
            <a:ext cx="4073292" cy="43812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0603F">
                <a:alpha val="19607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1662" y="773051"/>
            <a:ext cx="2566788" cy="848524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66976" y="1123950"/>
            <a:ext cx="2592324" cy="8229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556380" y="6672651"/>
            <a:ext cx="1758241" cy="25856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" y="4396140"/>
            <a:ext cx="2145428" cy="486216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5675428" y="3831612"/>
            <a:ext cx="6937145" cy="2995608"/>
            <a:chOff x="0" y="0"/>
            <a:chExt cx="9249527" cy="399414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65083"/>
              <a:ext cx="9249527" cy="2625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800"/>
                </a:lnSpc>
              </a:pPr>
              <a:r>
                <a:rPr lang="en-US" sz="6000">
                  <a:solidFill>
                    <a:srgbClr val="50603F"/>
                  </a:solidFill>
                  <a:latin typeface="Aleo Bold"/>
                </a:rPr>
                <a:t>"Terimakasih atas perhatiannya"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316897"/>
              <a:ext cx="9249527" cy="683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80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6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34694" y="8753498"/>
            <a:ext cx="7311792" cy="59052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81788" y="3599259"/>
            <a:ext cx="4918656" cy="56781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393430" y="4924436"/>
            <a:ext cx="2448306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128756" y="3077935"/>
            <a:ext cx="7853032" cy="3997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492"/>
              </a:lnSpc>
            </a:pPr>
            <a:r>
              <a:rPr lang="en-US" sz="8743" u="none" dirty="0" err="1">
                <a:solidFill>
                  <a:srgbClr val="DDBC78"/>
                </a:solidFill>
                <a:latin typeface="Dosis Extra Bold"/>
              </a:rPr>
              <a:t>Hai</a:t>
            </a:r>
            <a:r>
              <a:rPr lang="en-US" sz="8743" u="none" dirty="0">
                <a:solidFill>
                  <a:srgbClr val="DDBC78"/>
                </a:solidFill>
                <a:latin typeface="Dosis Extra Bold"/>
              </a:rPr>
              <a:t>, </a:t>
            </a:r>
            <a:r>
              <a:rPr lang="en-US" sz="8743" u="none" dirty="0" err="1">
                <a:solidFill>
                  <a:srgbClr val="DDBC78"/>
                </a:solidFill>
                <a:latin typeface="Dosis Extra Bold"/>
              </a:rPr>
              <a:t>semua</a:t>
            </a:r>
            <a:r>
              <a:rPr lang="en-US" sz="8743" u="none" dirty="0">
                <a:solidFill>
                  <a:srgbClr val="DDBC78"/>
                </a:solidFill>
                <a:latin typeface="Dosis Extra Bold"/>
              </a:rPr>
              <a:t>! </a:t>
            </a:r>
          </a:p>
          <a:p>
            <a:pPr marL="0" lvl="0" indent="0">
              <a:lnSpc>
                <a:spcPts val="10492"/>
              </a:lnSpc>
            </a:pPr>
            <a:r>
              <a:rPr lang="en-US" sz="8743" u="none" dirty="0" err="1">
                <a:solidFill>
                  <a:srgbClr val="DDBC78"/>
                </a:solidFill>
                <a:latin typeface="Dosis Extra Bold"/>
              </a:rPr>
              <a:t>Bagaimana</a:t>
            </a:r>
            <a:r>
              <a:rPr lang="en-US" sz="8743" u="none" dirty="0">
                <a:solidFill>
                  <a:srgbClr val="DDBC78"/>
                </a:solidFill>
                <a:latin typeface="Dosis Extra Bold"/>
              </a:rPr>
              <a:t> </a:t>
            </a:r>
            <a:r>
              <a:rPr lang="en-US" sz="8743" u="none" dirty="0" err="1">
                <a:solidFill>
                  <a:srgbClr val="DDBC78"/>
                </a:solidFill>
                <a:latin typeface="Dosis Extra Bold"/>
              </a:rPr>
              <a:t>kabar</a:t>
            </a:r>
            <a:r>
              <a:rPr lang="en-US" sz="8743" u="none" dirty="0">
                <a:solidFill>
                  <a:srgbClr val="DDBC78"/>
                </a:solidFill>
                <a:latin typeface="Dosis Extra Bold"/>
              </a:rPr>
              <a:t> kalian?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B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2618018"/>
            <a:ext cx="7641259" cy="5050964"/>
            <a:chOff x="0" y="0"/>
            <a:chExt cx="10188345" cy="6734618"/>
          </a:xfrm>
        </p:grpSpPr>
        <p:sp>
          <p:nvSpPr>
            <p:cNvPr id="3" name="TextBox 3"/>
            <p:cNvSpPr txBox="1"/>
            <p:nvPr/>
          </p:nvSpPr>
          <p:spPr>
            <a:xfrm>
              <a:off x="0" y="41074"/>
              <a:ext cx="10188345" cy="24109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7140"/>
                </a:lnSpc>
              </a:pPr>
              <a:r>
                <a:rPr lang="en-US" sz="5492">
                  <a:solidFill>
                    <a:srgbClr val="50603F"/>
                  </a:solidFill>
                  <a:latin typeface="Aleo Bold"/>
                </a:rPr>
                <a:t>Apa itu komunikasi bisnis lintas budaya?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033143"/>
              <a:ext cx="8703181" cy="3717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480"/>
                </a:lnSpc>
              </a:pPr>
              <a:r>
                <a:rPr lang="en-US" sz="2800" spc="84">
                  <a:solidFill>
                    <a:srgbClr val="272727"/>
                  </a:solidFill>
                  <a:latin typeface="Aleo"/>
                </a:rPr>
                <a:t>Yaitu komunikasi yang digunakan dalam dunia bisnis baik komunikasi verbal maupun non-verbal dengan memerhatikan faktor-faktor budaya di suatu daerah, wilayah, atau negara.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30371" y="4731512"/>
            <a:ext cx="2020487" cy="21732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0603F">
                <a:alpha val="19607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030371" y="7789685"/>
            <a:ext cx="2020487" cy="217326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0603F">
                <a:alpha val="19607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350347" y="4731512"/>
            <a:ext cx="2020487" cy="217326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0603F">
                <a:alpha val="19607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350347" y="7789685"/>
            <a:ext cx="2020487" cy="217326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0603F">
                <a:alpha val="19607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70558" y="2298894"/>
            <a:ext cx="2540113" cy="254011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F6EB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770558" y="5357068"/>
            <a:ext cx="2540113" cy="2540113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F6EB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5090534" y="2298894"/>
            <a:ext cx="2540113" cy="2540113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F6EB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5090534" y="5357068"/>
            <a:ext cx="2540113" cy="2540113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F6EB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41246" y="5994393"/>
            <a:ext cx="1198738" cy="126546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64067" y="6095824"/>
            <a:ext cx="993048" cy="10626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21732" y="2936220"/>
            <a:ext cx="1477717" cy="126546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495096" y="2966470"/>
            <a:ext cx="1091039" cy="1204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86000" y="1839658"/>
            <a:ext cx="9337579" cy="1878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360"/>
              </a:lnSpc>
            </a:pPr>
            <a:r>
              <a:rPr lang="en-US" sz="5661" dirty="0" err="1">
                <a:solidFill>
                  <a:srgbClr val="DDBC78"/>
                </a:solidFill>
                <a:latin typeface="Aleo Bold"/>
              </a:rPr>
              <a:t>Mengapa</a:t>
            </a:r>
            <a:r>
              <a:rPr lang="en-US" sz="5661" dirty="0">
                <a:solidFill>
                  <a:srgbClr val="DDBC78"/>
                </a:solidFill>
                <a:latin typeface="Aleo Bold"/>
              </a:rPr>
              <a:t> </a:t>
            </a:r>
            <a:r>
              <a:rPr lang="en-US" sz="5661" dirty="0" err="1">
                <a:solidFill>
                  <a:srgbClr val="DDBC78"/>
                </a:solidFill>
                <a:latin typeface="Aleo Bold"/>
              </a:rPr>
              <a:t>komunikasi</a:t>
            </a:r>
            <a:r>
              <a:rPr lang="en-US" sz="5661" dirty="0">
                <a:solidFill>
                  <a:srgbClr val="DDBC78"/>
                </a:solidFill>
                <a:latin typeface="Aleo Bold"/>
              </a:rPr>
              <a:t> </a:t>
            </a:r>
            <a:r>
              <a:rPr lang="en-US" sz="5661" dirty="0" err="1">
                <a:solidFill>
                  <a:srgbClr val="DDBC78"/>
                </a:solidFill>
                <a:latin typeface="Aleo Bold"/>
              </a:rPr>
              <a:t>lintas</a:t>
            </a:r>
            <a:r>
              <a:rPr lang="en-US" sz="5661" dirty="0">
                <a:solidFill>
                  <a:srgbClr val="DDBC78"/>
                </a:solidFill>
                <a:latin typeface="Aleo Bold"/>
              </a:rPr>
              <a:t> </a:t>
            </a:r>
            <a:r>
              <a:rPr lang="en-US" sz="5661" dirty="0" err="1">
                <a:solidFill>
                  <a:srgbClr val="DDBC78"/>
                </a:solidFill>
                <a:latin typeface="Aleo Bold"/>
              </a:rPr>
              <a:t>budaya</a:t>
            </a:r>
            <a:r>
              <a:rPr lang="en-US" sz="5661" dirty="0">
                <a:solidFill>
                  <a:srgbClr val="DDBC78"/>
                </a:solidFill>
                <a:latin typeface="Aleo Bold"/>
              </a:rPr>
              <a:t> </a:t>
            </a:r>
            <a:r>
              <a:rPr lang="en-US" sz="5661" dirty="0" err="1">
                <a:solidFill>
                  <a:srgbClr val="DDBC78"/>
                </a:solidFill>
                <a:latin typeface="Aleo Bold"/>
              </a:rPr>
              <a:t>semakin</a:t>
            </a:r>
            <a:r>
              <a:rPr lang="en-US" sz="5661" dirty="0">
                <a:solidFill>
                  <a:srgbClr val="DDBC78"/>
                </a:solidFill>
                <a:latin typeface="Aleo Bold"/>
              </a:rPr>
              <a:t> </a:t>
            </a:r>
            <a:r>
              <a:rPr lang="en-US" sz="5661" dirty="0" err="1">
                <a:solidFill>
                  <a:srgbClr val="DDBC78"/>
                </a:solidFill>
                <a:latin typeface="Aleo Bold"/>
              </a:rPr>
              <a:t>penting</a:t>
            </a:r>
            <a:r>
              <a:rPr lang="en-US" sz="5661" dirty="0">
                <a:solidFill>
                  <a:srgbClr val="DDBC78"/>
                </a:solidFill>
                <a:latin typeface="Aleo Bold"/>
              </a:rPr>
              <a:t>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306782" y="4249998"/>
            <a:ext cx="6630688" cy="3385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4480"/>
              </a:lnSpc>
              <a:buFont typeface="Arial"/>
              <a:buChar char="•"/>
            </a:pPr>
            <a:r>
              <a:rPr lang="en-US" sz="2800" spc="84" dirty="0" err="1">
                <a:solidFill>
                  <a:srgbClr val="272727"/>
                </a:solidFill>
                <a:latin typeface="Aleo"/>
              </a:rPr>
              <a:t>Sebagai</a:t>
            </a:r>
            <a:r>
              <a:rPr lang="en-US" sz="2800" spc="84" dirty="0">
                <a:solidFill>
                  <a:srgbClr val="272727"/>
                </a:solidFill>
                <a:latin typeface="Aleo"/>
              </a:rPr>
              <a:t> </a:t>
            </a:r>
            <a:r>
              <a:rPr lang="en-US" sz="2800" spc="84" dirty="0" err="1">
                <a:solidFill>
                  <a:srgbClr val="272727"/>
                </a:solidFill>
                <a:latin typeface="Aleo"/>
              </a:rPr>
              <a:t>pertukaran</a:t>
            </a:r>
            <a:r>
              <a:rPr lang="en-US" sz="2800" spc="84" dirty="0">
                <a:solidFill>
                  <a:srgbClr val="272727"/>
                </a:solidFill>
                <a:latin typeface="Aleo"/>
              </a:rPr>
              <a:t> </a:t>
            </a:r>
            <a:r>
              <a:rPr lang="en-US" sz="2800" spc="84" dirty="0" err="1">
                <a:solidFill>
                  <a:srgbClr val="272727"/>
                </a:solidFill>
                <a:latin typeface="Aleo"/>
              </a:rPr>
              <a:t>informasi</a:t>
            </a:r>
            <a:r>
              <a:rPr lang="en-US" sz="2800" spc="84" dirty="0">
                <a:solidFill>
                  <a:srgbClr val="272727"/>
                </a:solidFill>
                <a:latin typeface="Aleo"/>
              </a:rPr>
              <a:t> </a:t>
            </a:r>
            <a:r>
              <a:rPr lang="en-US" sz="2800" spc="84" dirty="0" err="1">
                <a:solidFill>
                  <a:srgbClr val="272727"/>
                </a:solidFill>
                <a:latin typeface="Aleo"/>
              </a:rPr>
              <a:t>antar</a:t>
            </a:r>
            <a:r>
              <a:rPr lang="en-US" sz="2800" spc="84" dirty="0">
                <a:solidFill>
                  <a:srgbClr val="272727"/>
                </a:solidFill>
                <a:latin typeface="Aleo"/>
              </a:rPr>
              <a:t> </a:t>
            </a:r>
            <a:r>
              <a:rPr lang="en-US" sz="2800" spc="84" dirty="0" err="1">
                <a:solidFill>
                  <a:srgbClr val="272727"/>
                </a:solidFill>
                <a:latin typeface="Aleo"/>
              </a:rPr>
              <a:t>negara</a:t>
            </a:r>
            <a:r>
              <a:rPr lang="en-US" sz="2800" spc="84" dirty="0">
                <a:solidFill>
                  <a:srgbClr val="272727"/>
                </a:solidFill>
                <a:latin typeface="Aleo"/>
              </a:rPr>
              <a:t> </a:t>
            </a:r>
            <a:r>
              <a:rPr lang="en-US" sz="2800" spc="84" dirty="0" err="1">
                <a:solidFill>
                  <a:srgbClr val="272727"/>
                </a:solidFill>
                <a:latin typeface="Aleo"/>
              </a:rPr>
              <a:t>atau</a:t>
            </a:r>
            <a:r>
              <a:rPr lang="en-US" sz="2800" spc="84" dirty="0">
                <a:solidFill>
                  <a:srgbClr val="272727"/>
                </a:solidFill>
                <a:latin typeface="Aleo"/>
              </a:rPr>
              <a:t> </a:t>
            </a:r>
            <a:r>
              <a:rPr lang="en-US" sz="2800" spc="84" dirty="0" err="1">
                <a:solidFill>
                  <a:srgbClr val="272727"/>
                </a:solidFill>
                <a:latin typeface="Aleo"/>
              </a:rPr>
              <a:t>wilayah</a:t>
            </a:r>
            <a:r>
              <a:rPr lang="en-US" sz="2800" spc="84" dirty="0">
                <a:solidFill>
                  <a:srgbClr val="272727"/>
                </a:solidFill>
                <a:latin typeface="Aleo"/>
              </a:rPr>
              <a:t>.</a:t>
            </a:r>
          </a:p>
          <a:p>
            <a:pPr marL="604520" lvl="1" indent="-302260">
              <a:lnSpc>
                <a:spcPts val="4480"/>
              </a:lnSpc>
              <a:buFont typeface="Arial"/>
              <a:buChar char="•"/>
            </a:pPr>
            <a:r>
              <a:rPr lang="en-US" sz="2800" spc="84" dirty="0" err="1">
                <a:solidFill>
                  <a:srgbClr val="272727"/>
                </a:solidFill>
                <a:latin typeface="Aleo"/>
              </a:rPr>
              <a:t>Mempererat</a:t>
            </a:r>
            <a:r>
              <a:rPr lang="en-US" sz="2800" spc="84" dirty="0">
                <a:solidFill>
                  <a:srgbClr val="272727"/>
                </a:solidFill>
                <a:latin typeface="Aleo"/>
              </a:rPr>
              <a:t> </a:t>
            </a:r>
            <a:r>
              <a:rPr lang="en-US" sz="2800" spc="84" dirty="0" err="1">
                <a:solidFill>
                  <a:srgbClr val="272727"/>
                </a:solidFill>
                <a:latin typeface="Aleo"/>
              </a:rPr>
              <a:t>hubungan</a:t>
            </a:r>
            <a:r>
              <a:rPr lang="en-US" sz="2800" spc="84" dirty="0">
                <a:solidFill>
                  <a:srgbClr val="272727"/>
                </a:solidFill>
                <a:latin typeface="Aleo"/>
              </a:rPr>
              <a:t> </a:t>
            </a:r>
            <a:r>
              <a:rPr lang="en-US" sz="2800" spc="84" dirty="0" err="1">
                <a:solidFill>
                  <a:srgbClr val="272727"/>
                </a:solidFill>
                <a:latin typeface="Aleo"/>
              </a:rPr>
              <a:t>kerjasama</a:t>
            </a:r>
            <a:r>
              <a:rPr lang="en-US" sz="2800" spc="84" dirty="0">
                <a:solidFill>
                  <a:srgbClr val="272727"/>
                </a:solidFill>
                <a:latin typeface="Aleo"/>
              </a:rPr>
              <a:t> </a:t>
            </a:r>
            <a:r>
              <a:rPr lang="en-US" sz="2800" spc="84" dirty="0" err="1">
                <a:solidFill>
                  <a:srgbClr val="272727"/>
                </a:solidFill>
                <a:latin typeface="Aleo"/>
              </a:rPr>
              <a:t>antara</a:t>
            </a:r>
            <a:r>
              <a:rPr lang="en-US" sz="2800" spc="84" dirty="0">
                <a:solidFill>
                  <a:srgbClr val="272727"/>
                </a:solidFill>
                <a:latin typeface="Aleo"/>
              </a:rPr>
              <a:t> </a:t>
            </a:r>
            <a:r>
              <a:rPr lang="en-US" sz="2800" spc="84" dirty="0" err="1">
                <a:solidFill>
                  <a:srgbClr val="272727"/>
                </a:solidFill>
                <a:latin typeface="Aleo"/>
              </a:rPr>
              <a:t>negara</a:t>
            </a:r>
            <a:r>
              <a:rPr lang="en-US" sz="2800" spc="84" dirty="0">
                <a:solidFill>
                  <a:srgbClr val="272727"/>
                </a:solidFill>
                <a:latin typeface="Aleo"/>
              </a:rPr>
              <a:t> </a:t>
            </a:r>
            <a:r>
              <a:rPr lang="en-US" sz="2800" spc="84" dirty="0" err="1">
                <a:solidFill>
                  <a:srgbClr val="272727"/>
                </a:solidFill>
                <a:latin typeface="Aleo"/>
              </a:rPr>
              <a:t>atau</a:t>
            </a:r>
            <a:r>
              <a:rPr lang="en-US" sz="2800" spc="84" dirty="0">
                <a:solidFill>
                  <a:srgbClr val="272727"/>
                </a:solidFill>
                <a:latin typeface="Aleo"/>
              </a:rPr>
              <a:t> </a:t>
            </a:r>
            <a:r>
              <a:rPr lang="en-US" sz="2800" spc="84" dirty="0" err="1">
                <a:solidFill>
                  <a:srgbClr val="272727"/>
                </a:solidFill>
                <a:latin typeface="Aleo"/>
              </a:rPr>
              <a:t>wilayah</a:t>
            </a:r>
            <a:r>
              <a:rPr lang="en-US" sz="2800" spc="84" dirty="0">
                <a:solidFill>
                  <a:srgbClr val="272727"/>
                </a:solidFill>
                <a:latin typeface="Aleo"/>
              </a:rPr>
              <a:t>.</a:t>
            </a:r>
          </a:p>
          <a:p>
            <a:pPr marL="604520" lvl="1" indent="-302260">
              <a:lnSpc>
                <a:spcPts val="4480"/>
              </a:lnSpc>
              <a:buFont typeface="Arial"/>
              <a:buChar char="•"/>
            </a:pPr>
            <a:r>
              <a:rPr lang="en-US" sz="2800" spc="84" dirty="0" err="1">
                <a:solidFill>
                  <a:srgbClr val="272727"/>
                </a:solidFill>
                <a:latin typeface="Aleo"/>
              </a:rPr>
              <a:t>memenuhi</a:t>
            </a:r>
            <a:r>
              <a:rPr lang="en-US" sz="2800" spc="84" dirty="0">
                <a:solidFill>
                  <a:srgbClr val="272727"/>
                </a:solidFill>
                <a:latin typeface="Aleo"/>
              </a:rPr>
              <a:t> </a:t>
            </a:r>
            <a:r>
              <a:rPr lang="en-US" sz="2800" spc="84" dirty="0" err="1">
                <a:solidFill>
                  <a:srgbClr val="272727"/>
                </a:solidFill>
                <a:latin typeface="Aleo"/>
              </a:rPr>
              <a:t>kebutuhan</a:t>
            </a:r>
            <a:r>
              <a:rPr lang="en-US" sz="2800" spc="84" dirty="0">
                <a:solidFill>
                  <a:srgbClr val="272727"/>
                </a:solidFill>
                <a:latin typeface="Aleo"/>
              </a:rPr>
              <a:t> </a:t>
            </a:r>
            <a:r>
              <a:rPr lang="en-US" sz="2800" spc="84" dirty="0" err="1">
                <a:solidFill>
                  <a:srgbClr val="272727"/>
                </a:solidFill>
                <a:latin typeface="Aleo"/>
              </a:rPr>
              <a:t>suatu</a:t>
            </a:r>
            <a:r>
              <a:rPr lang="en-US" sz="2800" spc="84" dirty="0">
                <a:solidFill>
                  <a:srgbClr val="272727"/>
                </a:solidFill>
                <a:latin typeface="Aleo"/>
              </a:rPr>
              <a:t> </a:t>
            </a:r>
            <a:r>
              <a:rPr lang="en-US" sz="2800" spc="84" dirty="0" err="1">
                <a:solidFill>
                  <a:srgbClr val="272727"/>
                </a:solidFill>
                <a:latin typeface="Aleo"/>
              </a:rPr>
              <a:t>negara</a:t>
            </a:r>
            <a:r>
              <a:rPr lang="en-US" sz="2800" spc="84" dirty="0">
                <a:solidFill>
                  <a:srgbClr val="272727"/>
                </a:solidFill>
                <a:latin typeface="Aleo"/>
              </a:rPr>
              <a:t> </a:t>
            </a:r>
            <a:r>
              <a:rPr lang="en-US" sz="2800" spc="84" dirty="0" err="1">
                <a:solidFill>
                  <a:srgbClr val="272727"/>
                </a:solidFill>
                <a:latin typeface="Aleo"/>
              </a:rPr>
              <a:t>atau</a:t>
            </a:r>
            <a:r>
              <a:rPr lang="en-US" sz="2800" spc="84" dirty="0">
                <a:solidFill>
                  <a:srgbClr val="272727"/>
                </a:solidFill>
                <a:latin typeface="Aleo"/>
              </a:rPr>
              <a:t> </a:t>
            </a:r>
            <a:r>
              <a:rPr lang="en-US" sz="2800" spc="84" dirty="0" err="1">
                <a:solidFill>
                  <a:srgbClr val="272727"/>
                </a:solidFill>
                <a:latin typeface="Aleo"/>
              </a:rPr>
              <a:t>wilayah</a:t>
            </a:r>
            <a:r>
              <a:rPr lang="en-US" sz="2800" spc="84" dirty="0">
                <a:solidFill>
                  <a:srgbClr val="272727"/>
                </a:solidFill>
                <a:latin typeface="Aleo"/>
              </a:rPr>
              <a:t>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2614508" y="8820173"/>
            <a:ext cx="4073292" cy="43812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58044" y="1397570"/>
            <a:ext cx="2457342" cy="78321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b="556"/>
          <a:stretch>
            <a:fillRect/>
          </a:stretch>
        </p:blipFill>
        <p:spPr>
          <a:xfrm>
            <a:off x="12064827" y="6232400"/>
            <a:ext cx="2225558" cy="2806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21336" y="1749396"/>
            <a:ext cx="5636491" cy="6680332"/>
            <a:chOff x="0" y="0"/>
            <a:chExt cx="7515321" cy="8907109"/>
          </a:xfrm>
        </p:grpSpPr>
        <p:sp>
          <p:nvSpPr>
            <p:cNvPr id="3" name="TextBox 3"/>
            <p:cNvSpPr txBox="1"/>
            <p:nvPr/>
          </p:nvSpPr>
          <p:spPr>
            <a:xfrm>
              <a:off x="0" y="-65083"/>
              <a:ext cx="7515321" cy="1295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800"/>
                </a:lnSpc>
              </a:pPr>
              <a:r>
                <a:rPr lang="en-US" sz="6000">
                  <a:solidFill>
                    <a:srgbClr val="DDBC78"/>
                  </a:solidFill>
                  <a:latin typeface="Aleo Bold"/>
                </a:rPr>
                <a:t>Definisi Budaya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831198"/>
              <a:ext cx="7515321" cy="7094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>
                <a:lnSpc>
                  <a:spcPts val="3840"/>
                </a:lnSpc>
                <a:buFont typeface="Arial"/>
                <a:buChar char="•"/>
              </a:pPr>
              <a:r>
                <a:rPr lang="en-US" sz="2400" spc="72">
                  <a:solidFill>
                    <a:srgbClr val="272727"/>
                  </a:solidFill>
                  <a:latin typeface="Aleo"/>
                </a:rPr>
                <a:t>Menurut Lehman, Himstreet dan Baty, budaya diartikan sebagai sekumpulan pengalaman hidup yang ada dalam masyarakat mereka sendiri.</a:t>
              </a:r>
            </a:p>
            <a:p>
              <a:pPr marL="518160" lvl="1" indent="-259080">
                <a:lnSpc>
                  <a:spcPts val="3840"/>
                </a:lnSpc>
                <a:buFont typeface="Arial"/>
                <a:buChar char="•"/>
              </a:pPr>
              <a:r>
                <a:rPr lang="en-US" sz="2400" spc="72">
                  <a:solidFill>
                    <a:srgbClr val="272727"/>
                  </a:solidFill>
                  <a:latin typeface="Aleo"/>
                </a:rPr>
                <a:t>Menurut Hofstede, budaya diartikan sebagai pemograman kolektif atas pikiran yang membedakan anggota-anggota suatu kategori orang dari kategori lainnya.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8453485"/>
            <a:ext cx="6099059" cy="85914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1071866"/>
            <a:ext cx="4860695" cy="818643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5765090" y="9095306"/>
            <a:ext cx="1182287" cy="217326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53168" y="5110752"/>
            <a:ext cx="1806132" cy="4093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660158" y="1709073"/>
            <a:ext cx="3920146" cy="752066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605108" y="8991191"/>
            <a:ext cx="3654192" cy="438127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r="21669"/>
          <a:stretch>
            <a:fillRect/>
          </a:stretch>
        </p:blipFill>
        <p:spPr>
          <a:xfrm>
            <a:off x="13605108" y="5616928"/>
            <a:ext cx="1912700" cy="359092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80243" y="1028700"/>
            <a:ext cx="10448423" cy="2152469"/>
            <a:chOff x="0" y="0"/>
            <a:chExt cx="13931231" cy="2869958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13931231" cy="1788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0560"/>
                </a:lnSpc>
              </a:pPr>
              <a:r>
                <a:rPr lang="en-US" sz="8800">
                  <a:solidFill>
                    <a:srgbClr val="DDBC78"/>
                  </a:solidFill>
                  <a:latin typeface="Dosis Extra Bold"/>
                </a:rPr>
                <a:t>Komponen Budaya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194701"/>
              <a:ext cx="11849670" cy="683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480"/>
                </a:lnSpc>
              </a:pPr>
              <a:r>
                <a:rPr lang="en-US" sz="2799" spc="83">
                  <a:solidFill>
                    <a:srgbClr val="50603F"/>
                  </a:solidFill>
                  <a:latin typeface="Aleo"/>
                </a:rPr>
                <a:t>Budaya memiliki beberapa komponen yaitu : 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3562826"/>
            <a:ext cx="4419027" cy="5347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3840"/>
              </a:lnSpc>
              <a:buFont typeface="Arial"/>
              <a:buChar char="•"/>
            </a:pPr>
            <a:r>
              <a:rPr lang="en-US" sz="2400" spc="72">
                <a:solidFill>
                  <a:srgbClr val="272727"/>
                </a:solidFill>
                <a:latin typeface="Aleo"/>
              </a:rPr>
              <a:t>Budaya Material</a:t>
            </a:r>
          </a:p>
          <a:p>
            <a:pPr>
              <a:lnSpc>
                <a:spcPts val="3840"/>
              </a:lnSpc>
            </a:pPr>
            <a:r>
              <a:rPr lang="en-US" sz="2400" spc="72">
                <a:solidFill>
                  <a:srgbClr val="000000"/>
                </a:solidFill>
                <a:latin typeface="Aleo"/>
              </a:rPr>
              <a:t>- Teknologi : Teknologi mencakup teknik atau cara yang digunakan untuk mengubah atau membentuk material menjadi suatu produk yang dapat berguna bagi masyarakat.</a:t>
            </a:r>
          </a:p>
          <a:p>
            <a:pPr>
              <a:lnSpc>
                <a:spcPts val="3840"/>
              </a:lnSpc>
            </a:pPr>
            <a:endParaRPr lang="en-US" sz="2400" spc="72">
              <a:solidFill>
                <a:srgbClr val="000000"/>
              </a:solidFill>
              <a:latin typeface="Aleo"/>
            </a:endParaRPr>
          </a:p>
          <a:p>
            <a:pPr>
              <a:lnSpc>
                <a:spcPts val="3840"/>
              </a:lnSpc>
            </a:pPr>
            <a:endParaRPr lang="en-US" sz="2400" spc="72">
              <a:solidFill>
                <a:srgbClr val="000000"/>
              </a:solidFill>
              <a:latin typeface="Ale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304454" y="3562826"/>
            <a:ext cx="4433043" cy="437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2400" spc="72">
                <a:solidFill>
                  <a:srgbClr val="000000"/>
                </a:solidFill>
                <a:latin typeface="Aleo"/>
              </a:rPr>
              <a:t>- Ekonomi : suatu cara orang</a:t>
            </a:r>
          </a:p>
          <a:p>
            <a:pPr>
              <a:lnSpc>
                <a:spcPts val="3840"/>
              </a:lnSpc>
            </a:pPr>
            <a:r>
              <a:rPr lang="en-US" sz="2400" spc="72">
                <a:solidFill>
                  <a:srgbClr val="000000"/>
                </a:solidFill>
                <a:latin typeface="Aleo"/>
              </a:rPr>
              <a:t>menggunakan segala kemampuannya untuk menghasilkan sesuatu yang bermanfaat bagi dirinya maupun orang lain, termasuk kegiatan menghasilkan barang dan jasa, distribusi, konsumsi.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23925"/>
            <a:ext cx="4475447" cy="5309146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ct val="150000"/>
              </a:lnSpc>
              <a:buFont typeface="Arial"/>
              <a:buChar char="•"/>
            </a:pPr>
            <a:r>
              <a:rPr lang="en-US" sz="2300" spc="72" dirty="0" err="1">
                <a:latin typeface="Aleo"/>
              </a:rPr>
              <a:t>Organisasi</a:t>
            </a:r>
            <a:r>
              <a:rPr lang="en-US" sz="2300" spc="72" dirty="0">
                <a:latin typeface="Aleo"/>
              </a:rPr>
              <a:t> </a:t>
            </a:r>
            <a:r>
              <a:rPr lang="en-US" sz="2300" spc="72" dirty="0" err="1">
                <a:latin typeface="Aleo"/>
              </a:rPr>
              <a:t>Sosial</a:t>
            </a:r>
            <a:endParaRPr lang="en-US" sz="2300" spc="72" dirty="0">
              <a:latin typeface="Aleo"/>
            </a:endParaRPr>
          </a:p>
          <a:p>
            <a:pPr>
              <a:lnSpc>
                <a:spcPct val="150000"/>
              </a:lnSpc>
            </a:pPr>
            <a:r>
              <a:rPr lang="en-US" sz="2300" spc="72" dirty="0">
                <a:latin typeface="Aleo"/>
              </a:rPr>
              <a:t> </a:t>
            </a:r>
            <a:r>
              <a:rPr lang="en-US" sz="2300" spc="72" dirty="0" err="1" smtClean="0">
                <a:latin typeface="Aleo"/>
              </a:rPr>
              <a:t>Suatu</a:t>
            </a:r>
            <a:r>
              <a:rPr lang="en-US" sz="2300" spc="72" dirty="0" smtClean="0">
                <a:latin typeface="Aleo"/>
              </a:rPr>
              <a:t> </a:t>
            </a:r>
            <a:r>
              <a:rPr lang="en-US" sz="2300" spc="72" dirty="0" err="1">
                <a:latin typeface="Aleo"/>
              </a:rPr>
              <a:t>lembaga</a:t>
            </a:r>
            <a:r>
              <a:rPr lang="en-US" sz="2300" spc="72" dirty="0">
                <a:latin typeface="Aleo"/>
              </a:rPr>
              <a:t> yang </a:t>
            </a:r>
            <a:r>
              <a:rPr lang="en-US" sz="2300" spc="72" dirty="0" err="1" smtClean="0">
                <a:latin typeface="Aleo"/>
              </a:rPr>
              <a:t>berkaitan</a:t>
            </a:r>
            <a:r>
              <a:rPr lang="en-US" sz="2300" spc="72" dirty="0">
                <a:latin typeface="Aleo"/>
              </a:rPr>
              <a:t> </a:t>
            </a:r>
            <a:r>
              <a:rPr lang="en-US" sz="2300" spc="72" dirty="0" err="1" smtClean="0">
                <a:latin typeface="Aleo"/>
              </a:rPr>
              <a:t>dengan</a:t>
            </a:r>
            <a:r>
              <a:rPr lang="en-US" sz="2300" spc="72" dirty="0" smtClean="0">
                <a:latin typeface="Aleo"/>
              </a:rPr>
              <a:t> </a:t>
            </a:r>
            <a:r>
              <a:rPr lang="en-US" sz="2300" spc="72" dirty="0" err="1" smtClean="0">
                <a:latin typeface="Aleo"/>
              </a:rPr>
              <a:t>cara</a:t>
            </a:r>
            <a:r>
              <a:rPr lang="en-US" sz="2300" spc="72" dirty="0" smtClean="0">
                <a:latin typeface="Aleo"/>
              </a:rPr>
              <a:t> </a:t>
            </a:r>
            <a:r>
              <a:rPr lang="en-US" sz="2300" spc="72" dirty="0" err="1" smtClean="0">
                <a:latin typeface="Aleo"/>
              </a:rPr>
              <a:t>bagaimana</a:t>
            </a:r>
            <a:r>
              <a:rPr lang="en-US" sz="2300" spc="72" dirty="0">
                <a:latin typeface="Aleo"/>
              </a:rPr>
              <a:t> </a:t>
            </a:r>
            <a:r>
              <a:rPr lang="en-US" sz="2300" spc="72" dirty="0" err="1" smtClean="0">
                <a:latin typeface="Aleo"/>
              </a:rPr>
              <a:t>seseorang</a:t>
            </a:r>
            <a:r>
              <a:rPr lang="en-US" sz="2300" spc="72" dirty="0" smtClean="0">
                <a:latin typeface="Aleo"/>
              </a:rPr>
              <a:t> </a:t>
            </a:r>
            <a:r>
              <a:rPr lang="en-US" sz="2300" spc="72" dirty="0" err="1" smtClean="0">
                <a:latin typeface="Aleo"/>
              </a:rPr>
              <a:t>berhubungan</a:t>
            </a:r>
            <a:r>
              <a:rPr lang="en-US" sz="2300" spc="72" dirty="0" smtClean="0">
                <a:latin typeface="Aleo"/>
              </a:rPr>
              <a:t> </a:t>
            </a:r>
            <a:r>
              <a:rPr lang="en-US" sz="2300" spc="72" dirty="0" err="1">
                <a:latin typeface="Aleo"/>
              </a:rPr>
              <a:t>dengan</a:t>
            </a:r>
            <a:r>
              <a:rPr lang="en-US" sz="2300" spc="72" dirty="0">
                <a:latin typeface="Aleo"/>
              </a:rPr>
              <a:t> orang lain, </a:t>
            </a:r>
            <a:r>
              <a:rPr lang="en-US" sz="2300" spc="72" dirty="0" err="1">
                <a:latin typeface="Aleo"/>
              </a:rPr>
              <a:t>mengorganisasikan</a:t>
            </a:r>
            <a:r>
              <a:rPr lang="en-US" sz="2300" spc="72" dirty="0">
                <a:latin typeface="Aleo"/>
              </a:rPr>
              <a:t> </a:t>
            </a:r>
            <a:r>
              <a:rPr lang="en-US" sz="2300" spc="72" dirty="0" err="1">
                <a:latin typeface="Aleo"/>
              </a:rPr>
              <a:t>kegiatan</a:t>
            </a:r>
            <a:r>
              <a:rPr lang="en-US" sz="2300" spc="72" dirty="0">
                <a:latin typeface="Aleo"/>
              </a:rPr>
              <a:t> </a:t>
            </a:r>
            <a:r>
              <a:rPr lang="en-US" sz="2300" spc="72" dirty="0" err="1">
                <a:latin typeface="Aleo"/>
              </a:rPr>
              <a:t>mereka</a:t>
            </a:r>
            <a:r>
              <a:rPr lang="en-US" sz="2300" spc="72" dirty="0">
                <a:latin typeface="Aleo"/>
              </a:rPr>
              <a:t> </a:t>
            </a:r>
            <a:r>
              <a:rPr lang="en-US" sz="2300" spc="72" dirty="0" err="1">
                <a:latin typeface="Aleo"/>
              </a:rPr>
              <a:t>untuk</a:t>
            </a:r>
            <a:r>
              <a:rPr lang="en-US" sz="2300" spc="72" dirty="0">
                <a:latin typeface="Aleo"/>
              </a:rPr>
              <a:t> </a:t>
            </a:r>
            <a:r>
              <a:rPr lang="en-US" sz="2300" spc="72" dirty="0" err="1">
                <a:latin typeface="Aleo"/>
              </a:rPr>
              <a:t>dapat</a:t>
            </a:r>
            <a:r>
              <a:rPr lang="en-US" sz="2300" spc="72" dirty="0">
                <a:latin typeface="Aleo"/>
              </a:rPr>
              <a:t> </a:t>
            </a:r>
            <a:r>
              <a:rPr lang="en-US" sz="2300" spc="72" dirty="0" err="1">
                <a:latin typeface="Aleo"/>
              </a:rPr>
              <a:t>hidup</a:t>
            </a:r>
            <a:r>
              <a:rPr lang="en-US" sz="2300" spc="72" dirty="0">
                <a:latin typeface="Aleo"/>
              </a:rPr>
              <a:t> </a:t>
            </a:r>
            <a:r>
              <a:rPr lang="en-US" sz="2300" spc="72" dirty="0" err="1">
                <a:latin typeface="Aleo"/>
              </a:rPr>
              <a:t>secara</a:t>
            </a:r>
            <a:r>
              <a:rPr lang="en-US" sz="2300" spc="72" dirty="0">
                <a:latin typeface="Aleo"/>
              </a:rPr>
              <a:t> </a:t>
            </a:r>
            <a:r>
              <a:rPr lang="en-US" sz="2300" spc="72" dirty="0" err="1">
                <a:latin typeface="Aleo"/>
              </a:rPr>
              <a:t>harmonis</a:t>
            </a:r>
            <a:r>
              <a:rPr lang="en-US" sz="2300" spc="72" dirty="0">
                <a:latin typeface="Aleo"/>
              </a:rPr>
              <a:t> </a:t>
            </a:r>
            <a:r>
              <a:rPr lang="en-US" sz="2300" spc="72" dirty="0" err="1">
                <a:latin typeface="Aleo"/>
              </a:rPr>
              <a:t>dengan</a:t>
            </a:r>
            <a:r>
              <a:rPr lang="en-US" sz="2300" spc="72" dirty="0">
                <a:latin typeface="Aleo"/>
              </a:rPr>
              <a:t> yang lain, </a:t>
            </a:r>
            <a:r>
              <a:rPr lang="en-US" sz="2300" spc="72" dirty="0" err="1">
                <a:latin typeface="Aleo"/>
              </a:rPr>
              <a:t>dan</a:t>
            </a:r>
            <a:r>
              <a:rPr lang="en-US" sz="2300" spc="72" dirty="0">
                <a:latin typeface="Aleo"/>
              </a:rPr>
              <a:t> </a:t>
            </a:r>
            <a:r>
              <a:rPr lang="en-US" sz="2300" spc="72" dirty="0" err="1">
                <a:latin typeface="Aleo"/>
              </a:rPr>
              <a:t>mengajar</a:t>
            </a:r>
            <a:r>
              <a:rPr lang="en-US" sz="2300" spc="72" dirty="0">
                <a:latin typeface="Aleo"/>
              </a:rPr>
              <a:t> </a:t>
            </a:r>
            <a:r>
              <a:rPr lang="en-US" sz="2300" spc="72" dirty="0" err="1">
                <a:latin typeface="Aleo"/>
              </a:rPr>
              <a:t>perilaku</a:t>
            </a:r>
            <a:r>
              <a:rPr lang="en-US" sz="2300" spc="72" dirty="0">
                <a:latin typeface="Aleo"/>
              </a:rPr>
              <a:t> yang </a:t>
            </a:r>
            <a:r>
              <a:rPr lang="en-US" sz="2300" spc="72" dirty="0" err="1">
                <a:latin typeface="Aleo"/>
              </a:rPr>
              <a:t>dapat</a:t>
            </a:r>
            <a:r>
              <a:rPr lang="en-US" sz="2300" spc="72" dirty="0">
                <a:latin typeface="Aleo"/>
              </a:rPr>
              <a:t> </a:t>
            </a:r>
            <a:r>
              <a:rPr lang="en-US" sz="2300" spc="72" dirty="0" err="1">
                <a:latin typeface="Aleo"/>
              </a:rPr>
              <a:t>diterima</a:t>
            </a:r>
            <a:r>
              <a:rPr lang="en-US" sz="2300" spc="72" dirty="0">
                <a:latin typeface="Aleo"/>
              </a:rPr>
              <a:t> </a:t>
            </a:r>
            <a:r>
              <a:rPr lang="en-US" sz="2300" spc="72" dirty="0" err="1">
                <a:latin typeface="Aleo"/>
              </a:rPr>
              <a:t>oleh</a:t>
            </a:r>
            <a:r>
              <a:rPr lang="en-US" sz="2300" spc="72" dirty="0">
                <a:latin typeface="Aleo"/>
              </a:rPr>
              <a:t> </a:t>
            </a:r>
            <a:r>
              <a:rPr lang="en-US" sz="2300" spc="72" dirty="0" err="1">
                <a:latin typeface="Aleo"/>
              </a:rPr>
              <a:t>generasi</a:t>
            </a:r>
            <a:r>
              <a:rPr lang="en-US" sz="2300" spc="72" dirty="0">
                <a:latin typeface="Aleo"/>
              </a:rPr>
              <a:t> </a:t>
            </a:r>
            <a:r>
              <a:rPr lang="en-US" sz="2300" spc="72" dirty="0" err="1">
                <a:latin typeface="Aleo"/>
              </a:rPr>
              <a:t>berikutnya</a:t>
            </a:r>
            <a:r>
              <a:rPr lang="en-US" sz="2300" spc="72" dirty="0">
                <a:latin typeface="Aleo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867399" y="3009900"/>
            <a:ext cx="4433043" cy="530914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ct val="150000"/>
              </a:lnSpc>
              <a:buFont typeface="Arial"/>
              <a:buChar char="•"/>
            </a:pP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Sistem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Kepercayaan</a:t>
            </a:r>
            <a:endParaRPr lang="en-US" sz="2300" spc="72" dirty="0">
              <a:solidFill>
                <a:srgbClr val="000000"/>
              </a:solidFill>
              <a:latin typeface="Aleo"/>
            </a:endParaRPr>
          </a:p>
          <a:p>
            <a:pPr>
              <a:lnSpc>
                <a:spcPct val="150000"/>
              </a:lnSpc>
            </a:pPr>
            <a:r>
              <a:rPr lang="en-US" sz="2300" spc="72" dirty="0" smtClean="0">
                <a:solidFill>
                  <a:srgbClr val="000000"/>
                </a:solidFill>
                <a:latin typeface="Aleo"/>
              </a:rPr>
              <a:t>Yang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dianut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oleh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</a:t>
            </a:r>
            <a:r>
              <a:rPr lang="en-US" sz="2300" spc="72" dirty="0" err="1" smtClean="0">
                <a:solidFill>
                  <a:srgbClr val="000000"/>
                </a:solidFill>
                <a:latin typeface="Aleo"/>
              </a:rPr>
              <a:t>suatu</a:t>
            </a:r>
            <a:r>
              <a:rPr lang="en-US" sz="2300" spc="72" dirty="0" smtClean="0">
                <a:solidFill>
                  <a:srgbClr val="000000"/>
                </a:solidFill>
                <a:latin typeface="Aleo"/>
              </a:rPr>
              <a:t> </a:t>
            </a:r>
            <a:r>
              <a:rPr lang="en-US" sz="2300" spc="72" dirty="0" err="1" smtClean="0">
                <a:solidFill>
                  <a:srgbClr val="000000"/>
                </a:solidFill>
                <a:latin typeface="Aleo"/>
              </a:rPr>
              <a:t>masyarakat</a:t>
            </a:r>
            <a:r>
              <a:rPr lang="en-US" sz="2300" spc="72" dirty="0" smtClean="0">
                <a:solidFill>
                  <a:srgbClr val="000000"/>
                </a:solidFill>
                <a:latin typeface="Aleo"/>
              </a:rPr>
              <a:t>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akan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berpengaruh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terhadap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sistem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sosial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yang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ada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di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masyarakat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tersebut</a:t>
            </a:r>
            <a:r>
              <a:rPr lang="en-US" sz="2300" spc="72" dirty="0" smtClean="0">
                <a:solidFill>
                  <a:srgbClr val="000000"/>
                </a:solidFill>
                <a:latin typeface="Aleo"/>
              </a:rPr>
              <a:t>.</a:t>
            </a:r>
            <a:endParaRPr lang="en-US" sz="2300" spc="72" dirty="0">
              <a:solidFill>
                <a:srgbClr val="000000"/>
              </a:solidFill>
              <a:latin typeface="Aleo"/>
            </a:endParaRPr>
          </a:p>
          <a:p>
            <a:pPr marL="518160" lvl="1" indent="-259080">
              <a:lnSpc>
                <a:spcPct val="150000"/>
              </a:lnSpc>
              <a:buFont typeface="Arial"/>
              <a:buChar char="•"/>
            </a:pP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Bahasa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300" spc="72" dirty="0">
                <a:solidFill>
                  <a:srgbClr val="000000"/>
                </a:solidFill>
                <a:latin typeface="Aleo"/>
              </a:rPr>
              <a:t>Cara yang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digunakan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seseorang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dalam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mengungkapkan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sesuatu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melalui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simbol-simbol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tertentu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kepada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orang lain.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591800" y="933450"/>
            <a:ext cx="4433043" cy="524015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ct val="150000"/>
              </a:lnSpc>
              <a:buFont typeface="Arial"/>
              <a:buChar char="•"/>
            </a:pP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Estetika</a:t>
            </a:r>
            <a:endParaRPr lang="en-US" sz="2300" spc="72" dirty="0">
              <a:solidFill>
                <a:srgbClr val="000000"/>
              </a:solidFill>
              <a:latin typeface="Aleo"/>
            </a:endParaRPr>
          </a:p>
          <a:p>
            <a:pPr>
              <a:lnSpc>
                <a:spcPct val="150000"/>
              </a:lnSpc>
            </a:pP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Berkaitan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dengan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seni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,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dongeng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,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hikayat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,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musik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, drama,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dan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tari-tarian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.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Nilai-nilai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estetika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yang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ditunjukkan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masyarakat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dalam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berbagai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peran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tentunya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perlu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dipahami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secara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benar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agar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pesan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yang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disampaikan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mencapai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sasaran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 yang </a:t>
            </a:r>
            <a:r>
              <a:rPr lang="en-US" sz="2300" spc="72" dirty="0" err="1">
                <a:solidFill>
                  <a:srgbClr val="000000"/>
                </a:solidFill>
                <a:latin typeface="Aleo"/>
              </a:rPr>
              <a:t>efektif</a:t>
            </a:r>
            <a:r>
              <a:rPr lang="en-US" sz="2300" spc="72" dirty="0">
                <a:solidFill>
                  <a:srgbClr val="000000"/>
                </a:solidFill>
                <a:latin typeface="Aleo"/>
              </a:rPr>
              <a:t>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3605108" y="8991191"/>
            <a:ext cx="3654192" cy="438127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106765" y="6472109"/>
            <a:ext cx="2543914" cy="2786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6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75669" y="571500"/>
            <a:ext cx="9479883" cy="8571752"/>
            <a:chOff x="-11800" y="272910"/>
            <a:chExt cx="12639844" cy="11429003"/>
          </a:xfrm>
        </p:grpSpPr>
        <p:sp>
          <p:nvSpPr>
            <p:cNvPr id="3" name="TextBox 3"/>
            <p:cNvSpPr txBox="1"/>
            <p:nvPr/>
          </p:nvSpPr>
          <p:spPr>
            <a:xfrm>
              <a:off x="-11800" y="272910"/>
              <a:ext cx="12639844" cy="1788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0560"/>
                </a:lnSpc>
              </a:pPr>
              <a:r>
                <a:rPr lang="en-US" sz="8800" dirty="0" err="1">
                  <a:solidFill>
                    <a:srgbClr val="DDBC78"/>
                  </a:solidFill>
                  <a:latin typeface="Dosis Extra Bold"/>
                </a:rPr>
                <a:t>Tingkatan</a:t>
              </a:r>
              <a:r>
                <a:rPr lang="en-US" sz="8800" dirty="0">
                  <a:solidFill>
                    <a:srgbClr val="DDBC78"/>
                  </a:solidFill>
                  <a:latin typeface="Dosis Extra Bold"/>
                </a:rPr>
                <a:t> </a:t>
              </a:r>
              <a:r>
                <a:rPr lang="en-US" sz="8800" dirty="0" err="1">
                  <a:solidFill>
                    <a:srgbClr val="DDBC78"/>
                  </a:solidFill>
                  <a:latin typeface="Dosis Extra Bold"/>
                </a:rPr>
                <a:t>Budaya</a:t>
              </a:r>
              <a:endParaRPr lang="en-US" sz="8800" dirty="0">
                <a:solidFill>
                  <a:srgbClr val="DDBC78"/>
                </a:solidFill>
                <a:latin typeface="Dosis Extra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8473" y="2061003"/>
              <a:ext cx="10990625" cy="1242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840"/>
                </a:lnSpc>
              </a:pP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Menurut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Murphy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dan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Hildebrandt,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dalam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dunia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praktis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terdapat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3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tingkat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budaya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,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yaitu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: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11800" y="3956818"/>
              <a:ext cx="10990625" cy="77450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>
                <a:lnSpc>
                  <a:spcPts val="3840"/>
                </a:lnSpc>
                <a:buFont typeface="Arial"/>
                <a:buChar char="•"/>
              </a:pP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Formal</a:t>
              </a:r>
            </a:p>
            <a:p>
              <a:pPr>
                <a:lnSpc>
                  <a:spcPts val="3840"/>
                </a:lnSpc>
              </a:pP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Tradisi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atau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kebiasan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yang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dilakukan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oleh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suatu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masyarakat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yang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turun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temurun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.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Contoh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: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Mengetuk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pintu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atau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mengucapkan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salam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ketika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seseorang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masuk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ke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ruang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pimpinan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atau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lainnya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.</a:t>
              </a:r>
            </a:p>
            <a:p>
              <a:pPr marL="518160" lvl="1" indent="-259080">
                <a:lnSpc>
                  <a:spcPts val="3840"/>
                </a:lnSpc>
                <a:buFont typeface="Arial"/>
                <a:buChar char="•"/>
              </a:pP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Informal</a:t>
              </a:r>
            </a:p>
            <a:p>
              <a:pPr>
                <a:lnSpc>
                  <a:spcPts val="3840"/>
                </a:lnSpc>
              </a:pP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Budaya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diteruskan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oleh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generasi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ke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generasi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melalui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apa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yang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didengar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,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dilihat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,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dipakai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.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Contoh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: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Undangan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rapat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dimulai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jam 08.00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tetapi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dalam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praktiknya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dimulai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jam 08.30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hingga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09.00.</a:t>
              </a:r>
            </a:p>
            <a:p>
              <a:pPr marL="518160" lvl="1" indent="-259080">
                <a:lnSpc>
                  <a:spcPts val="3840"/>
                </a:lnSpc>
                <a:buFont typeface="Arial"/>
                <a:buChar char="•"/>
              </a:pP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Teknis</a:t>
              </a:r>
              <a:endParaRPr lang="en-US" sz="2400" spc="72" dirty="0">
                <a:solidFill>
                  <a:srgbClr val="F8F6EB"/>
                </a:solidFill>
                <a:latin typeface="Aleo"/>
              </a:endParaRPr>
            </a:p>
            <a:p>
              <a:pPr>
                <a:lnSpc>
                  <a:spcPts val="3840"/>
                </a:lnSpc>
              </a:pP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Bukti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atau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aturan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adalah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hal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 yang </a:t>
              </a:r>
              <a:r>
                <a:rPr lang="en-US" sz="2400" spc="72" dirty="0" err="1">
                  <a:solidFill>
                    <a:srgbClr val="F8F6EB"/>
                  </a:solidFill>
                  <a:latin typeface="Aleo"/>
                </a:rPr>
                <a:t>penting</a:t>
              </a:r>
              <a:r>
                <a:rPr lang="en-US" sz="2400" spc="72" dirty="0">
                  <a:solidFill>
                    <a:srgbClr val="F8F6EB"/>
                  </a:solidFill>
                  <a:latin typeface="Aleo"/>
                </a:rPr>
                <a:t>.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28871" y="3137316"/>
            <a:ext cx="2650119" cy="600593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779241" y="8474606"/>
            <a:ext cx="6099059" cy="859146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64402" y="1378598"/>
            <a:ext cx="5300238" cy="7910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B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1654402"/>
            <a:ext cx="7641259" cy="6978195"/>
            <a:chOff x="0" y="0"/>
            <a:chExt cx="10188345" cy="9304261"/>
          </a:xfrm>
        </p:grpSpPr>
        <p:sp>
          <p:nvSpPr>
            <p:cNvPr id="3" name="TextBox 3"/>
            <p:cNvSpPr txBox="1"/>
            <p:nvPr/>
          </p:nvSpPr>
          <p:spPr>
            <a:xfrm>
              <a:off x="0" y="41074"/>
              <a:ext cx="10188345" cy="1187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7140"/>
                </a:lnSpc>
              </a:pPr>
              <a:r>
                <a:rPr lang="en-US" sz="5492">
                  <a:solidFill>
                    <a:srgbClr val="50603F"/>
                  </a:solidFill>
                  <a:latin typeface="Aleo Bold"/>
                </a:rPr>
                <a:t>Perbedaan Budaya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809719"/>
              <a:ext cx="8703181" cy="7510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04520" lvl="1" indent="-302260">
                <a:lnSpc>
                  <a:spcPts val="4480"/>
                </a:lnSpc>
                <a:buFont typeface="Arial"/>
                <a:buChar char="•"/>
              </a:pPr>
              <a:r>
                <a:rPr lang="en-US" sz="2800" spc="84">
                  <a:solidFill>
                    <a:srgbClr val="272727"/>
                  </a:solidFill>
                  <a:latin typeface="Aleo"/>
                </a:rPr>
                <a:t>Nilai-nilai sosial</a:t>
              </a:r>
            </a:p>
            <a:p>
              <a:pPr marL="604520" lvl="1" indent="-302260">
                <a:lnSpc>
                  <a:spcPts val="4480"/>
                </a:lnSpc>
                <a:buFont typeface="Arial"/>
                <a:buChar char="•"/>
              </a:pPr>
              <a:r>
                <a:rPr lang="en-US" sz="2800" spc="84">
                  <a:solidFill>
                    <a:srgbClr val="272727"/>
                  </a:solidFill>
                  <a:latin typeface="Aleo"/>
                </a:rPr>
                <a:t>Peran dan status</a:t>
              </a:r>
            </a:p>
            <a:p>
              <a:pPr marL="604520" lvl="1" indent="-302260">
                <a:lnSpc>
                  <a:spcPts val="4480"/>
                </a:lnSpc>
                <a:buFont typeface="Arial"/>
                <a:buChar char="•"/>
              </a:pPr>
              <a:r>
                <a:rPr lang="en-US" sz="2800" spc="84">
                  <a:solidFill>
                    <a:srgbClr val="272727"/>
                  </a:solidFill>
                  <a:latin typeface="Aleo"/>
                </a:rPr>
                <a:t>Pengambilan keputusan</a:t>
              </a:r>
            </a:p>
            <a:p>
              <a:pPr marL="604520" lvl="1" indent="-302260">
                <a:lnSpc>
                  <a:spcPts val="4480"/>
                </a:lnSpc>
                <a:buFont typeface="Arial"/>
                <a:buChar char="•"/>
              </a:pPr>
              <a:r>
                <a:rPr lang="en-US" sz="2800" spc="84">
                  <a:solidFill>
                    <a:srgbClr val="272727"/>
                  </a:solidFill>
                  <a:latin typeface="Aleo"/>
                </a:rPr>
                <a:t>Konsep waktu</a:t>
              </a:r>
            </a:p>
            <a:p>
              <a:pPr marL="604520" lvl="1" indent="-302260">
                <a:lnSpc>
                  <a:spcPts val="4480"/>
                </a:lnSpc>
                <a:buFont typeface="Arial"/>
                <a:buChar char="•"/>
              </a:pPr>
              <a:r>
                <a:rPr lang="en-US" sz="2800" spc="84">
                  <a:solidFill>
                    <a:srgbClr val="272727"/>
                  </a:solidFill>
                  <a:latin typeface="Aleo"/>
                </a:rPr>
                <a:t>Konsep jarak komunikasi</a:t>
              </a:r>
            </a:p>
            <a:p>
              <a:pPr marL="604520" lvl="1" indent="-302260">
                <a:lnSpc>
                  <a:spcPts val="4480"/>
                </a:lnSpc>
                <a:buFont typeface="Arial"/>
                <a:buChar char="•"/>
              </a:pPr>
              <a:r>
                <a:rPr lang="en-US" sz="2800" spc="84">
                  <a:solidFill>
                    <a:srgbClr val="272727"/>
                  </a:solidFill>
                  <a:latin typeface="Aleo"/>
                </a:rPr>
                <a:t>Konteks budaya</a:t>
              </a:r>
            </a:p>
            <a:p>
              <a:pPr marL="604520" lvl="1" indent="-302260">
                <a:lnSpc>
                  <a:spcPts val="4480"/>
                </a:lnSpc>
                <a:buFont typeface="Arial"/>
                <a:buChar char="•"/>
              </a:pPr>
              <a:r>
                <a:rPr lang="en-US" sz="2800" spc="84">
                  <a:solidFill>
                    <a:srgbClr val="272727"/>
                  </a:solidFill>
                  <a:latin typeface="Aleo"/>
                </a:rPr>
                <a:t>Bahasa tubuh</a:t>
              </a:r>
            </a:p>
            <a:p>
              <a:pPr marL="604520" lvl="1" indent="-302260">
                <a:lnSpc>
                  <a:spcPts val="4480"/>
                </a:lnSpc>
                <a:buFont typeface="Arial"/>
                <a:buChar char="•"/>
              </a:pPr>
              <a:r>
                <a:rPr lang="en-US" sz="2800" spc="84">
                  <a:solidFill>
                    <a:srgbClr val="272727"/>
                  </a:solidFill>
                  <a:latin typeface="Aleo"/>
                </a:rPr>
                <a:t>Perilaku sosial</a:t>
              </a:r>
            </a:p>
            <a:p>
              <a:pPr marL="604520" lvl="1" indent="-302260">
                <a:lnSpc>
                  <a:spcPts val="4480"/>
                </a:lnSpc>
                <a:buFont typeface="Arial"/>
                <a:buChar char="•"/>
              </a:pPr>
              <a:r>
                <a:rPr lang="en-US" sz="2800" spc="84">
                  <a:solidFill>
                    <a:srgbClr val="272727"/>
                  </a:solidFill>
                  <a:latin typeface="Aleo"/>
                </a:rPr>
                <a:t>Perilaku etis</a:t>
              </a:r>
            </a:p>
            <a:p>
              <a:pPr marL="604520" lvl="1" indent="-302260">
                <a:lnSpc>
                  <a:spcPts val="4480"/>
                </a:lnSpc>
                <a:buFont typeface="Arial"/>
                <a:buChar char="•"/>
              </a:pPr>
              <a:r>
                <a:rPr lang="en-US" sz="2800" spc="84">
                  <a:solidFill>
                    <a:srgbClr val="272727"/>
                  </a:solidFill>
                  <a:latin typeface="Aleo"/>
                </a:rPr>
                <a:t>Perbedaan budaya perusahaan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30371" y="4731512"/>
            <a:ext cx="2020487" cy="21732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0603F">
                <a:alpha val="19607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030371" y="7789685"/>
            <a:ext cx="2020487" cy="217326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0603F">
                <a:alpha val="19607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350347" y="4731512"/>
            <a:ext cx="2020487" cy="217326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0603F">
                <a:alpha val="19607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350347" y="7789685"/>
            <a:ext cx="2020487" cy="217326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0603F">
                <a:alpha val="19607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70558" y="2298894"/>
            <a:ext cx="2540113" cy="254011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F6EB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770558" y="5357068"/>
            <a:ext cx="2540113" cy="2540113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F6EB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5090534" y="2298894"/>
            <a:ext cx="2540113" cy="2540113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F6EB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5090534" y="5357068"/>
            <a:ext cx="2540113" cy="2540113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F6EB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41246" y="5994393"/>
            <a:ext cx="1198738" cy="126546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64067" y="6095824"/>
            <a:ext cx="993048" cy="10626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21732" y="2936220"/>
            <a:ext cx="1477717" cy="126546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495096" y="2966470"/>
            <a:ext cx="1091039" cy="1204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492</Words>
  <Application>Microsoft Office PowerPoint</Application>
  <PresentationFormat>Custom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Aleo Bold</vt:lpstr>
      <vt:lpstr>Calibri</vt:lpstr>
      <vt:lpstr>Dosis Extra Bold</vt:lpstr>
      <vt:lpstr>Aleo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Pendidikan Kelas IPS Ilustrasi Krem dan Cokelat</dc:title>
  <cp:lastModifiedBy>#RIGBY MULTIMEDIA</cp:lastModifiedBy>
  <cp:revision>6</cp:revision>
  <dcterms:created xsi:type="dcterms:W3CDTF">2006-08-16T00:00:00Z</dcterms:created>
  <dcterms:modified xsi:type="dcterms:W3CDTF">2020-10-08T02:34:24Z</dcterms:modified>
  <dc:identifier>DAEJ2FhuEU8</dc:identifier>
</cp:coreProperties>
</file>