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0" r:id="rId2"/>
    <p:sldId id="27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945688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144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2B1B8D-A7A2-4B5D-932A-6B879235C25E}" type="datetimeFigureOut">
              <a:rPr lang="id-ID" smtClean="0"/>
              <a:pPr/>
              <a:t>01/05/2021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C8B920-3A63-4C56-A2C3-B29442DF9EA9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C8B920-3A63-4C56-A2C3-B29442DF9EA9}" type="slidenum">
              <a:rPr lang="id-ID" smtClean="0"/>
              <a:pPr/>
              <a:t>6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C8B920-3A63-4C56-A2C3-B29442DF9EA9}" type="slidenum">
              <a:rPr lang="id-ID" smtClean="0"/>
              <a:pPr/>
              <a:t>7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EFB45-84E4-42A9-B4EF-673F47D4BD94}" type="datetimeFigureOut">
              <a:rPr lang="id-ID" smtClean="0"/>
              <a:pPr/>
              <a:t>01/05/2021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ACAAF-8AE5-47C6-A7D6-A9D28163231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EFB45-84E4-42A9-B4EF-673F47D4BD94}" type="datetimeFigureOut">
              <a:rPr lang="id-ID" smtClean="0"/>
              <a:pPr/>
              <a:t>01/05/2021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ACAAF-8AE5-47C6-A7D6-A9D28163231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EFB45-84E4-42A9-B4EF-673F47D4BD94}" type="datetimeFigureOut">
              <a:rPr lang="id-ID" smtClean="0"/>
              <a:pPr/>
              <a:t>01/05/2021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ACAAF-8AE5-47C6-A7D6-A9D28163231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EFB45-84E4-42A9-B4EF-673F47D4BD94}" type="datetimeFigureOut">
              <a:rPr lang="id-ID" smtClean="0"/>
              <a:pPr/>
              <a:t>01/05/2021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ACAAF-8AE5-47C6-A7D6-A9D28163231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EFB45-84E4-42A9-B4EF-673F47D4BD94}" type="datetimeFigureOut">
              <a:rPr lang="id-ID" smtClean="0"/>
              <a:pPr/>
              <a:t>01/05/2021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ACAAF-8AE5-47C6-A7D6-A9D28163231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EFB45-84E4-42A9-B4EF-673F47D4BD94}" type="datetimeFigureOut">
              <a:rPr lang="id-ID" smtClean="0"/>
              <a:pPr/>
              <a:t>01/05/2021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ACAAF-8AE5-47C6-A7D6-A9D28163231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EFB45-84E4-42A9-B4EF-673F47D4BD94}" type="datetimeFigureOut">
              <a:rPr lang="id-ID" smtClean="0"/>
              <a:pPr/>
              <a:t>01/05/2021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ACAAF-8AE5-47C6-A7D6-A9D28163231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EFB45-84E4-42A9-B4EF-673F47D4BD94}" type="datetimeFigureOut">
              <a:rPr lang="id-ID" smtClean="0"/>
              <a:pPr/>
              <a:t>01/05/2021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ACAAF-8AE5-47C6-A7D6-A9D28163231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EFB45-84E4-42A9-B4EF-673F47D4BD94}" type="datetimeFigureOut">
              <a:rPr lang="id-ID" smtClean="0"/>
              <a:pPr/>
              <a:t>01/05/2021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ACAAF-8AE5-47C6-A7D6-A9D28163231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EFB45-84E4-42A9-B4EF-673F47D4BD94}" type="datetimeFigureOut">
              <a:rPr lang="id-ID" smtClean="0"/>
              <a:pPr/>
              <a:t>01/05/2021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ACAAF-8AE5-47C6-A7D6-A9D28163231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EFB45-84E4-42A9-B4EF-673F47D4BD94}" type="datetimeFigureOut">
              <a:rPr lang="id-ID" smtClean="0"/>
              <a:pPr/>
              <a:t>01/05/2021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ACAAF-8AE5-47C6-A7D6-A9D28163231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EFB45-84E4-42A9-B4EF-673F47D4BD94}" type="datetimeFigureOut">
              <a:rPr lang="id-ID" smtClean="0"/>
              <a:pPr/>
              <a:t>01/05/2021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ACAAF-8AE5-47C6-A7D6-A9D28163231D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Autofit/>
          </a:bodyPr>
          <a:lstStyle/>
          <a:p>
            <a:r>
              <a:rPr lang="id-ID" sz="3200" b="1" dirty="0" smtClean="0"/>
              <a:t>MK. BIOTEKNOLOGI </a:t>
            </a:r>
            <a:r>
              <a:rPr lang="id-ID" sz="3200" b="1" dirty="0" smtClean="0"/>
              <a:t>DAN TEKNOLOGI FERMENTASI</a:t>
            </a:r>
            <a:endParaRPr lang="id-ID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8" y="1214422"/>
            <a:ext cx="8929718" cy="5429288"/>
          </a:xfrm>
        </p:spPr>
        <p:txBody>
          <a:bodyPr>
            <a:normAutofit fontScale="92500"/>
          </a:bodyPr>
          <a:lstStyle/>
          <a:p>
            <a:pPr marL="0" algn="ctr">
              <a:spcBef>
                <a:spcPts val="0"/>
              </a:spcBef>
              <a:buNone/>
            </a:pPr>
            <a:r>
              <a:rPr lang="id-ID" sz="5200" b="1" dirty="0" smtClean="0"/>
              <a:t>INDUSTRI GULA</a:t>
            </a:r>
          </a:p>
          <a:p>
            <a:pPr marL="0" algn="ctr">
              <a:spcBef>
                <a:spcPts val="0"/>
              </a:spcBef>
              <a:buNone/>
            </a:pPr>
            <a:endParaRPr lang="id-ID" dirty="0" smtClean="0"/>
          </a:p>
          <a:p>
            <a:pPr marL="0" algn="ctr">
              <a:spcBef>
                <a:spcPts val="0"/>
              </a:spcBef>
              <a:buNone/>
            </a:pPr>
            <a:endParaRPr lang="id-ID" dirty="0" smtClean="0"/>
          </a:p>
          <a:p>
            <a:pPr marL="0" algn="ctr">
              <a:spcBef>
                <a:spcPts val="0"/>
              </a:spcBef>
              <a:buNone/>
            </a:pPr>
            <a:r>
              <a:rPr lang="id-ID" dirty="0" smtClean="0"/>
              <a:t>Oleh</a:t>
            </a:r>
          </a:p>
          <a:p>
            <a:pPr marL="0" algn="ctr">
              <a:spcBef>
                <a:spcPts val="0"/>
              </a:spcBef>
              <a:buNone/>
            </a:pPr>
            <a:r>
              <a:rPr lang="id-ID" b="1" dirty="0" smtClean="0"/>
              <a:t>YANDRI.A.S</a:t>
            </a:r>
          </a:p>
          <a:p>
            <a:pPr marL="0" algn="ctr">
              <a:spcBef>
                <a:spcPts val="0"/>
              </a:spcBef>
              <a:buNone/>
            </a:pPr>
            <a:endParaRPr lang="id-ID" dirty="0" smtClean="0"/>
          </a:p>
          <a:p>
            <a:pPr marL="0" algn="ctr">
              <a:spcBef>
                <a:spcPts val="0"/>
              </a:spcBef>
              <a:buNone/>
            </a:pPr>
            <a:endParaRPr lang="id-ID" dirty="0" smtClean="0"/>
          </a:p>
          <a:p>
            <a:pPr marL="0" algn="ctr">
              <a:spcBef>
                <a:spcPts val="0"/>
              </a:spcBef>
              <a:buNone/>
            </a:pPr>
            <a:r>
              <a:rPr lang="id-ID" b="1" dirty="0" smtClean="0"/>
              <a:t>PROGRAM PASCASARJANA MAGISTER KIMIA</a:t>
            </a:r>
          </a:p>
          <a:p>
            <a:pPr marL="0" algn="ctr">
              <a:spcBef>
                <a:spcPts val="0"/>
              </a:spcBef>
              <a:buNone/>
            </a:pPr>
            <a:r>
              <a:rPr lang="id-ID" sz="3000" b="1" dirty="0" smtClean="0"/>
              <a:t>FAKULTAS MATEMATIKA DAN ILMU PENGETAHUAN ALAM</a:t>
            </a:r>
          </a:p>
          <a:p>
            <a:pPr marL="0" algn="ctr">
              <a:spcBef>
                <a:spcPts val="0"/>
              </a:spcBef>
              <a:buNone/>
            </a:pPr>
            <a:r>
              <a:rPr lang="id-ID" b="1" dirty="0" smtClean="0"/>
              <a:t>UNIVERSITAS LAMPUNG</a:t>
            </a:r>
          </a:p>
          <a:p>
            <a:pPr marL="0" algn="ctr">
              <a:spcBef>
                <a:spcPts val="0"/>
              </a:spcBef>
              <a:buNone/>
            </a:pPr>
            <a:r>
              <a:rPr lang="id-ID" b="1" dirty="0" smtClean="0"/>
              <a:t>2021</a:t>
            </a:r>
            <a:endParaRPr lang="id-ID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8" y="274638"/>
            <a:ext cx="8929718" cy="2368544"/>
          </a:xfrm>
        </p:spPr>
        <p:txBody>
          <a:bodyPr>
            <a:noAutofit/>
          </a:bodyPr>
          <a:lstStyle/>
          <a:p>
            <a:pPr marL="442913" indent="-442913" algn="l">
              <a:tabLst>
                <a:tab pos="442913" algn="l"/>
              </a:tabLst>
            </a:pPr>
            <a:r>
              <a:rPr lang="id-ID" sz="3200" b="1" dirty="0" smtClean="0"/>
              <a:t>3.</a:t>
            </a:r>
            <a:r>
              <a:rPr lang="id-ID" sz="3200" dirty="0" smtClean="0"/>
              <a:t>	</a:t>
            </a:r>
            <a:r>
              <a:rPr lang="id-ID" sz="3200" b="1" dirty="0" smtClean="0"/>
              <a:t>Konsentrasi</a:t>
            </a:r>
            <a:r>
              <a:rPr lang="id-ID" sz="3200" dirty="0" smtClean="0"/>
              <a:t/>
            </a:r>
            <a:br>
              <a:rPr lang="id-ID" sz="3200" dirty="0" smtClean="0"/>
            </a:br>
            <a:r>
              <a:rPr lang="id-ID" sz="3200" dirty="0" smtClean="0"/>
              <a:t>Cairan yg didpt stlh klarisikasi mpy kekentalan 11 – 16 </a:t>
            </a:r>
            <a:r>
              <a:rPr lang="id-ID" sz="3200" baseline="30000" dirty="0" smtClean="0"/>
              <a:t>o</a:t>
            </a:r>
            <a:r>
              <a:rPr lang="id-ID" sz="3200" dirty="0" smtClean="0"/>
              <a:t>brix </a:t>
            </a:r>
            <a:r>
              <a:rPr lang="id-ID" sz="3200" dirty="0" smtClean="0">
                <a:sym typeface="Symbol"/>
              </a:rPr>
              <a:t> cairan ini hrs dikentalkan. Proses pengentalan sari tebu dilakukan dlm 2 tahap (utk menghemat energi &amp; efisiensi kerja).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8" y="2874977"/>
            <a:ext cx="8858280" cy="3554419"/>
          </a:xfrm>
        </p:spPr>
        <p:txBody>
          <a:bodyPr/>
          <a:lstStyle/>
          <a:p>
            <a:pPr lvl="1" algn="just"/>
            <a:r>
              <a:rPr lang="id-ID" dirty="0" smtClean="0"/>
              <a:t>Tahap I : Sari tebu dgn kekentalan 11 – 16</a:t>
            </a:r>
            <a:r>
              <a:rPr lang="id-ID" baseline="30000" dirty="0" smtClean="0"/>
              <a:t>o</a:t>
            </a:r>
            <a:r>
              <a:rPr lang="id-ID" dirty="0" smtClean="0"/>
              <a:t> brix dikentalkan mjd 55 – 65</a:t>
            </a:r>
            <a:r>
              <a:rPr lang="id-ID" baseline="30000" dirty="0" smtClean="0"/>
              <a:t>o</a:t>
            </a:r>
            <a:r>
              <a:rPr lang="id-ID" dirty="0" smtClean="0"/>
              <a:t> brix </a:t>
            </a:r>
            <a:r>
              <a:rPr lang="id-ID" dirty="0" smtClean="0">
                <a:sym typeface="Symbol"/>
              </a:rPr>
              <a:t> dilakukan dlm “</a:t>
            </a:r>
            <a:r>
              <a:rPr lang="id-ID" i="1" dirty="0" smtClean="0">
                <a:sym typeface="Symbol"/>
              </a:rPr>
              <a:t>multiple effect evaporator</a:t>
            </a:r>
            <a:r>
              <a:rPr lang="id-ID" dirty="0" smtClean="0">
                <a:sym typeface="Symbol"/>
              </a:rPr>
              <a:t>”</a:t>
            </a:r>
          </a:p>
          <a:p>
            <a:pPr lvl="1" algn="just"/>
            <a:r>
              <a:rPr lang="id-ID" dirty="0" smtClean="0">
                <a:sym typeface="Symbol"/>
              </a:rPr>
              <a:t>Tahap II : Sirup 55 – 56</a:t>
            </a:r>
            <a:r>
              <a:rPr lang="id-ID" baseline="30000" dirty="0" smtClean="0">
                <a:sym typeface="Symbol"/>
              </a:rPr>
              <a:t>o</a:t>
            </a:r>
            <a:r>
              <a:rPr lang="id-ID" dirty="0" smtClean="0">
                <a:sym typeface="Symbol"/>
              </a:rPr>
              <a:t> brix dikentalkan mjd massa padat yg </a:t>
            </a:r>
            <a:r>
              <a:rPr lang="id-ID" i="1" dirty="0" smtClean="0">
                <a:sym typeface="Symbol"/>
              </a:rPr>
              <a:t>super saturated</a:t>
            </a:r>
            <a:r>
              <a:rPr lang="id-ID" dirty="0" smtClean="0">
                <a:sym typeface="Symbol"/>
              </a:rPr>
              <a:t>, bercampur kristal yg disebut “</a:t>
            </a:r>
            <a:r>
              <a:rPr lang="id-ID" i="1" dirty="0" smtClean="0">
                <a:sym typeface="Symbol"/>
              </a:rPr>
              <a:t>massecuite</a:t>
            </a:r>
            <a:r>
              <a:rPr lang="id-ID" dirty="0" smtClean="0">
                <a:sym typeface="Symbol"/>
              </a:rPr>
              <a:t>” dgn kekentalan 93 – 100 </a:t>
            </a:r>
            <a:r>
              <a:rPr lang="id-ID" baseline="30000" dirty="0" smtClean="0">
                <a:sym typeface="Symbol"/>
              </a:rPr>
              <a:t>o</a:t>
            </a:r>
            <a:r>
              <a:rPr lang="id-ID" dirty="0" smtClean="0">
                <a:sym typeface="Symbol"/>
              </a:rPr>
              <a:t> brix , dilakukan dlm </a:t>
            </a:r>
            <a:r>
              <a:rPr lang="id-ID" i="1" dirty="0" smtClean="0">
                <a:sym typeface="Symbol"/>
              </a:rPr>
              <a:t>vacuum pan</a:t>
            </a:r>
            <a:r>
              <a:rPr lang="id-ID" dirty="0" smtClean="0">
                <a:sym typeface="Symbol"/>
              </a:rPr>
              <a:t>.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4214818"/>
            <a:ext cx="8786874" cy="257176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id-ID" dirty="0" smtClean="0"/>
              <a:t>Pengentalan dgn alat ini </a:t>
            </a:r>
            <a:r>
              <a:rPr lang="id-ID" dirty="0" smtClean="0">
                <a:sym typeface="Symbol"/>
              </a:rPr>
              <a:t> uap langsung (</a:t>
            </a:r>
            <a:r>
              <a:rPr lang="id-ID" i="1" dirty="0" smtClean="0">
                <a:sym typeface="Symbol"/>
              </a:rPr>
              <a:t>direct steam</a:t>
            </a:r>
            <a:r>
              <a:rPr lang="id-ID" dirty="0" smtClean="0">
                <a:sym typeface="Symbol"/>
              </a:rPr>
              <a:t>), hanya 1x ditimbulkan. Uap yg timbul dr sari tebu yg mendidih, digunakan utk mendidihkan sari tebu dlm evaporator berikutnya, yg tersusun dlm bbrp seri  dgn demikian diperoleh penghematan banyak uap.</a:t>
            </a:r>
            <a:endParaRPr lang="id-ID" dirty="0"/>
          </a:p>
        </p:txBody>
      </p:sp>
      <p:grpSp>
        <p:nvGrpSpPr>
          <p:cNvPr id="240" name="Group 239"/>
          <p:cNvGrpSpPr/>
          <p:nvPr/>
        </p:nvGrpSpPr>
        <p:grpSpPr>
          <a:xfrm>
            <a:off x="357158" y="1000108"/>
            <a:ext cx="8358245" cy="3071834"/>
            <a:chOff x="416455" y="1857364"/>
            <a:chExt cx="6798751" cy="2726786"/>
          </a:xfrm>
        </p:grpSpPr>
        <p:sp>
          <p:nvSpPr>
            <p:cNvPr id="4" name="Double Bracket 3"/>
            <p:cNvSpPr/>
            <p:nvPr/>
          </p:nvSpPr>
          <p:spPr>
            <a:xfrm>
              <a:off x="1357290" y="2143116"/>
              <a:ext cx="1000132" cy="1357322"/>
            </a:xfrm>
            <a:prstGeom prst="bracketPair">
              <a:avLst>
                <a:gd name="adj" fmla="val 30353"/>
              </a:avLst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cxnSp>
          <p:nvCxnSpPr>
            <p:cNvPr id="13" name="Straight Connector 12"/>
            <p:cNvCxnSpPr>
              <a:endCxn id="15" idx="6"/>
            </p:cNvCxnSpPr>
            <p:nvPr/>
          </p:nvCxnSpPr>
          <p:spPr>
            <a:xfrm rot="5400000" flipH="1" flipV="1">
              <a:off x="1874819" y="2018497"/>
              <a:ext cx="250827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 flipH="1" flipV="1">
              <a:off x="1588669" y="2017306"/>
              <a:ext cx="250033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/>
            <p:cNvSpPr/>
            <p:nvPr/>
          </p:nvSpPr>
          <p:spPr>
            <a:xfrm>
              <a:off x="1714480" y="1857364"/>
              <a:ext cx="285752" cy="71438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cxnSp>
          <p:nvCxnSpPr>
            <p:cNvPr id="16" name="Straight Connector 15"/>
            <p:cNvCxnSpPr>
              <a:stCxn id="21" idx="2"/>
            </p:cNvCxnSpPr>
            <p:nvPr/>
          </p:nvCxnSpPr>
          <p:spPr>
            <a:xfrm rot="10800000">
              <a:off x="1785918" y="3500439"/>
              <a:ext cx="1588" cy="607223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21" idx="6"/>
            </p:cNvCxnSpPr>
            <p:nvPr/>
          </p:nvCxnSpPr>
          <p:spPr>
            <a:xfrm flipV="1">
              <a:off x="1928794" y="3500438"/>
              <a:ext cx="19048" cy="607223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Oval 20"/>
            <p:cNvSpPr/>
            <p:nvPr/>
          </p:nvSpPr>
          <p:spPr>
            <a:xfrm>
              <a:off x="1785918" y="4071942"/>
              <a:ext cx="142876" cy="71438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cxnSp>
          <p:nvCxnSpPr>
            <p:cNvPr id="23" name="Straight Connector 22"/>
            <p:cNvCxnSpPr/>
            <p:nvPr/>
          </p:nvCxnSpPr>
          <p:spPr>
            <a:xfrm rot="5400000" flipH="1" flipV="1">
              <a:off x="1357290" y="2428868"/>
              <a:ext cx="1588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357290" y="2428868"/>
              <a:ext cx="1000132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1357290" y="2498718"/>
              <a:ext cx="1000132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1357290" y="2713032"/>
              <a:ext cx="1000132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1357290" y="2784470"/>
              <a:ext cx="1000132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357290" y="2998784"/>
              <a:ext cx="1000132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1357290" y="3070222"/>
              <a:ext cx="1000132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 flipH="1" flipV="1">
              <a:off x="1785918" y="3500438"/>
              <a:ext cx="1588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10800000">
              <a:off x="1643042" y="3500438"/>
              <a:ext cx="142876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0800000">
              <a:off x="1928796" y="3500438"/>
              <a:ext cx="142875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1357290" y="3286124"/>
              <a:ext cx="1000132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1428728" y="3357562"/>
              <a:ext cx="857256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0800000">
              <a:off x="1643042" y="2143116"/>
              <a:ext cx="71438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10800000">
              <a:off x="2000232" y="2143116"/>
              <a:ext cx="71438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Double Bracket 92"/>
            <p:cNvSpPr/>
            <p:nvPr/>
          </p:nvSpPr>
          <p:spPr>
            <a:xfrm>
              <a:off x="3000364" y="2143116"/>
              <a:ext cx="1000132" cy="1357322"/>
            </a:xfrm>
            <a:prstGeom prst="bracketPair">
              <a:avLst>
                <a:gd name="adj" fmla="val 30353"/>
              </a:avLst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cxnSp>
          <p:nvCxnSpPr>
            <p:cNvPr id="94" name="Straight Connector 93"/>
            <p:cNvCxnSpPr>
              <a:endCxn id="96" idx="6"/>
            </p:cNvCxnSpPr>
            <p:nvPr/>
          </p:nvCxnSpPr>
          <p:spPr>
            <a:xfrm rot="5400000" flipH="1" flipV="1">
              <a:off x="3517893" y="2018497"/>
              <a:ext cx="250827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rot="5400000" flipH="1" flipV="1">
              <a:off x="3231743" y="2017306"/>
              <a:ext cx="250033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Oval 95"/>
            <p:cNvSpPr/>
            <p:nvPr/>
          </p:nvSpPr>
          <p:spPr>
            <a:xfrm>
              <a:off x="3357554" y="1857364"/>
              <a:ext cx="285752" cy="71438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cxnSp>
          <p:nvCxnSpPr>
            <p:cNvPr id="97" name="Straight Connector 96"/>
            <p:cNvCxnSpPr>
              <a:stCxn id="99" idx="2"/>
            </p:cNvCxnSpPr>
            <p:nvPr/>
          </p:nvCxnSpPr>
          <p:spPr>
            <a:xfrm rot="10800000">
              <a:off x="3428992" y="3500439"/>
              <a:ext cx="1588" cy="607223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>
              <a:stCxn id="99" idx="6"/>
            </p:cNvCxnSpPr>
            <p:nvPr/>
          </p:nvCxnSpPr>
          <p:spPr>
            <a:xfrm flipV="1">
              <a:off x="3571868" y="3500438"/>
              <a:ext cx="19048" cy="607223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Oval 98"/>
            <p:cNvSpPr/>
            <p:nvPr/>
          </p:nvSpPr>
          <p:spPr>
            <a:xfrm>
              <a:off x="3428992" y="4071942"/>
              <a:ext cx="142876" cy="71438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cxnSp>
          <p:nvCxnSpPr>
            <p:cNvPr id="100" name="Straight Connector 99"/>
            <p:cNvCxnSpPr/>
            <p:nvPr/>
          </p:nvCxnSpPr>
          <p:spPr>
            <a:xfrm rot="5400000" flipH="1" flipV="1">
              <a:off x="3000364" y="2428868"/>
              <a:ext cx="1588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>
              <a:off x="3000364" y="2428868"/>
              <a:ext cx="1000132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3000364" y="2498718"/>
              <a:ext cx="1000132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3000364" y="2713032"/>
              <a:ext cx="1000132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>
              <a:off x="3000364" y="2784470"/>
              <a:ext cx="1000132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>
              <a:off x="3000364" y="2998784"/>
              <a:ext cx="1000132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>
              <a:off x="3000364" y="3070222"/>
              <a:ext cx="1000132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rot="5400000" flipH="1" flipV="1">
              <a:off x="3428992" y="3500438"/>
              <a:ext cx="1588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0800000">
              <a:off x="3286116" y="3500438"/>
              <a:ext cx="142876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rot="10800000">
              <a:off x="3571870" y="3500438"/>
              <a:ext cx="142875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>
              <a:off x="3000364" y="3286124"/>
              <a:ext cx="1000132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>
              <a:off x="3071802" y="3357562"/>
              <a:ext cx="857256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 rot="10800000">
              <a:off x="3286116" y="2143116"/>
              <a:ext cx="71438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rot="10800000">
              <a:off x="3643306" y="2143116"/>
              <a:ext cx="71438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Double Bracket 114"/>
            <p:cNvSpPr/>
            <p:nvPr/>
          </p:nvSpPr>
          <p:spPr>
            <a:xfrm>
              <a:off x="4643438" y="2143116"/>
              <a:ext cx="1000132" cy="1357322"/>
            </a:xfrm>
            <a:prstGeom prst="bracketPair">
              <a:avLst>
                <a:gd name="adj" fmla="val 30353"/>
              </a:avLst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cxnSp>
          <p:nvCxnSpPr>
            <p:cNvPr id="116" name="Straight Connector 115"/>
            <p:cNvCxnSpPr>
              <a:endCxn id="118" idx="6"/>
            </p:cNvCxnSpPr>
            <p:nvPr/>
          </p:nvCxnSpPr>
          <p:spPr>
            <a:xfrm rot="5400000" flipH="1" flipV="1">
              <a:off x="5160967" y="2018497"/>
              <a:ext cx="250827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 rot="5400000" flipH="1" flipV="1">
              <a:off x="4874817" y="2017306"/>
              <a:ext cx="250033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Oval 117"/>
            <p:cNvSpPr/>
            <p:nvPr/>
          </p:nvSpPr>
          <p:spPr>
            <a:xfrm>
              <a:off x="5000628" y="1857364"/>
              <a:ext cx="285752" cy="71438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cxnSp>
          <p:nvCxnSpPr>
            <p:cNvPr id="119" name="Straight Connector 118"/>
            <p:cNvCxnSpPr>
              <a:stCxn id="121" idx="2"/>
            </p:cNvCxnSpPr>
            <p:nvPr/>
          </p:nvCxnSpPr>
          <p:spPr>
            <a:xfrm rot="10800000">
              <a:off x="5072066" y="3500439"/>
              <a:ext cx="1588" cy="607223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>
              <a:stCxn id="121" idx="6"/>
            </p:cNvCxnSpPr>
            <p:nvPr/>
          </p:nvCxnSpPr>
          <p:spPr>
            <a:xfrm flipV="1">
              <a:off x="5214942" y="3500438"/>
              <a:ext cx="19048" cy="607223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Oval 120"/>
            <p:cNvSpPr/>
            <p:nvPr/>
          </p:nvSpPr>
          <p:spPr>
            <a:xfrm>
              <a:off x="5072066" y="4071942"/>
              <a:ext cx="142876" cy="71438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cxnSp>
          <p:nvCxnSpPr>
            <p:cNvPr id="122" name="Straight Connector 121"/>
            <p:cNvCxnSpPr/>
            <p:nvPr/>
          </p:nvCxnSpPr>
          <p:spPr>
            <a:xfrm rot="5400000" flipH="1" flipV="1">
              <a:off x="4643438" y="2428868"/>
              <a:ext cx="1588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>
              <a:off x="4643438" y="2428868"/>
              <a:ext cx="1000132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>
              <a:off x="4643438" y="2498718"/>
              <a:ext cx="1000132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>
              <a:off x="4643438" y="2713032"/>
              <a:ext cx="1000132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>
              <a:off x="4643438" y="2784470"/>
              <a:ext cx="1000132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>
              <a:off x="4643438" y="2998784"/>
              <a:ext cx="1000132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>
              <a:off x="4643438" y="3070222"/>
              <a:ext cx="1000132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 rot="5400000" flipH="1" flipV="1">
              <a:off x="5072066" y="3500438"/>
              <a:ext cx="1588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rot="10800000">
              <a:off x="4929190" y="3500438"/>
              <a:ext cx="142876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 rot="10800000">
              <a:off x="5214944" y="3500438"/>
              <a:ext cx="142875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>
              <a:off x="4643438" y="3286124"/>
              <a:ext cx="1000132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>
              <a:off x="4714876" y="3357562"/>
              <a:ext cx="857256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 rot="10800000">
              <a:off x="4929190" y="2143116"/>
              <a:ext cx="71438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 rot="10800000">
              <a:off x="5286380" y="2143116"/>
              <a:ext cx="71438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7" name="Double Bracket 136"/>
            <p:cNvSpPr/>
            <p:nvPr/>
          </p:nvSpPr>
          <p:spPr>
            <a:xfrm>
              <a:off x="6215074" y="2143116"/>
              <a:ext cx="1000132" cy="1357322"/>
            </a:xfrm>
            <a:prstGeom prst="bracketPair">
              <a:avLst>
                <a:gd name="adj" fmla="val 30353"/>
              </a:avLst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cxnSp>
          <p:nvCxnSpPr>
            <p:cNvPr id="138" name="Straight Connector 137"/>
            <p:cNvCxnSpPr>
              <a:endCxn id="140" idx="6"/>
            </p:cNvCxnSpPr>
            <p:nvPr/>
          </p:nvCxnSpPr>
          <p:spPr>
            <a:xfrm rot="5400000" flipH="1" flipV="1">
              <a:off x="6732603" y="2018497"/>
              <a:ext cx="250827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/>
          </p:nvCxnSpPr>
          <p:spPr>
            <a:xfrm rot="5400000" flipH="1" flipV="1">
              <a:off x="6446453" y="2017306"/>
              <a:ext cx="250033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0" name="Oval 139"/>
            <p:cNvSpPr/>
            <p:nvPr/>
          </p:nvSpPr>
          <p:spPr>
            <a:xfrm>
              <a:off x="6572264" y="1857364"/>
              <a:ext cx="285752" cy="71438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cxnSp>
          <p:nvCxnSpPr>
            <p:cNvPr id="141" name="Straight Connector 140"/>
            <p:cNvCxnSpPr>
              <a:stCxn id="143" idx="2"/>
            </p:cNvCxnSpPr>
            <p:nvPr/>
          </p:nvCxnSpPr>
          <p:spPr>
            <a:xfrm rot="10800000">
              <a:off x="6643702" y="3500439"/>
              <a:ext cx="1588" cy="607223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>
              <a:stCxn id="143" idx="6"/>
            </p:cNvCxnSpPr>
            <p:nvPr/>
          </p:nvCxnSpPr>
          <p:spPr>
            <a:xfrm flipV="1">
              <a:off x="6786578" y="3500438"/>
              <a:ext cx="19048" cy="607223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3" name="Oval 142"/>
            <p:cNvSpPr/>
            <p:nvPr/>
          </p:nvSpPr>
          <p:spPr>
            <a:xfrm>
              <a:off x="6643702" y="4071942"/>
              <a:ext cx="142876" cy="71438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cxnSp>
          <p:nvCxnSpPr>
            <p:cNvPr id="144" name="Straight Connector 143"/>
            <p:cNvCxnSpPr/>
            <p:nvPr/>
          </p:nvCxnSpPr>
          <p:spPr>
            <a:xfrm rot="5400000" flipH="1" flipV="1">
              <a:off x="6215074" y="2428868"/>
              <a:ext cx="1588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>
              <a:off x="6215074" y="2428868"/>
              <a:ext cx="1000132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>
              <a:off x="6215074" y="2498718"/>
              <a:ext cx="1000132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>
              <a:off x="6215074" y="2713032"/>
              <a:ext cx="1000132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>
              <a:off x="6215074" y="2784470"/>
              <a:ext cx="1000132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>
              <a:off x="6215074" y="2998784"/>
              <a:ext cx="1000132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>
              <a:off x="6215074" y="3070222"/>
              <a:ext cx="1000132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/>
            <p:nvPr/>
          </p:nvCxnSpPr>
          <p:spPr>
            <a:xfrm rot="5400000" flipH="1" flipV="1">
              <a:off x="6643702" y="3500438"/>
              <a:ext cx="1588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 rot="10800000">
              <a:off x="6500826" y="3500438"/>
              <a:ext cx="142876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 rot="10800000">
              <a:off x="6786580" y="3500438"/>
              <a:ext cx="142875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/>
          </p:nvCxnSpPr>
          <p:spPr>
            <a:xfrm>
              <a:off x="6215074" y="3286124"/>
              <a:ext cx="1000132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/>
          </p:nvCxnSpPr>
          <p:spPr>
            <a:xfrm>
              <a:off x="6286512" y="3357562"/>
              <a:ext cx="857256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/>
          </p:nvCxnSpPr>
          <p:spPr>
            <a:xfrm rot="10800000">
              <a:off x="6500826" y="2143116"/>
              <a:ext cx="71438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/>
          </p:nvCxnSpPr>
          <p:spPr>
            <a:xfrm rot="10800000">
              <a:off x="6858016" y="2143116"/>
              <a:ext cx="71438" cy="1588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Elbow Connector 158"/>
            <p:cNvCxnSpPr/>
            <p:nvPr/>
          </p:nvCxnSpPr>
          <p:spPr>
            <a:xfrm>
              <a:off x="2000232" y="2000240"/>
              <a:ext cx="1000132" cy="571504"/>
            </a:xfrm>
            <a:prstGeom prst="bentConnector3">
              <a:avLst>
                <a:gd name="adj1" fmla="val 74151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Elbow Connector 165"/>
            <p:cNvCxnSpPr/>
            <p:nvPr/>
          </p:nvCxnSpPr>
          <p:spPr>
            <a:xfrm>
              <a:off x="2000232" y="2071678"/>
              <a:ext cx="1000132" cy="571504"/>
            </a:xfrm>
            <a:prstGeom prst="bentConnector3">
              <a:avLst>
                <a:gd name="adj1" fmla="val 65526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Elbow Connector 171"/>
            <p:cNvCxnSpPr/>
            <p:nvPr/>
          </p:nvCxnSpPr>
          <p:spPr>
            <a:xfrm>
              <a:off x="3643306" y="2071678"/>
              <a:ext cx="1000132" cy="928694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Elbow Connector 173"/>
            <p:cNvCxnSpPr/>
            <p:nvPr/>
          </p:nvCxnSpPr>
          <p:spPr>
            <a:xfrm>
              <a:off x="3643306" y="2000240"/>
              <a:ext cx="1000132" cy="928694"/>
            </a:xfrm>
            <a:prstGeom prst="bentConnector3">
              <a:avLst>
                <a:gd name="adj1" fmla="val 57763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Elbow Connector 212"/>
            <p:cNvCxnSpPr/>
            <p:nvPr/>
          </p:nvCxnSpPr>
          <p:spPr>
            <a:xfrm>
              <a:off x="5286380" y="2000240"/>
              <a:ext cx="1214446" cy="1143008"/>
            </a:xfrm>
            <a:prstGeom prst="bentConnector3">
              <a:avLst>
                <a:gd name="adj1" fmla="val 52841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Elbow Connector 218"/>
            <p:cNvCxnSpPr/>
            <p:nvPr/>
          </p:nvCxnSpPr>
          <p:spPr>
            <a:xfrm>
              <a:off x="5286380" y="2071678"/>
              <a:ext cx="1214446" cy="1143008"/>
            </a:xfrm>
            <a:prstGeom prst="bentConnector3">
              <a:avLst>
                <a:gd name="adj1" fmla="val 45028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4" name="Can 233"/>
            <p:cNvSpPr/>
            <p:nvPr/>
          </p:nvSpPr>
          <p:spPr>
            <a:xfrm rot="16200000">
              <a:off x="1035819" y="2893215"/>
              <a:ext cx="142876" cy="642942"/>
            </a:xfrm>
            <a:prstGeom prst="can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235" name="Can 234"/>
            <p:cNvSpPr/>
            <p:nvPr/>
          </p:nvSpPr>
          <p:spPr>
            <a:xfrm rot="5400000">
              <a:off x="6893735" y="1893083"/>
              <a:ext cx="142876" cy="214314"/>
            </a:xfrm>
            <a:prstGeom prst="can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237" name="TextBox 236"/>
            <p:cNvSpPr txBox="1"/>
            <p:nvPr/>
          </p:nvSpPr>
          <p:spPr>
            <a:xfrm rot="16200000">
              <a:off x="-184698" y="2887144"/>
              <a:ext cx="15716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 smtClean="0"/>
                <a:t>Uap (Steam)</a:t>
              </a:r>
              <a:endParaRPr lang="id-ID" b="1" dirty="0"/>
            </a:p>
          </p:txBody>
        </p:sp>
        <p:sp>
          <p:nvSpPr>
            <p:cNvPr id="238" name="TextBox 237"/>
            <p:cNvSpPr txBox="1"/>
            <p:nvPr/>
          </p:nvSpPr>
          <p:spPr>
            <a:xfrm>
              <a:off x="4572000" y="4214818"/>
              <a:ext cx="12144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 smtClean="0"/>
                <a:t>Condensat</a:t>
              </a:r>
              <a:endParaRPr lang="id-ID" b="1" dirty="0"/>
            </a:p>
          </p:txBody>
        </p:sp>
      </p:grpSp>
      <p:sp>
        <p:nvSpPr>
          <p:cNvPr id="239" name="TextBox 238"/>
          <p:cNvSpPr txBox="1"/>
          <p:nvPr/>
        </p:nvSpPr>
        <p:spPr>
          <a:xfrm>
            <a:off x="2786050" y="-24"/>
            <a:ext cx="38576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800" b="1" i="1" dirty="0" smtClean="0"/>
              <a:t>Multi Effect Evaporator</a:t>
            </a:r>
            <a:endParaRPr lang="id-ID" sz="28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858280" cy="1500198"/>
          </a:xfrm>
        </p:spPr>
        <p:txBody>
          <a:bodyPr>
            <a:noAutofit/>
          </a:bodyPr>
          <a:lstStyle/>
          <a:p>
            <a:pPr algn="l"/>
            <a:r>
              <a:rPr lang="id-ID" sz="2800" b="1" dirty="0" smtClean="0"/>
              <a:t>4. Kristalisasi</a:t>
            </a:r>
            <a:r>
              <a:rPr lang="id-ID" sz="2800" dirty="0" smtClean="0"/>
              <a:t/>
            </a:r>
            <a:br>
              <a:rPr lang="id-ID" sz="2800" dirty="0" smtClean="0"/>
            </a:br>
            <a:r>
              <a:rPr lang="id-ID" sz="2800" dirty="0" smtClean="0"/>
              <a:t>Titik kristalisasi gula tebu adalah pd 78 – 80</a:t>
            </a:r>
            <a:r>
              <a:rPr lang="id-ID" sz="2800" baseline="30000" dirty="0" smtClean="0"/>
              <a:t>o</a:t>
            </a:r>
            <a:r>
              <a:rPr lang="id-ID" sz="2800" baseline="-25000" dirty="0" smtClean="0"/>
              <a:t> </a:t>
            </a:r>
            <a:r>
              <a:rPr lang="id-ID" sz="2800" dirty="0" smtClean="0"/>
              <a:t>brik </a:t>
            </a:r>
            <a:r>
              <a:rPr lang="id-ID" sz="2800" dirty="0" smtClean="0">
                <a:sym typeface="Symbol"/>
              </a:rPr>
              <a:t> dilakukan dlm </a:t>
            </a:r>
            <a:r>
              <a:rPr lang="id-ID" sz="2800" i="1" dirty="0" smtClean="0">
                <a:sym typeface="Symbol"/>
              </a:rPr>
              <a:t>vacuum pan</a:t>
            </a:r>
            <a:r>
              <a:rPr lang="id-ID" sz="2800" dirty="0" smtClean="0">
                <a:sym typeface="Symbol"/>
              </a:rPr>
              <a:t>.</a:t>
            </a:r>
            <a:br>
              <a:rPr lang="id-ID" sz="2800" dirty="0" smtClean="0">
                <a:sym typeface="Symbol"/>
              </a:rPr>
            </a:br>
            <a:r>
              <a:rPr lang="id-ID" sz="2800" dirty="0" smtClean="0">
                <a:sym typeface="Symbol"/>
              </a:rPr>
              <a:t>Caranya sbb :</a:t>
            </a:r>
            <a:endParaRPr lang="id-ID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85927"/>
            <a:ext cx="9001156" cy="5072074"/>
          </a:xfrm>
        </p:spPr>
        <p:txBody>
          <a:bodyPr>
            <a:normAutofit fontScale="77500" lnSpcReduction="20000"/>
          </a:bodyPr>
          <a:lstStyle/>
          <a:p>
            <a:pPr algn="just">
              <a:spcBef>
                <a:spcPts val="0"/>
              </a:spcBef>
              <a:buFont typeface="Symbol" pitchFamily="18" charset="2"/>
              <a:buChar char="-"/>
            </a:pPr>
            <a:r>
              <a:rPr lang="id-ID" dirty="0" smtClean="0"/>
              <a:t>Sari tebu dgn kekentalan 55 – 65</a:t>
            </a:r>
            <a:r>
              <a:rPr lang="id-ID" baseline="30000" dirty="0" smtClean="0"/>
              <a:t>o</a:t>
            </a:r>
            <a:r>
              <a:rPr lang="id-ID" dirty="0" smtClean="0"/>
              <a:t> brik, dialirkan ke dlm vacuum pan utk dikentalkan lbh lanjut </a:t>
            </a:r>
            <a:r>
              <a:rPr lang="id-ID" dirty="0" smtClean="0">
                <a:sym typeface="Symbol"/>
              </a:rPr>
              <a:t> dlm </a:t>
            </a:r>
            <a:r>
              <a:rPr lang="id-ID" i="1" dirty="0" smtClean="0">
                <a:sym typeface="Symbol"/>
              </a:rPr>
              <a:t>vacuum pan</a:t>
            </a:r>
            <a:r>
              <a:rPr lang="id-ID" dirty="0" smtClean="0">
                <a:sym typeface="Symbol"/>
              </a:rPr>
              <a:t> </a:t>
            </a:r>
            <a:r>
              <a:rPr lang="id-ID" dirty="0" smtClean="0"/>
              <a:t>ini sebagian dr cairan gula mjd kristal </a:t>
            </a:r>
            <a:r>
              <a:rPr lang="id-ID" dirty="0" smtClean="0">
                <a:sym typeface="Symbol"/>
              </a:rPr>
              <a:t> campuran dr kristal dan sirop disebut “</a:t>
            </a:r>
            <a:r>
              <a:rPr lang="id-ID" b="1" i="1" dirty="0" smtClean="0">
                <a:sym typeface="Symbol"/>
              </a:rPr>
              <a:t>massecuite</a:t>
            </a:r>
            <a:r>
              <a:rPr lang="id-ID" dirty="0" smtClean="0">
                <a:sym typeface="Symbol"/>
              </a:rPr>
              <a:t>”.</a:t>
            </a:r>
          </a:p>
          <a:p>
            <a:pPr algn="just">
              <a:spcBef>
                <a:spcPts val="0"/>
              </a:spcBef>
              <a:buFont typeface="Symbol" pitchFamily="18" charset="2"/>
              <a:buChar char="-"/>
            </a:pPr>
            <a:r>
              <a:rPr lang="id-ID" i="1" dirty="0" smtClean="0">
                <a:sym typeface="Symbol"/>
              </a:rPr>
              <a:t>Massecuite</a:t>
            </a:r>
            <a:r>
              <a:rPr lang="id-ID" dirty="0" smtClean="0">
                <a:sym typeface="Symbol"/>
              </a:rPr>
              <a:t> dr </a:t>
            </a:r>
            <a:r>
              <a:rPr lang="id-ID" i="1" dirty="0" smtClean="0">
                <a:sym typeface="Symbol"/>
              </a:rPr>
              <a:t>vacuum pan</a:t>
            </a:r>
            <a:r>
              <a:rPr lang="id-ID" dirty="0" smtClean="0">
                <a:sym typeface="Symbol"/>
              </a:rPr>
              <a:t>  msk ke dlm mesin sentrifuga I yg memisahkan kristal</a:t>
            </a:r>
            <a:r>
              <a:rPr lang="id-ID" baseline="30000" dirty="0" smtClean="0">
                <a:sym typeface="Symbol"/>
              </a:rPr>
              <a:t>2</a:t>
            </a:r>
            <a:r>
              <a:rPr lang="id-ID" dirty="0" smtClean="0">
                <a:sym typeface="Symbol"/>
              </a:rPr>
              <a:t> gula dr cairan sisa yg disebut </a:t>
            </a:r>
            <a:r>
              <a:rPr lang="id-ID" b="1" i="1" dirty="0" smtClean="0">
                <a:sym typeface="Symbol"/>
              </a:rPr>
              <a:t>mollase A</a:t>
            </a:r>
            <a:r>
              <a:rPr lang="id-ID" dirty="0" smtClean="0">
                <a:sym typeface="Symbol"/>
              </a:rPr>
              <a:t>  sentrifuga tdd bejana yg berlubang</a:t>
            </a:r>
            <a:r>
              <a:rPr lang="id-ID" baseline="30000" dirty="0" smtClean="0">
                <a:sym typeface="Symbol"/>
              </a:rPr>
              <a:t>2</a:t>
            </a:r>
            <a:r>
              <a:rPr lang="id-ID" dirty="0" smtClean="0">
                <a:sym typeface="Symbol"/>
              </a:rPr>
              <a:t> &amp; diputar dgn kecepatan 1000-1500 rpm  kristal gula yg keluar dr sentrifuga sdh kering dgn kadar air  1%.</a:t>
            </a:r>
          </a:p>
          <a:p>
            <a:pPr algn="just">
              <a:spcBef>
                <a:spcPts val="0"/>
              </a:spcBef>
              <a:buFont typeface="Symbol" pitchFamily="18" charset="2"/>
              <a:buChar char="-"/>
            </a:pPr>
            <a:r>
              <a:rPr lang="id-ID" dirty="0" smtClean="0">
                <a:sym typeface="Symbol"/>
              </a:rPr>
              <a:t> </a:t>
            </a:r>
            <a:r>
              <a:rPr lang="id-ID" i="1" dirty="0" smtClean="0">
                <a:sym typeface="Symbol"/>
              </a:rPr>
              <a:t>Mollase A</a:t>
            </a:r>
            <a:r>
              <a:rPr lang="id-ID" dirty="0" smtClean="0">
                <a:sym typeface="Symbol"/>
              </a:rPr>
              <a:t> dr mesin sentrifuga dikembalikan lg ke </a:t>
            </a:r>
            <a:r>
              <a:rPr lang="id-ID" i="1" dirty="0" smtClean="0">
                <a:sym typeface="Symbol"/>
              </a:rPr>
              <a:t>vacuum pan</a:t>
            </a:r>
            <a:r>
              <a:rPr lang="id-ID" dirty="0" smtClean="0">
                <a:sym typeface="Symbol"/>
              </a:rPr>
              <a:t> berikutnya (B). Sebagian dr </a:t>
            </a:r>
            <a:r>
              <a:rPr lang="id-ID" i="1" dirty="0" smtClean="0">
                <a:sym typeface="Symbol"/>
              </a:rPr>
              <a:t>mollase A</a:t>
            </a:r>
            <a:r>
              <a:rPr lang="id-ID" dirty="0" smtClean="0">
                <a:sym typeface="Symbol"/>
              </a:rPr>
              <a:t> berubah mjd kristal  disebut </a:t>
            </a:r>
            <a:r>
              <a:rPr lang="id-ID" b="1" i="1" dirty="0" smtClean="0">
                <a:sym typeface="Symbol"/>
              </a:rPr>
              <a:t>massecuite B</a:t>
            </a:r>
            <a:r>
              <a:rPr lang="id-ID" i="1" dirty="0" smtClean="0">
                <a:sym typeface="Symbol"/>
              </a:rPr>
              <a:t> </a:t>
            </a:r>
            <a:r>
              <a:rPr lang="id-ID" dirty="0" smtClean="0">
                <a:sym typeface="Symbol"/>
              </a:rPr>
              <a:t> msk sentrifuga II  kristal dipisahkan dr </a:t>
            </a:r>
            <a:r>
              <a:rPr lang="id-ID" b="1" i="1" dirty="0" smtClean="0">
                <a:sym typeface="Symbol"/>
              </a:rPr>
              <a:t>mollase B</a:t>
            </a:r>
            <a:r>
              <a:rPr lang="id-ID" dirty="0" smtClean="0">
                <a:sym typeface="Symbol"/>
              </a:rPr>
              <a:t>.</a:t>
            </a:r>
          </a:p>
          <a:p>
            <a:pPr algn="just">
              <a:spcBef>
                <a:spcPts val="0"/>
              </a:spcBef>
              <a:buFont typeface="Symbol" pitchFamily="18" charset="2"/>
              <a:buChar char="-"/>
            </a:pPr>
            <a:r>
              <a:rPr lang="id-ID" i="1" dirty="0" smtClean="0">
                <a:sym typeface="Symbol"/>
              </a:rPr>
              <a:t>Mollase B</a:t>
            </a:r>
            <a:r>
              <a:rPr lang="id-ID" dirty="0" smtClean="0">
                <a:sym typeface="Symbol"/>
              </a:rPr>
              <a:t> msk ke dlm </a:t>
            </a:r>
            <a:r>
              <a:rPr lang="id-ID" i="1" dirty="0" smtClean="0">
                <a:sym typeface="Symbol"/>
              </a:rPr>
              <a:t>vacuum pan</a:t>
            </a:r>
            <a:r>
              <a:rPr lang="id-ID" dirty="0" smtClean="0">
                <a:sym typeface="Symbol"/>
              </a:rPr>
              <a:t> berikutnya (C)  </a:t>
            </a:r>
            <a:r>
              <a:rPr lang="id-ID" b="1" i="1" dirty="0" smtClean="0">
                <a:sym typeface="Symbol"/>
              </a:rPr>
              <a:t>massecuite  C</a:t>
            </a:r>
            <a:r>
              <a:rPr lang="id-ID" i="1" dirty="0" smtClean="0">
                <a:sym typeface="Symbol"/>
              </a:rPr>
              <a:t> </a:t>
            </a:r>
            <a:r>
              <a:rPr lang="id-ID" dirty="0" smtClean="0">
                <a:sym typeface="Symbol"/>
              </a:rPr>
              <a:t> dialirkan ke dlm </a:t>
            </a:r>
            <a:r>
              <a:rPr lang="id-ID" i="1" dirty="0" smtClean="0">
                <a:sym typeface="Symbol"/>
              </a:rPr>
              <a:t>Crystallizer</a:t>
            </a:r>
            <a:r>
              <a:rPr lang="id-ID" dirty="0" smtClean="0">
                <a:sym typeface="Symbol"/>
              </a:rPr>
              <a:t>, didinginkan shg sisanya merupakan </a:t>
            </a:r>
            <a:r>
              <a:rPr lang="id-ID" b="1" i="1" dirty="0" smtClean="0">
                <a:sym typeface="Symbol"/>
              </a:rPr>
              <a:t>mollase C</a:t>
            </a:r>
            <a:r>
              <a:rPr lang="id-ID" dirty="0" smtClean="0">
                <a:sym typeface="Symbol"/>
              </a:rPr>
              <a:t> (tdk dipakai lagi).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1800910" flipV="1">
            <a:off x="4795086" y="751672"/>
            <a:ext cx="4141127" cy="668261"/>
          </a:xfrm>
        </p:spPr>
        <p:txBody>
          <a:bodyPr>
            <a:noAutofit/>
          </a:bodyPr>
          <a:lstStyle/>
          <a:p>
            <a:r>
              <a:rPr lang="id-ID" sz="2800" b="1" dirty="0" smtClean="0"/>
              <a:t>DIAGRAM ALIR </a:t>
            </a:r>
            <a:br>
              <a:rPr lang="id-ID" sz="2800" b="1" dirty="0" smtClean="0"/>
            </a:br>
            <a:r>
              <a:rPr lang="id-ID" sz="2800" b="1" dirty="0" smtClean="0"/>
              <a:t>PEMBUATAN GULA KASAR</a:t>
            </a:r>
            <a:endParaRPr lang="id-ID" sz="2800" b="1" dirty="0"/>
          </a:p>
        </p:txBody>
      </p:sp>
      <p:grpSp>
        <p:nvGrpSpPr>
          <p:cNvPr id="71" name="Group 70"/>
          <p:cNvGrpSpPr/>
          <p:nvPr/>
        </p:nvGrpSpPr>
        <p:grpSpPr>
          <a:xfrm>
            <a:off x="357158" y="65794"/>
            <a:ext cx="8429684" cy="6577916"/>
            <a:chOff x="214282" y="-74272"/>
            <a:chExt cx="8429684" cy="6577916"/>
          </a:xfrm>
        </p:grpSpPr>
        <p:sp>
          <p:nvSpPr>
            <p:cNvPr id="4" name="TextBox 3"/>
            <p:cNvSpPr txBox="1"/>
            <p:nvPr/>
          </p:nvSpPr>
          <p:spPr>
            <a:xfrm>
              <a:off x="500034" y="-74272"/>
              <a:ext cx="2928958" cy="360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 smtClean="0"/>
                <a:t>Penggilingan oleh Tandem</a:t>
              </a:r>
              <a:endParaRPr lang="id-ID" b="1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643174" y="3569066"/>
              <a:ext cx="1643074" cy="360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i="1" dirty="0" smtClean="0"/>
                <a:t>Vacuum Pan B</a:t>
              </a:r>
              <a:endParaRPr lang="id-ID" b="1" i="1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715140" y="2783248"/>
              <a:ext cx="1214446" cy="360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b="1" i="1" dirty="0" smtClean="0"/>
                <a:t>Crytallizer</a:t>
              </a:r>
              <a:endParaRPr lang="id-ID" b="1" i="1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214414" y="428604"/>
              <a:ext cx="1428760" cy="360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 smtClean="0"/>
                <a:t>Klarifikasi</a:t>
              </a:r>
              <a:endParaRPr lang="id-ID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14282" y="925860"/>
              <a:ext cx="4357718" cy="360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 smtClean="0"/>
                <a:t>Pengentalan dlm </a:t>
              </a:r>
              <a:r>
                <a:rPr lang="id-ID" b="1" i="1" dirty="0" smtClean="0"/>
                <a:t>Multiple Effect Evaporator</a:t>
              </a:r>
              <a:endParaRPr lang="id-ID" b="1" i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57224" y="1425926"/>
              <a:ext cx="3071834" cy="360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 smtClean="0"/>
                <a:t>Kristalisasi  dgn </a:t>
              </a:r>
              <a:r>
                <a:rPr lang="id-ID" b="1" i="1" dirty="0" smtClean="0"/>
                <a:t>Vacuum Pan A</a:t>
              </a:r>
              <a:endParaRPr lang="id-ID" b="1" i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643042" y="1925992"/>
              <a:ext cx="1500198" cy="360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i="1" dirty="0" smtClean="0"/>
                <a:t>Massecuite A</a:t>
              </a:r>
              <a:endParaRPr lang="id-ID" b="1" i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643042" y="2428868"/>
              <a:ext cx="1428760" cy="360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 smtClean="0"/>
                <a:t>Sentrifuga A</a:t>
              </a:r>
              <a:endParaRPr lang="id-ID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928926" y="3069000"/>
              <a:ext cx="1143008" cy="360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i="1" dirty="0" smtClean="0"/>
                <a:t>Mollase A</a:t>
              </a:r>
              <a:endParaRPr lang="id-ID" b="1" i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786050" y="4069132"/>
              <a:ext cx="1500198" cy="360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b="1" i="1" dirty="0" smtClean="0"/>
                <a:t>Massecuite B</a:t>
              </a:r>
              <a:endParaRPr lang="id-ID" b="1" i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786050" y="4569198"/>
              <a:ext cx="1428760" cy="360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 smtClean="0"/>
                <a:t>Sentrifuga B</a:t>
              </a:r>
              <a:endParaRPr lang="id-ID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071934" y="5140702"/>
              <a:ext cx="1214446" cy="360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i="1" dirty="0" smtClean="0"/>
                <a:t>Mollase B</a:t>
              </a:r>
              <a:endParaRPr lang="id-ID" b="1" i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929058" y="6143644"/>
              <a:ext cx="1500198" cy="360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i="1" dirty="0" smtClean="0"/>
                <a:t>Massecuite C</a:t>
              </a:r>
              <a:endParaRPr lang="id-ID" b="1" i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786578" y="3354752"/>
              <a:ext cx="1214446" cy="360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 smtClean="0"/>
                <a:t>Sentrifuga</a:t>
              </a:r>
              <a:endParaRPr lang="id-ID" b="1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643834" y="4067446"/>
              <a:ext cx="1000132" cy="576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i="1" dirty="0" smtClean="0"/>
                <a:t>Mollase</a:t>
              </a:r>
              <a:r>
                <a:rPr lang="id-ID" b="1" dirty="0" smtClean="0"/>
                <a:t> </a:t>
              </a:r>
            </a:p>
            <a:p>
              <a:pPr algn="ctr"/>
              <a:r>
                <a:rPr lang="id-ID" b="1" dirty="0" smtClean="0"/>
                <a:t>Akhir</a:t>
              </a:r>
              <a:endParaRPr lang="id-ID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42910" y="3069000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 smtClean="0"/>
                <a:t>Kristal</a:t>
              </a:r>
              <a:endParaRPr lang="id-ID" b="1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857356" y="5143512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 smtClean="0"/>
                <a:t>Kristal</a:t>
              </a:r>
              <a:endParaRPr lang="id-ID" b="1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857620" y="5643578"/>
              <a:ext cx="1643074" cy="360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i="1" dirty="0" smtClean="0"/>
                <a:t>Vacuum Pan C</a:t>
              </a:r>
              <a:endParaRPr lang="id-ID" b="1" i="1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143636" y="4069132"/>
              <a:ext cx="928694" cy="360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 smtClean="0"/>
                <a:t>Kristal</a:t>
              </a:r>
              <a:endParaRPr lang="id-ID" b="1" dirty="0"/>
            </a:p>
          </p:txBody>
        </p:sp>
        <p:sp>
          <p:nvSpPr>
            <p:cNvPr id="24" name="Down Arrow 23"/>
            <p:cNvSpPr/>
            <p:nvPr/>
          </p:nvSpPr>
          <p:spPr>
            <a:xfrm>
              <a:off x="1857356" y="285728"/>
              <a:ext cx="142876" cy="142876"/>
            </a:xfrm>
            <a:prstGeom prst="downArrow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25" name="Down Arrow 24"/>
            <p:cNvSpPr/>
            <p:nvPr/>
          </p:nvSpPr>
          <p:spPr>
            <a:xfrm>
              <a:off x="1857356" y="785794"/>
              <a:ext cx="142876" cy="142876"/>
            </a:xfrm>
            <a:prstGeom prst="downArrow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26" name="Down Arrow 25"/>
            <p:cNvSpPr/>
            <p:nvPr/>
          </p:nvSpPr>
          <p:spPr>
            <a:xfrm>
              <a:off x="2285984" y="1285860"/>
              <a:ext cx="142876" cy="142876"/>
            </a:xfrm>
            <a:prstGeom prst="downArrow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27" name="Down Arrow 26"/>
            <p:cNvSpPr/>
            <p:nvPr/>
          </p:nvSpPr>
          <p:spPr>
            <a:xfrm>
              <a:off x="2285984" y="1785926"/>
              <a:ext cx="142876" cy="142876"/>
            </a:xfrm>
            <a:prstGeom prst="downArrow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28" name="Down Arrow 27"/>
            <p:cNvSpPr/>
            <p:nvPr/>
          </p:nvSpPr>
          <p:spPr>
            <a:xfrm>
              <a:off x="2285984" y="2285992"/>
              <a:ext cx="142876" cy="142876"/>
            </a:xfrm>
            <a:prstGeom prst="downArrow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0" name="Down Arrow 29"/>
            <p:cNvSpPr/>
            <p:nvPr/>
          </p:nvSpPr>
          <p:spPr>
            <a:xfrm>
              <a:off x="3428992" y="3429000"/>
              <a:ext cx="142876" cy="142876"/>
            </a:xfrm>
            <a:prstGeom prst="downArrow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1" name="Down Arrow 30"/>
            <p:cNvSpPr/>
            <p:nvPr/>
          </p:nvSpPr>
          <p:spPr>
            <a:xfrm>
              <a:off x="3428992" y="3929066"/>
              <a:ext cx="142876" cy="142876"/>
            </a:xfrm>
            <a:prstGeom prst="downArrow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5" name="Down Arrow 34"/>
            <p:cNvSpPr/>
            <p:nvPr/>
          </p:nvSpPr>
          <p:spPr>
            <a:xfrm>
              <a:off x="7286644" y="3214686"/>
              <a:ext cx="142876" cy="142876"/>
            </a:xfrm>
            <a:prstGeom prst="downArrow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8" name="Down Arrow 37"/>
            <p:cNvSpPr/>
            <p:nvPr/>
          </p:nvSpPr>
          <p:spPr>
            <a:xfrm>
              <a:off x="4572000" y="6000768"/>
              <a:ext cx="142876" cy="142876"/>
            </a:xfrm>
            <a:prstGeom prst="downArrow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9" name="Down Arrow 38"/>
            <p:cNvSpPr/>
            <p:nvPr/>
          </p:nvSpPr>
          <p:spPr>
            <a:xfrm>
              <a:off x="4572000" y="5500702"/>
              <a:ext cx="142876" cy="142876"/>
            </a:xfrm>
            <a:prstGeom prst="downArrow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40" name="Down Arrow 39"/>
            <p:cNvSpPr/>
            <p:nvPr/>
          </p:nvSpPr>
          <p:spPr>
            <a:xfrm>
              <a:off x="3428992" y="4429132"/>
              <a:ext cx="142876" cy="142876"/>
            </a:xfrm>
            <a:prstGeom prst="downArrow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42" name="Right Brace 41"/>
            <p:cNvSpPr/>
            <p:nvPr/>
          </p:nvSpPr>
          <p:spPr>
            <a:xfrm rot="16200000">
              <a:off x="2178828" y="1678767"/>
              <a:ext cx="250033" cy="2464613"/>
            </a:xfrm>
            <a:prstGeom prst="rightBrace">
              <a:avLst>
                <a:gd name="adj1" fmla="val 8333"/>
                <a:gd name="adj2" fmla="val 52029"/>
              </a:avLst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57" name="Right Brace 56"/>
            <p:cNvSpPr/>
            <p:nvPr/>
          </p:nvSpPr>
          <p:spPr>
            <a:xfrm rot="16200000">
              <a:off x="3357553" y="3786189"/>
              <a:ext cx="250033" cy="2464613"/>
            </a:xfrm>
            <a:prstGeom prst="rightBrace">
              <a:avLst>
                <a:gd name="adj1" fmla="val 8333"/>
                <a:gd name="adj2" fmla="val 52029"/>
              </a:avLst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cxnSp>
          <p:nvCxnSpPr>
            <p:cNvPr id="64" name="Shape 63"/>
            <p:cNvCxnSpPr>
              <a:stCxn id="16" idx="3"/>
            </p:cNvCxnSpPr>
            <p:nvPr/>
          </p:nvCxnSpPr>
          <p:spPr>
            <a:xfrm flipV="1">
              <a:off x="5429256" y="2928934"/>
              <a:ext cx="500066" cy="3394710"/>
            </a:xfrm>
            <a:prstGeom prst="bentConnector2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/>
            <p:nvPr/>
          </p:nvCxnSpPr>
          <p:spPr>
            <a:xfrm>
              <a:off x="5929322" y="2927346"/>
              <a:ext cx="500066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Right Brace 67"/>
            <p:cNvSpPr/>
            <p:nvPr/>
          </p:nvSpPr>
          <p:spPr>
            <a:xfrm rot="16200000">
              <a:off x="7233067" y="3125387"/>
              <a:ext cx="214314" cy="1535919"/>
            </a:xfrm>
            <a:prstGeom prst="rightBrace">
              <a:avLst>
                <a:gd name="adj1" fmla="val 8333"/>
                <a:gd name="adj2" fmla="val 52029"/>
              </a:avLst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669" y="2428868"/>
            <a:ext cx="8229600" cy="1285876"/>
          </a:xfrm>
        </p:spPr>
        <p:txBody>
          <a:bodyPr>
            <a:normAutofit fontScale="90000"/>
          </a:bodyPr>
          <a:lstStyle/>
          <a:p>
            <a:r>
              <a:rPr lang="id-ID" dirty="0" smtClean="0">
                <a:latin typeface="Brush Script Std" pitchFamily="66" charset="0"/>
              </a:rPr>
              <a:t>Keberhasilan dan Kesuksesan Selalu Melalui Kesulitan </a:t>
            </a:r>
            <a:endParaRPr lang="id-ID" dirty="0">
              <a:latin typeface="Brush Script Std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1736" y="357166"/>
            <a:ext cx="3814762" cy="428628"/>
          </a:xfrm>
        </p:spPr>
        <p:txBody>
          <a:bodyPr>
            <a:normAutofit fontScale="90000"/>
          </a:bodyPr>
          <a:lstStyle/>
          <a:p>
            <a:r>
              <a:rPr lang="id-ID" b="1" dirty="0" smtClean="0"/>
              <a:t>INDUSTRI GULA</a:t>
            </a:r>
            <a:endParaRPr lang="id-ID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42984"/>
            <a:ext cx="9144000" cy="5286412"/>
          </a:xfrm>
          <a:noFill/>
          <a:ln>
            <a:noFill/>
          </a:ln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id-ID" b="1" dirty="0" smtClean="0">
                <a:solidFill>
                  <a:schemeClr val="tx1"/>
                </a:solidFill>
              </a:rPr>
              <a:t>Pendahuluan :</a:t>
            </a:r>
          </a:p>
          <a:p>
            <a:pPr marL="361950" indent="-361950" algn="just">
              <a:spcBef>
                <a:spcPts val="0"/>
              </a:spcBef>
              <a:buFont typeface="Symbol" pitchFamily="18" charset="2"/>
              <a:buChar char=""/>
              <a:tabLst>
                <a:tab pos="360363" algn="l"/>
              </a:tabLst>
            </a:pPr>
            <a:r>
              <a:rPr lang="id-ID" dirty="0" smtClean="0">
                <a:solidFill>
                  <a:schemeClr val="tx1"/>
                </a:solidFill>
                <a:sym typeface="Wingdings"/>
              </a:rPr>
              <a:t>Tanaman penghasil gula</a:t>
            </a:r>
          </a:p>
          <a:p>
            <a:pPr marL="360363" indent="-360363" algn="just">
              <a:spcBef>
                <a:spcPts val="0"/>
              </a:spcBef>
              <a:buFont typeface="Symbol" pitchFamily="18" charset="2"/>
              <a:buChar char=""/>
              <a:tabLst>
                <a:tab pos="360363" algn="l"/>
              </a:tabLst>
            </a:pPr>
            <a:endParaRPr lang="id-ID" dirty="0" smtClean="0">
              <a:solidFill>
                <a:schemeClr val="tx1"/>
              </a:solidFill>
              <a:sym typeface="Wingdings"/>
            </a:endParaRPr>
          </a:p>
          <a:p>
            <a:pPr marL="360363" indent="-360363" algn="just">
              <a:spcBef>
                <a:spcPts val="0"/>
              </a:spcBef>
              <a:buFont typeface="Symbol" pitchFamily="18" charset="2"/>
              <a:buChar char=""/>
              <a:tabLst>
                <a:tab pos="360363" algn="l"/>
              </a:tabLst>
            </a:pPr>
            <a:r>
              <a:rPr lang="id-ID" dirty="0" smtClean="0">
                <a:solidFill>
                  <a:schemeClr val="tx1"/>
                </a:solidFill>
                <a:sym typeface="Wingdings"/>
              </a:rPr>
              <a:t>Kebutuhan gula di dunia semakin meningkat, khususnya di Indonesia </a:t>
            </a:r>
            <a:r>
              <a:rPr lang="id-ID" dirty="0" smtClean="0">
                <a:solidFill>
                  <a:schemeClr val="tx1"/>
                </a:solidFill>
                <a:sym typeface="Symbol"/>
              </a:rPr>
              <a:t> masih kekurangan gula</a:t>
            </a:r>
            <a:r>
              <a:rPr lang="id-ID" dirty="0" smtClean="0">
                <a:solidFill>
                  <a:schemeClr val="tx1"/>
                </a:solidFill>
                <a:sym typeface="Wingdings"/>
              </a:rPr>
              <a:t>.</a:t>
            </a:r>
          </a:p>
          <a:p>
            <a:pPr marL="360363" indent="-360363" algn="just">
              <a:spcBef>
                <a:spcPts val="0"/>
              </a:spcBef>
              <a:buFont typeface="Symbol" pitchFamily="18" charset="2"/>
              <a:buChar char=""/>
              <a:tabLst>
                <a:tab pos="360363" algn="l"/>
              </a:tabLst>
            </a:pPr>
            <a:r>
              <a:rPr lang="id-ID" dirty="0" smtClean="0">
                <a:solidFill>
                  <a:schemeClr val="tx1"/>
                </a:solidFill>
                <a:sym typeface="Wingdings"/>
              </a:rPr>
              <a:t>Usaha pemerintah utk mengatasi masalah tsb dgn memperluas areal tanaman tebu dan mendirikan pabrik</a:t>
            </a:r>
            <a:r>
              <a:rPr lang="id-ID" baseline="30000" dirty="0" smtClean="0">
                <a:solidFill>
                  <a:schemeClr val="tx1"/>
                </a:solidFill>
                <a:sym typeface="Wingdings"/>
              </a:rPr>
              <a:t>2</a:t>
            </a:r>
            <a:r>
              <a:rPr lang="id-ID" dirty="0" smtClean="0">
                <a:solidFill>
                  <a:schemeClr val="tx1"/>
                </a:solidFill>
                <a:sym typeface="Wingdings"/>
              </a:rPr>
              <a:t> produksi gula.</a:t>
            </a:r>
          </a:p>
          <a:p>
            <a:pPr marL="360363" indent="-360363" algn="just">
              <a:spcBef>
                <a:spcPts val="0"/>
              </a:spcBef>
              <a:buFont typeface="Symbol" pitchFamily="18" charset="2"/>
              <a:buChar char=""/>
              <a:tabLst>
                <a:tab pos="360363" algn="l"/>
              </a:tabLst>
            </a:pPr>
            <a:r>
              <a:rPr lang="id-ID" dirty="0" smtClean="0">
                <a:solidFill>
                  <a:schemeClr val="tx1"/>
                </a:solidFill>
                <a:sym typeface="Wingdings"/>
              </a:rPr>
              <a:t>Perluasan tanaman tebu </a:t>
            </a:r>
            <a:r>
              <a:rPr lang="id-ID" dirty="0" smtClean="0">
                <a:solidFill>
                  <a:schemeClr val="tx1"/>
                </a:solidFill>
                <a:sym typeface="Symbol"/>
              </a:rPr>
              <a:t> areal terbatas</a:t>
            </a:r>
          </a:p>
          <a:p>
            <a:pPr marL="360363" indent="-360363" algn="just">
              <a:spcBef>
                <a:spcPts val="0"/>
              </a:spcBef>
              <a:buFont typeface="Symbol" pitchFamily="18" charset="2"/>
              <a:buChar char=""/>
              <a:tabLst>
                <a:tab pos="360363" algn="l"/>
              </a:tabLst>
            </a:pPr>
            <a:r>
              <a:rPr lang="id-ID" dirty="0" smtClean="0">
                <a:solidFill>
                  <a:schemeClr val="tx1"/>
                </a:solidFill>
                <a:sym typeface="Symbol"/>
              </a:rPr>
              <a:t>Pendirian pabrik</a:t>
            </a:r>
            <a:r>
              <a:rPr lang="id-ID" baseline="30000" dirty="0" smtClean="0">
                <a:solidFill>
                  <a:schemeClr val="tx1"/>
                </a:solidFill>
                <a:sym typeface="Wingdings"/>
              </a:rPr>
              <a:t>2</a:t>
            </a:r>
            <a:r>
              <a:rPr lang="id-ID" dirty="0" smtClean="0">
                <a:solidFill>
                  <a:schemeClr val="tx1"/>
                </a:solidFill>
                <a:sym typeface="Wingdings"/>
              </a:rPr>
              <a:t> </a:t>
            </a:r>
            <a:r>
              <a:rPr lang="id-ID" dirty="0" smtClean="0">
                <a:solidFill>
                  <a:schemeClr val="tx1"/>
                </a:solidFill>
                <a:sym typeface="Symbol"/>
              </a:rPr>
              <a:t> investasi cukup besar.</a:t>
            </a:r>
            <a:endParaRPr lang="id-ID" dirty="0">
              <a:solidFill>
                <a:schemeClr val="tx1"/>
              </a:solidFill>
              <a:sym typeface="Wingdings"/>
            </a:endParaRPr>
          </a:p>
          <a:p>
            <a:pPr algn="just">
              <a:spcBef>
                <a:spcPts val="0"/>
              </a:spcBef>
            </a:pPr>
            <a:endParaRPr lang="id-ID" dirty="0" smtClean="0">
              <a:solidFill>
                <a:schemeClr val="tx1"/>
              </a:solidFill>
              <a:sym typeface="Wingdings"/>
            </a:endParaRPr>
          </a:p>
          <a:p>
            <a:pPr algn="just">
              <a:spcBef>
                <a:spcPts val="0"/>
              </a:spcBef>
            </a:pPr>
            <a:r>
              <a:rPr lang="id-ID" dirty="0" smtClean="0">
                <a:solidFill>
                  <a:schemeClr val="tx1"/>
                </a:solidFill>
              </a:rPr>
              <a:t> 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572000" y="1214422"/>
            <a:ext cx="5143504" cy="1000133"/>
            <a:chOff x="4572000" y="1185102"/>
            <a:chExt cx="5143504" cy="1205365"/>
          </a:xfrm>
        </p:grpSpPr>
        <p:sp>
          <p:nvSpPr>
            <p:cNvPr id="4" name="Left Brace 3"/>
            <p:cNvSpPr/>
            <p:nvPr/>
          </p:nvSpPr>
          <p:spPr>
            <a:xfrm>
              <a:off x="4572000" y="1643050"/>
              <a:ext cx="428628" cy="571504"/>
            </a:xfrm>
            <a:prstGeom prst="lef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786314" y="1185102"/>
              <a:ext cx="4929190" cy="5564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   </a:t>
              </a:r>
              <a:r>
                <a:rPr lang="id-ID" sz="2400" b="1" dirty="0" smtClean="0"/>
                <a:t>Tebu (</a:t>
              </a:r>
              <a:r>
                <a:rPr lang="id-ID" sz="2400" b="1" i="1" dirty="0" smtClean="0"/>
                <a:t>Saccharum officina</a:t>
              </a:r>
              <a:r>
                <a:rPr lang="en-US" sz="2400" b="1" i="1" dirty="0" smtClean="0"/>
                <a:t>rum</a:t>
              </a:r>
              <a:r>
                <a:rPr lang="id-ID" sz="2400" b="1" i="1" dirty="0" smtClean="0"/>
                <a:t>m</a:t>
              </a:r>
              <a:r>
                <a:rPr lang="id-ID" sz="2400" b="1" dirty="0" smtClean="0"/>
                <a:t>)</a:t>
              </a:r>
              <a:endParaRPr lang="id-ID" sz="2400" b="1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072066" y="1928802"/>
              <a:ext cx="264320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2400" b="1" dirty="0" smtClean="0"/>
                <a:t>Bit (</a:t>
              </a:r>
              <a:r>
                <a:rPr lang="id-ID" sz="2400" b="1" i="1" dirty="0" smtClean="0"/>
                <a:t>Bita vulgaris</a:t>
              </a:r>
              <a:r>
                <a:rPr lang="id-ID" sz="2400" b="1" dirty="0" smtClean="0"/>
                <a:t>)</a:t>
              </a:r>
              <a:endParaRPr lang="id-ID" sz="24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71504"/>
          </a:xfrm>
        </p:spPr>
        <p:txBody>
          <a:bodyPr>
            <a:normAutofit fontScale="90000"/>
          </a:bodyPr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8" y="1071546"/>
            <a:ext cx="8929718" cy="535785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d-ID" dirty="0" smtClean="0"/>
              <a:t>Gula pasir (</a:t>
            </a:r>
            <a:r>
              <a:rPr lang="id-ID" b="1" dirty="0" smtClean="0"/>
              <a:t>sakarosa</a:t>
            </a:r>
            <a:r>
              <a:rPr lang="id-ID" dirty="0" smtClean="0"/>
              <a:t>) bisa dihasilkan dari tebu dan bit. </a:t>
            </a:r>
          </a:p>
          <a:p>
            <a:pPr marL="0" indent="0" algn="just">
              <a:buNone/>
            </a:pPr>
            <a:r>
              <a:rPr lang="id-ID" dirty="0" smtClean="0"/>
              <a:t>Disamping gula pasir, gula lain yg ada di pasaran adalah </a:t>
            </a:r>
            <a:r>
              <a:rPr lang="id-ID" b="1" dirty="0" smtClean="0"/>
              <a:t>glukosa</a:t>
            </a:r>
            <a:r>
              <a:rPr lang="id-ID" dirty="0" smtClean="0"/>
              <a:t>.</a:t>
            </a:r>
          </a:p>
          <a:p>
            <a:pPr marL="0" indent="0" algn="just">
              <a:buNone/>
            </a:pPr>
            <a:r>
              <a:rPr lang="id-ID" dirty="0" smtClean="0"/>
              <a:t>Sakarosa dari tebu pd prinsipnya dikerjakan secara mekanik, yaitu dgn memeras air gula dari tebu atau bit.</a:t>
            </a:r>
          </a:p>
          <a:p>
            <a:pPr marL="0" indent="0" algn="just">
              <a:buNone/>
            </a:pPr>
            <a:r>
              <a:rPr lang="id-ID" dirty="0" smtClean="0"/>
              <a:t>Glukosa, umumnya dari ubi kayu dan sumber pati lainnya dikerjakan dgn proses kimiawi atau biokimiawi </a:t>
            </a:r>
            <a:r>
              <a:rPr lang="id-ID" dirty="0" smtClean="0">
                <a:sym typeface="Symbol"/>
              </a:rPr>
              <a:t> dgn menggunakan asam atau enzim (</a:t>
            </a:r>
            <a:r>
              <a:rPr lang="id-ID" b="1" i="1" dirty="0" smtClean="0">
                <a:sym typeface="Symbol"/>
              </a:rPr>
              <a:t>amilase</a:t>
            </a:r>
            <a:r>
              <a:rPr lang="id-ID" dirty="0" smtClean="0">
                <a:sym typeface="Symbol"/>
              </a:rPr>
              <a:t> dan </a:t>
            </a:r>
            <a:r>
              <a:rPr lang="id-ID" b="1" i="1" dirty="0" smtClean="0">
                <a:sym typeface="Symbol"/>
              </a:rPr>
              <a:t>amiloglukosidase</a:t>
            </a:r>
            <a:r>
              <a:rPr lang="id-ID" dirty="0" smtClean="0">
                <a:sym typeface="Symbol"/>
              </a:rPr>
              <a:t>).</a:t>
            </a:r>
            <a:endParaRPr lang="id-ID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9454" y="142852"/>
            <a:ext cx="1900222" cy="45719"/>
          </a:xfrm>
        </p:spPr>
        <p:txBody>
          <a:bodyPr>
            <a:noAutofit/>
          </a:bodyPr>
          <a:lstStyle/>
          <a:p>
            <a:endParaRPr lang="id-ID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06" y="285728"/>
            <a:ext cx="8929718" cy="6357982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buNone/>
            </a:pPr>
            <a:r>
              <a:rPr lang="id-ID" dirty="0" smtClean="0"/>
              <a:t>Proses pembuatan gula dari tebu :</a:t>
            </a:r>
          </a:p>
          <a:p>
            <a:pPr algn="just">
              <a:spcBef>
                <a:spcPts val="0"/>
              </a:spcBef>
              <a:buNone/>
            </a:pPr>
            <a:r>
              <a:rPr lang="id-ID" dirty="0" smtClean="0"/>
              <a:t>Dapat dibagi dlm 2 proses utama, yaitu :</a:t>
            </a:r>
          </a:p>
          <a:p>
            <a:pPr marL="514350" indent="-514350" algn="just">
              <a:spcBef>
                <a:spcPts val="0"/>
              </a:spcBef>
              <a:buFont typeface="+mj-lt"/>
              <a:buAutoNum type="arabicPeriod"/>
            </a:pPr>
            <a:r>
              <a:rPr lang="id-ID" dirty="0" smtClean="0"/>
              <a:t>Proses pembuatan gula kasar</a:t>
            </a:r>
          </a:p>
          <a:p>
            <a:pPr marL="514350" indent="-514350" algn="just">
              <a:spcBef>
                <a:spcPts val="0"/>
              </a:spcBef>
              <a:buFont typeface="+mj-lt"/>
              <a:buAutoNum type="arabicPeriod"/>
            </a:pPr>
            <a:r>
              <a:rPr lang="id-ID" dirty="0" smtClean="0"/>
              <a:t>Proses rafinasi</a:t>
            </a:r>
          </a:p>
          <a:p>
            <a:pPr marL="0" lvl="1" indent="360363" algn="just">
              <a:spcBef>
                <a:spcPts val="0"/>
              </a:spcBef>
            </a:pPr>
            <a:r>
              <a:rPr lang="id-ID" dirty="0" smtClean="0"/>
              <a:t>Proses </a:t>
            </a:r>
            <a:r>
              <a:rPr lang="id-ID" b="1" dirty="0" smtClean="0"/>
              <a:t>pembuatan gula kasar</a:t>
            </a:r>
            <a:r>
              <a:rPr lang="id-ID" dirty="0" smtClean="0"/>
              <a:t> dibagi 4 tahap, yaitu :</a:t>
            </a:r>
          </a:p>
          <a:p>
            <a:pPr marL="400050" lvl="2" indent="360363" algn="just">
              <a:spcBef>
                <a:spcPts val="0"/>
              </a:spcBef>
              <a:buFont typeface="+mj-lt"/>
              <a:buAutoNum type="arabicPeriod"/>
            </a:pPr>
            <a:r>
              <a:rPr lang="id-ID" dirty="0" smtClean="0"/>
              <a:t>Penggilingan</a:t>
            </a:r>
            <a:endParaRPr lang="id-ID" dirty="0"/>
          </a:p>
          <a:p>
            <a:pPr marL="400050" lvl="2" indent="360363" algn="just">
              <a:spcBef>
                <a:spcPts val="0"/>
              </a:spcBef>
              <a:buFont typeface="+mj-lt"/>
              <a:buAutoNum type="arabicPeriod"/>
            </a:pPr>
            <a:r>
              <a:rPr lang="id-ID" dirty="0" smtClean="0"/>
              <a:t>Klarifikasi sari tebu</a:t>
            </a:r>
          </a:p>
          <a:p>
            <a:pPr marL="400050" lvl="2" indent="360363" algn="just">
              <a:spcBef>
                <a:spcPts val="0"/>
              </a:spcBef>
              <a:buFont typeface="+mj-lt"/>
              <a:buAutoNum type="arabicPeriod"/>
            </a:pPr>
            <a:r>
              <a:rPr lang="id-ID" dirty="0" smtClean="0"/>
              <a:t>Konsentrasi</a:t>
            </a:r>
          </a:p>
          <a:p>
            <a:pPr marL="400050" lvl="2" indent="360363" algn="just">
              <a:spcBef>
                <a:spcPts val="0"/>
              </a:spcBef>
              <a:buFont typeface="+mj-lt"/>
              <a:buAutoNum type="arabicPeriod"/>
            </a:pPr>
            <a:r>
              <a:rPr lang="id-ID" dirty="0" smtClean="0"/>
              <a:t>Kristalisasi</a:t>
            </a:r>
          </a:p>
          <a:p>
            <a:pPr marL="0" lvl="1" indent="360363" algn="just">
              <a:spcBef>
                <a:spcPts val="0"/>
              </a:spcBef>
            </a:pPr>
            <a:r>
              <a:rPr lang="id-ID" dirty="0" smtClean="0"/>
              <a:t>Proses “</a:t>
            </a:r>
            <a:r>
              <a:rPr lang="id-ID" b="1" i="1" dirty="0" smtClean="0"/>
              <a:t>rafinasi</a:t>
            </a:r>
            <a:r>
              <a:rPr lang="id-ID" dirty="0" smtClean="0"/>
              <a:t>” dibagi dalam 5 tahap, yaitu :</a:t>
            </a:r>
          </a:p>
          <a:p>
            <a:pPr marL="400050" lvl="2" indent="360363" algn="just">
              <a:spcBef>
                <a:spcPts val="0"/>
              </a:spcBef>
              <a:buFont typeface="+mj-lt"/>
              <a:buAutoNum type="arabicPeriod"/>
            </a:pPr>
            <a:r>
              <a:rPr lang="id-ID" dirty="0" smtClean="0"/>
              <a:t>Afinasi</a:t>
            </a:r>
          </a:p>
          <a:p>
            <a:pPr marL="400050" lvl="2" indent="360363" algn="just">
              <a:spcBef>
                <a:spcPts val="0"/>
              </a:spcBef>
              <a:buFont typeface="+mj-lt"/>
              <a:buAutoNum type="arabicPeriod"/>
            </a:pPr>
            <a:r>
              <a:rPr lang="id-ID" dirty="0" smtClean="0"/>
              <a:t>Melting</a:t>
            </a:r>
          </a:p>
          <a:p>
            <a:pPr marL="400050" lvl="2" indent="360363" algn="just">
              <a:spcBef>
                <a:spcPts val="0"/>
              </a:spcBef>
              <a:buFont typeface="+mj-lt"/>
              <a:buAutoNum type="arabicPeriod"/>
            </a:pPr>
            <a:r>
              <a:rPr lang="id-ID" dirty="0" smtClean="0"/>
              <a:t>Klarifikasi</a:t>
            </a:r>
          </a:p>
          <a:p>
            <a:pPr marL="400050" lvl="2" indent="360363" algn="just">
              <a:spcBef>
                <a:spcPts val="0"/>
              </a:spcBef>
              <a:buFont typeface="+mj-lt"/>
              <a:buAutoNum type="arabicPeriod"/>
            </a:pPr>
            <a:r>
              <a:rPr lang="id-ID" dirty="0" smtClean="0"/>
              <a:t>Konsentrasi</a:t>
            </a:r>
          </a:p>
          <a:p>
            <a:pPr marL="400050" lvl="2" indent="360363" algn="just">
              <a:spcBef>
                <a:spcPts val="0"/>
              </a:spcBef>
              <a:buFont typeface="+mj-lt"/>
              <a:buAutoNum type="arabicPeriod"/>
            </a:pPr>
            <a:r>
              <a:rPr lang="id-ID" dirty="0" smtClean="0"/>
              <a:t>Kristalisasi</a:t>
            </a:r>
          </a:p>
          <a:p>
            <a:pPr marL="400050" lvl="2" indent="360363" algn="just">
              <a:spcBef>
                <a:spcPts val="0"/>
              </a:spcBef>
              <a:buFont typeface="+mj-lt"/>
              <a:buAutoNum type="arabicPeriod"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290" y="142852"/>
            <a:ext cx="6615130" cy="357190"/>
          </a:xfrm>
        </p:spPr>
        <p:txBody>
          <a:bodyPr>
            <a:normAutofit fontScale="90000"/>
          </a:bodyPr>
          <a:lstStyle/>
          <a:p>
            <a:r>
              <a:rPr lang="id-ID" b="1" dirty="0" smtClean="0"/>
              <a:t>Proses Pembuatan Gula kasar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8" y="857232"/>
            <a:ext cx="8929718" cy="6000768"/>
          </a:xfrm>
        </p:spPr>
        <p:txBody>
          <a:bodyPr>
            <a:normAutofit lnSpcReduction="10000"/>
          </a:bodyPr>
          <a:lstStyle/>
          <a:p>
            <a:pPr marL="360363" indent="-360363">
              <a:buFont typeface="+mj-lt"/>
              <a:buAutoNum type="arabicPeriod"/>
            </a:pPr>
            <a:r>
              <a:rPr lang="id-ID" b="1" dirty="0" smtClean="0"/>
              <a:t>Penggilingan</a:t>
            </a:r>
          </a:p>
          <a:p>
            <a:pPr marL="360363" indent="-360363">
              <a:buNone/>
            </a:pPr>
            <a:r>
              <a:rPr lang="id-ID" dirty="0"/>
              <a:t>	</a:t>
            </a:r>
            <a:r>
              <a:rPr lang="id-ID" dirty="0" smtClean="0"/>
              <a:t>Alat penggilingan tebu dibagi dlm 2 bagian, yaitu :</a:t>
            </a:r>
          </a:p>
          <a:p>
            <a:pPr marL="360363" indent="0">
              <a:buFont typeface="Symbol" pitchFamily="18" charset="2"/>
              <a:buChar char="-"/>
              <a:tabLst>
                <a:tab pos="719138" algn="l"/>
              </a:tabLst>
            </a:pPr>
            <a:r>
              <a:rPr lang="id-ID" dirty="0"/>
              <a:t>	</a:t>
            </a:r>
            <a:r>
              <a:rPr lang="id-ID" i="1" dirty="0" smtClean="0"/>
              <a:t>Crushing Roller</a:t>
            </a:r>
            <a:r>
              <a:rPr lang="id-ID" dirty="0" smtClean="0"/>
              <a:t> (</a:t>
            </a:r>
            <a:r>
              <a:rPr lang="id-ID" b="1" dirty="0" smtClean="0"/>
              <a:t>Roller Penghancur</a:t>
            </a:r>
            <a:r>
              <a:rPr lang="id-ID" dirty="0" smtClean="0"/>
              <a:t>)</a:t>
            </a:r>
          </a:p>
          <a:p>
            <a:pPr marL="360363" indent="0">
              <a:buFont typeface="Symbol" pitchFamily="18" charset="2"/>
              <a:buChar char="-"/>
              <a:tabLst>
                <a:tab pos="719138" algn="l"/>
              </a:tabLst>
            </a:pPr>
            <a:r>
              <a:rPr lang="id-ID" i="1" dirty="0" smtClean="0"/>
              <a:t>  Squeezing Roller</a:t>
            </a:r>
            <a:r>
              <a:rPr lang="id-ID" dirty="0" smtClean="0"/>
              <a:t> (</a:t>
            </a:r>
            <a:r>
              <a:rPr lang="id-ID" b="1" dirty="0" smtClean="0"/>
              <a:t>Roller Pemeras</a:t>
            </a:r>
            <a:r>
              <a:rPr lang="id-ID" dirty="0" smtClean="0"/>
              <a:t>)</a:t>
            </a:r>
          </a:p>
          <a:p>
            <a:pPr marL="360363" indent="0" algn="just">
              <a:buNone/>
              <a:tabLst>
                <a:tab pos="719138" algn="l"/>
              </a:tabLst>
            </a:pPr>
            <a:r>
              <a:rPr lang="id-ID" i="1" dirty="0" smtClean="0"/>
              <a:t>Roller</a:t>
            </a:r>
            <a:r>
              <a:rPr lang="id-ID" dirty="0" smtClean="0"/>
              <a:t> penghancur disusun oleh 2 </a:t>
            </a:r>
            <a:r>
              <a:rPr lang="id-ID" i="1" dirty="0" smtClean="0"/>
              <a:t>roller</a:t>
            </a:r>
            <a:r>
              <a:rPr lang="id-ID" dirty="0" smtClean="0"/>
              <a:t>, sedangkan </a:t>
            </a:r>
            <a:r>
              <a:rPr lang="id-ID" i="1" dirty="0" smtClean="0"/>
              <a:t>roller</a:t>
            </a:r>
            <a:r>
              <a:rPr lang="id-ID" dirty="0" smtClean="0"/>
              <a:t> pemeras disusun oleh 3 </a:t>
            </a:r>
            <a:r>
              <a:rPr lang="id-ID" i="1" dirty="0" smtClean="0"/>
              <a:t>roller</a:t>
            </a:r>
            <a:r>
              <a:rPr lang="id-ID" dirty="0" smtClean="0"/>
              <a:t>, 1 di atas dan 2 di bawah. </a:t>
            </a:r>
            <a:r>
              <a:rPr lang="id-ID" i="1" dirty="0" smtClean="0"/>
              <a:t>Roller</a:t>
            </a:r>
            <a:r>
              <a:rPr lang="id-ID" dirty="0" smtClean="0"/>
              <a:t> yg di atas mengepres pd 2 </a:t>
            </a:r>
            <a:r>
              <a:rPr lang="id-ID" i="1" dirty="0" smtClean="0"/>
              <a:t>roller</a:t>
            </a:r>
            <a:r>
              <a:rPr lang="id-ID" dirty="0" smtClean="0"/>
              <a:t> yg di bawah dgn tekanan </a:t>
            </a:r>
            <a:r>
              <a:rPr lang="id-ID" dirty="0" smtClean="0">
                <a:sym typeface="Symbol"/>
              </a:rPr>
              <a:t> 500 ton.</a:t>
            </a:r>
          </a:p>
          <a:p>
            <a:pPr marL="360363" indent="0" algn="just">
              <a:buNone/>
              <a:tabLst>
                <a:tab pos="719138" algn="l"/>
              </a:tabLst>
            </a:pPr>
            <a:r>
              <a:rPr lang="id-ID" dirty="0" smtClean="0">
                <a:sym typeface="Symbol"/>
              </a:rPr>
              <a:t>Biasanya tdpt 2 set </a:t>
            </a:r>
            <a:r>
              <a:rPr lang="id-ID" i="1" dirty="0" smtClean="0">
                <a:sym typeface="Symbol"/>
              </a:rPr>
              <a:t>crushing</a:t>
            </a:r>
            <a:r>
              <a:rPr lang="id-ID" dirty="0" smtClean="0">
                <a:sym typeface="Symbol"/>
              </a:rPr>
              <a:t> dan 5 – 6 set </a:t>
            </a:r>
            <a:r>
              <a:rPr lang="id-ID" i="1" dirty="0" smtClean="0">
                <a:sym typeface="Symbol"/>
              </a:rPr>
              <a:t>squeezing roller</a:t>
            </a:r>
            <a:r>
              <a:rPr lang="id-ID" dirty="0" smtClean="0">
                <a:sym typeface="Symbol"/>
              </a:rPr>
              <a:t>  seluruh alat penggilingan disebut “</a:t>
            </a:r>
            <a:r>
              <a:rPr lang="id-ID" b="1" dirty="0" smtClean="0">
                <a:sym typeface="Symbol"/>
              </a:rPr>
              <a:t>tandem</a:t>
            </a:r>
            <a:r>
              <a:rPr lang="id-ID" dirty="0" smtClean="0">
                <a:sym typeface="Symbol"/>
              </a:rPr>
              <a:t>”.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3240" y="71414"/>
            <a:ext cx="3186106" cy="500066"/>
          </a:xfrm>
        </p:spPr>
        <p:txBody>
          <a:bodyPr>
            <a:normAutofit/>
          </a:bodyPr>
          <a:lstStyle/>
          <a:p>
            <a:r>
              <a:rPr lang="id-ID" sz="2400" b="1" dirty="0" smtClean="0"/>
              <a:t>Diagram dari “</a:t>
            </a:r>
            <a:r>
              <a:rPr lang="id-ID" sz="2400" b="1" i="1" dirty="0" smtClean="0"/>
              <a:t>Tandem</a:t>
            </a:r>
            <a:r>
              <a:rPr lang="id-ID" sz="2400" b="1" dirty="0" smtClean="0"/>
              <a:t>”</a:t>
            </a:r>
            <a:endParaRPr lang="id-ID" sz="2400" dirty="0"/>
          </a:p>
        </p:txBody>
      </p:sp>
      <p:grpSp>
        <p:nvGrpSpPr>
          <p:cNvPr id="189" name="Group 188"/>
          <p:cNvGrpSpPr/>
          <p:nvPr/>
        </p:nvGrpSpPr>
        <p:grpSpPr>
          <a:xfrm>
            <a:off x="214282" y="714356"/>
            <a:ext cx="8715436" cy="4071966"/>
            <a:chOff x="-285784" y="1357298"/>
            <a:chExt cx="8286808" cy="4084108"/>
          </a:xfrm>
          <a:solidFill>
            <a:schemeClr val="bg1">
              <a:lumMod val="50000"/>
            </a:schemeClr>
          </a:solidFill>
        </p:grpSpPr>
        <p:grpSp>
          <p:nvGrpSpPr>
            <p:cNvPr id="8" name="Group 7"/>
            <p:cNvGrpSpPr/>
            <p:nvPr/>
          </p:nvGrpSpPr>
          <p:grpSpPr>
            <a:xfrm>
              <a:off x="857224" y="2714620"/>
              <a:ext cx="928694" cy="842962"/>
              <a:chOff x="1000100" y="1685916"/>
              <a:chExt cx="928694" cy="842962"/>
            </a:xfrm>
            <a:grpFill/>
          </p:grpSpPr>
          <p:sp>
            <p:nvSpPr>
              <p:cNvPr id="4" name="Flowchart: Connector 3"/>
              <p:cNvSpPr/>
              <p:nvPr/>
            </p:nvSpPr>
            <p:spPr>
              <a:xfrm>
                <a:off x="1214414" y="1685916"/>
                <a:ext cx="457200" cy="457200"/>
              </a:xfrm>
              <a:prstGeom prst="flowChartConnector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6" name="Flowchart: Connector 5"/>
              <p:cNvSpPr/>
              <p:nvPr/>
            </p:nvSpPr>
            <p:spPr>
              <a:xfrm>
                <a:off x="1000100" y="2071678"/>
                <a:ext cx="457200" cy="457200"/>
              </a:xfrm>
              <a:prstGeom prst="flowChartConnector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7" name="Flowchart: Connector 6"/>
              <p:cNvSpPr/>
              <p:nvPr/>
            </p:nvSpPr>
            <p:spPr>
              <a:xfrm>
                <a:off x="1471594" y="2071678"/>
                <a:ext cx="457200" cy="457200"/>
              </a:xfrm>
              <a:prstGeom prst="flowChartConnector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1928794" y="2714620"/>
              <a:ext cx="928694" cy="842962"/>
              <a:chOff x="1000100" y="1685916"/>
              <a:chExt cx="928694" cy="842962"/>
            </a:xfrm>
            <a:grpFill/>
          </p:grpSpPr>
          <p:sp>
            <p:nvSpPr>
              <p:cNvPr id="15" name="Flowchart: Connector 14"/>
              <p:cNvSpPr/>
              <p:nvPr/>
            </p:nvSpPr>
            <p:spPr>
              <a:xfrm>
                <a:off x="1214414" y="1685916"/>
                <a:ext cx="457200" cy="457200"/>
              </a:xfrm>
              <a:prstGeom prst="flowChartConnector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16" name="Flowchart: Connector 15"/>
              <p:cNvSpPr/>
              <p:nvPr/>
            </p:nvSpPr>
            <p:spPr>
              <a:xfrm>
                <a:off x="1000100" y="2071678"/>
                <a:ext cx="457200" cy="457200"/>
              </a:xfrm>
              <a:prstGeom prst="flowChartConnector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17" name="Flowchart: Connector 16"/>
              <p:cNvSpPr/>
              <p:nvPr/>
            </p:nvSpPr>
            <p:spPr>
              <a:xfrm>
                <a:off x="1471594" y="2071678"/>
                <a:ext cx="457200" cy="457200"/>
              </a:xfrm>
              <a:prstGeom prst="flowChartConnector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4071934" y="2728914"/>
              <a:ext cx="928694" cy="842962"/>
              <a:chOff x="1000100" y="1685916"/>
              <a:chExt cx="928694" cy="842962"/>
            </a:xfrm>
            <a:grpFill/>
          </p:grpSpPr>
          <p:sp>
            <p:nvSpPr>
              <p:cNvPr id="19" name="Flowchart: Connector 18"/>
              <p:cNvSpPr/>
              <p:nvPr/>
            </p:nvSpPr>
            <p:spPr>
              <a:xfrm>
                <a:off x="1214414" y="1685916"/>
                <a:ext cx="457200" cy="457200"/>
              </a:xfrm>
              <a:prstGeom prst="flowChartConnector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20" name="Flowchart: Connector 19"/>
              <p:cNvSpPr/>
              <p:nvPr/>
            </p:nvSpPr>
            <p:spPr>
              <a:xfrm>
                <a:off x="1000100" y="2071678"/>
                <a:ext cx="457200" cy="457200"/>
              </a:xfrm>
              <a:prstGeom prst="flowChartConnector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21" name="Flowchart: Connector 20"/>
              <p:cNvSpPr/>
              <p:nvPr/>
            </p:nvSpPr>
            <p:spPr>
              <a:xfrm>
                <a:off x="1471594" y="2071678"/>
                <a:ext cx="457200" cy="457200"/>
              </a:xfrm>
              <a:prstGeom prst="flowChartConnector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3000364" y="2714620"/>
              <a:ext cx="928694" cy="842962"/>
              <a:chOff x="1000100" y="1685916"/>
              <a:chExt cx="928694" cy="842962"/>
            </a:xfrm>
            <a:grpFill/>
          </p:grpSpPr>
          <p:sp>
            <p:nvSpPr>
              <p:cNvPr id="23" name="Flowchart: Connector 22"/>
              <p:cNvSpPr/>
              <p:nvPr/>
            </p:nvSpPr>
            <p:spPr>
              <a:xfrm>
                <a:off x="1214414" y="1685916"/>
                <a:ext cx="457200" cy="457200"/>
              </a:xfrm>
              <a:prstGeom prst="flowChartConnector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24" name="Flowchart: Connector 23"/>
              <p:cNvSpPr/>
              <p:nvPr/>
            </p:nvSpPr>
            <p:spPr>
              <a:xfrm>
                <a:off x="1000100" y="2071678"/>
                <a:ext cx="457200" cy="457200"/>
              </a:xfrm>
              <a:prstGeom prst="flowChartConnector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25" name="Flowchart: Connector 24"/>
              <p:cNvSpPr/>
              <p:nvPr/>
            </p:nvSpPr>
            <p:spPr>
              <a:xfrm>
                <a:off x="1471594" y="2071678"/>
                <a:ext cx="457200" cy="457200"/>
              </a:xfrm>
              <a:prstGeom prst="flowChartConnector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5143504" y="2728914"/>
              <a:ext cx="928694" cy="842962"/>
              <a:chOff x="1000100" y="1685916"/>
              <a:chExt cx="928694" cy="842962"/>
            </a:xfrm>
            <a:grpFill/>
          </p:grpSpPr>
          <p:sp>
            <p:nvSpPr>
              <p:cNvPr id="27" name="Flowchart: Connector 26"/>
              <p:cNvSpPr/>
              <p:nvPr/>
            </p:nvSpPr>
            <p:spPr>
              <a:xfrm>
                <a:off x="1214414" y="1685916"/>
                <a:ext cx="457200" cy="457200"/>
              </a:xfrm>
              <a:prstGeom prst="flowChartConnector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28" name="Flowchart: Connector 27"/>
              <p:cNvSpPr/>
              <p:nvPr/>
            </p:nvSpPr>
            <p:spPr>
              <a:xfrm>
                <a:off x="1000100" y="2071678"/>
                <a:ext cx="457200" cy="457200"/>
              </a:xfrm>
              <a:prstGeom prst="flowChartConnector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29" name="Flowchart: Connector 28"/>
              <p:cNvSpPr/>
              <p:nvPr/>
            </p:nvSpPr>
            <p:spPr>
              <a:xfrm>
                <a:off x="1471594" y="2071678"/>
                <a:ext cx="457200" cy="457200"/>
              </a:xfrm>
              <a:prstGeom prst="flowChartConnector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</p:grpSp>
        <p:grpSp>
          <p:nvGrpSpPr>
            <p:cNvPr id="30" name="Group 29"/>
            <p:cNvGrpSpPr/>
            <p:nvPr/>
          </p:nvGrpSpPr>
          <p:grpSpPr>
            <a:xfrm rot="20263906">
              <a:off x="6081995" y="1929851"/>
              <a:ext cx="714380" cy="842962"/>
              <a:chOff x="1214414" y="1685916"/>
              <a:chExt cx="714380" cy="842962"/>
            </a:xfrm>
            <a:grpFill/>
          </p:grpSpPr>
          <p:sp>
            <p:nvSpPr>
              <p:cNvPr id="31" name="Flowchart: Connector 30"/>
              <p:cNvSpPr/>
              <p:nvPr/>
            </p:nvSpPr>
            <p:spPr>
              <a:xfrm>
                <a:off x="1214414" y="1685916"/>
                <a:ext cx="457200" cy="457200"/>
              </a:xfrm>
              <a:prstGeom prst="flowChartConnector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33" name="Flowchart: Connector 32"/>
              <p:cNvSpPr/>
              <p:nvPr/>
            </p:nvSpPr>
            <p:spPr>
              <a:xfrm>
                <a:off x="1471594" y="2071678"/>
                <a:ext cx="457200" cy="457200"/>
              </a:xfrm>
              <a:prstGeom prst="flowChartConnector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</p:grpSp>
        <p:cxnSp>
          <p:nvCxnSpPr>
            <p:cNvPr id="39" name="Straight Connector 38"/>
            <p:cNvCxnSpPr>
              <a:stCxn id="15" idx="5"/>
              <a:endCxn id="24" idx="0"/>
            </p:cNvCxnSpPr>
            <p:nvPr/>
          </p:nvCxnSpPr>
          <p:spPr>
            <a:xfrm rot="5400000" flipH="1" flipV="1">
              <a:off x="2878916" y="2754818"/>
              <a:ext cx="4483" cy="695611"/>
            </a:xfrm>
            <a:prstGeom prst="line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4" idx="5"/>
              <a:endCxn id="15" idx="3"/>
            </p:cNvCxnSpPr>
            <p:nvPr/>
          </p:nvCxnSpPr>
          <p:spPr>
            <a:xfrm rot="16200000" flipH="1">
              <a:off x="1835923" y="2730725"/>
              <a:ext cx="1588" cy="748280"/>
            </a:xfrm>
            <a:prstGeom prst="line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23" idx="5"/>
              <a:endCxn id="25" idx="0"/>
            </p:cNvCxnSpPr>
            <p:nvPr/>
          </p:nvCxnSpPr>
          <p:spPr>
            <a:xfrm rot="5400000" flipH="1" flipV="1">
              <a:off x="3650448" y="3054856"/>
              <a:ext cx="4483" cy="95535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>
              <a:stCxn id="23" idx="5"/>
              <a:endCxn id="19" idx="3"/>
            </p:cNvCxnSpPr>
            <p:nvPr/>
          </p:nvCxnSpPr>
          <p:spPr>
            <a:xfrm rot="16200000" flipH="1">
              <a:off x="3971916" y="2737872"/>
              <a:ext cx="14294" cy="748280"/>
            </a:xfrm>
            <a:prstGeom prst="line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stCxn id="19" idx="5"/>
              <a:endCxn id="27" idx="3"/>
            </p:cNvCxnSpPr>
            <p:nvPr/>
          </p:nvCxnSpPr>
          <p:spPr>
            <a:xfrm rot="16200000" flipH="1">
              <a:off x="5050633" y="2745019"/>
              <a:ext cx="1588" cy="748280"/>
            </a:xfrm>
            <a:prstGeom prst="line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 flipH="1" flipV="1">
              <a:off x="4250529" y="1750207"/>
              <a:ext cx="3143272" cy="2643206"/>
            </a:xfrm>
            <a:prstGeom prst="line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6" name="Group 85"/>
            <p:cNvGrpSpPr/>
            <p:nvPr/>
          </p:nvGrpSpPr>
          <p:grpSpPr>
            <a:xfrm rot="20263906">
              <a:off x="6510623" y="1389781"/>
              <a:ext cx="714380" cy="842962"/>
              <a:chOff x="1214414" y="1685916"/>
              <a:chExt cx="714380" cy="842962"/>
            </a:xfrm>
            <a:grpFill/>
          </p:grpSpPr>
          <p:sp>
            <p:nvSpPr>
              <p:cNvPr id="87" name="Flowchart: Connector 86"/>
              <p:cNvSpPr/>
              <p:nvPr/>
            </p:nvSpPr>
            <p:spPr>
              <a:xfrm>
                <a:off x="1214414" y="1685916"/>
                <a:ext cx="457200" cy="457200"/>
              </a:xfrm>
              <a:prstGeom prst="flowChartConnector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88" name="Flowchart: Connector 87"/>
              <p:cNvSpPr/>
              <p:nvPr/>
            </p:nvSpPr>
            <p:spPr>
              <a:xfrm>
                <a:off x="1471594" y="2071678"/>
                <a:ext cx="457200" cy="457200"/>
              </a:xfrm>
              <a:prstGeom prst="flowChartConnector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</p:grpSp>
        <p:cxnSp>
          <p:nvCxnSpPr>
            <p:cNvPr id="97" name="Straight Connector 96"/>
            <p:cNvCxnSpPr>
              <a:stCxn id="24" idx="6"/>
            </p:cNvCxnSpPr>
            <p:nvPr/>
          </p:nvCxnSpPr>
          <p:spPr>
            <a:xfrm>
              <a:off x="3457564" y="3328982"/>
              <a:ext cx="1042998" cy="1314464"/>
            </a:xfrm>
            <a:prstGeom prst="line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Arrow Connector 105"/>
            <p:cNvCxnSpPr/>
            <p:nvPr/>
          </p:nvCxnSpPr>
          <p:spPr>
            <a:xfrm rot="5400000">
              <a:off x="3564725" y="4121951"/>
              <a:ext cx="1885960" cy="14286"/>
            </a:xfrm>
            <a:prstGeom prst="straightConnector1">
              <a:avLst/>
            </a:prstGeom>
            <a:grpFill/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>
              <a:stCxn id="6" idx="6"/>
            </p:cNvCxnSpPr>
            <p:nvPr/>
          </p:nvCxnSpPr>
          <p:spPr>
            <a:xfrm>
              <a:off x="1314424" y="3328982"/>
              <a:ext cx="542932" cy="1314464"/>
            </a:xfrm>
            <a:prstGeom prst="line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>
              <a:stCxn id="17" idx="2"/>
            </p:cNvCxnSpPr>
            <p:nvPr/>
          </p:nvCxnSpPr>
          <p:spPr>
            <a:xfrm rot="10800000" flipV="1">
              <a:off x="1857356" y="3328982"/>
              <a:ext cx="542932" cy="1314464"/>
            </a:xfrm>
            <a:prstGeom prst="line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 rot="5400000">
              <a:off x="1641851" y="4786719"/>
              <a:ext cx="430216" cy="794"/>
            </a:xfrm>
            <a:prstGeom prst="line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 rot="10800000">
              <a:off x="571472" y="5000636"/>
              <a:ext cx="1285884" cy="1588"/>
            </a:xfrm>
            <a:prstGeom prst="line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 flipH="1" flipV="1">
              <a:off x="-858082" y="3571876"/>
              <a:ext cx="2858314" cy="794"/>
            </a:xfrm>
            <a:prstGeom prst="line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>
              <a:off x="571472" y="2143116"/>
              <a:ext cx="4500594" cy="1588"/>
            </a:xfrm>
            <a:prstGeom prst="line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Arrow Connector 131"/>
            <p:cNvCxnSpPr/>
            <p:nvPr/>
          </p:nvCxnSpPr>
          <p:spPr>
            <a:xfrm rot="5400000">
              <a:off x="4750595" y="2464587"/>
              <a:ext cx="642942" cy="1588"/>
            </a:xfrm>
            <a:prstGeom prst="straightConnector1">
              <a:avLst/>
            </a:prstGeom>
            <a:grpFill/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Arrow Connector 132"/>
            <p:cNvCxnSpPr/>
            <p:nvPr/>
          </p:nvCxnSpPr>
          <p:spPr>
            <a:xfrm rot="5400000">
              <a:off x="3608381" y="2463793"/>
              <a:ext cx="642942" cy="1588"/>
            </a:xfrm>
            <a:prstGeom prst="straightConnector1">
              <a:avLst/>
            </a:prstGeom>
            <a:grpFill/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>
              <a:off x="1857356" y="2500306"/>
              <a:ext cx="1000132" cy="1588"/>
            </a:xfrm>
            <a:prstGeom prst="line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Arrow Connector 137"/>
            <p:cNvCxnSpPr/>
            <p:nvPr/>
          </p:nvCxnSpPr>
          <p:spPr>
            <a:xfrm rot="5400000">
              <a:off x="1713686" y="2642388"/>
              <a:ext cx="285752" cy="1588"/>
            </a:xfrm>
            <a:prstGeom prst="straightConnector1">
              <a:avLst/>
            </a:prstGeom>
            <a:grpFill/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Arrow Connector 139"/>
            <p:cNvCxnSpPr/>
            <p:nvPr/>
          </p:nvCxnSpPr>
          <p:spPr>
            <a:xfrm rot="5400000">
              <a:off x="2713818" y="2642388"/>
              <a:ext cx="285752" cy="1588"/>
            </a:xfrm>
            <a:prstGeom prst="straightConnector1">
              <a:avLst/>
            </a:prstGeom>
            <a:grpFill/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 rot="5400000">
              <a:off x="2035157" y="2178835"/>
              <a:ext cx="642942" cy="1588"/>
            </a:xfrm>
            <a:prstGeom prst="line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3" name="Flowchart: Connector 162"/>
            <p:cNvSpPr/>
            <p:nvPr/>
          </p:nvSpPr>
          <p:spPr>
            <a:xfrm>
              <a:off x="7143768" y="1357298"/>
              <a:ext cx="314324" cy="285752"/>
            </a:xfrm>
            <a:prstGeom prst="flowChartConnector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1760154" y="1488032"/>
              <a:ext cx="12144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 smtClean="0"/>
                <a:t>Air Inhibisi</a:t>
              </a:r>
              <a:endParaRPr lang="id-ID" b="1" dirty="0"/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3929058" y="5072074"/>
              <a:ext cx="11430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 smtClean="0"/>
                <a:t>Sari Tebu</a:t>
              </a:r>
              <a:endParaRPr lang="id-ID" b="1" dirty="0"/>
            </a:p>
          </p:txBody>
        </p:sp>
        <p:sp>
          <p:nvSpPr>
            <p:cNvPr id="166" name="TextBox 165"/>
            <p:cNvSpPr txBox="1"/>
            <p:nvPr/>
          </p:nvSpPr>
          <p:spPr>
            <a:xfrm>
              <a:off x="-285784" y="3929066"/>
              <a:ext cx="8572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 smtClean="0"/>
                <a:t>Bagase</a:t>
              </a:r>
              <a:endParaRPr lang="id-ID" b="1" dirty="0"/>
            </a:p>
          </p:txBody>
        </p:sp>
        <p:cxnSp>
          <p:nvCxnSpPr>
            <p:cNvPr id="168" name="Curved Connector 167"/>
            <p:cNvCxnSpPr>
              <a:stCxn id="6" idx="0"/>
            </p:cNvCxnSpPr>
            <p:nvPr/>
          </p:nvCxnSpPr>
          <p:spPr>
            <a:xfrm rot="16200000" flipH="1" flipV="1">
              <a:off x="271430" y="3114672"/>
              <a:ext cx="828684" cy="800104"/>
            </a:xfrm>
            <a:prstGeom prst="curvedConnector3">
              <a:avLst>
                <a:gd name="adj1" fmla="val -2299"/>
              </a:avLst>
            </a:prstGeom>
            <a:grpFill/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Curved Connector 176"/>
            <p:cNvCxnSpPr>
              <a:stCxn id="163" idx="1"/>
            </p:cNvCxnSpPr>
            <p:nvPr/>
          </p:nvCxnSpPr>
          <p:spPr>
            <a:xfrm rot="16200000" flipH="1">
              <a:off x="7151988" y="1436956"/>
              <a:ext cx="529657" cy="454034"/>
            </a:xfrm>
            <a:prstGeom prst="curvedConnector3">
              <a:avLst>
                <a:gd name="adj1" fmla="val -18691"/>
              </a:avLst>
            </a:prstGeom>
            <a:grpFill/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2" name="TextBox 181"/>
            <p:cNvSpPr txBox="1"/>
            <p:nvPr/>
          </p:nvSpPr>
          <p:spPr>
            <a:xfrm>
              <a:off x="7358082" y="1928802"/>
              <a:ext cx="6429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 smtClean="0"/>
                <a:t>Tebu</a:t>
              </a:r>
              <a:endParaRPr lang="id-ID" b="1" dirty="0"/>
            </a:p>
          </p:txBody>
        </p:sp>
      </p:grpSp>
      <p:sp>
        <p:nvSpPr>
          <p:cNvPr id="190" name="Content Placeholder 2"/>
          <p:cNvSpPr>
            <a:spLocks noGrp="1"/>
          </p:cNvSpPr>
          <p:nvPr>
            <p:ph idx="1"/>
          </p:nvPr>
        </p:nvSpPr>
        <p:spPr>
          <a:xfrm>
            <a:off x="71406" y="4929198"/>
            <a:ext cx="8929718" cy="2000264"/>
          </a:xfrm>
        </p:spPr>
        <p:txBody>
          <a:bodyPr>
            <a:noAutofit/>
          </a:bodyPr>
          <a:lstStyle/>
          <a:p>
            <a:pPr marL="176213" indent="-176213" algn="just">
              <a:spcBef>
                <a:spcPts val="0"/>
              </a:spcBef>
              <a:buFont typeface="Symbol" pitchFamily="18" charset="2"/>
              <a:buChar char="-"/>
            </a:pPr>
            <a:r>
              <a:rPr lang="id-ID" sz="2400" dirty="0" smtClean="0"/>
              <a:t>Supaya dpt mengekstraksi cairan gula sebanyak mungkin dari batang</a:t>
            </a:r>
            <a:r>
              <a:rPr lang="id-ID" sz="2400" baseline="30000" dirty="0" smtClean="0"/>
              <a:t>2</a:t>
            </a:r>
            <a:r>
              <a:rPr lang="id-ID" sz="2400" dirty="0" smtClean="0"/>
              <a:t> tebu, air disemprotkan (inhibisi) pd batang tebu yg diperas, sblm batang tebu tsb msk ke dlm set </a:t>
            </a:r>
            <a:r>
              <a:rPr lang="id-ID" sz="2400" i="1" dirty="0" smtClean="0"/>
              <a:t>roller</a:t>
            </a:r>
            <a:r>
              <a:rPr lang="id-ID" sz="2400" dirty="0" smtClean="0"/>
              <a:t> terakhir.</a:t>
            </a:r>
          </a:p>
          <a:p>
            <a:pPr marL="176213" indent="-176213" algn="just">
              <a:spcBef>
                <a:spcPts val="0"/>
              </a:spcBef>
              <a:buFont typeface="Symbol" pitchFamily="18" charset="2"/>
              <a:buChar char="-"/>
            </a:pPr>
            <a:r>
              <a:rPr lang="id-ID" sz="2400" dirty="0" smtClean="0"/>
              <a:t>Cairan dr 2 roller yg terakhir dipompa dan disemprotkan kembali pd roller sblmnya.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2852"/>
            <a:ext cx="9001156" cy="1654164"/>
          </a:xfrm>
        </p:spPr>
        <p:txBody>
          <a:bodyPr>
            <a:noAutofit/>
          </a:bodyPr>
          <a:lstStyle/>
          <a:p>
            <a:pPr marL="442913" indent="-442913" algn="l">
              <a:tabLst>
                <a:tab pos="442913" algn="l"/>
              </a:tabLst>
            </a:pPr>
            <a:r>
              <a:rPr lang="id-ID" sz="3200" b="1" dirty="0" smtClean="0"/>
              <a:t>2.</a:t>
            </a:r>
            <a:r>
              <a:rPr lang="id-ID" sz="3200" dirty="0" smtClean="0"/>
              <a:t>	</a:t>
            </a:r>
            <a:r>
              <a:rPr lang="id-ID" sz="3200" b="1" dirty="0" smtClean="0"/>
              <a:t>Klarifikasi Sari Tebu</a:t>
            </a:r>
            <a:r>
              <a:rPr lang="id-ID" sz="3200" dirty="0" smtClean="0"/>
              <a:t/>
            </a:r>
            <a:br>
              <a:rPr lang="id-ID" sz="3200" dirty="0" smtClean="0"/>
            </a:br>
            <a:r>
              <a:rPr lang="id-ID" sz="3200" dirty="0" smtClean="0"/>
              <a:t>Bahan utama yg digunakan pd klarifikasi ialah </a:t>
            </a:r>
            <a:r>
              <a:rPr lang="id-ID" sz="3200" b="1" i="1" dirty="0" smtClean="0"/>
              <a:t>air kapur. </a:t>
            </a:r>
            <a:r>
              <a:rPr lang="id-ID" sz="3200" dirty="0" smtClean="0"/>
              <a:t/>
            </a:r>
            <a:br>
              <a:rPr lang="id-ID" sz="3200" dirty="0" smtClean="0"/>
            </a:br>
            <a:r>
              <a:rPr lang="id-ID" sz="3200" dirty="0" smtClean="0"/>
              <a:t>Klarifikasi bertujuan :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2000240"/>
            <a:ext cx="8643966" cy="4857760"/>
          </a:xfrm>
        </p:spPr>
        <p:txBody>
          <a:bodyPr>
            <a:normAutofit fontScale="85000" lnSpcReduction="20000"/>
          </a:bodyPr>
          <a:lstStyle/>
          <a:p>
            <a:pPr marL="354013" indent="-354013" algn="just">
              <a:buFont typeface="+mj-lt"/>
              <a:buAutoNum type="alphaLcParenR"/>
            </a:pPr>
            <a:r>
              <a:rPr lang="id-ID" b="1" dirty="0" smtClean="0"/>
              <a:t>Menghilangkan kotoran</a:t>
            </a:r>
          </a:p>
          <a:p>
            <a:pPr marL="722313" lvl="1" indent="-322263" algn="just"/>
            <a:r>
              <a:rPr lang="id-ID" dirty="0" smtClean="0"/>
              <a:t>Pada proses klarifikasi, cairan tebu dicampur dgn sejumlah air kapur dan dipanaskan </a:t>
            </a:r>
            <a:r>
              <a:rPr lang="id-ID" dirty="0" smtClean="0">
                <a:sym typeface="Symbol"/>
              </a:rPr>
              <a:t> tjd koagulasi protein, zat</a:t>
            </a:r>
            <a:r>
              <a:rPr lang="id-ID" baseline="30000" dirty="0" smtClean="0">
                <a:sym typeface="Symbol"/>
              </a:rPr>
              <a:t>2</a:t>
            </a:r>
            <a:r>
              <a:rPr lang="id-ID" dirty="0" smtClean="0">
                <a:sym typeface="Symbol"/>
              </a:rPr>
              <a:t> warna pektin, gum, lemak, dll.</a:t>
            </a:r>
            <a:endParaRPr lang="id-ID" dirty="0" smtClean="0"/>
          </a:p>
          <a:p>
            <a:pPr marL="354013" indent="-354013" algn="just">
              <a:buFont typeface="+mj-lt"/>
              <a:buAutoNum type="alphaLcParenR"/>
            </a:pPr>
            <a:r>
              <a:rPr lang="id-ID" b="1" dirty="0" smtClean="0"/>
              <a:t>Netralisasi asam</a:t>
            </a:r>
            <a:r>
              <a:rPr lang="id-ID" b="1" baseline="30000" dirty="0" smtClean="0"/>
              <a:t>2</a:t>
            </a:r>
            <a:r>
              <a:rPr lang="id-ID" dirty="0"/>
              <a:t> </a:t>
            </a:r>
            <a:r>
              <a:rPr lang="id-ID" dirty="0" smtClean="0"/>
              <a:t>   </a:t>
            </a:r>
          </a:p>
          <a:p>
            <a:pPr marL="722313" lvl="1" indent="-322263" algn="just"/>
            <a:r>
              <a:rPr lang="id-ID" dirty="0" smtClean="0"/>
              <a:t>Cairan hsl pengepresan  mempunyai pH 5,2–5,4 disebabkan adanya asam2 (oksalat, tartrat). Asam2 ini perlu dihilangkan agar sukrosa tdk mdh terhidrolisis mjd glukosa + fruktosa </a:t>
            </a:r>
            <a:r>
              <a:rPr lang="id-ID" dirty="0" smtClean="0">
                <a:sym typeface="Symbol"/>
              </a:rPr>
              <a:t> sulit utk dikristalkan  banyak terbuang dlm molase (tetes)</a:t>
            </a:r>
          </a:p>
          <a:p>
            <a:pPr marL="1122363" lvl="2" indent="-322263" algn="just"/>
            <a:r>
              <a:rPr lang="id-ID" sz="2600" dirty="0" smtClean="0">
                <a:sym typeface="Symbol"/>
              </a:rPr>
              <a:t>Asam +  C</a:t>
            </a:r>
            <a:r>
              <a:rPr lang="en-US" sz="2600" dirty="0" smtClean="0">
                <a:sym typeface="Symbol"/>
              </a:rPr>
              <a:t>a</a:t>
            </a:r>
            <a:r>
              <a:rPr lang="id-ID" sz="2600" dirty="0" smtClean="0">
                <a:sym typeface="Symbol"/>
              </a:rPr>
              <a:t>(OH)</a:t>
            </a:r>
            <a:r>
              <a:rPr lang="id-ID" sz="2600" baseline="-25000" dirty="0" smtClean="0">
                <a:sym typeface="Symbol"/>
              </a:rPr>
              <a:t>2</a:t>
            </a:r>
            <a:r>
              <a:rPr lang="id-ID" sz="2600" dirty="0" smtClean="0">
                <a:sym typeface="Symbol"/>
              </a:rPr>
              <a:t>  garam + H</a:t>
            </a:r>
            <a:r>
              <a:rPr lang="id-ID" sz="2600" baseline="-25000" dirty="0" smtClean="0">
                <a:sym typeface="Symbol"/>
              </a:rPr>
              <a:t>2</a:t>
            </a:r>
            <a:r>
              <a:rPr lang="id-ID" sz="2600" dirty="0" smtClean="0">
                <a:sym typeface="Symbol"/>
              </a:rPr>
              <a:t>O</a:t>
            </a:r>
            <a:endParaRPr lang="id-ID" sz="2600" dirty="0" smtClean="0"/>
          </a:p>
          <a:p>
            <a:pPr marL="354013" indent="-354013" algn="just">
              <a:buFont typeface="+mj-lt"/>
              <a:buAutoNum type="alphaLcParenR"/>
            </a:pPr>
            <a:r>
              <a:rPr lang="id-ID" b="1" dirty="0" smtClean="0"/>
              <a:t>Untuk memudarkan warna</a:t>
            </a:r>
          </a:p>
          <a:p>
            <a:pPr marL="722313" lvl="1" indent="-322263" algn="just"/>
            <a:r>
              <a:rPr lang="id-ID" dirty="0" smtClean="0"/>
              <a:t>Klarifikasi dgn air kapur spy tjd pengendapan komponen</a:t>
            </a:r>
            <a:r>
              <a:rPr lang="id-ID" baseline="30000" dirty="0" smtClean="0"/>
              <a:t>2</a:t>
            </a:r>
            <a:r>
              <a:rPr lang="id-ID" dirty="0" smtClean="0"/>
              <a:t> berwarna spt klorofil, antosianin, shg sari tebu berwrna lbh jernih.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8" y="446085"/>
            <a:ext cx="8929718" cy="584043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d-ID" dirty="0" smtClean="0"/>
              <a:t>Klarifikasi dgn air panas dan air kapur saja disebut </a:t>
            </a:r>
            <a:r>
              <a:rPr lang="id-ID" b="1" i="1" dirty="0" smtClean="0"/>
              <a:t>defekasi</a:t>
            </a:r>
            <a:r>
              <a:rPr lang="id-ID" dirty="0" smtClean="0"/>
              <a:t> (</a:t>
            </a:r>
            <a:r>
              <a:rPr lang="id-ID" i="1" dirty="0" smtClean="0"/>
              <a:t>defecation</a:t>
            </a:r>
            <a:r>
              <a:rPr lang="id-ID" dirty="0" smtClean="0"/>
              <a:t>). Gula yg diklarifikasi dgn cara ini (defekasi) berwarna kecoklat</a:t>
            </a:r>
            <a:r>
              <a:rPr lang="id-ID" baseline="30000" dirty="0" smtClean="0"/>
              <a:t>2</a:t>
            </a:r>
            <a:r>
              <a:rPr lang="id-ID" dirty="0" smtClean="0"/>
              <a:t>-an.</a:t>
            </a:r>
          </a:p>
          <a:p>
            <a:pPr marL="0" indent="0" algn="just">
              <a:buNone/>
            </a:pPr>
            <a:r>
              <a:rPr lang="id-ID" dirty="0" smtClean="0"/>
              <a:t>Utk mendptkan gula dgn warna yg agak putih tanpa proses rafinasi, perlu ditambahkan bahan</a:t>
            </a:r>
            <a:r>
              <a:rPr lang="id-ID" baseline="30000" dirty="0" smtClean="0"/>
              <a:t>2</a:t>
            </a:r>
            <a:r>
              <a:rPr lang="id-ID" dirty="0" smtClean="0"/>
              <a:t> kimia selain kapur </a:t>
            </a:r>
            <a:r>
              <a:rPr lang="id-ID" dirty="0" smtClean="0">
                <a:sym typeface="Symbol"/>
              </a:rPr>
              <a:t> biasanya menggunakan SO</a:t>
            </a:r>
            <a:r>
              <a:rPr lang="id-ID" baseline="-25000" dirty="0" smtClean="0">
                <a:sym typeface="Symbol"/>
              </a:rPr>
              <a:t>2</a:t>
            </a:r>
            <a:r>
              <a:rPr lang="id-ID" dirty="0" smtClean="0">
                <a:sym typeface="Symbol"/>
              </a:rPr>
              <a:t> yg disebut “</a:t>
            </a:r>
            <a:r>
              <a:rPr lang="id-ID" b="1" dirty="0" smtClean="0">
                <a:sym typeface="Symbol"/>
              </a:rPr>
              <a:t>sulfitasi</a:t>
            </a:r>
            <a:r>
              <a:rPr lang="id-ID" dirty="0" smtClean="0">
                <a:sym typeface="Symbol"/>
              </a:rPr>
              <a:t>” atau dgn CO</a:t>
            </a:r>
            <a:r>
              <a:rPr lang="id-ID" baseline="-25000" dirty="0" smtClean="0">
                <a:sym typeface="Symbol"/>
              </a:rPr>
              <a:t>2</a:t>
            </a:r>
            <a:r>
              <a:rPr lang="id-ID" dirty="0" smtClean="0">
                <a:sym typeface="Symbol"/>
              </a:rPr>
              <a:t> yg disebut “</a:t>
            </a:r>
            <a:r>
              <a:rPr lang="id-ID" b="1" dirty="0" smtClean="0">
                <a:sym typeface="Symbol"/>
              </a:rPr>
              <a:t>karbonatasi</a:t>
            </a:r>
            <a:r>
              <a:rPr lang="id-ID" dirty="0" smtClean="0">
                <a:sym typeface="Symbol"/>
              </a:rPr>
              <a:t>” atau “</a:t>
            </a:r>
            <a:r>
              <a:rPr lang="id-ID" b="1" dirty="0" smtClean="0">
                <a:sym typeface="Symbol"/>
              </a:rPr>
              <a:t>karbonasi</a:t>
            </a:r>
            <a:r>
              <a:rPr lang="id-ID" dirty="0" smtClean="0">
                <a:sym typeface="Symbol"/>
              </a:rPr>
              <a:t>”.</a:t>
            </a:r>
          </a:p>
          <a:p>
            <a:pPr marL="354013" lvl="1" indent="-352425" algn="just"/>
            <a:r>
              <a:rPr lang="id-ID" sz="3200" b="1" dirty="0" smtClean="0">
                <a:sym typeface="Symbol"/>
              </a:rPr>
              <a:t>Sulfitasi</a:t>
            </a:r>
            <a:r>
              <a:rPr lang="id-ID" sz="3000" dirty="0" smtClean="0">
                <a:sym typeface="Symbol"/>
              </a:rPr>
              <a:t> </a:t>
            </a:r>
          </a:p>
          <a:p>
            <a:pPr marL="354013" lvl="1" indent="-352425" algn="just">
              <a:buNone/>
            </a:pPr>
            <a:r>
              <a:rPr lang="id-ID" sz="3000" dirty="0">
                <a:sym typeface="Symbol"/>
              </a:rPr>
              <a:t>	</a:t>
            </a:r>
            <a:r>
              <a:rPr lang="id-ID" sz="3000" dirty="0" smtClean="0">
                <a:sym typeface="Symbol"/>
              </a:rPr>
              <a:t>Klarifikasi dgn cara ini, sari tebu dikerjakan dgn kapur dan SO</a:t>
            </a:r>
            <a:r>
              <a:rPr lang="id-ID" sz="3000" baseline="-25000" dirty="0" smtClean="0">
                <a:sym typeface="Symbol"/>
              </a:rPr>
              <a:t>2</a:t>
            </a:r>
            <a:r>
              <a:rPr lang="id-ID" sz="3000" dirty="0" smtClean="0">
                <a:sym typeface="Symbol"/>
              </a:rPr>
              <a:t>  Kapur </a:t>
            </a:r>
            <a:r>
              <a:rPr lang="en-US" sz="3000" dirty="0" err="1" smtClean="0">
                <a:sym typeface="Symbol"/>
              </a:rPr>
              <a:t>lebih</a:t>
            </a:r>
            <a:r>
              <a:rPr lang="en-US" sz="3000" dirty="0" smtClean="0">
                <a:sym typeface="Symbol"/>
              </a:rPr>
              <a:t> </a:t>
            </a:r>
            <a:r>
              <a:rPr lang="en-US" sz="3000" dirty="0" err="1" smtClean="0">
                <a:sym typeface="Symbol"/>
              </a:rPr>
              <a:t>kurang</a:t>
            </a:r>
            <a:r>
              <a:rPr lang="id-ID" sz="3000" dirty="0" smtClean="0">
                <a:sym typeface="Symbol"/>
              </a:rPr>
              <a:t> 1%, lebih banyak drpd yg diperlukan utk netralisasi asam</a:t>
            </a:r>
            <a:r>
              <a:rPr lang="id-ID" sz="3000" baseline="30000" dirty="0" smtClean="0">
                <a:sym typeface="Symbol"/>
              </a:rPr>
              <a:t>2</a:t>
            </a:r>
            <a:r>
              <a:rPr lang="id-ID" sz="3000" dirty="0" smtClean="0">
                <a:sym typeface="Symbol"/>
              </a:rPr>
              <a:t>.</a:t>
            </a:r>
            <a:endParaRPr lang="id-ID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8" y="357166"/>
            <a:ext cx="8929718" cy="2571768"/>
          </a:xfrm>
        </p:spPr>
        <p:txBody>
          <a:bodyPr>
            <a:noAutofit/>
          </a:bodyPr>
          <a:lstStyle/>
          <a:p>
            <a:pPr algn="l"/>
            <a:r>
              <a:rPr lang="id-ID" sz="3000" dirty="0" smtClean="0"/>
              <a:t>Kelebihan kapur ini dinetralisasi oleh SO</a:t>
            </a:r>
            <a:r>
              <a:rPr lang="id-ID" sz="3000" baseline="-25000" dirty="0" smtClean="0"/>
              <a:t>2</a:t>
            </a:r>
            <a:r>
              <a:rPr lang="id-ID" sz="3000" dirty="0" smtClean="0"/>
              <a:t>.</a:t>
            </a:r>
            <a:br>
              <a:rPr lang="id-ID" sz="3000" dirty="0" smtClean="0"/>
            </a:br>
            <a:r>
              <a:rPr lang="id-ID" sz="3000" dirty="0" smtClean="0"/>
              <a:t>Ca(OH)</a:t>
            </a:r>
            <a:r>
              <a:rPr lang="id-ID" sz="3000" baseline="-25000" dirty="0" smtClean="0"/>
              <a:t>2</a:t>
            </a:r>
            <a:r>
              <a:rPr lang="id-ID" sz="3000" dirty="0" smtClean="0"/>
              <a:t> + H</a:t>
            </a:r>
            <a:r>
              <a:rPr lang="id-ID" sz="3000" baseline="-25000" dirty="0" smtClean="0"/>
              <a:t>2</a:t>
            </a:r>
            <a:r>
              <a:rPr lang="id-ID" sz="3000" dirty="0" smtClean="0"/>
              <a:t>SO</a:t>
            </a:r>
            <a:r>
              <a:rPr lang="id-ID" sz="3000" baseline="-25000" dirty="0" smtClean="0"/>
              <a:t>3</a:t>
            </a:r>
            <a:r>
              <a:rPr lang="id-ID" sz="3000" dirty="0" smtClean="0"/>
              <a:t> </a:t>
            </a:r>
            <a:r>
              <a:rPr lang="id-ID" sz="3000" dirty="0" smtClean="0">
                <a:sym typeface="Symbol"/>
              </a:rPr>
              <a:t> Ca</a:t>
            </a:r>
            <a:r>
              <a:rPr lang="en-US" sz="3000" dirty="0" smtClean="0">
                <a:sym typeface="Symbol"/>
              </a:rPr>
              <a:t>S</a:t>
            </a:r>
            <a:r>
              <a:rPr lang="id-ID" sz="3000" dirty="0" smtClean="0">
                <a:sym typeface="Symbol"/>
              </a:rPr>
              <a:t>O</a:t>
            </a:r>
            <a:r>
              <a:rPr lang="en-US" sz="3000" dirty="0" smtClean="0">
                <a:sym typeface="Symbol"/>
              </a:rPr>
              <a:t>3</a:t>
            </a:r>
            <a:r>
              <a:rPr lang="id-ID" sz="3000" dirty="0" smtClean="0">
                <a:sym typeface="Symbol"/>
              </a:rPr>
              <a:t>  + </a:t>
            </a:r>
            <a:r>
              <a:rPr lang="en-US" sz="3000" dirty="0" smtClean="0">
                <a:sym typeface="Symbol"/>
              </a:rPr>
              <a:t>2</a:t>
            </a:r>
            <a:r>
              <a:rPr lang="id-ID" sz="3000" dirty="0" smtClean="0">
                <a:sym typeface="Symbol"/>
              </a:rPr>
              <a:t>H</a:t>
            </a:r>
            <a:r>
              <a:rPr lang="id-ID" sz="3000" baseline="-25000" dirty="0" smtClean="0">
                <a:sym typeface="Symbol"/>
              </a:rPr>
              <a:t>2</a:t>
            </a:r>
            <a:r>
              <a:rPr lang="id-ID" sz="3000" dirty="0" smtClean="0">
                <a:sym typeface="Symbol"/>
              </a:rPr>
              <a:t>O</a:t>
            </a:r>
            <a:br>
              <a:rPr lang="id-ID" sz="3000" dirty="0" smtClean="0">
                <a:sym typeface="Symbol"/>
              </a:rPr>
            </a:br>
            <a:r>
              <a:rPr lang="id-ID" sz="3000" dirty="0" smtClean="0">
                <a:sym typeface="Symbol"/>
              </a:rPr>
              <a:t>Proses ini dilakukan pd suhu 70 – 80 </a:t>
            </a:r>
            <a:r>
              <a:rPr lang="id-ID" sz="3000" baseline="30000" dirty="0" smtClean="0">
                <a:sym typeface="Symbol"/>
              </a:rPr>
              <a:t>o</a:t>
            </a:r>
            <a:r>
              <a:rPr lang="id-ID" sz="3000" dirty="0" smtClean="0">
                <a:sym typeface="Symbol"/>
              </a:rPr>
              <a:t>C, lalu dilakukan filtrasi.</a:t>
            </a:r>
            <a:br>
              <a:rPr lang="id-ID" sz="3000" dirty="0" smtClean="0">
                <a:sym typeface="Symbol"/>
              </a:rPr>
            </a:br>
            <a:r>
              <a:rPr lang="id-ID" sz="3000" dirty="0" smtClean="0">
                <a:sym typeface="Symbol"/>
              </a:rPr>
              <a:t>Endapan CaCO</a:t>
            </a:r>
            <a:r>
              <a:rPr lang="id-ID" sz="3000" baseline="-25000" dirty="0" smtClean="0">
                <a:sym typeface="Symbol"/>
              </a:rPr>
              <a:t>3</a:t>
            </a:r>
            <a:r>
              <a:rPr lang="id-ID" sz="3000" dirty="0" smtClean="0">
                <a:sym typeface="Symbol"/>
              </a:rPr>
              <a:t>  membawa kotoran</a:t>
            </a:r>
            <a:r>
              <a:rPr lang="id-ID" sz="3000" baseline="30000" dirty="0" smtClean="0">
                <a:sym typeface="Symbol"/>
              </a:rPr>
              <a:t>2</a:t>
            </a:r>
            <a:r>
              <a:rPr lang="id-ID" sz="3000" dirty="0" smtClean="0">
                <a:sym typeface="Symbol"/>
              </a:rPr>
              <a:t>.</a:t>
            </a:r>
            <a:br>
              <a:rPr lang="id-ID" sz="3000" dirty="0" smtClean="0">
                <a:sym typeface="Symbol"/>
              </a:rPr>
            </a:br>
            <a:r>
              <a:rPr lang="id-ID" sz="3000" dirty="0" smtClean="0">
                <a:sym typeface="Symbol"/>
              </a:rPr>
              <a:t>SO</a:t>
            </a:r>
            <a:r>
              <a:rPr lang="id-ID" sz="3000" baseline="-25000" dirty="0" smtClean="0">
                <a:sym typeface="Symbol"/>
              </a:rPr>
              <a:t>2</a:t>
            </a:r>
            <a:r>
              <a:rPr lang="id-ID" sz="3000" dirty="0" smtClean="0">
                <a:sym typeface="Symbol"/>
              </a:rPr>
              <a:t> mpy sifat memutihkan (</a:t>
            </a:r>
            <a:r>
              <a:rPr lang="id-ID" sz="3000" i="1" dirty="0" smtClean="0">
                <a:sym typeface="Symbol"/>
              </a:rPr>
              <a:t>bleaching</a:t>
            </a:r>
            <a:r>
              <a:rPr lang="id-ID" sz="3000" dirty="0" smtClean="0">
                <a:sym typeface="Symbol"/>
              </a:rPr>
              <a:t>).</a:t>
            </a:r>
            <a:br>
              <a:rPr lang="id-ID" sz="3000" dirty="0" smtClean="0">
                <a:sym typeface="Symbol"/>
              </a:rPr>
            </a:br>
            <a:endParaRPr lang="id-ID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71810"/>
            <a:ext cx="9144032" cy="3786190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Symbol" pitchFamily="18" charset="2"/>
              <a:buChar char="-"/>
            </a:pPr>
            <a:r>
              <a:rPr lang="id-ID" sz="3500" b="1" dirty="0" smtClean="0"/>
              <a:t>Karbonatasi</a:t>
            </a:r>
          </a:p>
          <a:p>
            <a:pPr algn="just">
              <a:buNone/>
            </a:pPr>
            <a:r>
              <a:rPr lang="id-ID" dirty="0"/>
              <a:t>	</a:t>
            </a:r>
            <a:r>
              <a:rPr lang="id-ID" dirty="0" smtClean="0"/>
              <a:t>Klarifikasi dgn cara ini juga diberikan kelebihan kapur. Kelebihan kapur juga dinetralisasi oleh CO</a:t>
            </a:r>
            <a:r>
              <a:rPr lang="id-ID" baseline="-25000" dirty="0" smtClean="0"/>
              <a:t>2</a:t>
            </a:r>
            <a:r>
              <a:rPr lang="id-ID" dirty="0" smtClean="0"/>
              <a:t>.</a:t>
            </a:r>
          </a:p>
          <a:p>
            <a:pPr algn="just">
              <a:buNone/>
            </a:pPr>
            <a:r>
              <a:rPr lang="id-ID" dirty="0"/>
              <a:t>	</a:t>
            </a:r>
            <a:r>
              <a:rPr lang="id-ID" dirty="0" smtClean="0"/>
              <a:t>Ca(OH)</a:t>
            </a:r>
            <a:r>
              <a:rPr lang="id-ID" baseline="-25000" dirty="0" smtClean="0"/>
              <a:t>2</a:t>
            </a:r>
            <a:r>
              <a:rPr lang="id-ID" dirty="0" smtClean="0"/>
              <a:t> + CO</a:t>
            </a:r>
            <a:r>
              <a:rPr lang="id-ID" baseline="-25000" dirty="0" smtClean="0"/>
              <a:t>2</a:t>
            </a:r>
            <a:r>
              <a:rPr lang="id-ID" dirty="0" smtClean="0"/>
              <a:t>  </a:t>
            </a:r>
            <a:r>
              <a:rPr lang="id-ID" dirty="0" smtClean="0">
                <a:sym typeface="Symbol"/>
              </a:rPr>
              <a:t> CaCO</a:t>
            </a:r>
            <a:r>
              <a:rPr lang="id-ID" baseline="-25000" dirty="0" smtClean="0">
                <a:sym typeface="Symbol"/>
              </a:rPr>
              <a:t>3</a:t>
            </a:r>
            <a:r>
              <a:rPr lang="id-ID" dirty="0" smtClean="0">
                <a:sym typeface="Symbol"/>
              </a:rPr>
              <a:t>  + H</a:t>
            </a:r>
            <a:r>
              <a:rPr lang="id-ID" baseline="-25000" dirty="0" smtClean="0">
                <a:sym typeface="Symbol"/>
              </a:rPr>
              <a:t>2</a:t>
            </a:r>
            <a:r>
              <a:rPr lang="id-ID" dirty="0" smtClean="0">
                <a:sym typeface="Symbol"/>
              </a:rPr>
              <a:t>O</a:t>
            </a:r>
          </a:p>
          <a:p>
            <a:pPr algn="just">
              <a:buNone/>
            </a:pPr>
            <a:r>
              <a:rPr lang="id-ID" dirty="0">
                <a:sym typeface="Symbol"/>
              </a:rPr>
              <a:t>	</a:t>
            </a:r>
            <a:r>
              <a:rPr lang="id-ID" dirty="0" smtClean="0">
                <a:sym typeface="Symbol"/>
              </a:rPr>
              <a:t>CaCO</a:t>
            </a:r>
            <a:r>
              <a:rPr lang="id-ID" baseline="-25000" dirty="0" smtClean="0">
                <a:sym typeface="Symbol"/>
              </a:rPr>
              <a:t>3</a:t>
            </a:r>
            <a:r>
              <a:rPr lang="id-ID" dirty="0" smtClean="0">
                <a:sym typeface="Symbol"/>
              </a:rPr>
              <a:t> mengendapkan zat</a:t>
            </a:r>
            <a:r>
              <a:rPr lang="id-ID" baseline="30000" dirty="0" smtClean="0">
                <a:sym typeface="Symbol"/>
              </a:rPr>
              <a:t>2</a:t>
            </a:r>
            <a:r>
              <a:rPr lang="id-ID" dirty="0" smtClean="0">
                <a:sym typeface="Symbol"/>
              </a:rPr>
              <a:t> warna.</a:t>
            </a:r>
          </a:p>
          <a:p>
            <a:pPr algn="just">
              <a:buNone/>
            </a:pPr>
            <a:r>
              <a:rPr lang="id-ID" dirty="0">
                <a:sym typeface="Symbol"/>
              </a:rPr>
              <a:t>	</a:t>
            </a:r>
            <a:endParaRPr lang="id-ID" dirty="0" smtClean="0">
              <a:sym typeface="Symbol"/>
            </a:endParaRPr>
          </a:p>
          <a:p>
            <a:pPr marL="0" indent="0" algn="just">
              <a:buNone/>
            </a:pPr>
            <a:r>
              <a:rPr lang="id-ID" dirty="0" smtClean="0">
                <a:sym typeface="Symbol"/>
              </a:rPr>
              <a:t>Klarifikasi di pabrik</a:t>
            </a:r>
            <a:r>
              <a:rPr lang="id-ID" baseline="30000" dirty="0" smtClean="0">
                <a:sym typeface="Symbol"/>
              </a:rPr>
              <a:t>2</a:t>
            </a:r>
            <a:r>
              <a:rPr lang="id-ID" dirty="0" smtClean="0">
                <a:sym typeface="Symbol"/>
              </a:rPr>
              <a:t> di Indonesia dilakukan dgn proses karbonasi, lalu dgn sulfitasi.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782</TotalTime>
  <Words>782</Words>
  <Application>Microsoft Office PowerPoint</Application>
  <PresentationFormat>On-screen Show (4:3)</PresentationFormat>
  <Paragraphs>112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Brush Script Std</vt:lpstr>
      <vt:lpstr>Calibri</vt:lpstr>
      <vt:lpstr>Symbol</vt:lpstr>
      <vt:lpstr>Wingdings</vt:lpstr>
      <vt:lpstr>Office Theme</vt:lpstr>
      <vt:lpstr>MK. BIOTEKNOLOGI DAN TEKNOLOGI FERMENTASI</vt:lpstr>
      <vt:lpstr>INDUSTRI GULA</vt:lpstr>
      <vt:lpstr>PowerPoint Presentation</vt:lpstr>
      <vt:lpstr>PowerPoint Presentation</vt:lpstr>
      <vt:lpstr>Proses Pembuatan Gula kasar</vt:lpstr>
      <vt:lpstr>Diagram dari “Tandem”</vt:lpstr>
      <vt:lpstr>2. Klarifikasi Sari Tebu Bahan utama yg digunakan pd klarifikasi ialah air kapur.  Klarifikasi bertujuan :</vt:lpstr>
      <vt:lpstr>PowerPoint Presentation</vt:lpstr>
      <vt:lpstr>Kelebihan kapur ini dinetralisasi oleh SO2. Ca(OH)2 + H2SO3  CaSO3  + 2H2O Proses ini dilakukan pd suhu 70 – 80 oC, lalu dilakukan filtrasi. Endapan CaCO3  membawa kotoran2. SO2 mpy sifat memutihkan (bleaching). </vt:lpstr>
      <vt:lpstr>3. Konsentrasi Cairan yg didpt stlh klarisikasi mpy kekentalan 11 – 16 obrix  cairan ini hrs dikentalkan. Proses pengentalan sari tebu dilakukan dlm 2 tahap (utk menghemat energi &amp; efisiensi kerja).</vt:lpstr>
      <vt:lpstr>PowerPoint Presentation</vt:lpstr>
      <vt:lpstr>4. Kristalisasi Titik kristalisasi gula tebu adalah pd 78 – 80o brik  dilakukan dlm vacuum pan. Caranya sbb :</vt:lpstr>
      <vt:lpstr>DIAGRAM ALIR  PEMBUATAN GULA KASAR</vt:lpstr>
      <vt:lpstr>Keberhasilan dan Kesuksesan Selalu Melalui Kesulitan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INDUSTRI GULA</dc:title>
  <dc:creator>acer</dc:creator>
  <cp:lastModifiedBy>TOSHIBA</cp:lastModifiedBy>
  <cp:revision>72</cp:revision>
  <dcterms:created xsi:type="dcterms:W3CDTF">2015-12-18T02:19:18Z</dcterms:created>
  <dcterms:modified xsi:type="dcterms:W3CDTF">2021-05-01T02:50:48Z</dcterms:modified>
</cp:coreProperties>
</file>