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22ACA-6CC2-460F-AA4E-DF6F4A5ED5A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903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30FDF-0067-4B91-8477-992679E850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37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7B86C-4D1B-4D44-8047-FE9505E6B3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830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858DC-B102-4A1A-A645-FBD97C62B0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314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96BFA-C35B-4A17-9E20-6B4A9D1F6E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18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97AF9-7B0B-4EEB-9F66-EF512734F89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467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FF9AD-1BAF-4C88-BC9C-697F7FA20BE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24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86C6D-9A4F-49D4-8B50-5E175EBA3E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8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4BF1A-7814-408C-BD2D-AF4165D758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59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7FBC0-FAE6-4624-A93A-8EE5673A6B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0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09C86-8E70-4B78-AFA3-C1EB00A39F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514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6C179-1148-4F86-A960-2B1DC5BF8B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12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2AA92D-8CF9-4AE0-AC0F-7EDD2C1ABE2B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31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248400"/>
          </a:xfrm>
        </p:spPr>
        <p:txBody>
          <a:bodyPr/>
          <a:lstStyle/>
          <a:p>
            <a:pPr marL="1771650" lvl="3" indent="-514350">
              <a:buFontTx/>
              <a:buNone/>
            </a:pPr>
            <a:endParaRPr lang="en-US" altLang="en-US" sz="1700" b="1" smtClean="0"/>
          </a:p>
          <a:p>
            <a:pPr marL="1771650" lvl="3" indent="-514350">
              <a:buFontTx/>
              <a:buNone/>
            </a:pPr>
            <a:endParaRPr lang="en-US" altLang="en-US" sz="1700" b="1" smtClean="0"/>
          </a:p>
          <a:p>
            <a:pPr marL="1771650" lvl="3" indent="-514350">
              <a:buFontTx/>
              <a:buNone/>
            </a:pPr>
            <a:endParaRPr lang="en-US" altLang="en-US" sz="1700" b="1" smtClean="0"/>
          </a:p>
          <a:p>
            <a:pPr marL="1771650" lvl="3" indent="-514350">
              <a:buFontTx/>
              <a:buNone/>
            </a:pPr>
            <a:endParaRPr lang="en-US" altLang="en-US" sz="1700" b="1" smtClean="0"/>
          </a:p>
          <a:p>
            <a:pPr marL="1771650" lvl="3" indent="-514350">
              <a:buFontTx/>
              <a:buNone/>
            </a:pPr>
            <a:endParaRPr lang="en-US" altLang="en-US" sz="1700" b="1" smtClean="0"/>
          </a:p>
          <a:p>
            <a:pPr marL="1771650" lvl="3" indent="-514350">
              <a:buFontTx/>
              <a:buNone/>
            </a:pPr>
            <a:endParaRPr lang="en-US" altLang="en-US" sz="1700" b="1" smtClean="0"/>
          </a:p>
          <a:p>
            <a:pPr marL="1771650" lvl="3" indent="-514350">
              <a:buFontTx/>
              <a:buAutoNum type="arabicPeriod"/>
            </a:pPr>
            <a:r>
              <a:rPr lang="en-US" altLang="en-US" sz="1900" b="1" smtClean="0"/>
              <a:t>Pelanggaran – Pelanggaran Terhadap Keamanan Umum Orang dan Barang dan Terhadap Kesehatan Umum</a:t>
            </a:r>
          </a:p>
          <a:p>
            <a:pPr marL="1771650" lvl="3" indent="-514350">
              <a:buFontTx/>
              <a:buAutoNum type="arabicPeriod"/>
            </a:pPr>
            <a:r>
              <a:rPr lang="en-US" altLang="en-US" sz="1900" b="1" smtClean="0"/>
              <a:t>Pelanggaran – Pelanggaran Terhadap Ketertiban Umum</a:t>
            </a:r>
          </a:p>
          <a:p>
            <a:pPr marL="1771650" lvl="3" indent="-514350">
              <a:buFontTx/>
              <a:buAutoNum type="arabicPeriod"/>
            </a:pPr>
            <a:r>
              <a:rPr lang="en-US" altLang="en-US" sz="1900" b="1" smtClean="0"/>
              <a:t>Pelanggaran – Pelanggaran Terhadap Kekuasaan Umum</a:t>
            </a:r>
          </a:p>
          <a:p>
            <a:pPr marL="1771650" lvl="3" indent="-514350">
              <a:buFontTx/>
              <a:buAutoNum type="arabicPeriod"/>
            </a:pPr>
            <a:r>
              <a:rPr lang="en-US" altLang="en-US" sz="1900" b="1" smtClean="0"/>
              <a:t>Pelanggaran – Pelanggaran Tentang Kedudukan Perdata</a:t>
            </a:r>
          </a:p>
          <a:p>
            <a:pPr marL="1771650" lvl="3" indent="-514350">
              <a:buFontTx/>
              <a:buAutoNum type="arabicPeriod"/>
            </a:pPr>
            <a:r>
              <a:rPr lang="en-US" altLang="en-US" sz="1900" b="1" smtClean="0"/>
              <a:t>Pelanggaran – Pelanggaran Mengenai Orang- Orang Yang Perlu Ditolong</a:t>
            </a:r>
          </a:p>
          <a:p>
            <a:pPr marL="1771650" lvl="3" indent="-514350">
              <a:buFontTx/>
              <a:buAutoNum type="arabicPeriod"/>
            </a:pPr>
            <a:r>
              <a:rPr lang="en-US" altLang="en-US" sz="1900" b="1" smtClean="0"/>
              <a:t>Pelanggaran – Pelanggaran Kesopanan</a:t>
            </a:r>
          </a:p>
          <a:p>
            <a:pPr marL="1771650" lvl="3" indent="-514350">
              <a:buFontTx/>
              <a:buAutoNum type="arabicPeriod"/>
            </a:pPr>
            <a:r>
              <a:rPr lang="en-US" altLang="en-US" sz="1900" b="1" smtClean="0"/>
              <a:t>Pelanggaran – Pelanggaran Tentang Tanah- Tanah Tanaman</a:t>
            </a:r>
          </a:p>
          <a:p>
            <a:pPr marL="1771650" lvl="3" indent="-514350">
              <a:buFontTx/>
              <a:buAutoNum type="arabicPeriod"/>
            </a:pPr>
            <a:r>
              <a:rPr lang="en-US" altLang="en-US" sz="1900" b="1" smtClean="0"/>
              <a:t>Pelanggaran – Pelanggaran Jabatan</a:t>
            </a:r>
          </a:p>
          <a:p>
            <a:pPr marL="1771650" lvl="3" indent="-514350">
              <a:buFontTx/>
              <a:buAutoNum type="arabicPeriod"/>
            </a:pPr>
            <a:r>
              <a:rPr lang="en-US" altLang="en-US" sz="1900" b="1" smtClean="0"/>
              <a:t>Pelanggaran – Pelanggaran Pelayaran</a:t>
            </a:r>
          </a:p>
          <a:p>
            <a:pPr marL="1771650" lvl="3" indent="-514350">
              <a:buFontTx/>
              <a:buNone/>
            </a:pPr>
            <a:endParaRPr lang="en-US" altLang="en-US" sz="1900" b="1" smtClean="0"/>
          </a:p>
        </p:txBody>
      </p:sp>
      <p:sp>
        <p:nvSpPr>
          <p:cNvPr id="4" name="Rounded Rectangle 3"/>
          <p:cNvSpPr/>
          <p:nvPr/>
        </p:nvSpPr>
        <p:spPr>
          <a:xfrm>
            <a:off x="1447800" y="0"/>
            <a:ext cx="6248400" cy="12954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  <a:latin typeface="Arial Black" pitchFamily="34" charset="0"/>
              </a:rPr>
              <a:t>BUKU  III  KUHP</a:t>
            </a:r>
          </a:p>
        </p:txBody>
      </p:sp>
      <p:sp>
        <p:nvSpPr>
          <p:cNvPr id="5" name="Rectangle 4"/>
          <p:cNvSpPr/>
          <p:nvPr/>
        </p:nvSpPr>
        <p:spPr>
          <a:xfrm>
            <a:off x="254101" y="1600200"/>
            <a:ext cx="1269899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ln w="12700">
                  <a:solidFill>
                    <a:srgbClr val="000000">
                      <a:satMod val="1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TITEL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0" y="1320084"/>
            <a:ext cx="1524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ln w="12700">
                  <a:solidFill>
                    <a:srgbClr val="000000">
                      <a:satMod val="1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  TITEL</a:t>
            </a:r>
          </a:p>
        </p:txBody>
      </p:sp>
    </p:spTree>
    <p:extLst>
      <p:ext uri="{BB962C8B-B14F-4D97-AF65-F5344CB8AC3E}">
        <p14:creationId xmlns:p14="http://schemas.microsoft.com/office/powerpoint/2010/main" val="50759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685800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rgbClr val="E329D6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2400" b="1" dirty="0" smtClean="0"/>
              <a:t>KRITERIA / KEPENTINGAN YANG DILINDUNGI HUKUM DARI RUMUSAN BUKU  II DAN BUKU  III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10600" cy="5638800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endParaRPr lang="en-US" altLang="en-US" sz="2000" smtClean="0"/>
          </a:p>
          <a:p>
            <a:pPr marL="457200" indent="-457200">
              <a:buFontTx/>
              <a:buNone/>
            </a:pPr>
            <a:endParaRPr lang="en-US" altLang="en-US" sz="700" smtClean="0"/>
          </a:p>
          <a:p>
            <a:pPr marL="457200" indent="-457200">
              <a:buFontTx/>
              <a:buNone/>
            </a:pPr>
            <a:endParaRPr lang="en-US" altLang="en-US" sz="1400" smtClean="0"/>
          </a:p>
          <a:p>
            <a:pPr marL="457200" indent="-457200">
              <a:buFontTx/>
              <a:buNone/>
            </a:pPr>
            <a:endParaRPr lang="en-US" altLang="en-US" sz="1100" smtClean="0"/>
          </a:p>
          <a:p>
            <a:pPr marL="457200" indent="-457200">
              <a:buFontTx/>
              <a:buNone/>
            </a:pPr>
            <a:r>
              <a:rPr lang="en-US" altLang="en-US" sz="2000" b="1" smtClean="0"/>
              <a:t>1. KEPENTINGAN INDIVIDU</a:t>
            </a:r>
          </a:p>
          <a:p>
            <a:pPr marL="457200" indent="-457200">
              <a:buFontTx/>
              <a:buAutoNum type="arabicPeriod"/>
            </a:pPr>
            <a:endParaRPr lang="en-US" altLang="en-US" sz="2000" smtClean="0"/>
          </a:p>
          <a:p>
            <a:pPr marL="457200" indent="-457200">
              <a:buFontTx/>
              <a:buAutoNum type="arabicPeriod"/>
            </a:pPr>
            <a:endParaRPr lang="en-US" altLang="en-US" sz="2000" smtClean="0"/>
          </a:p>
          <a:p>
            <a:pPr marL="457200" indent="-457200">
              <a:buFontTx/>
              <a:buAutoNum type="arabicPeriod"/>
            </a:pPr>
            <a:endParaRPr lang="en-US" altLang="en-US" sz="2000" smtClean="0"/>
          </a:p>
          <a:p>
            <a:pPr marL="457200" indent="-457200">
              <a:buFontTx/>
              <a:buAutoNum type="arabicPeriod"/>
            </a:pPr>
            <a:endParaRPr lang="en-US" altLang="en-US" sz="2000" smtClean="0"/>
          </a:p>
          <a:p>
            <a:pPr marL="457200" indent="-457200">
              <a:buFontTx/>
              <a:buNone/>
            </a:pPr>
            <a:r>
              <a:rPr lang="en-US" altLang="en-US" sz="2000" b="1" smtClean="0"/>
              <a:t>2. KEPENTINGAN MASYARAKAT</a:t>
            </a:r>
          </a:p>
          <a:p>
            <a:pPr marL="457200" indent="-457200">
              <a:buFontTx/>
              <a:buAutoNum type="arabicPeriod"/>
            </a:pPr>
            <a:endParaRPr lang="en-US" altLang="en-US" sz="2000" smtClean="0"/>
          </a:p>
          <a:p>
            <a:pPr marL="457200" indent="-457200">
              <a:buFontTx/>
              <a:buAutoNum type="arabicPeriod"/>
            </a:pPr>
            <a:endParaRPr lang="en-US" altLang="en-US" sz="2000" smtClean="0"/>
          </a:p>
          <a:p>
            <a:pPr marL="457200" indent="-457200">
              <a:buFontTx/>
              <a:buAutoNum type="arabicPeriod"/>
            </a:pPr>
            <a:endParaRPr lang="en-US" altLang="en-US" sz="2000" smtClean="0"/>
          </a:p>
          <a:p>
            <a:pPr marL="457200" indent="-457200">
              <a:buFontTx/>
              <a:buNone/>
            </a:pPr>
            <a:r>
              <a:rPr lang="en-US" altLang="en-US" sz="2000" b="1" smtClean="0"/>
              <a:t>3. KEPENTINGAN NEGARA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267200" y="1752600"/>
            <a:ext cx="762000" cy="68580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10200" y="1219200"/>
          <a:ext cx="3505200" cy="5191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</a:tblGrid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BUKU  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BUKU  III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</a:t>
                      </a:r>
                      <a:r>
                        <a:rPr lang="en-US" sz="1800" b="1" baseline="0" dirty="0" smtClean="0"/>
                        <a:t>   </a:t>
                      </a:r>
                      <a:r>
                        <a:rPr lang="en-US" sz="1800" b="1" dirty="0" smtClean="0"/>
                        <a:t>16</a:t>
                      </a:r>
                      <a:r>
                        <a:rPr lang="en-US" sz="1800" b="1" baseline="0" dirty="0" smtClean="0"/>
                        <a:t>  </a:t>
                      </a:r>
                      <a:r>
                        <a:rPr lang="en-US" sz="1800" b="1" dirty="0" smtClean="0"/>
                        <a:t> TITEL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4   TITEL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XIII – XXVII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IV - VII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XXX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8</a:t>
                      </a:r>
                      <a:r>
                        <a:rPr lang="en-US" sz="1800" b="1" baseline="0" dirty="0" smtClean="0"/>
                        <a:t>  </a:t>
                      </a:r>
                      <a:r>
                        <a:rPr lang="en-US" sz="1800" b="1" dirty="0" smtClean="0"/>
                        <a:t> TITEL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3</a:t>
                      </a:r>
                      <a:r>
                        <a:rPr lang="en-US" sz="1800" b="1" baseline="0" dirty="0" smtClean="0"/>
                        <a:t>   TITEL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V – VII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I – II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IX - XII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IX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XXIX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6   TITEL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3   TITEL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I -IV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III,</a:t>
                      </a:r>
                      <a:r>
                        <a:rPr lang="en-US" sz="1800" b="1" baseline="0" dirty="0" smtClean="0"/>
                        <a:t> VIII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VIII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</a:t>
                      </a:r>
                      <a:r>
                        <a:rPr lang="en-US" sz="1800" b="1" baseline="0" dirty="0" smtClean="0"/>
                        <a:t>   X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*   XXVIII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endParaRPr lang="en-US" sz="1800" b="1" dirty="0"/>
                    </a:p>
                  </a:txBody>
                  <a:tcPr marT="45714" marB="45714"/>
                </a:tc>
              </a:tr>
            </a:tbl>
          </a:graphicData>
        </a:graphic>
      </p:graphicFrame>
      <p:sp>
        <p:nvSpPr>
          <p:cNvPr id="11" name="Right Arrow 10"/>
          <p:cNvSpPr/>
          <p:nvPr/>
        </p:nvSpPr>
        <p:spPr>
          <a:xfrm>
            <a:off x="4419600" y="3505200"/>
            <a:ext cx="914400" cy="68580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4343400" y="5029200"/>
            <a:ext cx="762000" cy="68580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3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86400"/>
          </a:xfrm>
        </p:spPr>
        <p:txBody>
          <a:bodyPr/>
          <a:lstStyle/>
          <a:p>
            <a:pPr marL="514350" indent="-514350">
              <a:buFontTx/>
              <a:buNone/>
            </a:pPr>
            <a:endParaRPr lang="en-US" altLang="en-US" sz="1800" b="1" smtClean="0"/>
          </a:p>
          <a:p>
            <a:pPr marL="514350" indent="-514350">
              <a:buFontTx/>
              <a:buAutoNum type="arabicPeriod"/>
            </a:pPr>
            <a:r>
              <a:rPr lang="en-US" altLang="en-US" sz="2000" b="1" smtClean="0"/>
              <a:t>MENGENAI KEKAYAAN</a:t>
            </a:r>
          </a:p>
          <a:p>
            <a:pPr marL="514350" indent="-514350">
              <a:buFontTx/>
              <a:buNone/>
            </a:pPr>
            <a:r>
              <a:rPr lang="en-US" altLang="en-US" sz="2000" b="1" smtClean="0"/>
              <a:t>	ORANG</a:t>
            </a:r>
          </a:p>
          <a:p>
            <a:pPr marL="514350" indent="-514350">
              <a:buFontTx/>
              <a:buNone/>
            </a:pPr>
            <a:endParaRPr lang="en-US" altLang="en-US" sz="2000" b="1" smtClean="0"/>
          </a:p>
          <a:p>
            <a:pPr marL="514350" indent="-514350">
              <a:buFontTx/>
              <a:buNone/>
            </a:pPr>
            <a:endParaRPr lang="en-US" altLang="en-US" sz="2400" b="1" smtClean="0"/>
          </a:p>
          <a:p>
            <a:pPr marL="514350" indent="-514350">
              <a:buFontTx/>
              <a:buAutoNum type="arabicPeriod" startAt="2"/>
            </a:pPr>
            <a:r>
              <a:rPr lang="en-US" altLang="en-US" sz="2000" b="1" smtClean="0"/>
              <a:t>MENGENAI NYAWA DAN</a:t>
            </a:r>
          </a:p>
          <a:p>
            <a:pPr marL="514350" indent="-514350">
              <a:buFontTx/>
              <a:buNone/>
            </a:pPr>
            <a:r>
              <a:rPr lang="en-US" altLang="en-US" sz="2000" b="1" smtClean="0"/>
              <a:t>	TUBUH ORANG</a:t>
            </a:r>
          </a:p>
          <a:p>
            <a:pPr marL="514350" indent="-514350">
              <a:buFontTx/>
              <a:buNone/>
            </a:pPr>
            <a:endParaRPr lang="en-US" altLang="en-US" sz="1000" b="1" smtClean="0"/>
          </a:p>
          <a:p>
            <a:pPr marL="514350" indent="-514350">
              <a:buFontTx/>
              <a:buNone/>
            </a:pPr>
            <a:endParaRPr lang="en-US" altLang="en-US" sz="1800" b="1" smtClean="0"/>
          </a:p>
          <a:p>
            <a:pPr marL="514350" indent="-514350">
              <a:buFontTx/>
              <a:buNone/>
            </a:pPr>
            <a:endParaRPr lang="en-US" altLang="en-US" sz="1400" b="1" smtClean="0"/>
          </a:p>
          <a:p>
            <a:pPr marL="514350" indent="-514350">
              <a:buFontTx/>
              <a:buAutoNum type="arabicPeriod" startAt="3"/>
            </a:pPr>
            <a:r>
              <a:rPr lang="en-US" altLang="en-US" sz="2000" b="1" smtClean="0"/>
              <a:t>MENGENAI KEHORMATAN </a:t>
            </a:r>
          </a:p>
          <a:p>
            <a:pPr marL="514350" indent="-514350">
              <a:buFontTx/>
              <a:buNone/>
            </a:pPr>
            <a:r>
              <a:rPr lang="en-US" altLang="en-US" sz="2000" b="1" smtClean="0"/>
              <a:t>	ORANG</a:t>
            </a:r>
          </a:p>
          <a:p>
            <a:pPr marL="514350" indent="-514350">
              <a:buFontTx/>
              <a:buNone/>
            </a:pPr>
            <a:endParaRPr lang="en-US" altLang="en-US" sz="2400" b="1" smtClean="0"/>
          </a:p>
          <a:p>
            <a:pPr marL="514350" indent="-514350">
              <a:buFontTx/>
              <a:buAutoNum type="arabicPeriod" startAt="4"/>
            </a:pPr>
            <a:r>
              <a:rPr lang="en-US" altLang="en-US" sz="2000" b="1" smtClean="0"/>
              <a:t>MENGENAI KESOPANAN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467600" cy="639762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rgbClr val="E329D6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 smtClean="0"/>
              <a:t>KEPENTINGAN INDIVIDU</a:t>
            </a:r>
            <a:endParaRPr lang="en-US" sz="36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10200" y="1219200"/>
          <a:ext cx="3505200" cy="519113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752600"/>
                <a:gridCol w="1752600"/>
              </a:tblGrid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BUKU  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BUKU  III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7   TITEL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VII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XXII – XXVII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XXX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5   TITEL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V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XV, XVIII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XIX – XXI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3   TITEL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IV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XIII, XVI, XVII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   TITEL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VI</a:t>
                      </a:r>
                      <a:endParaRPr lang="en-US" sz="1800" b="1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XIV</a:t>
                      </a:r>
                      <a:endParaRPr lang="en-US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marT="45714" marB="45714"/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4267200" y="1447800"/>
            <a:ext cx="762000" cy="685800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267200" y="2819400"/>
            <a:ext cx="762000" cy="685800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4267200" y="4343400"/>
            <a:ext cx="762000" cy="685800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4267200" y="5486400"/>
            <a:ext cx="762000" cy="685800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38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7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762000"/>
          </a:xfrm>
          <a:solidFill>
            <a:schemeClr val="accent5">
              <a:lumMod val="20000"/>
              <a:lumOff val="80000"/>
            </a:schemeClr>
          </a:solidFill>
          <a:ln w="38100">
            <a:solidFill>
              <a:srgbClr val="E329D6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b="1" dirty="0" smtClean="0"/>
              <a:t>KEPENTINGAN MASYARAKAT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19200"/>
            <a:ext cx="9144000" cy="5410200"/>
          </a:xfrm>
        </p:spPr>
        <p:txBody>
          <a:bodyPr/>
          <a:lstStyle/>
          <a:p>
            <a:pPr marL="514350" indent="-514350" algn="l">
              <a:buFontTx/>
              <a:buAutoNum type="arabicPeriod"/>
              <a:defRPr/>
            </a:pPr>
            <a:endParaRPr lang="en-US" sz="2400" b="1" dirty="0" smtClean="0"/>
          </a:p>
          <a:p>
            <a:pPr marL="514350" indent="-514350" algn="l">
              <a:defRPr/>
            </a:pPr>
            <a:endParaRPr lang="en-US" sz="2400" b="1" dirty="0" smtClean="0"/>
          </a:p>
          <a:p>
            <a:pPr marL="514350" indent="-514350" algn="l">
              <a:defRPr/>
            </a:pPr>
            <a:r>
              <a:rPr lang="en-US" sz="2400" b="1" dirty="0" smtClean="0"/>
              <a:t>1.  MENGENAI MEMBAHAYAKAN </a:t>
            </a:r>
          </a:p>
          <a:p>
            <a:pPr marL="398463" indent="-398463" algn="l">
              <a:defRPr/>
            </a:pPr>
            <a:r>
              <a:rPr lang="en-US" sz="2400" b="1" dirty="0" smtClean="0"/>
              <a:t>	 MASYARAKAT</a:t>
            </a:r>
          </a:p>
          <a:p>
            <a:pPr marL="514350" indent="-514350" algn="l">
              <a:defRPr/>
            </a:pPr>
            <a:endParaRPr lang="en-US" sz="4400" b="1" dirty="0" smtClean="0"/>
          </a:p>
          <a:p>
            <a:pPr marL="514350" indent="-514350" algn="l">
              <a:defRPr/>
            </a:pPr>
            <a:endParaRPr lang="en-US" sz="2400" b="1" dirty="0" smtClean="0"/>
          </a:p>
          <a:p>
            <a:pPr marL="514350" indent="-514350" algn="l">
              <a:buFontTx/>
              <a:buAutoNum type="arabicPeriod" startAt="2"/>
              <a:defRPr/>
            </a:pPr>
            <a:r>
              <a:rPr lang="en-US" sz="2400" b="1" dirty="0" smtClean="0"/>
              <a:t>MENGENAI PEMALSUAN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486400" y="1600200"/>
          <a:ext cx="31242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/>
                <a:gridCol w="1562100"/>
              </a:tblGrid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BUKU  II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BUKU  III</a:t>
                      </a:r>
                      <a:endParaRPr lang="en-US" b="1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 TITEL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I, II, IX</a:t>
                      </a:r>
                      <a:endParaRPr lang="en-US" b="1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V – VII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XXIX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 TITEL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</a:t>
                      </a:r>
                      <a:endParaRPr lang="en-US" b="1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IX - XII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4876800" y="2057400"/>
            <a:ext cx="304800" cy="990600"/>
          </a:xfrm>
          <a:prstGeom prst="rightArrow">
            <a:avLst/>
          </a:prstGeom>
          <a:solidFill>
            <a:srgbClr val="E329D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876800" y="3886200"/>
            <a:ext cx="304800" cy="990600"/>
          </a:xfrm>
          <a:prstGeom prst="rightArrow">
            <a:avLst/>
          </a:prstGeom>
          <a:solidFill>
            <a:srgbClr val="E329D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94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6934200" cy="715962"/>
          </a:xfrm>
          <a:solidFill>
            <a:schemeClr val="accent1">
              <a:lumMod val="40000"/>
              <a:lumOff val="60000"/>
            </a:schemeClr>
          </a:solidFill>
          <a:ln w="38100">
            <a:solidFill>
              <a:srgbClr val="E329D6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 smtClean="0"/>
              <a:t>KEPENTINGAN NEGARA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1816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endParaRPr lang="en-US" altLang="en-US" sz="2800" b="1" smtClean="0"/>
          </a:p>
          <a:p>
            <a:pPr marL="514350" indent="-514350">
              <a:buFontTx/>
              <a:buAutoNum type="arabicPeriod"/>
            </a:pPr>
            <a:endParaRPr lang="en-US" altLang="en-US" sz="2800" b="1" smtClean="0"/>
          </a:p>
          <a:p>
            <a:pPr marL="514350" indent="-514350">
              <a:buFontTx/>
              <a:buAutoNum type="arabicPeriod"/>
            </a:pPr>
            <a:r>
              <a:rPr lang="en-US" altLang="en-US" sz="2800" b="1" smtClean="0"/>
              <a:t>MENGENAI KEDUDUKAN </a:t>
            </a:r>
          </a:p>
          <a:p>
            <a:pPr marL="514350" indent="-514350">
              <a:buFontTx/>
              <a:buNone/>
            </a:pPr>
            <a:r>
              <a:rPr lang="en-US" altLang="en-US" sz="2800" b="1" smtClean="0"/>
              <a:t>	NEGARA</a:t>
            </a:r>
          </a:p>
          <a:p>
            <a:pPr marL="514350" indent="-514350">
              <a:buFontTx/>
              <a:buNone/>
            </a:pPr>
            <a:endParaRPr lang="en-US" altLang="en-US" sz="4000" b="1" smtClean="0"/>
          </a:p>
          <a:p>
            <a:pPr marL="514350" indent="-514350">
              <a:buFontTx/>
              <a:buAutoNum type="arabicPeriod" startAt="2"/>
            </a:pPr>
            <a:r>
              <a:rPr lang="en-US" altLang="en-US" sz="2800" b="1" smtClean="0"/>
              <a:t>MENGENAI TINDAKAN </a:t>
            </a:r>
          </a:p>
          <a:p>
            <a:pPr marL="514350" indent="-514350">
              <a:buFontTx/>
              <a:buNone/>
            </a:pPr>
            <a:r>
              <a:rPr lang="en-US" altLang="en-US" sz="2800" b="1" smtClean="0"/>
              <a:t>	ALAT – ALAT NEGARA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638800" y="1676400"/>
          <a:ext cx="3124200" cy="3314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/>
                <a:gridCol w="1562100"/>
              </a:tblGrid>
              <a:tr h="4735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BUKU  II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BUKU  III</a:t>
                      </a:r>
                      <a:endParaRPr lang="en-US" sz="1800" b="1" dirty="0"/>
                    </a:p>
                  </a:txBody>
                  <a:tcPr/>
                </a:tc>
              </a:tr>
              <a:tr h="4735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 TITEL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X</a:t>
                      </a:r>
                      <a:endParaRPr lang="en-US" sz="1800" b="1" dirty="0"/>
                    </a:p>
                  </a:txBody>
                  <a:tcPr/>
                </a:tc>
              </a:tr>
              <a:tr h="4735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I - IV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</a:tr>
              <a:tr h="473529"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</a:tr>
              <a:tr h="473529"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</a:tr>
              <a:tr h="4735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 TITEL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III</a:t>
                      </a:r>
                      <a:r>
                        <a:rPr lang="en-US" sz="1800" b="1" baseline="0" dirty="0" smtClean="0"/>
                        <a:t>, VIII</a:t>
                      </a:r>
                      <a:endParaRPr lang="en-US" sz="1800" b="1" dirty="0"/>
                    </a:p>
                  </a:txBody>
                  <a:tcPr/>
                </a:tc>
              </a:tr>
              <a:tr h="4735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VIII, XXVIII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5029200" y="1981200"/>
            <a:ext cx="304800" cy="114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029200" y="3733800"/>
            <a:ext cx="304800" cy="114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93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237</Words>
  <Application>Microsoft Office PowerPoint</Application>
  <PresentationFormat>On-screen Show (4:3)</PresentationFormat>
  <Paragraphs>118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PowerPoint Presentation</vt:lpstr>
      <vt:lpstr>KRITERIA / KEPENTINGAN YANG DILINDUNGI HUKUM DARI RUMUSAN BUKU  II DAN BUKU  III</vt:lpstr>
      <vt:lpstr>KEPENTINGAN INDIVIDU</vt:lpstr>
      <vt:lpstr>KEPENTINGAN MASYARAKAT</vt:lpstr>
      <vt:lpstr>KEPENTINGAN NEGARA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2020-11-12T13:46:38Z</dcterms:created>
  <dcterms:modified xsi:type="dcterms:W3CDTF">2020-11-12T13:48:07Z</dcterms:modified>
</cp:coreProperties>
</file>