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9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PB. 10  PELAYANAN DAN JASA BANK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PENGERTIAN DAN JENIS JASA BANK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KIRIMAN UANG DAN KLIRING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INCASSO DAN TRAVELLERS CHEQUE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JASA BANK GARANSI DAN DEPOSIT BOX</a:t>
            </a:r>
          </a:p>
          <a:p>
            <a:pPr marL="457200" indent="-457200">
              <a:buAutoNum type="arabicPeriod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PENERBITAN BANK CARD DAN PERDAGANGAN VALUTA ASING</a:t>
            </a:r>
          </a:p>
          <a:p>
            <a:pPr marL="457200" indent="-457200">
              <a:buAutoNum type="arabicPeriod"/>
            </a:pPr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AutoNum type="arabicPeriod"/>
            </a:pPr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936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4.  JASA BANK GARANSI DAN DEPOSIT BOX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AutoNum type="alphaUcPeriod"/>
            </a:pPr>
            <a:r>
              <a:rPr lang="id-ID" sz="2400" dirty="0" smtClean="0">
                <a:latin typeface="Arial Black" panose="020B0A04020102020204" pitchFamily="34" charset="0"/>
              </a:rPr>
              <a:t>JASA BANK GARANSI</a:t>
            </a:r>
          </a:p>
          <a:p>
            <a:endParaRPr lang="id-ID" sz="2400" dirty="0" smtClean="0">
              <a:latin typeface="Arial Black" panose="020B0A040201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Garansi dlm bhs Inggris (Guaranty) artinya jaminan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Jd Bank garansi adalah jaminan pembayaran yg diberikan oleh bank  kpd pihak lain (perseorangan atau lembaga) dlm bentuk SURAT JAMINAN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Mksdnya bank akan melakukan kewajiban membayar bg pihak yg dijamin kpd pihak yg menerima jaminan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Jaminan ini akan direalisasi apabila pihak yg dijamin pd saat yg ditentukan tdk melaksanakan kewajiban membayar </a:t>
            </a:r>
          </a:p>
          <a:p>
            <a:r>
              <a:rPr lang="id-ID" sz="2400" dirty="0" smtClean="0">
                <a:latin typeface="Arial Black" panose="020B0A04020102020204" pitchFamily="34" charset="0"/>
              </a:rPr>
              <a:t> </a:t>
            </a:r>
            <a:endParaRPr lang="id-ID" sz="2400" dirty="0"/>
          </a:p>
          <a:p>
            <a:r>
              <a:rPr lang="id-ID" sz="2400" dirty="0"/>
              <a:t/>
            </a:r>
            <a:br>
              <a:rPr lang="id-ID" sz="2400" dirty="0"/>
            </a:br>
            <a:endParaRPr lang="id-ID" sz="2400" dirty="0" smtClean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anose="020B0A04020102020204" pitchFamily="34" charset="0"/>
              </a:rPr>
              <a:t/>
            </a:r>
            <a:br>
              <a:rPr lang="id-ID" sz="2400" dirty="0">
                <a:latin typeface="Arial Black" panose="020B0A04020102020204" pitchFamily="34" charset="0"/>
              </a:rPr>
            </a:b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845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1228299" y="409434"/>
            <a:ext cx="9567080" cy="60869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 </a:t>
            </a:r>
          </a:p>
          <a:p>
            <a:pPr marL="457200" indent="-457200">
              <a:buAutoNum type="arabicParenR"/>
            </a:pP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28298" y="409434"/>
            <a:ext cx="9616453" cy="60869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latin typeface="Arial Black" panose="020B0A04020102020204" pitchFamily="34" charset="0"/>
              </a:rPr>
              <a:t> PIHAK- PIHAK YG TERLIBAT DLM BANK GARANSI:</a:t>
            </a:r>
          </a:p>
          <a:p>
            <a:endParaRPr lang="id-ID" sz="2400" dirty="0" smtClean="0">
              <a:latin typeface="Arial Black" panose="020B0A04020102020204" pitchFamily="34" charset="0"/>
            </a:endParaRPr>
          </a:p>
          <a:p>
            <a:pPr marL="457200" indent="-457200">
              <a:buAutoNum type="arabicParenR"/>
            </a:pPr>
            <a:r>
              <a:rPr lang="id-ID" sz="2400" dirty="0" smtClean="0">
                <a:latin typeface="Arial Black" panose="020B0A04020102020204" pitchFamily="34" charset="0"/>
              </a:rPr>
              <a:t>Pihak Penjamin (Bank)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latin typeface="Arial Black" panose="020B0A04020102020204" pitchFamily="34" charset="0"/>
              </a:rPr>
              <a:t>Pihak Terjamin (Nasabah)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latin typeface="Arial Black" panose="020B0A04020102020204" pitchFamily="34" charset="0"/>
              </a:rPr>
              <a:t>Pihak Penerima Jaminan (Pihak Ketiga)</a:t>
            </a:r>
          </a:p>
          <a:p>
            <a:endParaRPr lang="id-ID" sz="2400" dirty="0">
              <a:latin typeface="Arial Black" panose="020B0A04020102020204" pitchFamily="34" charset="0"/>
            </a:endParaRPr>
          </a:p>
          <a:p>
            <a:r>
              <a:rPr lang="id-ID" sz="2400" dirty="0" smtClean="0">
                <a:latin typeface="Arial Black" panose="020B0A04020102020204" pitchFamily="34" charset="0"/>
              </a:rPr>
              <a:t>TUJUAN PEMBERIAN BANK GARANSI: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latin typeface="Arial Black" panose="020B0A04020102020204" pitchFamily="34" charset="0"/>
              </a:rPr>
              <a:t>Memberi fasilitas utk memperlancar transaksi nasabah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latin typeface="Arial Black" panose="020B0A04020102020204" pitchFamily="34" charset="0"/>
              </a:rPr>
              <a:t>Memberi keyakinan kpd pihak penerima jaminan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latin typeface="Arial Black" panose="020B0A04020102020204" pitchFamily="34" charset="0"/>
              </a:rPr>
              <a:t>Menumbuhkan rasa kepercayaan ant pihak yg terlibat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latin typeface="Arial Black" panose="020B0A04020102020204" pitchFamily="34" charset="0"/>
              </a:rPr>
              <a:t>Memberi rasa aman dlm bertransaksi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latin typeface="Arial Black" panose="020B0A04020102020204" pitchFamily="34" charset="0"/>
              </a:rPr>
              <a:t>Bagi bank akan mendapat keuntungan yg hrs dibayar nasabah </a:t>
            </a:r>
          </a:p>
          <a:p>
            <a:r>
              <a:rPr lang="id-ID" sz="2400" dirty="0" smtClean="0">
                <a:latin typeface="Arial Black" panose="020B0A04020102020204" pitchFamily="34" charset="0"/>
              </a:rPr>
              <a:t> </a:t>
            </a:r>
            <a:endParaRPr lang="id-ID" sz="2400" dirty="0"/>
          </a:p>
          <a:p>
            <a:r>
              <a:rPr lang="id-ID" sz="2400" dirty="0"/>
              <a:t/>
            </a:r>
            <a:br>
              <a:rPr lang="id-ID" sz="2400" dirty="0"/>
            </a:br>
            <a:endParaRPr lang="id-ID" sz="2400" dirty="0" smtClean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anose="020B0A04020102020204" pitchFamily="34" charset="0"/>
              </a:rPr>
              <a:t/>
            </a:r>
            <a:br>
              <a:rPr lang="id-ID" sz="2400" dirty="0">
                <a:latin typeface="Arial Black" panose="020B0A04020102020204" pitchFamily="34" charset="0"/>
              </a:rPr>
            </a:b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230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1228299" y="409434"/>
            <a:ext cx="9567080" cy="60869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 </a:t>
            </a:r>
          </a:p>
          <a:p>
            <a:pPr marL="457200" indent="-457200">
              <a:buAutoNum type="arabicParenR"/>
            </a:pP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28298" y="409434"/>
            <a:ext cx="9616453" cy="60869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latin typeface="Arial Black" panose="020B0A04020102020204" pitchFamily="34" charset="0"/>
              </a:rPr>
              <a:t> B. SAFE  DEPOSIT BOX</a:t>
            </a:r>
          </a:p>
          <a:p>
            <a:endParaRPr lang="id-ID" sz="2400" dirty="0" smtClean="0">
              <a:latin typeface="Arial Black" panose="020B0A040201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Kegiatan jasa bank memberikan sewa sejenis kotak dlm ukuran tertentu  kpd nasabah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Barang yg dapat dititipkan adalah seperti surat berharga atau barang- barang berharga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Dilarang butk menyimpan pd safe deposit adalah: narkotika, barang yg mudah meledak atau barang- barang lain yg dilarang </a:t>
            </a:r>
          </a:p>
          <a:p>
            <a:endParaRPr lang="id-ID" sz="2400" dirty="0" smtClean="0">
              <a:latin typeface="Arial Black" panose="020B0A04020102020204" pitchFamily="34" charset="0"/>
            </a:endParaRPr>
          </a:p>
          <a:p>
            <a:r>
              <a:rPr lang="id-ID" sz="2400" dirty="0" smtClean="0">
                <a:latin typeface="Arial Black" panose="020B0A04020102020204" pitchFamily="34" charset="0"/>
              </a:rPr>
              <a:t> </a:t>
            </a:r>
          </a:p>
          <a:p>
            <a:endParaRPr lang="id-ID" sz="2400" dirty="0"/>
          </a:p>
          <a:p>
            <a:r>
              <a:rPr lang="id-ID" sz="2400" dirty="0"/>
              <a:t/>
            </a:r>
            <a:br>
              <a:rPr lang="id-ID" sz="2400" dirty="0"/>
            </a:br>
            <a:endParaRPr lang="id-ID" sz="2400" dirty="0" smtClean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anose="020B0A04020102020204" pitchFamily="34" charset="0"/>
              </a:rPr>
              <a:t/>
            </a:r>
            <a:br>
              <a:rPr lang="id-ID" sz="2400" dirty="0">
                <a:latin typeface="Arial Black" panose="020B0A04020102020204" pitchFamily="34" charset="0"/>
              </a:rPr>
            </a:b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570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1129553" y="1419368"/>
            <a:ext cx="9665826" cy="480662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latin typeface="Arial Black" panose="020B0A04020102020204" pitchFamily="34" charset="0"/>
              </a:rPr>
              <a:t> </a:t>
            </a:r>
          </a:p>
          <a:p>
            <a:r>
              <a:rPr lang="id-ID" sz="2400" dirty="0" smtClean="0">
                <a:latin typeface="Arial Black" panose="020B0A04020102020204" pitchFamily="34" charset="0"/>
              </a:rPr>
              <a:t>JASA PENERBITAN BANK CARD</a:t>
            </a:r>
          </a:p>
          <a:p>
            <a:endParaRPr lang="id-ID" sz="2400" dirty="0" smtClean="0">
              <a:latin typeface="Arial Black" panose="020B0A040201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Adalah kartu plastik yg dikeluarkan oleh bank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Diberikan kepada nasabahnya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Utk dpt dipergunakan sbg alat pembayaran di tpt tertentu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Atau digunakan utk pengambilan uang di ATM (Automated Teller Machine)</a:t>
            </a:r>
          </a:p>
          <a:p>
            <a:endParaRPr lang="id-ID" sz="2400" dirty="0" smtClean="0">
              <a:latin typeface="Arial Black" panose="020B0A04020102020204" pitchFamily="34" charset="0"/>
            </a:endParaRPr>
          </a:p>
          <a:p>
            <a:endParaRPr lang="id-ID" sz="2400" dirty="0" smtClean="0">
              <a:latin typeface="Arial Black" panose="020B0A04020102020204" pitchFamily="34" charset="0"/>
            </a:endParaRPr>
          </a:p>
          <a:p>
            <a:endParaRPr lang="id-ID" sz="2400" dirty="0" smtClean="0">
              <a:latin typeface="Arial Black" panose="020B0A04020102020204" pitchFamily="34" charset="0"/>
            </a:endParaRPr>
          </a:p>
          <a:p>
            <a:r>
              <a:rPr lang="id-ID" sz="2400" dirty="0" smtClean="0">
                <a:latin typeface="Arial Black" panose="020B0A04020102020204" pitchFamily="34" charset="0"/>
              </a:rPr>
              <a:t> </a:t>
            </a:r>
            <a:endParaRPr lang="id-ID" sz="2400" dirty="0"/>
          </a:p>
          <a:p>
            <a:r>
              <a:rPr lang="id-ID" sz="2400" dirty="0"/>
              <a:t/>
            </a:r>
            <a:br>
              <a:rPr lang="id-ID" sz="2400" dirty="0"/>
            </a:br>
            <a:endParaRPr lang="id-ID" sz="2400" dirty="0" smtClean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anose="020B0A04020102020204" pitchFamily="34" charset="0"/>
              </a:rPr>
              <a:t/>
            </a:r>
            <a:br>
              <a:rPr lang="id-ID" sz="2400" dirty="0">
                <a:latin typeface="Arial Black" panose="020B0A04020102020204" pitchFamily="34" charset="0"/>
              </a:rPr>
            </a:b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9553" y="286603"/>
            <a:ext cx="9665826" cy="9541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extBox 6"/>
          <p:cNvSpPr txBox="1"/>
          <p:nvPr/>
        </p:nvSpPr>
        <p:spPr>
          <a:xfrm>
            <a:off x="1269242" y="286602"/>
            <a:ext cx="9307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5.  JASA PENERBITAN BANK CARD 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72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1.  PENGERTIAN DAN JENIS  JASA BANK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AutoNum type="alphaUcPeriod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PENGERTIAN DAN TUJUAN KEGIATAN  JASA BANK LAINNYA:</a:t>
            </a: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1)  Pengertian :</a:t>
            </a: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Jasa bank lainnya adalah jasa bank yang ketiga selain kegiatan menghimpun dan menyalurkan dana kpd masy;</a:t>
            </a: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2) Tujuan kegiatan Jasa Bank lainnya ini adalah:</a:t>
            </a: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Memperlancar kegiatan menghimpun dan menyalurkan dana</a:t>
            </a: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024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1.  PENGERTIAN DAN JENIS  JASA BANK (lanjutan...)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B.  JENIS- JENIS JASA BANK LAINNYA:</a:t>
            </a: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Kelengkapan jasa bank lainnya ini akan sangat tergantung dari jenis bank dan kemampuan bank ybs, beberapa jasa bank lainnya tsb a.l :</a:t>
            </a: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AutoNum type="arabicParenR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Kiriman uang (transfer) dan Kliring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Incasso dan travelers Cheque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Jasa Bank Garansi dan Deposit Box</a:t>
            </a:r>
          </a:p>
          <a:p>
            <a:pPr marL="457200" indent="-457200">
              <a:buAutoNum type="arabicParenR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Penerbitan Bank Card dan Perdagangan Valas</a:t>
            </a:r>
          </a:p>
          <a:p>
            <a:pPr marL="457200" indent="-457200">
              <a:buAutoNum type="arabicParenR"/>
            </a:pP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558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2.  JASA KIRIMAN UANG DAN KLIRING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AutoNum type="alphaUcPeriod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JASA KIRIMAN UANG (TRANSFER)</a:t>
            </a: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Adalah jasa pengiriman uang melalui bank, baik dalam kota, luar kota maupun ke luar negeri;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Menggunakan sarana: surat, telex, telepon, faksimile, online komputer atau sarana lainnya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Yang memberikan keuntungan bagi kedua belah pihak, yaitu nasabah dan bank</a:t>
            </a:r>
          </a:p>
          <a:p>
            <a:pPr marL="457200" indent="-457200">
              <a:buAutoNum type="arabicParenR"/>
            </a:pP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43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2.  JASA KIRIMAN UANG DAN KLIRING (lanjutan...)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B.  JASA KLIRING, yaitu: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Jasa penyelesaian utang piutang antar bank;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Dengan cara saling menyerahkan warkat yg akan dikliringkandi lembaga kliring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Tujuannya utk memperlancar lalu lintas pembayaran giral agar  perhitungan utang piutang antar bank dpt dilakukan lebih mudah, </a:t>
            </a:r>
          </a:p>
          <a:p>
            <a:pPr marL="342900" indent="-342900">
              <a:buFontTx/>
              <a:buChar char="-"/>
            </a:pPr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JASA KLIRING BDILAKUKAN OLEH LEMBAGA KLIRING: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Lembaga kliring dibentuk dan dikoordinasi oleh BI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Peserta kliring adalah bank yg telah memperoleh izin dari BI</a:t>
            </a:r>
          </a:p>
          <a:p>
            <a:pPr marL="457200" indent="-457200">
              <a:buAutoNum type="arabicParenR"/>
            </a:pP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91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3.  JASA INCASSO DAN TRAVELLERS CHEQUE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A.  JASA INCASSO, yaitu:</a:t>
            </a: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Incassoo artinya kuasa menagih: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Jasa incassoo adalah jasa  bank utk menagihkan warkat2 yang berasal dari luar kota atau luar negeri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Contoh: </a:t>
            </a: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Surat cek yg diterbitkan oleh bank di Bandung, kemudian dicairkan pd bank di Jakarta,  maka bank tsb menagihkan ke Bank yang ada di Bandung untuk dibayarkan kepada pemegang cek.</a:t>
            </a:r>
          </a:p>
          <a:p>
            <a:pPr marL="342900" indent="-342900">
              <a:buFontTx/>
              <a:buChar char="-"/>
            </a:pP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195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3.  JASA INCASSO DAN TRAVELLERS CHEQUE (lanjutan...)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JENIS WARKAT YG DPT DIINCASSOKAN:</a:t>
            </a: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Cek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Bilyet giro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Wesel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Kuitansi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Surat aksep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Dan atau surat berharga lainnya</a:t>
            </a:r>
          </a:p>
          <a:p>
            <a:pPr marL="342900" indent="-342900">
              <a:buFontTx/>
              <a:buChar char="-"/>
            </a:pP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9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3.  JASA INCASSO DAN TRAVELLERS CHEQUE (lanjutan...)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AutoNum type="alphaUcPeriod" startAt="2"/>
            </a:pPr>
            <a:r>
              <a:rPr lang="id-ID" sz="24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TRAVELLERS CHEQUE</a:t>
            </a: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anose="020B0A04020102020204" pitchFamily="34" charset="0"/>
              </a:rPr>
              <a:t>Travels Cheque atau Cek perjalanan adalah </a:t>
            </a:r>
            <a:r>
              <a:rPr lang="id-ID" sz="2400" dirty="0" smtClean="0">
                <a:latin typeface="Arial Black" panose="020B0A04020102020204" pitchFamily="34" charset="0"/>
              </a:rPr>
              <a:t>}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surat </a:t>
            </a:r>
            <a:r>
              <a:rPr lang="id-ID" sz="2400" dirty="0">
                <a:latin typeface="Arial Black" panose="020B0A04020102020204" pitchFamily="34" charset="0"/>
              </a:rPr>
              <a:t>yang berharga dikeluarkan oleh sebuah </a:t>
            </a:r>
            <a:r>
              <a:rPr lang="id-ID" sz="2400" dirty="0" smtClean="0">
                <a:latin typeface="Arial Black" panose="020B0A04020102020204" pitchFamily="34" charset="0"/>
              </a:rPr>
              <a:t>bank,</a:t>
            </a: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yang </a:t>
            </a:r>
            <a:r>
              <a:rPr lang="id-ID" sz="2400" dirty="0">
                <a:latin typeface="Arial Black" panose="020B0A04020102020204" pitchFamily="34" charset="0"/>
              </a:rPr>
              <a:t>mengandung sebuah nilai , </a:t>
            </a:r>
            <a:endParaRPr lang="id-ID" sz="2400" dirty="0" smtClean="0">
              <a:latin typeface="Arial Black" panose="020B0A040201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dimana </a:t>
            </a:r>
            <a:r>
              <a:rPr lang="id-ID" sz="2400" dirty="0">
                <a:latin typeface="Arial Black" panose="020B0A04020102020204" pitchFamily="34" charset="0"/>
              </a:rPr>
              <a:t>bank penerbit sanggup membayar sejumlah uang sebesar nilai nominalnya </a:t>
            </a:r>
            <a:endParaRPr lang="id-ID" sz="2400" dirty="0" smtClean="0">
              <a:latin typeface="Arial Black" panose="020B0A040201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id-ID" sz="2400" dirty="0" smtClean="0">
                <a:latin typeface="Arial Black" panose="020B0A04020102020204" pitchFamily="34" charset="0"/>
              </a:rPr>
              <a:t>kepada </a:t>
            </a:r>
            <a:r>
              <a:rPr lang="id-ID" sz="2400" dirty="0">
                <a:latin typeface="Arial Black" panose="020B0A04020102020204" pitchFamily="34" charset="0"/>
              </a:rPr>
              <a:t>orang yang tanda tangannya tertera pada cek perjalanan itu. </a:t>
            </a:r>
            <a:br>
              <a:rPr lang="id-ID" sz="2400" dirty="0">
                <a:latin typeface="Arial Black" panose="020B0A04020102020204" pitchFamily="34" charset="0"/>
              </a:rPr>
            </a:b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286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304365" y="564776"/>
            <a:ext cx="9318811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3.  JASA INCASSO DAN TRAVELLERS CHEQUE (lanjutan...)</a:t>
            </a:r>
            <a:endParaRPr lang="id-ID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29553" y="1640990"/>
            <a:ext cx="9665826" cy="45849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id-ID" sz="2400" dirty="0" smtClean="0">
                <a:latin typeface="Arial Black" panose="020B0A04020102020204" pitchFamily="34" charset="0"/>
              </a:rPr>
              <a:t> </a:t>
            </a:r>
          </a:p>
          <a:p>
            <a:r>
              <a:rPr lang="id-ID" sz="2400" dirty="0" smtClean="0">
                <a:latin typeface="Arial Black" panose="020B0A04020102020204" pitchFamily="34" charset="0"/>
              </a:rPr>
              <a:t>SYARAT FORMAL Travels Chaque:</a:t>
            </a:r>
          </a:p>
          <a:p>
            <a:endParaRPr lang="id-ID" sz="2400" dirty="0" smtClean="0">
              <a:latin typeface="Arial Black" panose="020B0A04020102020204" pitchFamily="34" charset="0"/>
            </a:endParaRPr>
          </a:p>
          <a:p>
            <a:pPr marL="457200" indent="-457200">
              <a:buAutoNum type="arabicPeriod"/>
            </a:pPr>
            <a:r>
              <a:rPr lang="id-ID" sz="2400" dirty="0" smtClean="0"/>
              <a:t>Nama </a:t>
            </a:r>
            <a:r>
              <a:rPr lang="id-ID" sz="2400" dirty="0"/>
              <a:t>travel cheque secara </a:t>
            </a:r>
            <a:r>
              <a:rPr lang="id-ID" sz="2400" dirty="0" smtClean="0"/>
              <a:t>tersendiri</a:t>
            </a:r>
          </a:p>
          <a:p>
            <a:pPr marL="457200" indent="-457200">
              <a:buAutoNum type="arabicPeriod"/>
            </a:pPr>
            <a:r>
              <a:rPr lang="id-ID" sz="2400" dirty="0" smtClean="0"/>
              <a:t>Nilai </a:t>
            </a:r>
            <a:r>
              <a:rPr lang="id-ID" sz="2400" dirty="0"/>
              <a:t>nominal dari travel </a:t>
            </a:r>
            <a:r>
              <a:rPr lang="id-ID" sz="2400" dirty="0" smtClean="0"/>
              <a:t>cheque</a:t>
            </a:r>
          </a:p>
          <a:p>
            <a:pPr marL="457200" indent="-457200">
              <a:buAutoNum type="arabicPeriod"/>
            </a:pPr>
            <a:r>
              <a:rPr lang="id-ID" sz="2400" dirty="0" smtClean="0"/>
              <a:t>Nama </a:t>
            </a:r>
            <a:r>
              <a:rPr lang="id-ID" sz="2400" dirty="0"/>
              <a:t>bank yang </a:t>
            </a:r>
            <a:r>
              <a:rPr lang="id-ID" sz="2400" dirty="0" smtClean="0"/>
              <a:t>mengeluarkan</a:t>
            </a:r>
          </a:p>
          <a:p>
            <a:pPr marL="457200" indent="-457200">
              <a:buAutoNum type="arabicPeriod"/>
            </a:pPr>
            <a:r>
              <a:rPr lang="id-ID" sz="2400" dirty="0" smtClean="0"/>
              <a:t>Nomor </a:t>
            </a:r>
            <a:r>
              <a:rPr lang="id-ID" sz="2400" dirty="0"/>
              <a:t>seri dari tanggal pengeluaran cek </a:t>
            </a:r>
            <a:r>
              <a:rPr lang="id-ID" sz="2400" dirty="0" smtClean="0"/>
              <a:t>perjalanan</a:t>
            </a:r>
          </a:p>
          <a:p>
            <a:pPr marL="457200" indent="-457200">
              <a:buAutoNum type="arabicPeriod"/>
            </a:pPr>
            <a:r>
              <a:rPr lang="id-ID" sz="2400" dirty="0" smtClean="0"/>
              <a:t>Tanda </a:t>
            </a:r>
            <a:r>
              <a:rPr lang="id-ID" sz="2400" dirty="0"/>
              <a:t>tangan orang yang berpergian pada waktu pembelian TC tanda tangan pada waktu penguangan cek </a:t>
            </a:r>
            <a:r>
              <a:rPr lang="id-ID" sz="2400" dirty="0" smtClean="0"/>
              <a:t>perjalanan.</a:t>
            </a:r>
          </a:p>
          <a:p>
            <a:pPr marL="457200" indent="-457200">
              <a:buAutoNum type="arabicPeriod"/>
            </a:pPr>
            <a:r>
              <a:rPr lang="id-ID" sz="2400" dirty="0" smtClean="0"/>
              <a:t>Perintah </a:t>
            </a:r>
            <a:r>
              <a:rPr lang="id-ID" sz="2400" dirty="0"/>
              <a:t>membayar tanpa </a:t>
            </a:r>
            <a:r>
              <a:rPr lang="id-ID" sz="2400" dirty="0" smtClean="0"/>
              <a:t>syarat</a:t>
            </a:r>
          </a:p>
          <a:p>
            <a:pPr marL="457200" indent="-457200">
              <a:buAutoNum type="arabicPeriod"/>
            </a:pPr>
            <a:r>
              <a:rPr lang="id-ID" sz="2400" dirty="0" smtClean="0"/>
              <a:t>dapat </a:t>
            </a:r>
            <a:r>
              <a:rPr lang="id-ID" sz="2400" dirty="0"/>
              <a:t>dibayarkan sebagai alat pembayaran yang </a:t>
            </a:r>
            <a:r>
              <a:rPr lang="id-ID" sz="2400" dirty="0" smtClean="0"/>
              <a:t>sah</a:t>
            </a:r>
          </a:p>
          <a:p>
            <a:pPr marL="457200" indent="-457200">
              <a:buAutoNum type="arabicPeriod"/>
            </a:pPr>
            <a:r>
              <a:rPr lang="id-ID" sz="2400" dirty="0" smtClean="0"/>
              <a:t>Tanda </a:t>
            </a:r>
            <a:r>
              <a:rPr lang="id-ID" sz="2400" dirty="0"/>
              <a:t>tangan dari bank penerbit.</a:t>
            </a:r>
          </a:p>
          <a:p>
            <a:r>
              <a:rPr lang="id-ID" sz="2400" dirty="0"/>
              <a:t/>
            </a:r>
            <a:br>
              <a:rPr lang="id-ID" sz="2400" dirty="0"/>
            </a:br>
            <a:endParaRPr lang="id-ID" sz="2400" dirty="0" smtClean="0">
              <a:latin typeface="Arial Black" panose="020B0A04020102020204" pitchFamily="34" charset="0"/>
            </a:endParaRPr>
          </a:p>
          <a:p>
            <a:r>
              <a:rPr lang="id-ID" sz="2400" dirty="0">
                <a:latin typeface="Arial Black" panose="020B0A04020102020204" pitchFamily="34" charset="0"/>
              </a:rPr>
              <a:t/>
            </a:r>
            <a:br>
              <a:rPr lang="id-ID" sz="2400" dirty="0">
                <a:latin typeface="Arial Black" panose="020B0A04020102020204" pitchFamily="34" charset="0"/>
              </a:rPr>
            </a:br>
            <a:endParaRPr lang="id-ID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id-ID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66284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282</TotalTime>
  <Words>741</Words>
  <Application>Microsoft Office PowerPoint</Application>
  <PresentationFormat>Widescreen</PresentationFormat>
  <Paragraphs>167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Arial Black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18</cp:revision>
  <dcterms:created xsi:type="dcterms:W3CDTF">2020-08-28T02:54:50Z</dcterms:created>
  <dcterms:modified xsi:type="dcterms:W3CDTF">2020-09-15T15:26:12Z</dcterms:modified>
</cp:coreProperties>
</file>