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95" r:id="rId6"/>
    <p:sldId id="264" r:id="rId7"/>
    <p:sldId id="265" r:id="rId8"/>
    <p:sldId id="268" r:id="rId9"/>
    <p:sldId id="270" r:id="rId10"/>
    <p:sldId id="269" r:id="rId11"/>
    <p:sldId id="296" r:id="rId12"/>
    <p:sldId id="297" r:id="rId13"/>
    <p:sldId id="271" r:id="rId14"/>
    <p:sldId id="298" r:id="rId15"/>
    <p:sldId id="275" r:id="rId16"/>
  </p:sldIdLst>
  <p:sldSz cx="9144000" cy="5143500" type="screen16x9"/>
  <p:notesSz cx="6858000" cy="9144000"/>
  <p:embeddedFontLst>
    <p:embeddedFont>
      <p:font typeface="Calisto MT" pitchFamily="18" charset="0"/>
      <p:regular r:id="rId18"/>
      <p:bold r:id="rId19"/>
      <p:italic r:id="rId20"/>
      <p:boldItalic r:id="rId21"/>
    </p:embeddedFont>
    <p:embeddedFont>
      <p:font typeface="Dancing Script" charset="0"/>
      <p:regular r:id="rId22"/>
      <p:bold r:id="rId23"/>
    </p:embeddedFont>
    <p:embeddedFont>
      <p:font typeface="Andalus" pitchFamily="18" charset="-78"/>
      <p:regular r:id="rId24"/>
    </p:embeddedFont>
    <p:embeddedFont>
      <p:font typeface="Bitter Thin" charset="0"/>
      <p:regular r:id="rId25"/>
      <p:bold r:id="rId26"/>
      <p:italic r:id="rId27"/>
      <p:boldItalic r:id="rId28"/>
    </p:embeddedFont>
    <p:embeddedFont>
      <p:font typeface="High Tower Text" pitchFamily="18" charset="0"/>
      <p:regular r:id="rId29"/>
      <p:italic r:id="rId30"/>
    </p:embeddedFont>
    <p:embeddedFont>
      <p:font typeface="Candara" pitchFamily="34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Cambria Math" pitchFamily="18" charset="0"/>
      <p:regular r:id="rId39"/>
    </p:embeddedFont>
    <p:embeddedFont>
      <p:font typeface="Bitter" charset="0"/>
      <p:regular r:id="rId40"/>
      <p:bold r:id="rId41"/>
      <p:italic r:id="rId42"/>
      <p:boldItalic r:id="rId43"/>
    </p:embeddedFont>
    <p:embeddedFont>
      <p:font typeface="Centaur" pitchFamily="18" charset="0"/>
      <p:regular r:id="rId44"/>
    </p:embeddedFont>
    <p:embeddedFont>
      <p:font typeface="Bahnschrift SemiBold" charset="0"/>
      <p:bold r:id="rId45"/>
    </p:embeddedFont>
    <p:embeddedFont>
      <p:font typeface="Berlin Sans FB" pitchFamily="34" charset="0"/>
      <p:regular r:id="rId46"/>
      <p:bold r:id="rId47"/>
    </p:embeddedFont>
    <p:embeddedFont>
      <p:font typeface="Bahnschrift" charset="0"/>
      <p:regular r:id="rId48"/>
      <p:bold r:id="rId49"/>
    </p:embeddedFont>
    <p:embeddedFont>
      <p:font typeface="Sitka Text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0C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370BA2F-8112-4EE9-9E6B-515A5F67D619}">
  <a:tblStyle styleId="{9370BA2F-8112-4EE9-9E6B-515A5F67D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3169A7-064E-4ED3-959F-49B9377A397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50" Type="http://schemas.openxmlformats.org/officeDocument/2006/relationships/font" Target="fonts/font3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3" Type="http://schemas.openxmlformats.org/officeDocument/2006/relationships/font" Target="fonts/font3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font" Target="fonts/font3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52" Type="http://schemas.openxmlformats.org/officeDocument/2006/relationships/font" Target="fonts/font3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font" Target="fonts/font3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4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E3A38-DFAB-49DE-A06D-1B5E4E481782}" type="doc">
      <dgm:prSet loTypeId="urn:microsoft.com/office/officeart/2005/8/layout/cycle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2DE41573-9E8A-4AC0-ACAE-60CC6F4D15A3}">
      <dgm:prSet phldrT="[Teks]" custT="1"/>
      <dgm:spPr/>
      <dgm:t>
        <a:bodyPr/>
        <a:lstStyle/>
        <a:p>
          <a:r>
            <a:rPr lang="es-ES" sz="1600" b="1" dirty="0">
              <a:latin typeface="Bitter Thin" panose="020B0604020202020204" charset="0"/>
            </a:rPr>
            <a:t>A. </a:t>
          </a:r>
          <a:r>
            <a:rPr lang="es-ES" sz="1600" b="1" dirty="0" err="1">
              <a:latin typeface="Bitter Thin" panose="020B0604020202020204" charset="0"/>
            </a:rPr>
            <a:t>Menelusuri</a:t>
          </a:r>
          <a:r>
            <a:rPr lang="es-ES" sz="1600" b="1" dirty="0">
              <a:latin typeface="Bitter Thin" panose="020B0604020202020204" charset="0"/>
            </a:rPr>
            <a:t> </a:t>
          </a:r>
          <a:r>
            <a:rPr lang="es-ES" sz="1600" b="1" dirty="0" err="1">
              <a:latin typeface="Bitter Thin" panose="020B0604020202020204" charset="0"/>
            </a:rPr>
            <a:t>Konsep</a:t>
          </a:r>
          <a:r>
            <a:rPr lang="es-ES" sz="1600" b="1" dirty="0">
              <a:latin typeface="Bitter Thin" panose="020B0604020202020204" charset="0"/>
            </a:rPr>
            <a:t> Negara, </a:t>
          </a:r>
          <a:r>
            <a:rPr lang="es-ES" sz="1600" b="1" dirty="0" err="1">
              <a:latin typeface="Bitter Thin" panose="020B0604020202020204" charset="0"/>
            </a:rPr>
            <a:t>Tujuan</a:t>
          </a:r>
          <a:r>
            <a:rPr lang="es-ES" sz="1600" b="1" dirty="0">
              <a:latin typeface="Bitter Thin" panose="020B0604020202020204" charset="0"/>
            </a:rPr>
            <a:t> Negara dan </a:t>
          </a:r>
          <a:r>
            <a:rPr lang="es-ES" sz="1600" b="1" dirty="0" err="1">
              <a:latin typeface="Bitter Thin" panose="020B0604020202020204" charset="0"/>
            </a:rPr>
            <a:t>Urgensi</a:t>
          </a:r>
          <a:r>
            <a:rPr lang="es-ES" sz="1600" b="1" dirty="0">
              <a:latin typeface="Bitter Thin" panose="020B0604020202020204" charset="0"/>
            </a:rPr>
            <a:t> </a:t>
          </a:r>
          <a:r>
            <a:rPr lang="es-ES" sz="1600" b="1" dirty="0" err="1">
              <a:latin typeface="Bitter Thin" panose="020B0604020202020204" charset="0"/>
            </a:rPr>
            <a:t>Dasar</a:t>
          </a:r>
          <a:r>
            <a:rPr lang="es-ES" sz="1600" b="1" dirty="0">
              <a:latin typeface="Bitter Thin" panose="020B0604020202020204" charset="0"/>
            </a:rPr>
            <a:t> Negara</a:t>
          </a:r>
          <a:endParaRPr lang="en-ID" sz="1600" b="1" dirty="0">
            <a:latin typeface="Bitter Thin" panose="020B0604020202020204" charset="0"/>
          </a:endParaRPr>
        </a:p>
      </dgm:t>
    </dgm:pt>
    <dgm:pt modelId="{453EDC02-2D80-442E-B55D-059AF8006865}" type="parTrans" cxnId="{66201124-CE72-4962-99CA-E1E9F67CD188}">
      <dgm:prSet/>
      <dgm:spPr/>
      <dgm:t>
        <a:bodyPr/>
        <a:lstStyle/>
        <a:p>
          <a:endParaRPr lang="en-ID"/>
        </a:p>
      </dgm:t>
    </dgm:pt>
    <dgm:pt modelId="{DAE1C23D-7164-4ABA-97A0-F5B475EAFAB8}" type="sibTrans" cxnId="{66201124-CE72-4962-99CA-E1E9F67CD188}">
      <dgm:prSet/>
      <dgm:spPr/>
      <dgm:t>
        <a:bodyPr/>
        <a:lstStyle/>
        <a:p>
          <a:endParaRPr lang="en-ID"/>
        </a:p>
      </dgm:t>
    </dgm:pt>
    <dgm:pt modelId="{E1C35F92-864A-4F73-A445-CDD40C76BF3E}">
      <dgm:prSet phldrT="[Teks]" custT="1"/>
      <dgm:spPr/>
      <dgm:t>
        <a:bodyPr/>
        <a:lstStyle/>
        <a:p>
          <a:r>
            <a:rPr lang="en-ID" sz="1500" dirty="0" err="1">
              <a:latin typeface="Bitter Thin" panose="020B0604020202020204" charset="0"/>
            </a:rPr>
            <a:t>Menelusuri</a:t>
          </a:r>
          <a:r>
            <a:rPr lang="en-ID" sz="1500" dirty="0">
              <a:latin typeface="Bitter Thin" panose="020B0604020202020204" charset="0"/>
            </a:rPr>
            <a:t> </a:t>
          </a:r>
          <a:r>
            <a:rPr lang="en-ID" sz="1500" dirty="0" err="1">
              <a:latin typeface="Bitter Thin" panose="020B0604020202020204" charset="0"/>
            </a:rPr>
            <a:t>Tujuan</a:t>
          </a:r>
          <a:r>
            <a:rPr lang="en-ID" sz="1500" dirty="0">
              <a:latin typeface="Bitter Thin" panose="020B0604020202020204" charset="0"/>
            </a:rPr>
            <a:t> Negara</a:t>
          </a:r>
        </a:p>
      </dgm:t>
    </dgm:pt>
    <dgm:pt modelId="{17AA83AD-31A6-4867-BC87-A29FDB8E4FF6}" type="parTrans" cxnId="{18A69D76-B756-4886-927C-25E5F22ED5B6}">
      <dgm:prSet/>
      <dgm:spPr/>
      <dgm:t>
        <a:bodyPr/>
        <a:lstStyle/>
        <a:p>
          <a:endParaRPr lang="en-ID"/>
        </a:p>
      </dgm:t>
    </dgm:pt>
    <dgm:pt modelId="{FB63A86C-8236-4C08-8E9D-F9CBC6DA4028}" type="sibTrans" cxnId="{18A69D76-B756-4886-927C-25E5F22ED5B6}">
      <dgm:prSet/>
      <dgm:spPr/>
      <dgm:t>
        <a:bodyPr/>
        <a:lstStyle/>
        <a:p>
          <a:endParaRPr lang="en-ID"/>
        </a:p>
      </dgm:t>
    </dgm:pt>
    <dgm:pt modelId="{06B4DC29-7D26-4BF0-8736-9D00CE2039A1}">
      <dgm:prSet phldrT="[Teks]" custT="1"/>
      <dgm:spPr/>
      <dgm:t>
        <a:bodyPr/>
        <a:lstStyle/>
        <a:p>
          <a:r>
            <a:rPr lang="en-ID" sz="1500" dirty="0" err="1"/>
            <a:t>Menelusuri</a:t>
          </a:r>
          <a:r>
            <a:rPr lang="en-ID" sz="1500" dirty="0"/>
            <a:t> </a:t>
          </a:r>
          <a:r>
            <a:rPr lang="en-ID" sz="1500" dirty="0" err="1"/>
            <a:t>Urgensi</a:t>
          </a:r>
          <a:r>
            <a:rPr lang="en-ID" sz="1500" dirty="0"/>
            <a:t> Dasar Negara</a:t>
          </a:r>
        </a:p>
      </dgm:t>
    </dgm:pt>
    <dgm:pt modelId="{58DB73EF-A920-480D-BF2C-E90743F12A36}" type="parTrans" cxnId="{5207B86C-1B37-4FA6-897A-426D3EAC4743}">
      <dgm:prSet/>
      <dgm:spPr/>
      <dgm:t>
        <a:bodyPr/>
        <a:lstStyle/>
        <a:p>
          <a:endParaRPr lang="en-ID"/>
        </a:p>
      </dgm:t>
    </dgm:pt>
    <dgm:pt modelId="{243A9CE6-949F-4518-9B4A-EF3AF24C24F5}" type="sibTrans" cxnId="{5207B86C-1B37-4FA6-897A-426D3EAC4743}">
      <dgm:prSet/>
      <dgm:spPr/>
      <dgm:t>
        <a:bodyPr/>
        <a:lstStyle/>
        <a:p>
          <a:endParaRPr lang="en-ID"/>
        </a:p>
      </dgm:t>
    </dgm:pt>
    <dgm:pt modelId="{DF023F3B-02F0-459C-9595-5BAFC28B89C1}">
      <dgm:prSet phldrT="[Teks]" custT="1"/>
      <dgm:spPr/>
      <dgm:t>
        <a:bodyPr/>
        <a:lstStyle/>
        <a:p>
          <a:r>
            <a:rPr lang="en-ID" sz="1600" dirty="0" err="1">
              <a:latin typeface="Bitter Thin" panose="020B0604020202020204" charset="0"/>
            </a:rPr>
            <a:t>Menelusuri</a:t>
          </a:r>
          <a:r>
            <a:rPr lang="en-ID" sz="1600" dirty="0">
              <a:latin typeface="Bitter Thin" panose="020B0604020202020204" charset="0"/>
            </a:rPr>
            <a:t> </a:t>
          </a:r>
          <a:r>
            <a:rPr lang="en-ID" sz="1600" dirty="0" err="1">
              <a:latin typeface="Bitter Thin" panose="020B0604020202020204" charset="0"/>
            </a:rPr>
            <a:t>Konsep</a:t>
          </a:r>
          <a:r>
            <a:rPr lang="en-ID" sz="1600" dirty="0">
              <a:latin typeface="Bitter Thin" panose="020B0604020202020204" charset="0"/>
            </a:rPr>
            <a:t> Negara</a:t>
          </a:r>
        </a:p>
      </dgm:t>
    </dgm:pt>
    <dgm:pt modelId="{2265D9DD-C8F3-481D-ADBD-186F1DA34C81}" type="parTrans" cxnId="{A977F538-AE1A-460A-9C92-B18B6475D38E}">
      <dgm:prSet/>
      <dgm:spPr/>
      <dgm:t>
        <a:bodyPr/>
        <a:lstStyle/>
        <a:p>
          <a:endParaRPr lang="en-ID"/>
        </a:p>
      </dgm:t>
    </dgm:pt>
    <dgm:pt modelId="{53D7C3F5-2A8F-4D44-A59A-64DE08397CED}" type="sibTrans" cxnId="{A977F538-AE1A-460A-9C92-B18B6475D38E}">
      <dgm:prSet/>
      <dgm:spPr/>
      <dgm:t>
        <a:bodyPr/>
        <a:lstStyle/>
        <a:p>
          <a:endParaRPr lang="en-ID"/>
        </a:p>
      </dgm:t>
    </dgm:pt>
    <dgm:pt modelId="{82E88CB2-6FF9-4F05-8F38-B5949E6CBACE}" type="pres">
      <dgm:prSet presAssocID="{57DE3A38-DFAB-49DE-A06D-1B5E4E4817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5CCC90-6959-420C-A8CC-29F52AFBB410}" type="pres">
      <dgm:prSet presAssocID="{2DE41573-9E8A-4AC0-ACAE-60CC6F4D15A3}" presName="node" presStyleLbl="node1" presStyleIdx="0" presStyleCnt="4" custScaleX="330725" custRadScaleRad="80343" custRadScaleInc="-14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9603D-17AC-4B71-8AA3-02C52F4F5B38}" type="pres">
      <dgm:prSet presAssocID="{2DE41573-9E8A-4AC0-ACAE-60CC6F4D15A3}" presName="spNode" presStyleCnt="0"/>
      <dgm:spPr/>
    </dgm:pt>
    <dgm:pt modelId="{A3E0AB1A-A364-4B44-AB13-30C284F02A70}" type="pres">
      <dgm:prSet presAssocID="{DAE1C23D-7164-4ABA-97A0-F5B475EAFAB8}" presName="sibTrans" presStyleLbl="sibTrans1D1" presStyleIdx="0" presStyleCnt="4"/>
      <dgm:spPr/>
      <dgm:t>
        <a:bodyPr/>
        <a:lstStyle/>
        <a:p>
          <a:endParaRPr lang="en-US"/>
        </a:p>
      </dgm:t>
    </dgm:pt>
    <dgm:pt modelId="{C4574998-4AB9-41A8-AF7B-CDDCB12B9585}" type="pres">
      <dgm:prSet presAssocID="{E1C35F92-864A-4F73-A445-CDD40C76BF3E}" presName="node" presStyleLbl="node1" presStyleIdx="1" presStyleCnt="4" custRadScaleRad="89460" custRadScaleInc="75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FDE92-7EE6-4824-9103-C49908F9A4E1}" type="pres">
      <dgm:prSet presAssocID="{E1C35F92-864A-4F73-A445-CDD40C76BF3E}" presName="spNode" presStyleCnt="0"/>
      <dgm:spPr/>
    </dgm:pt>
    <dgm:pt modelId="{2C82C931-08E6-4CB2-A133-32DF7D05652F}" type="pres">
      <dgm:prSet presAssocID="{FB63A86C-8236-4C08-8E9D-F9CBC6DA4028}" presName="sibTrans" presStyleLbl="sibTrans1D1" presStyleIdx="1" presStyleCnt="4"/>
      <dgm:spPr/>
      <dgm:t>
        <a:bodyPr/>
        <a:lstStyle/>
        <a:p>
          <a:endParaRPr lang="en-US"/>
        </a:p>
      </dgm:t>
    </dgm:pt>
    <dgm:pt modelId="{73B09AF7-36C9-42B9-816E-F1CEE113FB89}" type="pres">
      <dgm:prSet presAssocID="{06B4DC29-7D26-4BF0-8736-9D00CE2039A1}" presName="node" presStyleLbl="node1" presStyleIdx="2" presStyleCnt="4" custRadScaleRad="111843" custRadScaleInc="-7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76588-98C1-44B5-8088-B49F385E093D}" type="pres">
      <dgm:prSet presAssocID="{06B4DC29-7D26-4BF0-8736-9D00CE2039A1}" presName="spNode" presStyleCnt="0"/>
      <dgm:spPr/>
    </dgm:pt>
    <dgm:pt modelId="{115622F1-E165-479B-A835-B1983D60961D}" type="pres">
      <dgm:prSet presAssocID="{243A9CE6-949F-4518-9B4A-EF3AF24C24F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5461FD4C-4A23-461C-9D0C-A5F897CBF80F}" type="pres">
      <dgm:prSet presAssocID="{DF023F3B-02F0-459C-9595-5BAFC28B89C1}" presName="node" presStyleLbl="node1" presStyleIdx="3" presStyleCnt="4" custRadScaleRad="89484" custRadScaleInc="-80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A35DE-FD68-42AF-B041-FDDDEB5D06AB}" type="pres">
      <dgm:prSet presAssocID="{DF023F3B-02F0-459C-9595-5BAFC28B89C1}" presName="spNode" presStyleCnt="0"/>
      <dgm:spPr/>
    </dgm:pt>
    <dgm:pt modelId="{4360933F-BECC-4B8F-B8EA-36099B0432F9}" type="pres">
      <dgm:prSet presAssocID="{53D7C3F5-2A8F-4D44-A59A-64DE08397CE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501DFF9F-67FC-433B-9358-D6130F29F18E}" type="presOf" srcId="{2DE41573-9E8A-4AC0-ACAE-60CC6F4D15A3}" destId="{215CCC90-6959-420C-A8CC-29F52AFBB410}" srcOrd="0" destOrd="0" presId="urn:microsoft.com/office/officeart/2005/8/layout/cycle6"/>
    <dgm:cxn modelId="{B3A15ABB-502C-4432-93C4-99B1E03D1E5B}" type="presOf" srcId="{DF023F3B-02F0-459C-9595-5BAFC28B89C1}" destId="{5461FD4C-4A23-461C-9D0C-A5F897CBF80F}" srcOrd="0" destOrd="0" presId="urn:microsoft.com/office/officeart/2005/8/layout/cycle6"/>
    <dgm:cxn modelId="{2C1BBEC2-8D44-495B-B626-95791D228F99}" type="presOf" srcId="{06B4DC29-7D26-4BF0-8736-9D00CE2039A1}" destId="{73B09AF7-36C9-42B9-816E-F1CEE113FB89}" srcOrd="0" destOrd="0" presId="urn:microsoft.com/office/officeart/2005/8/layout/cycle6"/>
    <dgm:cxn modelId="{AB92BF6F-FA3E-4AA1-B833-915233ABE886}" type="presOf" srcId="{DAE1C23D-7164-4ABA-97A0-F5B475EAFAB8}" destId="{A3E0AB1A-A364-4B44-AB13-30C284F02A70}" srcOrd="0" destOrd="0" presId="urn:microsoft.com/office/officeart/2005/8/layout/cycle6"/>
    <dgm:cxn modelId="{80B3CF2F-7B11-46AF-A18E-058ADBD586FD}" type="presOf" srcId="{243A9CE6-949F-4518-9B4A-EF3AF24C24F5}" destId="{115622F1-E165-479B-A835-B1983D60961D}" srcOrd="0" destOrd="0" presId="urn:microsoft.com/office/officeart/2005/8/layout/cycle6"/>
    <dgm:cxn modelId="{A977F538-AE1A-460A-9C92-B18B6475D38E}" srcId="{57DE3A38-DFAB-49DE-A06D-1B5E4E481782}" destId="{DF023F3B-02F0-459C-9595-5BAFC28B89C1}" srcOrd="3" destOrd="0" parTransId="{2265D9DD-C8F3-481D-ADBD-186F1DA34C81}" sibTransId="{53D7C3F5-2A8F-4D44-A59A-64DE08397CED}"/>
    <dgm:cxn modelId="{18A69D76-B756-4886-927C-25E5F22ED5B6}" srcId="{57DE3A38-DFAB-49DE-A06D-1B5E4E481782}" destId="{E1C35F92-864A-4F73-A445-CDD40C76BF3E}" srcOrd="1" destOrd="0" parTransId="{17AA83AD-31A6-4867-BC87-A29FDB8E4FF6}" sibTransId="{FB63A86C-8236-4C08-8E9D-F9CBC6DA4028}"/>
    <dgm:cxn modelId="{5207B86C-1B37-4FA6-897A-426D3EAC4743}" srcId="{57DE3A38-DFAB-49DE-A06D-1B5E4E481782}" destId="{06B4DC29-7D26-4BF0-8736-9D00CE2039A1}" srcOrd="2" destOrd="0" parTransId="{58DB73EF-A920-480D-BF2C-E90743F12A36}" sibTransId="{243A9CE6-949F-4518-9B4A-EF3AF24C24F5}"/>
    <dgm:cxn modelId="{40217D1C-612D-4D08-A328-B4AB8688766B}" type="presOf" srcId="{57DE3A38-DFAB-49DE-A06D-1B5E4E481782}" destId="{82E88CB2-6FF9-4F05-8F38-B5949E6CBACE}" srcOrd="0" destOrd="0" presId="urn:microsoft.com/office/officeart/2005/8/layout/cycle6"/>
    <dgm:cxn modelId="{C3458804-E12E-4829-8F91-AB6E7F978C15}" type="presOf" srcId="{FB63A86C-8236-4C08-8E9D-F9CBC6DA4028}" destId="{2C82C931-08E6-4CB2-A133-32DF7D05652F}" srcOrd="0" destOrd="0" presId="urn:microsoft.com/office/officeart/2005/8/layout/cycle6"/>
    <dgm:cxn modelId="{823C232F-C247-4B14-B8F1-D96E7F674F2A}" type="presOf" srcId="{E1C35F92-864A-4F73-A445-CDD40C76BF3E}" destId="{C4574998-4AB9-41A8-AF7B-CDDCB12B9585}" srcOrd="0" destOrd="0" presId="urn:microsoft.com/office/officeart/2005/8/layout/cycle6"/>
    <dgm:cxn modelId="{3B8D6C69-B8DD-4A80-9FF9-011E69928565}" type="presOf" srcId="{53D7C3F5-2A8F-4D44-A59A-64DE08397CED}" destId="{4360933F-BECC-4B8F-B8EA-36099B0432F9}" srcOrd="0" destOrd="0" presId="urn:microsoft.com/office/officeart/2005/8/layout/cycle6"/>
    <dgm:cxn modelId="{66201124-CE72-4962-99CA-E1E9F67CD188}" srcId="{57DE3A38-DFAB-49DE-A06D-1B5E4E481782}" destId="{2DE41573-9E8A-4AC0-ACAE-60CC6F4D15A3}" srcOrd="0" destOrd="0" parTransId="{453EDC02-2D80-442E-B55D-059AF8006865}" sibTransId="{DAE1C23D-7164-4ABA-97A0-F5B475EAFAB8}"/>
    <dgm:cxn modelId="{71E0761E-B310-4A38-8F4A-546BDEED2F12}" type="presParOf" srcId="{82E88CB2-6FF9-4F05-8F38-B5949E6CBACE}" destId="{215CCC90-6959-420C-A8CC-29F52AFBB410}" srcOrd="0" destOrd="0" presId="urn:microsoft.com/office/officeart/2005/8/layout/cycle6"/>
    <dgm:cxn modelId="{EBC61731-7B8B-4AF9-99A4-1A8C00C9876A}" type="presParOf" srcId="{82E88CB2-6FF9-4F05-8F38-B5949E6CBACE}" destId="{77A9603D-17AC-4B71-8AA3-02C52F4F5B38}" srcOrd="1" destOrd="0" presId="urn:microsoft.com/office/officeart/2005/8/layout/cycle6"/>
    <dgm:cxn modelId="{9C6BC6B7-681D-406A-A8E6-8BBE50B52AC3}" type="presParOf" srcId="{82E88CB2-6FF9-4F05-8F38-B5949E6CBACE}" destId="{A3E0AB1A-A364-4B44-AB13-30C284F02A70}" srcOrd="2" destOrd="0" presId="urn:microsoft.com/office/officeart/2005/8/layout/cycle6"/>
    <dgm:cxn modelId="{7ADDB169-9698-476A-8448-D109102D1DED}" type="presParOf" srcId="{82E88CB2-6FF9-4F05-8F38-B5949E6CBACE}" destId="{C4574998-4AB9-41A8-AF7B-CDDCB12B9585}" srcOrd="3" destOrd="0" presId="urn:microsoft.com/office/officeart/2005/8/layout/cycle6"/>
    <dgm:cxn modelId="{2C3379A1-137C-4B27-B930-608F6D556E86}" type="presParOf" srcId="{82E88CB2-6FF9-4F05-8F38-B5949E6CBACE}" destId="{747FDE92-7EE6-4824-9103-C49908F9A4E1}" srcOrd="4" destOrd="0" presId="urn:microsoft.com/office/officeart/2005/8/layout/cycle6"/>
    <dgm:cxn modelId="{E67A40EC-D58E-48E5-8921-6FB47F7557AF}" type="presParOf" srcId="{82E88CB2-6FF9-4F05-8F38-B5949E6CBACE}" destId="{2C82C931-08E6-4CB2-A133-32DF7D05652F}" srcOrd="5" destOrd="0" presId="urn:microsoft.com/office/officeart/2005/8/layout/cycle6"/>
    <dgm:cxn modelId="{21B08721-7C11-466F-87A7-084253AF7EFD}" type="presParOf" srcId="{82E88CB2-6FF9-4F05-8F38-B5949E6CBACE}" destId="{73B09AF7-36C9-42B9-816E-F1CEE113FB89}" srcOrd="6" destOrd="0" presId="urn:microsoft.com/office/officeart/2005/8/layout/cycle6"/>
    <dgm:cxn modelId="{67C34DE8-75EA-4D9E-8D5B-D370C3E76561}" type="presParOf" srcId="{82E88CB2-6FF9-4F05-8F38-B5949E6CBACE}" destId="{30C76588-98C1-44B5-8088-B49F385E093D}" srcOrd="7" destOrd="0" presId="urn:microsoft.com/office/officeart/2005/8/layout/cycle6"/>
    <dgm:cxn modelId="{AA39D76E-9E7D-41A4-9FF2-A27EA697B0DC}" type="presParOf" srcId="{82E88CB2-6FF9-4F05-8F38-B5949E6CBACE}" destId="{115622F1-E165-479B-A835-B1983D60961D}" srcOrd="8" destOrd="0" presId="urn:microsoft.com/office/officeart/2005/8/layout/cycle6"/>
    <dgm:cxn modelId="{42B8CFE8-2F57-45DE-914C-2C37ACD008EC}" type="presParOf" srcId="{82E88CB2-6FF9-4F05-8F38-B5949E6CBACE}" destId="{5461FD4C-4A23-461C-9D0C-A5F897CBF80F}" srcOrd="9" destOrd="0" presId="urn:microsoft.com/office/officeart/2005/8/layout/cycle6"/>
    <dgm:cxn modelId="{0A8CC8F0-4552-433A-A3F5-A60A079CD6AA}" type="presParOf" srcId="{82E88CB2-6FF9-4F05-8F38-B5949E6CBACE}" destId="{F4FA35DE-FD68-42AF-B041-FDDDEB5D06AB}" srcOrd="10" destOrd="0" presId="urn:microsoft.com/office/officeart/2005/8/layout/cycle6"/>
    <dgm:cxn modelId="{C52EC2CE-5AC0-4446-B768-44F1FF426316}" type="presParOf" srcId="{82E88CB2-6FF9-4F05-8F38-B5949E6CBACE}" destId="{4360933F-BECC-4B8F-B8EA-36099B0432F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CCC90-6959-420C-A8CC-29F52AFBB410}">
      <dsp:nvSpPr>
        <dsp:cNvPr id="0" name=""/>
        <dsp:cNvSpPr/>
      </dsp:nvSpPr>
      <dsp:spPr>
        <a:xfrm>
          <a:off x="103742" y="334521"/>
          <a:ext cx="5171797" cy="10164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Bitter Thin" panose="020B0604020202020204" charset="0"/>
            </a:rPr>
            <a:t>A. </a:t>
          </a:r>
          <a:r>
            <a:rPr lang="es-ES" sz="1600" b="1" kern="1200" dirty="0" err="1">
              <a:latin typeface="Bitter Thin" panose="020B0604020202020204" charset="0"/>
            </a:rPr>
            <a:t>Menelusuri</a:t>
          </a:r>
          <a:r>
            <a:rPr lang="es-ES" sz="1600" b="1" kern="1200" dirty="0">
              <a:latin typeface="Bitter Thin" panose="020B0604020202020204" charset="0"/>
            </a:rPr>
            <a:t> </a:t>
          </a:r>
          <a:r>
            <a:rPr lang="es-ES" sz="1600" b="1" kern="1200" dirty="0" err="1">
              <a:latin typeface="Bitter Thin" panose="020B0604020202020204" charset="0"/>
            </a:rPr>
            <a:t>Konsep</a:t>
          </a:r>
          <a:r>
            <a:rPr lang="es-ES" sz="1600" b="1" kern="1200" dirty="0">
              <a:latin typeface="Bitter Thin" panose="020B0604020202020204" charset="0"/>
            </a:rPr>
            <a:t> Negara, </a:t>
          </a:r>
          <a:r>
            <a:rPr lang="es-ES" sz="1600" b="1" kern="1200" dirty="0" err="1">
              <a:latin typeface="Bitter Thin" panose="020B0604020202020204" charset="0"/>
            </a:rPr>
            <a:t>Tujuan</a:t>
          </a:r>
          <a:r>
            <a:rPr lang="es-ES" sz="1600" b="1" kern="1200" dirty="0">
              <a:latin typeface="Bitter Thin" panose="020B0604020202020204" charset="0"/>
            </a:rPr>
            <a:t> Negara dan </a:t>
          </a:r>
          <a:r>
            <a:rPr lang="es-ES" sz="1600" b="1" kern="1200" dirty="0" err="1">
              <a:latin typeface="Bitter Thin" panose="020B0604020202020204" charset="0"/>
            </a:rPr>
            <a:t>Urgensi</a:t>
          </a:r>
          <a:r>
            <a:rPr lang="es-ES" sz="1600" b="1" kern="1200" dirty="0">
              <a:latin typeface="Bitter Thin" panose="020B0604020202020204" charset="0"/>
            </a:rPr>
            <a:t> </a:t>
          </a:r>
          <a:r>
            <a:rPr lang="es-ES" sz="1600" b="1" kern="1200" dirty="0" err="1">
              <a:latin typeface="Bitter Thin" panose="020B0604020202020204" charset="0"/>
            </a:rPr>
            <a:t>Dasar</a:t>
          </a:r>
          <a:r>
            <a:rPr lang="es-ES" sz="1600" b="1" kern="1200" dirty="0">
              <a:latin typeface="Bitter Thin" panose="020B0604020202020204" charset="0"/>
            </a:rPr>
            <a:t> Negara</a:t>
          </a:r>
          <a:endParaRPr lang="en-ID" sz="1600" b="1" kern="1200" dirty="0">
            <a:latin typeface="Bitter Thin" panose="020B0604020202020204" charset="0"/>
          </a:endParaRPr>
        </a:p>
      </dsp:txBody>
      <dsp:txXfrm>
        <a:off x="153361" y="384140"/>
        <a:ext cx="5072559" cy="917216"/>
      </dsp:txXfrm>
    </dsp:sp>
    <dsp:sp modelId="{A3E0AB1A-A364-4B44-AB13-30C284F02A70}">
      <dsp:nvSpPr>
        <dsp:cNvPr id="0" name=""/>
        <dsp:cNvSpPr/>
      </dsp:nvSpPr>
      <dsp:spPr>
        <a:xfrm>
          <a:off x="502534" y="1090166"/>
          <a:ext cx="3359396" cy="3359396"/>
        </a:xfrm>
        <a:custGeom>
          <a:avLst/>
          <a:gdLst/>
          <a:ahLst/>
          <a:cxnLst/>
          <a:rect l="0" t="0" r="0" b="0"/>
          <a:pathLst>
            <a:path>
              <a:moveTo>
                <a:pt x="2588363" y="267000"/>
              </a:moveTo>
              <a:arcTo wR="1679698" hR="1679698" stAng="18164978" swAng="235660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74998-4AB9-41A8-AF7B-CDDCB12B9585}">
      <dsp:nvSpPr>
        <dsp:cNvPr id="0" name=""/>
        <dsp:cNvSpPr/>
      </dsp:nvSpPr>
      <dsp:spPr>
        <a:xfrm>
          <a:off x="3393141" y="2262504"/>
          <a:ext cx="1563775" cy="1016454"/>
        </a:xfrm>
        <a:prstGeom prst="roundRect">
          <a:avLst/>
        </a:prstGeom>
        <a:gradFill rotWithShape="0">
          <a:gsLst>
            <a:gs pos="0">
              <a:schemeClr val="accent2">
                <a:hueOff val="-16960"/>
                <a:satOff val="1915"/>
                <a:lumOff val="8824"/>
                <a:alphaOff val="0"/>
                <a:tint val="50000"/>
                <a:satMod val="300000"/>
              </a:schemeClr>
            </a:gs>
            <a:gs pos="35000">
              <a:schemeClr val="accent2">
                <a:hueOff val="-16960"/>
                <a:satOff val="1915"/>
                <a:lumOff val="8824"/>
                <a:alphaOff val="0"/>
                <a:tint val="37000"/>
                <a:satMod val="300000"/>
              </a:schemeClr>
            </a:gs>
            <a:gs pos="100000">
              <a:schemeClr val="accent2">
                <a:hueOff val="-16960"/>
                <a:satOff val="1915"/>
                <a:lumOff val="8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>
              <a:latin typeface="Bitter Thin" panose="020B0604020202020204" charset="0"/>
            </a:rPr>
            <a:t>Menelusuri</a:t>
          </a:r>
          <a:r>
            <a:rPr lang="en-ID" sz="1500" kern="1200" dirty="0">
              <a:latin typeface="Bitter Thin" panose="020B0604020202020204" charset="0"/>
            </a:rPr>
            <a:t> </a:t>
          </a:r>
          <a:r>
            <a:rPr lang="en-ID" sz="1500" kern="1200" dirty="0" err="1">
              <a:latin typeface="Bitter Thin" panose="020B0604020202020204" charset="0"/>
            </a:rPr>
            <a:t>Tujuan</a:t>
          </a:r>
          <a:r>
            <a:rPr lang="en-ID" sz="1500" kern="1200" dirty="0">
              <a:latin typeface="Bitter Thin" panose="020B0604020202020204" charset="0"/>
            </a:rPr>
            <a:t> Negara</a:t>
          </a:r>
        </a:p>
      </dsp:txBody>
      <dsp:txXfrm>
        <a:off x="3442760" y="2312123"/>
        <a:ext cx="1464537" cy="917216"/>
      </dsp:txXfrm>
    </dsp:sp>
    <dsp:sp modelId="{2C82C931-08E6-4CB2-A133-32DF7D05652F}">
      <dsp:nvSpPr>
        <dsp:cNvPr id="0" name=""/>
        <dsp:cNvSpPr/>
      </dsp:nvSpPr>
      <dsp:spPr>
        <a:xfrm>
          <a:off x="561202" y="1036874"/>
          <a:ext cx="3359396" cy="3359396"/>
        </a:xfrm>
        <a:custGeom>
          <a:avLst/>
          <a:gdLst/>
          <a:ahLst/>
          <a:cxnLst/>
          <a:rect l="0" t="0" r="0" b="0"/>
          <a:pathLst>
            <a:path>
              <a:moveTo>
                <a:pt x="3261113" y="2245836"/>
              </a:moveTo>
              <a:arcTo wR="1679698" hR="1679698" stAng="1181826" swAng="800937"/>
            </a:path>
          </a:pathLst>
        </a:custGeom>
        <a:noFill/>
        <a:ln w="9525" cap="flat" cmpd="sng" algn="ctr">
          <a:solidFill>
            <a:schemeClr val="accent2">
              <a:hueOff val="-16960"/>
              <a:satOff val="1915"/>
              <a:lumOff val="8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09AF7-36C9-42B9-816E-F1CEE113FB89}">
      <dsp:nvSpPr>
        <dsp:cNvPr id="0" name=""/>
        <dsp:cNvSpPr/>
      </dsp:nvSpPr>
      <dsp:spPr>
        <a:xfrm>
          <a:off x="2082925" y="3360649"/>
          <a:ext cx="1563775" cy="1016454"/>
        </a:xfrm>
        <a:prstGeom prst="roundRect">
          <a:avLst/>
        </a:prstGeom>
        <a:gradFill rotWithShape="0">
          <a:gsLst>
            <a:gs pos="0">
              <a:schemeClr val="accent2">
                <a:hueOff val="-33920"/>
                <a:satOff val="3831"/>
                <a:lumOff val="17647"/>
                <a:alphaOff val="0"/>
                <a:tint val="50000"/>
                <a:satMod val="300000"/>
              </a:schemeClr>
            </a:gs>
            <a:gs pos="35000">
              <a:schemeClr val="accent2">
                <a:hueOff val="-33920"/>
                <a:satOff val="3831"/>
                <a:lumOff val="17647"/>
                <a:alphaOff val="0"/>
                <a:tint val="37000"/>
                <a:satMod val="300000"/>
              </a:schemeClr>
            </a:gs>
            <a:gs pos="100000">
              <a:schemeClr val="accent2">
                <a:hueOff val="-33920"/>
                <a:satOff val="3831"/>
                <a:lumOff val="17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/>
            <a:t>Menelusuri</a:t>
          </a:r>
          <a:r>
            <a:rPr lang="en-ID" sz="1500" kern="1200" dirty="0"/>
            <a:t> </a:t>
          </a:r>
          <a:r>
            <a:rPr lang="en-ID" sz="1500" kern="1200" dirty="0" err="1"/>
            <a:t>Urgensi</a:t>
          </a:r>
          <a:r>
            <a:rPr lang="en-ID" sz="1500" kern="1200" dirty="0"/>
            <a:t> Dasar Negara</a:t>
          </a:r>
        </a:p>
      </dsp:txBody>
      <dsp:txXfrm>
        <a:off x="2132544" y="3410268"/>
        <a:ext cx="1464537" cy="917216"/>
      </dsp:txXfrm>
    </dsp:sp>
    <dsp:sp modelId="{115622F1-E165-479B-A835-B1983D60961D}">
      <dsp:nvSpPr>
        <dsp:cNvPr id="0" name=""/>
        <dsp:cNvSpPr/>
      </dsp:nvSpPr>
      <dsp:spPr>
        <a:xfrm>
          <a:off x="1603550" y="860147"/>
          <a:ext cx="3359396" cy="3359396"/>
        </a:xfrm>
        <a:custGeom>
          <a:avLst/>
          <a:gdLst/>
          <a:ahLst/>
          <a:cxnLst/>
          <a:rect l="0" t="0" r="0" b="0"/>
          <a:pathLst>
            <a:path>
              <a:moveTo>
                <a:pt x="475906" y="2851138"/>
              </a:moveTo>
              <a:arcTo wR="1679698" hR="1679698" stAng="8146820" swAng="999648"/>
            </a:path>
          </a:pathLst>
        </a:custGeom>
        <a:noFill/>
        <a:ln w="9525" cap="flat" cmpd="sng" algn="ctr">
          <a:solidFill>
            <a:schemeClr val="accent2">
              <a:hueOff val="-33920"/>
              <a:satOff val="3831"/>
              <a:lumOff val="17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1FD4C-4A23-461C-9D0C-A5F897CBF80F}">
      <dsp:nvSpPr>
        <dsp:cNvPr id="0" name=""/>
        <dsp:cNvSpPr/>
      </dsp:nvSpPr>
      <dsp:spPr>
        <a:xfrm>
          <a:off x="636715" y="2296114"/>
          <a:ext cx="1563775" cy="1016454"/>
        </a:xfrm>
        <a:prstGeom prst="roundRect">
          <a:avLst/>
        </a:prstGeom>
        <a:gradFill rotWithShape="0">
          <a:gsLst>
            <a:gs pos="0">
              <a:schemeClr val="accent2">
                <a:hueOff val="-50880"/>
                <a:satOff val="5746"/>
                <a:lumOff val="26471"/>
                <a:alphaOff val="0"/>
                <a:tint val="50000"/>
                <a:satMod val="300000"/>
              </a:schemeClr>
            </a:gs>
            <a:gs pos="35000">
              <a:schemeClr val="accent2">
                <a:hueOff val="-50880"/>
                <a:satOff val="5746"/>
                <a:lumOff val="26471"/>
                <a:alphaOff val="0"/>
                <a:tint val="37000"/>
                <a:satMod val="300000"/>
              </a:schemeClr>
            </a:gs>
            <a:gs pos="100000">
              <a:schemeClr val="accent2">
                <a:hueOff val="-50880"/>
                <a:satOff val="5746"/>
                <a:lumOff val="2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>
              <a:latin typeface="Bitter Thin" panose="020B0604020202020204" charset="0"/>
            </a:rPr>
            <a:t>Menelusuri</a:t>
          </a:r>
          <a:r>
            <a:rPr lang="en-ID" sz="1600" kern="1200" dirty="0">
              <a:latin typeface="Bitter Thin" panose="020B0604020202020204" charset="0"/>
            </a:rPr>
            <a:t> </a:t>
          </a:r>
          <a:r>
            <a:rPr lang="en-ID" sz="1600" kern="1200" dirty="0" err="1">
              <a:latin typeface="Bitter Thin" panose="020B0604020202020204" charset="0"/>
            </a:rPr>
            <a:t>Konsep</a:t>
          </a:r>
          <a:r>
            <a:rPr lang="en-ID" sz="1600" kern="1200" dirty="0">
              <a:latin typeface="Bitter Thin" panose="020B0604020202020204" charset="0"/>
            </a:rPr>
            <a:t> Negara</a:t>
          </a:r>
        </a:p>
      </dsp:txBody>
      <dsp:txXfrm>
        <a:off x="686334" y="2345733"/>
        <a:ext cx="1464537" cy="917216"/>
      </dsp:txXfrm>
    </dsp:sp>
    <dsp:sp modelId="{4360933F-BECC-4B8F-B8EA-36099B0432F9}">
      <dsp:nvSpPr>
        <dsp:cNvPr id="0" name=""/>
        <dsp:cNvSpPr/>
      </dsp:nvSpPr>
      <dsp:spPr>
        <a:xfrm>
          <a:off x="1702495" y="1004387"/>
          <a:ext cx="3359396" cy="3359396"/>
        </a:xfrm>
        <a:custGeom>
          <a:avLst/>
          <a:gdLst/>
          <a:ahLst/>
          <a:cxnLst/>
          <a:rect l="0" t="0" r="0" b="0"/>
          <a:pathLst>
            <a:path>
              <a:moveTo>
                <a:pt x="48058" y="1280778"/>
              </a:moveTo>
              <a:arcTo wR="1679698" hR="1679698" stAng="11624323" swAng="2304360"/>
            </a:path>
          </a:pathLst>
        </a:custGeom>
        <a:noFill/>
        <a:ln w="9525" cap="flat" cmpd="sng" algn="ctr">
          <a:solidFill>
            <a:schemeClr val="accent2">
              <a:hueOff val="-50880"/>
              <a:satOff val="5746"/>
              <a:lumOff val="2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399058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38925" y="1550150"/>
            <a:ext cx="3866100" cy="20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042900" y="-1525"/>
            <a:ext cx="1071300" cy="9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t="11008"/>
          <a:stretch/>
        </p:blipFill>
        <p:spPr>
          <a:xfrm>
            <a:off x="2042900" y="0"/>
            <a:ext cx="1071300" cy="9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✘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✗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2531700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651728" y="1218250"/>
            <a:ext cx="2531700" cy="322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2795962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4826974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✘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✗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2pPr>
            <a:lvl3pPr marL="1371600" lvl="2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3pPr>
            <a:lvl4pPr marL="1828800" lvl="3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4pPr>
            <a:lvl5pPr marL="2286000" lvl="4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5pPr>
            <a:lvl6pPr marL="2743200" lvl="5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6pPr>
            <a:lvl7pPr marL="3200400" lvl="6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7pPr>
            <a:lvl8pPr marL="3657600" lvl="7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8pPr>
            <a:lvl9pPr marL="4114800" lvl="8" indent="-3556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ctrTitle"/>
          </p:nvPr>
        </p:nvSpPr>
        <p:spPr>
          <a:xfrm>
            <a:off x="2638925" y="1303284"/>
            <a:ext cx="3866100" cy="233216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600" b="1" dirty="0" err="1" smtClean="0">
                <a:latin typeface="Calisto MT" pitchFamily="18" charset="0"/>
                <a:cs typeface="Times New Roman" panose="02020603050405020304" pitchFamily="18" charset="0"/>
              </a:rPr>
              <a:t>Konsep</a:t>
            </a:r>
            <a:r>
              <a:rPr lang="en-US" sz="3600" b="1" dirty="0" smtClean="0">
                <a:latin typeface="Calisto MT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sto MT" pitchFamily="18" charset="0"/>
                <a:cs typeface="Times New Roman" panose="02020603050405020304" pitchFamily="18" charset="0"/>
              </a:rPr>
              <a:t>dan</a:t>
            </a:r>
            <a:r>
              <a:rPr lang="en-US" sz="3600" b="1" dirty="0" smtClean="0">
                <a:latin typeface="Calisto MT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sto MT" pitchFamily="18" charset="0"/>
                <a:cs typeface="Times New Roman" panose="02020603050405020304" pitchFamily="18" charset="0"/>
              </a:rPr>
              <a:t>urgensi</a:t>
            </a:r>
            <a:r>
              <a:rPr lang="en-US" sz="3600" b="1" dirty="0" smtClean="0">
                <a:latin typeface="Calisto MT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sto MT" pitchFamily="18" charset="0"/>
                <a:cs typeface="Times New Roman" panose="02020603050405020304" pitchFamily="18" charset="0"/>
              </a:rPr>
              <a:t>pancasila</a:t>
            </a:r>
            <a:r>
              <a:rPr lang="en-US" sz="3600" b="1" dirty="0" smtClean="0">
                <a:latin typeface="Calisto MT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sto MT" pitchFamily="18" charset="0"/>
                <a:cs typeface="Times New Roman" panose="02020603050405020304" pitchFamily="18" charset="0"/>
              </a:rPr>
              <a:t>sebagai</a:t>
            </a:r>
            <a:r>
              <a:rPr lang="en-US" sz="3600" b="1" dirty="0" smtClean="0">
                <a:latin typeface="Calisto MT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sto MT" pitchFamily="18" charset="0"/>
                <a:cs typeface="Times New Roman" panose="02020603050405020304" pitchFamily="18" charset="0"/>
              </a:rPr>
              <a:t>dasar</a:t>
            </a:r>
            <a:r>
              <a:rPr lang="en-US" sz="3600" b="1" dirty="0" smtClean="0">
                <a:latin typeface="Calisto MT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sto MT" pitchFamily="18" charset="0"/>
                <a:cs typeface="Times New Roman" panose="02020603050405020304" pitchFamily="18" charset="0"/>
              </a:rPr>
              <a:t>negara</a:t>
            </a:r>
            <a:endParaRPr sz="1000" b="1" dirty="0">
              <a:latin typeface="Calisto MT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8667FB-F664-4D24-8E12-2355A13525E5}"/>
              </a:ext>
            </a:extLst>
          </p:cNvPr>
          <p:cNvSpPr/>
          <p:nvPr/>
        </p:nvSpPr>
        <p:spPr>
          <a:xfrm>
            <a:off x="5899707" y="3925793"/>
            <a:ext cx="1420979" cy="776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PERTEMUAN 1</a:t>
            </a:r>
            <a:endParaRPr lang="en-ID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Pancasila sebagai Dasar Negara: Pengertian dan Nilai-Nilai Pancasila  sebagai Dasar Negara - Semua Halaman - Bobo">
            <a:extLst>
              <a:ext uri="{FF2B5EF4-FFF2-40B4-BE49-F238E27FC236}">
                <a16:creationId xmlns:a16="http://schemas.microsoft.com/office/drawing/2014/main" xmlns="" id="{692CDF87-6752-42AA-A674-96EBCC66E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897" y="3288948"/>
            <a:ext cx="1165253" cy="10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kna Pancasila sebagai Dasar Negara dan Pandangan Hidup, Berikut  Penjelasannya - Hot Liputan6.com">
            <a:extLst>
              <a:ext uri="{FF2B5EF4-FFF2-40B4-BE49-F238E27FC236}">
                <a16:creationId xmlns:a16="http://schemas.microsoft.com/office/drawing/2014/main" xmlns="" id="{A3C28ED6-A226-4FE1-B6FE-54582144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0196" y="720191"/>
            <a:ext cx="1263354" cy="13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ftar Nama Pulau di Indonesia Terlengkap dan Lokasinya [34 Provinsi]">
            <a:extLst>
              <a:ext uri="{FF2B5EF4-FFF2-40B4-BE49-F238E27FC236}">
                <a16:creationId xmlns:a16="http://schemas.microsoft.com/office/drawing/2014/main" xmlns="" id="{F401759B-187C-4A64-A091-31C6FB863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9193" y="0"/>
            <a:ext cx="1076241" cy="9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489098" y="425301"/>
            <a:ext cx="5178055" cy="50947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b="1" dirty="0"/>
              <a:t>B. </a:t>
            </a:r>
            <a:r>
              <a:rPr lang="en-ID" b="1" dirty="0" err="1"/>
              <a:t>Alasan</a:t>
            </a:r>
            <a:r>
              <a:rPr lang="en-ID" b="1" dirty="0"/>
              <a:t> </a:t>
            </a:r>
            <a:r>
              <a:rPr lang="en-ID" b="1" dirty="0" err="1"/>
              <a:t>Diperlukannya</a:t>
            </a:r>
            <a:r>
              <a:rPr lang="en-ID" b="1" dirty="0"/>
              <a:t> Kajian Pancasila </a:t>
            </a:r>
            <a:r>
              <a:rPr lang="en-ID" b="1" dirty="0" err="1"/>
              <a:t>sebagai</a:t>
            </a:r>
            <a:r>
              <a:rPr lang="en-ID" b="1" dirty="0"/>
              <a:t> Dasar Negara</a:t>
            </a: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195" name="Google Shape;19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987" y="240923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90;p24">
            <a:extLst>
              <a:ext uri="{FF2B5EF4-FFF2-40B4-BE49-F238E27FC236}">
                <a16:creationId xmlns:a16="http://schemas.microsoft.com/office/drawing/2014/main" xmlns="" id="{9757C04E-9864-45AF-938C-DF0448A943E5}"/>
              </a:ext>
            </a:extLst>
          </p:cNvPr>
          <p:cNvSpPr txBox="1">
            <a:spLocks/>
          </p:cNvSpPr>
          <p:nvPr/>
        </p:nvSpPr>
        <p:spPr>
          <a:xfrm>
            <a:off x="276299" y="680037"/>
            <a:ext cx="6131692" cy="420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Pancasila </a:t>
            </a:r>
            <a:r>
              <a:rPr lang="sv-SE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merupakan pandangan hidup dan kepribadian bangsa yang nilai-nilainya bersifat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nasional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yang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mendasari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kebudayaan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bangsa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maka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nilai-nilai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tersebut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merupakan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perwujudan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dari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aspirasi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cita-cita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hidup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bangsa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(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Muzayin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 1992: 16).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D" sz="2000" dirty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Pancasila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memberikan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arah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tentang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hukum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harus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menciptakan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keadaan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negara yang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lebih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baik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dengan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berlandaskan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pada </a:t>
            </a:r>
            <a:r>
              <a:rPr lang="en-ID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nilai-nilai</a:t>
            </a:r>
            <a:r>
              <a:rPr lang="en-ID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i-FI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ketuhanan, kemanusiaan, persatuan, kerakyatan, dan keadilan</a:t>
            </a:r>
            <a:r>
              <a:rPr lang="fi-FI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ID" sz="1000" dirty="0"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udaya Indonesia - Wikipedia bahasa Indonesia, ensiklopedia bebas">
            <a:extLst>
              <a:ext uri="{FF2B5EF4-FFF2-40B4-BE49-F238E27FC236}">
                <a16:creationId xmlns:a16="http://schemas.microsoft.com/office/drawing/2014/main" xmlns="" id="{932FE1D2-C388-4AFE-A299-F0DEA0286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1721" y="425301"/>
            <a:ext cx="1242794" cy="152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99581494-258F-490C-A4B4-B4A0585E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C. </a:t>
            </a:r>
            <a:r>
              <a:rPr lang="id-ID" sz="2000" b="1" dirty="0"/>
              <a:t>Menggali Sumber Historis, Sosiologis, Politis tentang Pancasila sebagai Dasar Negara</a:t>
            </a:r>
            <a:endParaRPr lang="en-ID" b="1" dirty="0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xmlns="" id="{B4B6D49D-F5B0-4264-88CF-D42B6813D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226" y="1105785"/>
            <a:ext cx="5293764" cy="3655239"/>
          </a:xfrm>
        </p:spPr>
        <p:txBody>
          <a:bodyPr/>
          <a:lstStyle/>
          <a:p>
            <a:pPr marL="127000" indent="0" algn="just">
              <a:buNone/>
            </a:pPr>
            <a:r>
              <a:rPr lang="sv-SE" sz="1000" dirty="0"/>
              <a:t>	</a:t>
            </a:r>
            <a:r>
              <a:rPr lang="en-ID" sz="1400" b="1" dirty="0"/>
              <a:t>1. </a:t>
            </a:r>
            <a:r>
              <a:rPr lang="en-ID" sz="1400" b="1" dirty="0" err="1"/>
              <a:t>Sumber</a:t>
            </a:r>
            <a:r>
              <a:rPr lang="en-ID" sz="1400" b="1" dirty="0"/>
              <a:t> </a:t>
            </a:r>
            <a:r>
              <a:rPr lang="en-ID" sz="1400" b="1" dirty="0" err="1"/>
              <a:t>Yuridis</a:t>
            </a:r>
            <a:r>
              <a:rPr lang="en-ID" sz="1400" b="1" dirty="0"/>
              <a:t> Pancasila </a:t>
            </a:r>
            <a:r>
              <a:rPr lang="en-ID" sz="1400" b="1" dirty="0" err="1"/>
              <a:t>sebagai</a:t>
            </a:r>
            <a:r>
              <a:rPr lang="en-ID" sz="1400" b="1" dirty="0"/>
              <a:t> Dasar Negara</a:t>
            </a:r>
          </a:p>
          <a:p>
            <a:pPr marL="127000" indent="0" algn="just">
              <a:buNone/>
            </a:pPr>
            <a:endParaRPr lang="en-ID" sz="1400" dirty="0"/>
          </a:p>
          <a:p>
            <a:pPr marL="127000" indent="0" algn="just">
              <a:buNone/>
            </a:pPr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yuridis</a:t>
            </a:r>
            <a:r>
              <a:rPr lang="en-ID" sz="1400" dirty="0"/>
              <a:t> </a:t>
            </a:r>
            <a:r>
              <a:rPr lang="en-ID" sz="1400" dirty="0" err="1"/>
              <a:t>ketatanegaraan</a:t>
            </a:r>
            <a:r>
              <a:rPr lang="en-ID" sz="1400" dirty="0"/>
              <a:t>, Pancasila </a:t>
            </a:r>
            <a:r>
              <a:rPr lang="en-ID" sz="1400" dirty="0" err="1"/>
              <a:t>merupakan</a:t>
            </a:r>
            <a:r>
              <a:rPr lang="en-ID" sz="1400" dirty="0"/>
              <a:t> </a:t>
            </a:r>
            <a:r>
              <a:rPr lang="en-ID" sz="1400" dirty="0" err="1"/>
              <a:t>dasar</a:t>
            </a:r>
            <a:r>
              <a:rPr lang="en-ID" sz="1400" dirty="0"/>
              <a:t> negara </a:t>
            </a:r>
            <a:r>
              <a:rPr lang="en-US" sz="1400" dirty="0" err="1"/>
              <a:t>Republik</a:t>
            </a:r>
            <a:r>
              <a:rPr lang="en-US" sz="1400" dirty="0"/>
              <a:t> Indonesia </a:t>
            </a:r>
            <a:r>
              <a:rPr lang="en-US" sz="1400" dirty="0" err="1"/>
              <a:t>sebagaimana</a:t>
            </a:r>
            <a:r>
              <a:rPr lang="en-US" sz="1400" dirty="0"/>
              <a:t> </a:t>
            </a:r>
            <a:r>
              <a:rPr lang="en-US" sz="1400" dirty="0" err="1"/>
              <a:t>terdapat</a:t>
            </a:r>
            <a:r>
              <a:rPr lang="en-US" sz="1400" dirty="0"/>
              <a:t> pada </a:t>
            </a:r>
            <a:r>
              <a:rPr lang="en-US" sz="1400" dirty="0" err="1"/>
              <a:t>Pembukaan</a:t>
            </a:r>
            <a:r>
              <a:rPr lang="en-US" sz="1400" dirty="0"/>
              <a:t> </a:t>
            </a:r>
            <a:r>
              <a:rPr lang="en-US" sz="1400" dirty="0" err="1"/>
              <a:t>Undang-Undang</a:t>
            </a:r>
            <a:r>
              <a:rPr lang="en-US" sz="1400" dirty="0"/>
              <a:t> </a:t>
            </a:r>
            <a:r>
              <a:rPr lang="en-ID" sz="1400" dirty="0"/>
              <a:t>Dasar Negara </a:t>
            </a:r>
            <a:r>
              <a:rPr lang="en-ID" sz="1400" dirty="0" err="1"/>
              <a:t>Republik</a:t>
            </a:r>
            <a:r>
              <a:rPr lang="en-ID" sz="1400" dirty="0"/>
              <a:t> Indonesia </a:t>
            </a:r>
            <a:r>
              <a:rPr lang="en-ID" sz="1400" dirty="0" err="1"/>
              <a:t>Tahun</a:t>
            </a:r>
            <a:r>
              <a:rPr lang="en-ID" sz="1400" dirty="0"/>
              <a:t> 1945, yang </a:t>
            </a:r>
            <a:r>
              <a:rPr lang="en-ID" sz="1400" dirty="0" err="1"/>
              <a:t>kelahirannya</a:t>
            </a:r>
            <a:r>
              <a:rPr lang="en-ID" sz="1400" dirty="0"/>
              <a:t> </a:t>
            </a:r>
            <a:r>
              <a:rPr lang="en-ID" sz="1400" dirty="0" err="1"/>
              <a:t>ditempa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proses </a:t>
            </a:r>
            <a:r>
              <a:rPr lang="en-ID" sz="1400" dirty="0" err="1"/>
              <a:t>kebangsaan</a:t>
            </a:r>
            <a:r>
              <a:rPr lang="en-ID" sz="1400" dirty="0"/>
              <a:t> Indonesia. </a:t>
            </a:r>
            <a:r>
              <a:rPr lang="en-ID" sz="1400" dirty="0" err="1"/>
              <a:t>Melalui</a:t>
            </a:r>
            <a:r>
              <a:rPr lang="en-ID" sz="1400" dirty="0"/>
              <a:t> </a:t>
            </a:r>
            <a:r>
              <a:rPr lang="en-ID" sz="1400" dirty="0" err="1"/>
              <a:t>Undang-Undang</a:t>
            </a:r>
            <a:r>
              <a:rPr lang="en-ID" sz="1400" dirty="0"/>
              <a:t> Dasar Negara </a:t>
            </a:r>
            <a:r>
              <a:rPr lang="en-ID" sz="1400" dirty="0" err="1"/>
              <a:t>Republik</a:t>
            </a:r>
            <a:r>
              <a:rPr lang="en-ID" sz="1400" dirty="0"/>
              <a:t> Indonesia </a:t>
            </a:r>
            <a:r>
              <a:rPr lang="en-ID" sz="1400" dirty="0" err="1"/>
              <a:t>Tahun</a:t>
            </a:r>
            <a:r>
              <a:rPr lang="en-ID" sz="1400" dirty="0"/>
              <a:t> 1945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dirty="0" err="1"/>
              <a:t>payung</a:t>
            </a:r>
            <a:r>
              <a:rPr lang="en-ID" sz="1400" dirty="0"/>
              <a:t> </a:t>
            </a:r>
            <a:r>
              <a:rPr lang="en-ID" sz="1400" dirty="0" err="1"/>
              <a:t>hukum</a:t>
            </a:r>
            <a:r>
              <a:rPr lang="en-ID" sz="1400" dirty="0"/>
              <a:t>, Pancasila </a:t>
            </a:r>
            <a:r>
              <a:rPr lang="en-ID" sz="1400" dirty="0" err="1"/>
              <a:t>perlu</a:t>
            </a:r>
            <a:r>
              <a:rPr lang="en-ID" sz="1400" dirty="0"/>
              <a:t> </a:t>
            </a:r>
            <a:r>
              <a:rPr lang="en-ID" sz="1400" dirty="0" err="1"/>
              <a:t>diaktualisasikan</a:t>
            </a:r>
            <a:r>
              <a:rPr lang="en-ID" sz="1400" dirty="0"/>
              <a:t> agar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praktik</a:t>
            </a:r>
            <a:r>
              <a:rPr lang="en-ID" sz="1400" dirty="0"/>
              <a:t> </a:t>
            </a:r>
            <a:r>
              <a:rPr lang="en-ID" sz="1400" dirty="0" err="1"/>
              <a:t>berdemokrasinya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kehilangan</a:t>
            </a:r>
            <a:r>
              <a:rPr lang="en-ID" sz="1400" dirty="0"/>
              <a:t> </a:t>
            </a:r>
            <a:r>
              <a:rPr lang="en-ID" sz="1400" dirty="0" err="1"/>
              <a:t>arah</a:t>
            </a:r>
            <a:r>
              <a:rPr lang="en-ID" sz="1400" dirty="0"/>
              <a:t> dan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meredam</a:t>
            </a:r>
            <a:endParaRPr lang="en-ID" sz="1400" dirty="0"/>
          </a:p>
          <a:p>
            <a:pPr marL="127000" indent="0" algn="just">
              <a:buNone/>
            </a:pPr>
            <a:r>
              <a:rPr lang="en-ID" sz="1400" dirty="0" err="1"/>
              <a:t>konflik</a:t>
            </a:r>
            <a:r>
              <a:rPr lang="en-ID" sz="1400" dirty="0"/>
              <a:t> yang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produktif</a:t>
            </a:r>
            <a:r>
              <a:rPr lang="en-ID" sz="1400" dirty="0"/>
              <a:t> (</a:t>
            </a:r>
            <a:r>
              <a:rPr lang="en-ID" sz="1400" dirty="0" err="1"/>
              <a:t>Pimpinan</a:t>
            </a:r>
            <a:r>
              <a:rPr lang="en-ID" sz="1400" dirty="0"/>
              <a:t> MPR dan Tim </a:t>
            </a:r>
            <a:r>
              <a:rPr lang="en-ID" sz="1400" dirty="0" err="1"/>
              <a:t>Kerja</a:t>
            </a:r>
            <a:r>
              <a:rPr lang="en-ID" sz="1400" dirty="0"/>
              <a:t> </a:t>
            </a:r>
            <a:r>
              <a:rPr lang="en-ID" sz="1400" dirty="0" err="1"/>
              <a:t>Sosialisasi</a:t>
            </a:r>
            <a:r>
              <a:rPr lang="en-ID" sz="1400" dirty="0"/>
              <a:t> MPR </a:t>
            </a:r>
            <a:r>
              <a:rPr lang="en-ID" sz="1400" dirty="0" err="1"/>
              <a:t>periode</a:t>
            </a:r>
            <a:r>
              <a:rPr lang="en-ID" sz="1400" dirty="0"/>
              <a:t> 2009--2014, 2013: 89).</a:t>
            </a:r>
            <a:endParaRPr lang="en-ID" sz="700" dirty="0">
              <a:latin typeface="Bitter" panose="020B0604020202020204" charset="0"/>
            </a:endParaRPr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xmlns="" id="{BA3ABC2F-F799-490C-8F6D-C149866ACF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pic>
        <p:nvPicPr>
          <p:cNvPr id="4102" name="Picture 6" descr="Masalah Besar Pelajaran Sejarah - TAJDID.ID">
            <a:extLst>
              <a:ext uri="{FF2B5EF4-FFF2-40B4-BE49-F238E27FC236}">
                <a16:creationId xmlns:a16="http://schemas.microsoft.com/office/drawing/2014/main" xmlns="" id="{7738A6B7-6BB9-4920-AA22-6D9A0122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617" y="2393725"/>
            <a:ext cx="1480842" cy="17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318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21505624-EF7C-493C-A68B-5875DD63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1" dirty="0"/>
              <a:t>2. Sumber Historis Pancasila sebagai Dasar Negara</a:t>
            </a:r>
            <a:endParaRPr lang="en-ID" dirty="0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xmlns="" id="{4B6AC25B-6F92-470D-8A17-DF82DF64906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68743" y="1056155"/>
            <a:ext cx="5265189" cy="3815076"/>
          </a:xfrm>
        </p:spPr>
        <p:txBody>
          <a:bodyPr/>
          <a:lstStyle/>
          <a:p>
            <a:pPr marL="114300" indent="0" algn="just">
              <a:buNone/>
            </a:pPr>
            <a:endParaRPr lang="en-US" sz="700" b="1" dirty="0">
              <a:solidFill>
                <a:schemeClr val="tx1"/>
              </a:solidFill>
              <a:latin typeface="Centaur" panose="02030504050205020304" pitchFamily="18" charset="0"/>
            </a:endParaRPr>
          </a:p>
          <a:p>
            <a:pPr marL="114300" indent="0" algn="just">
              <a:buNone/>
            </a:pPr>
            <a:r>
              <a:rPr lang="en-ID" sz="1400" b="0" i="0" u="none" strike="noStrike" baseline="0" dirty="0" err="1">
                <a:latin typeface="TimesNewRomanPSMT"/>
              </a:rPr>
              <a:t>Selain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pengertian</a:t>
            </a:r>
            <a:r>
              <a:rPr lang="en-ID" sz="1400" b="0" i="0" u="none" strike="noStrike" baseline="0" dirty="0">
                <a:latin typeface="TimesNewRomanPSMT"/>
              </a:rPr>
              <a:t> yang </a:t>
            </a:r>
            <a:r>
              <a:rPr lang="en-ID" sz="1400" b="0" i="0" u="none" strike="noStrike" baseline="0" dirty="0" err="1">
                <a:latin typeface="TimesNewRomanPSMT"/>
              </a:rPr>
              <a:t>diungkapkan</a:t>
            </a:r>
            <a:r>
              <a:rPr lang="en-ID" sz="1400" b="0" i="0" u="none" strike="noStrike" baseline="0" dirty="0">
                <a:latin typeface="TimesNewRomanPSMT"/>
              </a:rPr>
              <a:t> oleh Soekarno, “</a:t>
            </a:r>
            <a:r>
              <a:rPr lang="en-ID" sz="1400" b="0" i="0" u="none" strike="noStrike" baseline="0" dirty="0" err="1">
                <a:latin typeface="TimesNewRomanPSMT"/>
              </a:rPr>
              <a:t>dasar</a:t>
            </a:r>
            <a:r>
              <a:rPr lang="en-ID" sz="1400" b="0" i="0" u="none" strike="noStrike" baseline="0" dirty="0">
                <a:latin typeface="TimesNewRomanPSMT"/>
              </a:rPr>
              <a:t> negara” </a:t>
            </a:r>
            <a:r>
              <a:rPr lang="en-ID" sz="1400" b="0" i="0" u="none" strike="noStrike" baseline="0" dirty="0" err="1">
                <a:latin typeface="TimesNewRomanPSMT"/>
              </a:rPr>
              <a:t>dapat</a:t>
            </a:r>
            <a:r>
              <a:rPr lang="en-ID" sz="1400" dirty="0">
                <a:latin typeface="TimesNewRomanPSMT"/>
              </a:rPr>
              <a:t> </a:t>
            </a:r>
            <a:r>
              <a:rPr lang="sv-SE" sz="1400" b="0" i="0" u="none" strike="noStrike" baseline="0" dirty="0">
                <a:latin typeface="TimesNewRomanPSMT"/>
              </a:rPr>
              <a:t>disebut pula </a:t>
            </a:r>
            <a:r>
              <a:rPr lang="sv-SE" sz="1400" b="1" i="0" u="none" strike="noStrike" baseline="0" dirty="0">
                <a:latin typeface="TimesNewRomanPSMT"/>
              </a:rPr>
              <a:t>“ideologi negara”, </a:t>
            </a:r>
            <a:r>
              <a:rPr lang="sv-SE" sz="1400" b="0" i="0" u="none" strike="noStrike" baseline="0" dirty="0">
                <a:latin typeface="TimesNewRomanPSMT"/>
              </a:rPr>
              <a:t>seperti dikatakan oleh Mohammad Hatta:</a:t>
            </a:r>
          </a:p>
          <a:p>
            <a:pPr marL="114300" indent="0" algn="just">
              <a:buNone/>
            </a:pPr>
            <a:endParaRPr lang="sv-SE" sz="1400" b="0" i="0" u="none" strike="noStrike" baseline="0" dirty="0">
              <a:latin typeface="TimesNewRomanPSMT"/>
            </a:endParaRPr>
          </a:p>
          <a:p>
            <a:pPr marL="114300" indent="0" algn="just">
              <a:buNone/>
            </a:pPr>
            <a:r>
              <a:rPr lang="en-ID" sz="1400" b="0" i="0" u="none" strike="noStrike" baseline="0" dirty="0">
                <a:latin typeface="TimesNewRomanPSMT"/>
              </a:rPr>
              <a:t>“</a:t>
            </a:r>
            <a:r>
              <a:rPr lang="en-ID" sz="1400" b="0" i="0" u="none" strike="noStrike" baseline="0" dirty="0" err="1">
                <a:latin typeface="TimesNewRomanPSMT"/>
              </a:rPr>
              <a:t>Pembukaan</a:t>
            </a:r>
            <a:r>
              <a:rPr lang="en-ID" sz="1400" b="0" i="0" u="none" strike="noStrike" baseline="0" dirty="0">
                <a:latin typeface="TimesNewRomanPSMT"/>
              </a:rPr>
              <a:t> UUD, </a:t>
            </a:r>
            <a:r>
              <a:rPr lang="en-ID" sz="1400" b="0" i="0" u="none" strike="noStrike" baseline="0" dirty="0" err="1">
                <a:latin typeface="TimesNewRomanPSMT"/>
              </a:rPr>
              <a:t>karena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memuat</a:t>
            </a:r>
            <a:r>
              <a:rPr lang="en-ID" sz="1400" b="0" i="0" u="none" strike="noStrike" baseline="0" dirty="0">
                <a:latin typeface="TimesNewRomanPSMT"/>
              </a:rPr>
              <a:t> di </a:t>
            </a:r>
            <a:r>
              <a:rPr lang="en-ID" sz="1400" b="0" i="0" u="none" strike="noStrike" baseline="0" dirty="0" err="1">
                <a:latin typeface="TimesNewRomanPSMT"/>
              </a:rPr>
              <a:t>dalamnya</a:t>
            </a:r>
            <a:r>
              <a:rPr lang="en-ID" sz="1400" b="0" i="0" u="none" strike="noStrike" baseline="0" dirty="0">
                <a:latin typeface="TimesNewRomanPSMT"/>
              </a:rPr>
              <a:t> Pancasila </a:t>
            </a:r>
            <a:r>
              <a:rPr lang="en-ID" sz="1400" b="0" i="0" u="none" strike="noStrike" baseline="0" dirty="0" err="1">
                <a:latin typeface="TimesNewRomanPSMT"/>
              </a:rPr>
              <a:t>sebagai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ideologi</a:t>
            </a:r>
            <a:r>
              <a:rPr lang="en-ID" sz="1400" b="0" i="0" u="none" strike="noStrike" baseline="0" dirty="0">
                <a:latin typeface="TimesNewRomanPSMT"/>
              </a:rPr>
              <a:t> negara, </a:t>
            </a:r>
            <a:r>
              <a:rPr lang="en-ID" sz="1400" b="0" i="0" u="none" strike="noStrike" baseline="0" dirty="0" err="1">
                <a:latin typeface="TimesNewRomanPSMT"/>
              </a:rPr>
              <a:t>beserta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dua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pernyataan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lainnya</a:t>
            </a:r>
            <a:r>
              <a:rPr lang="en-ID" sz="1400" b="0" i="0" u="none" strike="noStrike" baseline="0" dirty="0">
                <a:latin typeface="TimesNewRomanPSMT"/>
              </a:rPr>
              <a:t> yang </a:t>
            </a:r>
            <a:r>
              <a:rPr lang="en-ID" sz="1400" b="0" i="0" u="none" strike="noStrike" baseline="0" dirty="0" err="1">
                <a:latin typeface="TimesNewRomanPSMT"/>
              </a:rPr>
              <a:t>menjadi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bimbingan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>
                <a:latin typeface="TimesNewRomanPSMT"/>
              </a:rPr>
              <a:t>pula </a:t>
            </a:r>
            <a:r>
              <a:rPr lang="en-ID" sz="1400" b="0" i="0" u="none" strike="noStrike" baseline="0" dirty="0" err="1">
                <a:latin typeface="TimesNewRomanPSMT"/>
              </a:rPr>
              <a:t>bagi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politik</a:t>
            </a:r>
            <a:r>
              <a:rPr lang="en-ID" sz="1400" b="0" i="0" u="none" strike="noStrike" baseline="0" dirty="0">
                <a:latin typeface="TimesNewRomanPSMT"/>
              </a:rPr>
              <a:t> negeri </a:t>
            </a:r>
            <a:r>
              <a:rPr lang="en-ID" sz="1400" b="0" i="0" u="none" strike="noStrike" baseline="0" dirty="0" err="1">
                <a:latin typeface="TimesNewRomanPSMT"/>
              </a:rPr>
              <a:t>seterusnya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dianggap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sendi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daripada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hukum</a:t>
            </a:r>
            <a:r>
              <a:rPr lang="en-ID" sz="1400" b="0" i="0" u="none" strike="noStrike" baseline="0" dirty="0">
                <a:latin typeface="TimesNewRomanPSMT"/>
              </a:rPr>
              <a:t> tata negara Indonesia. </a:t>
            </a:r>
            <a:r>
              <a:rPr lang="en-ID" sz="1400" b="0" i="0" u="none" strike="noStrike" baseline="0" dirty="0" err="1">
                <a:latin typeface="TimesNewRomanPSMT"/>
              </a:rPr>
              <a:t>Undang-Undang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ialah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pelaksanaan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daripada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pokok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itu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dengan</a:t>
            </a:r>
            <a:r>
              <a:rPr lang="en-ID" sz="1400" b="0" i="0" u="none" strike="noStrike" baseline="0" dirty="0">
                <a:latin typeface="TimesNewRomanPSMT"/>
              </a:rPr>
              <a:t> Pancasila </a:t>
            </a:r>
            <a:r>
              <a:rPr lang="en-ID" sz="1400" b="0" i="0" u="none" strike="noStrike" baseline="0" dirty="0" err="1">
                <a:latin typeface="TimesNewRomanPSMT"/>
              </a:rPr>
              <a:t>sebagai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penyuluhnya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adalah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dasar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mengatur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politik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>
                <a:latin typeface="TimesNewRomanPSMT"/>
              </a:rPr>
              <a:t>negara dan </a:t>
            </a:r>
            <a:r>
              <a:rPr lang="en-ID" sz="1400" b="0" i="0" u="none" strike="noStrike" baseline="0" dirty="0" err="1">
                <a:latin typeface="TimesNewRomanPSMT"/>
              </a:rPr>
              <a:t>perundang-udangan</a:t>
            </a:r>
            <a:r>
              <a:rPr lang="en-ID" sz="1400" b="0" i="0" u="none" strike="noStrike" baseline="0" dirty="0">
                <a:latin typeface="TimesNewRomanPSMT"/>
              </a:rPr>
              <a:t> negara, </a:t>
            </a:r>
            <a:r>
              <a:rPr lang="en-ID" sz="1400" b="0" i="0" u="none" strike="noStrike" baseline="0" dirty="0" err="1">
                <a:latin typeface="TimesNewRomanPSMT"/>
              </a:rPr>
              <a:t>supaya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terdapat</a:t>
            </a:r>
            <a:r>
              <a:rPr lang="en-ID" sz="1400" b="0" i="0" u="none" strike="noStrike" baseline="0" dirty="0">
                <a:latin typeface="TimesNewRomanPSMT"/>
              </a:rPr>
              <a:t> Indonesia </a:t>
            </a:r>
            <a:r>
              <a:rPr lang="en-ID" sz="1400" b="0" i="0" u="none" strike="noStrike" baseline="0" dirty="0" err="1">
                <a:latin typeface="TimesNewRomanPSMT"/>
              </a:rPr>
              <a:t>merdeka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seperti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dicita-citakan</a:t>
            </a:r>
            <a:r>
              <a:rPr lang="en-ID" sz="1400" b="0" i="0" u="none" strike="noStrike" baseline="0" dirty="0">
                <a:latin typeface="TimesNewRomanPSMT"/>
              </a:rPr>
              <a:t>: </a:t>
            </a:r>
            <a:r>
              <a:rPr lang="en-ID" sz="1400" b="0" i="0" u="none" strike="noStrike" baseline="0" dirty="0" err="1">
                <a:latin typeface="TimesNewRomanPSMT"/>
              </a:rPr>
              <a:t>merdeka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bersatu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berdaulat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adil</a:t>
            </a:r>
            <a:r>
              <a:rPr lang="en-ID" sz="1400" b="0" i="0" u="none" strike="noStrike" baseline="0" dirty="0">
                <a:latin typeface="TimesNewRomanPSMT"/>
              </a:rPr>
              <a:t> dan </a:t>
            </a:r>
            <a:r>
              <a:rPr lang="en-ID" sz="1400" b="0" i="0" u="none" strike="noStrike" baseline="0" dirty="0" err="1">
                <a:latin typeface="TimesNewRomanPSMT"/>
              </a:rPr>
              <a:t>makmur</a:t>
            </a:r>
            <a:r>
              <a:rPr lang="en-ID" sz="1400" b="0" i="0" u="none" strike="noStrike" baseline="0" dirty="0">
                <a:latin typeface="TimesNewRomanPSMT"/>
              </a:rPr>
              <a:t>” </a:t>
            </a:r>
            <a:r>
              <a:rPr lang="fi-FI" sz="1400" b="0" i="0" u="none" strike="noStrike" baseline="0" dirty="0">
                <a:latin typeface="TimesNewRomanPSMT"/>
              </a:rPr>
              <a:t>(Hatta, 1977: 1; Lubis, 2006: 332).</a:t>
            </a:r>
            <a:endParaRPr lang="en-ID" sz="200" b="1" dirty="0">
              <a:solidFill>
                <a:schemeClr val="tx1"/>
              </a:solidFill>
              <a:latin typeface="Centaur" panose="02030504050205020304" pitchFamily="18" charset="0"/>
            </a:endParaRP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xmlns="" id="{E0699214-D751-42E0-A971-E960CF927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pic>
        <p:nvPicPr>
          <p:cNvPr id="3074" name="Picture 2" descr="Indonesia merdeka Royalty Free Vector Image - VectorStock">
            <a:extLst>
              <a:ext uri="{FF2B5EF4-FFF2-40B4-BE49-F238E27FC236}">
                <a16:creationId xmlns:a16="http://schemas.microsoft.com/office/drawing/2014/main" xmlns="" id="{73675A7C-5EE5-478D-8F4C-E39BE6A56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831" y="2067052"/>
            <a:ext cx="958628" cy="128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auty Journal - Situs kecantikan dan gaya hidup andalan wanita masa kini.">
            <a:extLst>
              <a:ext uri="{FF2B5EF4-FFF2-40B4-BE49-F238E27FC236}">
                <a16:creationId xmlns:a16="http://schemas.microsoft.com/office/drawing/2014/main" xmlns="" id="{C3EC5C94-2D6B-46AB-A164-DF49EFEC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831" y="3466214"/>
            <a:ext cx="958628" cy="140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07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ctrTitle" idx="4294967295"/>
          </p:nvPr>
        </p:nvSpPr>
        <p:spPr>
          <a:xfrm>
            <a:off x="2273861" y="198282"/>
            <a:ext cx="4928050" cy="463550"/>
          </a:xfrm>
          <a:prstGeom prst="rect">
            <a:avLst/>
          </a:prstGeom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tx1"/>
                </a:solidFill>
              </a:rPr>
              <a:t>3. </a:t>
            </a:r>
            <a:r>
              <a:rPr lang="pt-BR" sz="1800" b="1" dirty="0">
                <a:solidFill>
                  <a:schemeClr val="tx1"/>
                </a:solidFill>
              </a:rPr>
              <a:t>Sumber Sosiologis Pancasila sebagai Dasar Negara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9" name="Google Shape;216;p26">
            <a:extLst>
              <a:ext uri="{FF2B5EF4-FFF2-40B4-BE49-F238E27FC236}">
                <a16:creationId xmlns:a16="http://schemas.microsoft.com/office/drawing/2014/main" xmlns="" id="{17FF23B1-B282-4595-9C79-6C1509754E0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0786" y="962952"/>
            <a:ext cx="7638881" cy="3665692"/>
          </a:xfrm>
          <a:prstGeom prst="rect">
            <a:avLst/>
          </a:prstGeom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>
              <a:buNone/>
            </a:pPr>
            <a:r>
              <a:rPr lang="en-ID" sz="1600" b="1" dirty="0" err="1">
                <a:solidFill>
                  <a:srgbClr val="C00000"/>
                </a:solidFill>
              </a:rPr>
              <a:t>Pertama</a:t>
            </a:r>
            <a:r>
              <a:rPr lang="en-ID" sz="1600" b="1" dirty="0">
                <a:solidFill>
                  <a:srgbClr val="C00000"/>
                </a:solidFill>
              </a:rPr>
              <a:t>, </a:t>
            </a:r>
            <a:r>
              <a:rPr lang="en-ID" sz="1600" b="1" dirty="0" err="1">
                <a:solidFill>
                  <a:srgbClr val="C00000"/>
                </a:solidFill>
              </a:rPr>
              <a:t>nilai-nilai</a:t>
            </a:r>
            <a:r>
              <a:rPr lang="en-ID" sz="1600" b="1" dirty="0">
                <a:solidFill>
                  <a:srgbClr val="C00000"/>
                </a:solidFill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ketuhanan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(</a:t>
            </a:r>
            <a:r>
              <a:rPr lang="en-ID" sz="1600" i="1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religiusitas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)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sebagai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sumber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etika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dan </a:t>
            </a:r>
            <a:r>
              <a:rPr lang="en-ID" sz="1600" i="1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spiritualitas</a:t>
            </a:r>
            <a:r>
              <a:rPr lang="en-ID" sz="1600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(yang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bersifat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600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vertical transcendental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)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dianggap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penting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sebagai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fundamental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etika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kehidupan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bernegara</a:t>
            </a:r>
            <a:r>
              <a:rPr lang="en-ID" sz="16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.</a:t>
            </a:r>
          </a:p>
          <a:p>
            <a:pPr marL="127000" indent="0">
              <a:buNone/>
            </a:pPr>
            <a:endParaRPr lang="en-ID" sz="1600" b="1" dirty="0">
              <a:solidFill>
                <a:srgbClr val="C00000"/>
              </a:solidFill>
              <a:latin typeface="Berlin Sans FB" panose="020E0602020502020306" pitchFamily="34" charset="0"/>
            </a:endParaRPr>
          </a:p>
          <a:p>
            <a:pPr marL="127000" indent="0">
              <a:buNone/>
            </a:pPr>
            <a:r>
              <a:rPr lang="en-ID" sz="1600" b="1" dirty="0" err="1">
                <a:solidFill>
                  <a:srgbClr val="C00000"/>
                </a:solidFill>
              </a:rPr>
              <a:t>Kedua</a:t>
            </a:r>
            <a:r>
              <a:rPr lang="en-ID" sz="1600" dirty="0">
                <a:solidFill>
                  <a:srgbClr val="C00000"/>
                </a:solidFill>
              </a:rPr>
              <a:t>,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nilai-nilai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kemanusiaan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universal yang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bersumber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dari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hukum</a:t>
            </a:r>
            <a:endParaRPr lang="en-ID" sz="1600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marL="127000" indent="0">
              <a:buNone/>
            </a:pP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tuhan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,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hukum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alam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, dan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sifat-sifat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sosial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(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bersifat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horizontal)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dianggap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penting</a:t>
            </a:r>
            <a:endParaRPr lang="en-ID" sz="1600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marL="127000" indent="0">
              <a:buNone/>
            </a:pP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sebagai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fundamental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etika-politik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kehidupan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bernegara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dalam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pergaulan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dunia.</a:t>
            </a:r>
          </a:p>
          <a:p>
            <a:pPr marL="127000" indent="0">
              <a:buNone/>
            </a:pP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Prinsip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kebangsaan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yang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luas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mengarah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pada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persaudaraan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dunia yang</a:t>
            </a:r>
          </a:p>
          <a:p>
            <a:pPr marL="127000" indent="0">
              <a:buNone/>
            </a:pP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dikembangkan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melalui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jalan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eksternalisasi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dan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internalisasi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.</a:t>
            </a:r>
          </a:p>
          <a:p>
            <a:pPr marL="127000" indent="0">
              <a:buNone/>
            </a:pPr>
            <a:endParaRPr lang="en-ID" sz="16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algn="just"/>
            <a:r>
              <a:rPr lang="fi-FI" sz="1600" b="1" dirty="0">
                <a:solidFill>
                  <a:srgbClr val="C00000"/>
                </a:solidFill>
                <a:latin typeface="Bahnschrift" panose="020B0502040204020203" pitchFamily="34" charset="0"/>
              </a:rPr>
              <a:t>Ketiga</a:t>
            </a:r>
            <a:r>
              <a:rPr lang="fi-FI" sz="1600" dirty="0">
                <a:solidFill>
                  <a:srgbClr val="C00000"/>
                </a:solidFill>
                <a:latin typeface="Bahnschrift" panose="020B0502040204020203" pitchFamily="34" charset="0"/>
              </a:rPr>
              <a:t>, nilai-nilai etis kemanusiaan harus mengakar kuat dalam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lingkungan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pergaulan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kebangsaan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yang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lebih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dekat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sebelum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menjangkau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pergaulan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dunia yang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lebih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jauh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. Indonesia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memiliki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prinsip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dan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visi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kebangsaan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 yang </a:t>
            </a:r>
            <a:r>
              <a:rPr lang="en-ID" sz="1600" dirty="0" err="1">
                <a:solidFill>
                  <a:srgbClr val="C00000"/>
                </a:solidFill>
                <a:latin typeface="Bahnschrift" panose="020B0502040204020203" pitchFamily="34" charset="0"/>
              </a:rPr>
              <a:t>kuat</a:t>
            </a:r>
            <a:r>
              <a:rPr lang="en-ID" sz="1600" dirty="0">
                <a:solidFill>
                  <a:srgbClr val="C00000"/>
                </a:solidFill>
                <a:latin typeface="Bahnschrift" panose="020B0502040204020203" pitchFamily="34" charset="0"/>
              </a:rPr>
              <a:t>,</a:t>
            </a:r>
            <a:endParaRPr lang="en-ID" sz="11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21505624-EF7C-493C-A68B-5875DD63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 b="1" dirty="0"/>
              <a:t>4. </a:t>
            </a:r>
            <a:r>
              <a:rPr lang="en-ID" sz="2000" b="1" dirty="0" err="1"/>
              <a:t>Sumber</a:t>
            </a:r>
            <a:r>
              <a:rPr lang="en-ID" sz="2000" b="1" dirty="0"/>
              <a:t> </a:t>
            </a:r>
            <a:r>
              <a:rPr lang="en-ID" sz="2000" b="1" dirty="0" err="1"/>
              <a:t>Politis</a:t>
            </a:r>
            <a:r>
              <a:rPr lang="en-ID" sz="2000" b="1" dirty="0"/>
              <a:t> Pancasila </a:t>
            </a:r>
            <a:r>
              <a:rPr lang="en-ID" sz="2000" b="1" dirty="0" err="1"/>
              <a:t>sebagai</a:t>
            </a:r>
            <a:r>
              <a:rPr lang="en-ID" sz="2000" b="1" dirty="0"/>
              <a:t> Dasar Negara</a:t>
            </a:r>
            <a:endParaRPr lang="en-ID" sz="2000" dirty="0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xmlns="" id="{4B6AC25B-6F92-470D-8A17-DF82DF64906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68743" y="1056155"/>
            <a:ext cx="5265189" cy="3815076"/>
          </a:xfrm>
        </p:spPr>
        <p:txBody>
          <a:bodyPr/>
          <a:lstStyle/>
          <a:p>
            <a:pPr marL="114300" indent="0" algn="l">
              <a:buNone/>
            </a:pPr>
            <a:r>
              <a:rPr lang="en-ID" sz="1400" b="1" dirty="0" err="1">
                <a:latin typeface="Sitka Text" panose="02000505000000020004" pitchFamily="2" charset="0"/>
              </a:rPr>
              <a:t>D</a:t>
            </a:r>
            <a:r>
              <a:rPr lang="en-ID" sz="1400" b="1" i="0" u="none" strike="noStrike" baseline="0" dirty="0" err="1">
                <a:latin typeface="Sitka Text" panose="02000505000000020004" pitchFamily="2" charset="0"/>
              </a:rPr>
              <a:t>alam</a:t>
            </a:r>
            <a:r>
              <a:rPr lang="en-ID" sz="1400" b="1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1" i="0" u="none" strike="noStrike" baseline="0" dirty="0" err="1">
                <a:latin typeface="Sitka Text" panose="02000505000000020004" pitchFamily="2" charset="0"/>
              </a:rPr>
              <a:t>Pasal</a:t>
            </a:r>
            <a:r>
              <a:rPr lang="en-ID" sz="1400" b="1" i="0" u="none" strike="noStrike" baseline="0" dirty="0">
                <a:latin typeface="Sitka Text" panose="02000505000000020004" pitchFamily="2" charset="0"/>
              </a:rPr>
              <a:t> 1 </a:t>
            </a:r>
            <a:r>
              <a:rPr lang="en-ID" sz="1400" b="1" i="0" u="none" strike="noStrike" baseline="0" dirty="0" err="1">
                <a:latin typeface="Sitka Text" panose="02000505000000020004" pitchFamily="2" charset="0"/>
              </a:rPr>
              <a:t>ayat</a:t>
            </a:r>
            <a:r>
              <a:rPr lang="en-ID" sz="1400" b="1" i="0" u="none" strike="noStrike" baseline="0" dirty="0">
                <a:latin typeface="Sitka Text" panose="02000505000000020004" pitchFamily="2" charset="0"/>
              </a:rPr>
              <a:t> (2) 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dan di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dalam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Pasal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36A jo.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Pasal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1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ayat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(2) UUD 1945,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terkandung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makna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bahwa</a:t>
            </a:r>
            <a:r>
              <a:rPr lang="en-ID" sz="140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Pancasila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menjelma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menjadi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asas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dalam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sistem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demokrasi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konstitusional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.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Konsekuensinya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, Pancasila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menjadi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landasan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etik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dalam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kehidupan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politik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bangsa</a:t>
            </a:r>
            <a:r>
              <a:rPr lang="en-ID" sz="140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Indonesia. </a:t>
            </a:r>
          </a:p>
          <a:p>
            <a:pPr marL="114300" indent="0" algn="l">
              <a:buNone/>
            </a:pPr>
            <a:endParaRPr lang="en-ID" sz="1400" dirty="0">
              <a:latin typeface="Sitka Text" panose="02000505000000020004" pitchFamily="2" charset="0"/>
            </a:endParaRPr>
          </a:p>
          <a:p>
            <a:pPr marL="114300" indent="0" algn="l">
              <a:buNone/>
            </a:pP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Selain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itu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, </a:t>
            </a:r>
            <a:r>
              <a:rPr lang="en-ID" sz="1400" b="1" i="0" u="none" strike="noStrike" baseline="0" dirty="0" err="1">
                <a:latin typeface="Sitka Text" panose="02000505000000020004" pitchFamily="2" charset="0"/>
              </a:rPr>
              <a:t>bagi</a:t>
            </a:r>
            <a:r>
              <a:rPr lang="en-ID" sz="1400" b="1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1" i="0" u="none" strike="noStrike" baseline="0" dirty="0" err="1">
                <a:latin typeface="Sitka Text" panose="02000505000000020004" pitchFamily="2" charset="0"/>
              </a:rPr>
              <a:t>warga</a:t>
            </a:r>
            <a:r>
              <a:rPr lang="en-ID" sz="1400" b="1" i="0" u="none" strike="noStrike" baseline="0" dirty="0">
                <a:latin typeface="Sitka Text" panose="02000505000000020004" pitchFamily="2" charset="0"/>
              </a:rPr>
              <a:t> negara 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yang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berkiprah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dalam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suprastruktur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politik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(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sektor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pemerintah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),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yaitu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lembaga-lembaga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negara dan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lembaga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-Lembaga</a:t>
            </a:r>
            <a:r>
              <a:rPr lang="en-ID" sz="140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pemerintahan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,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baik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di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pusat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maupun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di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daerah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, Pancasila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merupakan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norma</a:t>
            </a:r>
            <a:r>
              <a:rPr lang="en-ID" sz="140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hukum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dalam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memformulasikan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dan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mengimplementasikan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kebijakan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public</a:t>
            </a:r>
            <a:r>
              <a:rPr lang="en-ID" sz="140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yang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menyangkut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hajat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hidup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 orang </a:t>
            </a:r>
            <a:r>
              <a:rPr lang="en-ID" sz="1400" b="0" i="0" u="none" strike="noStrike" baseline="0" dirty="0" err="1">
                <a:latin typeface="Sitka Text" panose="02000505000000020004" pitchFamily="2" charset="0"/>
              </a:rPr>
              <a:t>banyak</a:t>
            </a:r>
            <a:r>
              <a:rPr lang="en-ID" sz="1400" b="0" i="0" u="none" strike="noStrike" baseline="0" dirty="0">
                <a:latin typeface="Sitka Text" panose="02000505000000020004" pitchFamily="2" charset="0"/>
              </a:rPr>
              <a:t>.</a:t>
            </a:r>
            <a:endParaRPr lang="en-ID" sz="100" b="1" dirty="0">
              <a:solidFill>
                <a:schemeClr val="tx1"/>
              </a:solidFill>
              <a:latin typeface="Sitka Text" panose="02000505000000020004" pitchFamily="2" charset="0"/>
            </a:endParaRPr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xmlns="" id="{E0699214-D751-42E0-A971-E960CF927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pic>
        <p:nvPicPr>
          <p:cNvPr id="2050" name="Picture 2" descr="Makna dan Arti Penting Pancasila Sebagai Dasar Negara">
            <a:extLst>
              <a:ext uri="{FF2B5EF4-FFF2-40B4-BE49-F238E27FC236}">
                <a16:creationId xmlns:a16="http://schemas.microsoft.com/office/drawing/2014/main" xmlns="" id="{3C12F370-6359-4C93-B0E4-EFFB8B1DF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832" y="3425580"/>
            <a:ext cx="989740" cy="144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ncasila sebagai Dasar Negara, Seperti Apa Fungsinya? | kumparan.com">
            <a:extLst>
              <a:ext uri="{FF2B5EF4-FFF2-40B4-BE49-F238E27FC236}">
                <a16:creationId xmlns:a16="http://schemas.microsoft.com/office/drawing/2014/main" xmlns="" id="{DFC74DF0-AE36-4799-9560-3C505DE55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9832" y="2071560"/>
            <a:ext cx="989739" cy="12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225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291" name="Google Shape;291;p30"/>
          <p:cNvSpPr txBox="1">
            <a:spLocks noGrp="1"/>
          </p:cNvSpPr>
          <p:nvPr>
            <p:ph type="body" idx="4294967295"/>
          </p:nvPr>
        </p:nvSpPr>
        <p:spPr>
          <a:xfrm>
            <a:off x="0" y="995363"/>
            <a:ext cx="4673600" cy="348138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err="1">
                <a:latin typeface="Bitter"/>
                <a:ea typeface="Bitter"/>
                <a:cs typeface="Bitter"/>
                <a:sym typeface="Bitter"/>
              </a:rPr>
              <a:t>Terima</a:t>
            </a:r>
            <a:r>
              <a:rPr lang="en-US" sz="1800" dirty="0">
                <a:latin typeface="Bitter"/>
                <a:ea typeface="Bitter"/>
                <a:cs typeface="Bitter"/>
                <a:sym typeface="Bitter"/>
              </a:rPr>
              <a:t> Kasih</a:t>
            </a:r>
            <a:endParaRPr sz="1800" dirty="0"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293" name="Google Shape;293;p30"/>
          <p:cNvGrpSpPr/>
          <p:nvPr/>
        </p:nvGrpSpPr>
        <p:grpSpPr>
          <a:xfrm>
            <a:off x="3498112" y="865529"/>
            <a:ext cx="2094613" cy="3774558"/>
            <a:chOff x="2547150" y="238125"/>
            <a:chExt cx="2525675" cy="5238750"/>
          </a:xfrm>
        </p:grpSpPr>
        <p:sp>
          <p:nvSpPr>
            <p:cNvPr id="294" name="Google Shape;294;p30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EDEADE">
                <a:alpha val="25140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Daftar Nama Pulau di Indonesia Terlengkap dan Lokasinya [34 Provinsi]">
            <a:extLst>
              <a:ext uri="{FF2B5EF4-FFF2-40B4-BE49-F238E27FC236}">
                <a16:creationId xmlns:a16="http://schemas.microsoft.com/office/drawing/2014/main" xmlns="" id="{531CBA0A-3A56-4A38-888C-90F29639B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4934" y="2134764"/>
            <a:ext cx="1594131" cy="112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653881" y="534589"/>
            <a:ext cx="5136900" cy="60248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sz="1600" b="1" dirty="0">
                <a:solidFill>
                  <a:schemeClr val="tx1"/>
                </a:solidFill>
                <a:latin typeface="Bitter Thin" panose="020B0604020202020204" charset="0"/>
              </a:rPr>
              <a:t>MENGAPA PANCASILA MENJADI DASAR NEGARA</a:t>
            </a:r>
            <a:br>
              <a:rPr lang="en-ID" sz="1600" b="1" dirty="0">
                <a:solidFill>
                  <a:schemeClr val="tx1"/>
                </a:solidFill>
                <a:latin typeface="Bitter Thin" panose="020B0604020202020204" charset="0"/>
              </a:rPr>
            </a:br>
            <a:r>
              <a:rPr lang="en-ID" sz="1600" b="1" dirty="0">
                <a:solidFill>
                  <a:schemeClr val="tx1"/>
                </a:solidFill>
                <a:latin typeface="Bitter Thin" panose="020B0604020202020204" charset="0"/>
              </a:rPr>
              <a:t>REPUBLIK IDONESIA?</a:t>
            </a:r>
            <a:br>
              <a:rPr lang="en-ID" sz="1600" b="1" dirty="0">
                <a:solidFill>
                  <a:schemeClr val="tx1"/>
                </a:solidFill>
                <a:latin typeface="Bitter Thin" panose="020B0604020202020204" charset="0"/>
              </a:rPr>
            </a:b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897934" y="1238081"/>
            <a:ext cx="5136900" cy="32012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just">
              <a:buNone/>
            </a:pPr>
            <a:r>
              <a:rPr lang="en-ID" sz="1200" b="1" dirty="0" err="1"/>
              <a:t>Sebagaimana</a:t>
            </a:r>
            <a:r>
              <a:rPr lang="en-ID" sz="1200" b="1" dirty="0"/>
              <a:t> Anda </a:t>
            </a:r>
            <a:r>
              <a:rPr lang="en-ID" sz="1200" b="1" dirty="0" err="1"/>
              <a:t>ketahui</a:t>
            </a:r>
            <a:r>
              <a:rPr lang="en-ID" sz="1200" b="1" dirty="0"/>
              <a:t> </a:t>
            </a:r>
            <a:r>
              <a:rPr lang="en-ID" sz="1200" b="1" dirty="0" err="1"/>
              <a:t>bahwa</a:t>
            </a:r>
            <a:r>
              <a:rPr lang="en-ID" sz="1200" b="1" dirty="0"/>
              <a:t> Pancasila </a:t>
            </a:r>
            <a:r>
              <a:rPr lang="en-ID" sz="1200" b="1" dirty="0" err="1"/>
              <a:t>sebagai</a:t>
            </a:r>
            <a:r>
              <a:rPr lang="en-ID" sz="1200" b="1" dirty="0"/>
              <a:t> </a:t>
            </a:r>
            <a:r>
              <a:rPr lang="en-ID" sz="1200" b="1" dirty="0" err="1"/>
              <a:t>dasar</a:t>
            </a:r>
            <a:r>
              <a:rPr lang="en-ID" sz="1200" b="1" dirty="0"/>
              <a:t> negara yang </a:t>
            </a:r>
            <a:r>
              <a:rPr lang="en-ID" sz="1200" b="1" dirty="0" err="1"/>
              <a:t>autentik</a:t>
            </a:r>
            <a:r>
              <a:rPr lang="en-ID" sz="1200" b="1" dirty="0"/>
              <a:t> </a:t>
            </a:r>
            <a:r>
              <a:rPr lang="en-ID" sz="1200" b="1" dirty="0" err="1"/>
              <a:t>termaktub</a:t>
            </a:r>
            <a:r>
              <a:rPr lang="en-ID" sz="1200" b="1" dirty="0"/>
              <a:t> </a:t>
            </a:r>
            <a:r>
              <a:rPr lang="en-ID" sz="1200" b="1" dirty="0" err="1"/>
              <a:t>dalam</a:t>
            </a:r>
            <a:r>
              <a:rPr lang="en-ID" sz="1200" b="1" dirty="0"/>
              <a:t> </a:t>
            </a:r>
            <a:r>
              <a:rPr lang="en-ID" sz="1200" b="1" dirty="0" err="1"/>
              <a:t>Pembukaan</a:t>
            </a:r>
            <a:r>
              <a:rPr lang="en-ID" sz="1200" b="1" dirty="0"/>
              <a:t> UUD 1945. Inti </a:t>
            </a:r>
            <a:r>
              <a:rPr lang="en-ID" sz="1200" b="1" dirty="0" err="1"/>
              <a:t>esensi</a:t>
            </a:r>
            <a:r>
              <a:rPr lang="en-ID" sz="1200" b="1" dirty="0"/>
              <a:t> </a:t>
            </a:r>
            <a:r>
              <a:rPr lang="en-ID" sz="1200" b="1" dirty="0" err="1"/>
              <a:t>nilai-nilai</a:t>
            </a:r>
            <a:r>
              <a:rPr lang="en-ID" sz="1200" b="1" dirty="0"/>
              <a:t> Pancasila </a:t>
            </a:r>
            <a:r>
              <a:rPr lang="fi-FI" sz="1200" b="1" dirty="0"/>
              <a:t>tersebut, yaitu Ketuhanan, Kemanusiaan, Persatuan, Kerakyatan, dan Keadilan </a:t>
            </a:r>
            <a:r>
              <a:rPr lang="en-ID" sz="1200" b="1" dirty="0" err="1"/>
              <a:t>sosial</a:t>
            </a:r>
            <a:r>
              <a:rPr lang="en-ID" sz="1200" b="1" dirty="0"/>
              <a:t>. </a:t>
            </a:r>
            <a:r>
              <a:rPr lang="en-ID" sz="1200" b="1" dirty="0" err="1"/>
              <a:t>Bangsa</a:t>
            </a:r>
            <a:r>
              <a:rPr lang="en-ID" sz="1200" b="1" dirty="0"/>
              <a:t> Indonesia </a:t>
            </a:r>
            <a:r>
              <a:rPr lang="en-ID" sz="1200" b="1" dirty="0" err="1"/>
              <a:t>semestinya</a:t>
            </a:r>
            <a:r>
              <a:rPr lang="en-ID" sz="1200" b="1" dirty="0"/>
              <a:t> </a:t>
            </a:r>
            <a:r>
              <a:rPr lang="en-ID" sz="1200" b="1" dirty="0" err="1"/>
              <a:t>telah</a:t>
            </a:r>
            <a:r>
              <a:rPr lang="en-ID" sz="1200" b="1" dirty="0"/>
              <a:t> </a:t>
            </a:r>
            <a:r>
              <a:rPr lang="en-ID" sz="1200" b="1" dirty="0" err="1"/>
              <a:t>dapat</a:t>
            </a:r>
            <a:r>
              <a:rPr lang="en-ID" sz="1200" b="1" dirty="0"/>
              <a:t> </a:t>
            </a:r>
            <a:r>
              <a:rPr lang="en-ID" sz="1200" b="1" dirty="0" err="1"/>
              <a:t>mewujudkan</a:t>
            </a:r>
            <a:r>
              <a:rPr lang="en-ID" sz="1200" b="1" dirty="0"/>
              <a:t> </a:t>
            </a:r>
            <a:r>
              <a:rPr lang="en-ID" sz="1200" b="1" dirty="0" err="1"/>
              <a:t>keadilan</a:t>
            </a:r>
            <a:r>
              <a:rPr lang="en-ID" sz="1200" b="1" dirty="0"/>
              <a:t> </a:t>
            </a:r>
            <a:r>
              <a:rPr lang="en-ID" sz="1200" b="1" dirty="0" err="1"/>
              <a:t>sosial</a:t>
            </a:r>
            <a:r>
              <a:rPr lang="en-ID" sz="1200" b="1" dirty="0"/>
              <a:t> </a:t>
            </a:r>
            <a:r>
              <a:rPr lang="en-ID" sz="1200" b="1" dirty="0" err="1"/>
              <a:t>bagi</a:t>
            </a:r>
            <a:r>
              <a:rPr lang="en-ID" sz="1200" b="1" dirty="0"/>
              <a:t> </a:t>
            </a:r>
            <a:r>
              <a:rPr lang="en-ID" sz="1200" b="1" dirty="0" err="1"/>
              <a:t>seluruh</a:t>
            </a:r>
            <a:r>
              <a:rPr lang="en-ID" sz="1200" b="1" dirty="0"/>
              <a:t> </a:t>
            </a:r>
            <a:r>
              <a:rPr lang="en-ID" sz="1200" b="1" dirty="0" err="1"/>
              <a:t>rakyat</a:t>
            </a:r>
            <a:r>
              <a:rPr lang="en-ID" sz="1200" b="1" dirty="0"/>
              <a:t> </a:t>
            </a:r>
            <a:r>
              <a:rPr lang="en-ID" sz="1200" b="1" dirty="0" err="1"/>
              <a:t>sebagaimana</a:t>
            </a:r>
            <a:r>
              <a:rPr lang="en-ID" sz="1200" b="1" dirty="0"/>
              <a:t> yang </a:t>
            </a:r>
            <a:r>
              <a:rPr lang="en-ID" sz="1200" b="1" dirty="0" err="1"/>
              <a:t>dicita-citakan</a:t>
            </a:r>
            <a:r>
              <a:rPr lang="en-ID" sz="1200" b="1" dirty="0"/>
              <a:t>, </a:t>
            </a:r>
            <a:r>
              <a:rPr lang="en-ID" sz="1200" b="1" dirty="0" err="1"/>
              <a:t>tetapi</a:t>
            </a:r>
            <a:r>
              <a:rPr lang="en-ID" sz="1200" b="1" dirty="0"/>
              <a:t> </a:t>
            </a:r>
            <a:r>
              <a:rPr lang="en-ID" sz="1200" b="1" dirty="0" err="1"/>
              <a:t>dalam</a:t>
            </a:r>
            <a:r>
              <a:rPr lang="en-ID" sz="1200" b="1" dirty="0"/>
              <a:t> </a:t>
            </a:r>
            <a:r>
              <a:rPr lang="en-ID" sz="1200" b="1" dirty="0" err="1"/>
              <a:t>kenyataannya</a:t>
            </a:r>
            <a:r>
              <a:rPr lang="en-ID" sz="1200" b="1" dirty="0"/>
              <a:t> </a:t>
            </a:r>
            <a:r>
              <a:rPr lang="en-ID" sz="1200" b="1" dirty="0" err="1"/>
              <a:t>belum</a:t>
            </a:r>
            <a:r>
              <a:rPr lang="en-ID" sz="1200" b="1" dirty="0"/>
              <a:t> </a:t>
            </a:r>
            <a:r>
              <a:rPr lang="en-ID" sz="1200" b="1" dirty="0" err="1"/>
              <a:t>sesuai</a:t>
            </a:r>
            <a:r>
              <a:rPr lang="en-ID" sz="1200" b="1" dirty="0"/>
              <a:t> </a:t>
            </a:r>
            <a:r>
              <a:rPr lang="en-ID" sz="1200" b="1" dirty="0" err="1"/>
              <a:t>dengan</a:t>
            </a:r>
            <a:r>
              <a:rPr lang="en-ID" sz="1200" b="1" dirty="0"/>
              <a:t> </a:t>
            </a:r>
            <a:r>
              <a:rPr lang="en-ID" sz="1200" b="1" dirty="0" err="1"/>
              <a:t>harapan</a:t>
            </a:r>
            <a:r>
              <a:rPr lang="en-ID" sz="1200" b="1" dirty="0"/>
              <a:t>. Hal </a:t>
            </a:r>
            <a:r>
              <a:rPr lang="en-ID" sz="1200" b="1" dirty="0" err="1"/>
              <a:t>tersebut</a:t>
            </a:r>
            <a:r>
              <a:rPr lang="en-ID" sz="1200" b="1" dirty="0"/>
              <a:t> </a:t>
            </a:r>
            <a:r>
              <a:rPr lang="en-ID" sz="1200" b="1" dirty="0" err="1"/>
              <a:t>merupakan</a:t>
            </a:r>
            <a:r>
              <a:rPr lang="en-ID" sz="1200" b="1" dirty="0"/>
              <a:t> </a:t>
            </a:r>
            <a:r>
              <a:rPr lang="en-ID" sz="1200" b="1" dirty="0" err="1"/>
              <a:t>tantangan</a:t>
            </a:r>
            <a:r>
              <a:rPr lang="en-ID" sz="1200" b="1" dirty="0"/>
              <a:t> </a:t>
            </a:r>
            <a:r>
              <a:rPr lang="en-ID" sz="1200" b="1" dirty="0" err="1"/>
              <a:t>bagi</a:t>
            </a:r>
            <a:r>
              <a:rPr lang="en-ID" sz="1200" b="1" dirty="0"/>
              <a:t> </a:t>
            </a:r>
            <a:r>
              <a:rPr lang="en-ID" sz="1200" b="1" dirty="0" err="1"/>
              <a:t>generasi</a:t>
            </a:r>
            <a:r>
              <a:rPr lang="en-ID" sz="1200" b="1" dirty="0"/>
              <a:t> </a:t>
            </a:r>
            <a:r>
              <a:rPr lang="en-ID" sz="1200" b="1" dirty="0" err="1"/>
              <a:t>muda</a:t>
            </a:r>
            <a:r>
              <a:rPr lang="en-ID" sz="1200" b="1" dirty="0"/>
              <a:t>, </a:t>
            </a:r>
            <a:r>
              <a:rPr lang="en-ID" sz="1200" b="1" dirty="0" err="1"/>
              <a:t>khususnya</a:t>
            </a:r>
            <a:r>
              <a:rPr lang="en-ID" sz="1200" b="1" dirty="0"/>
              <a:t> Anda </a:t>
            </a:r>
            <a:r>
              <a:rPr lang="en-ID" sz="1200" b="1" dirty="0" err="1"/>
              <a:t>sebagai</a:t>
            </a:r>
            <a:r>
              <a:rPr lang="en-ID" sz="1200" b="1" dirty="0"/>
              <a:t> </a:t>
            </a:r>
            <a:r>
              <a:rPr lang="en-ID" sz="1200" b="1" dirty="0" err="1"/>
              <a:t>kaum</a:t>
            </a:r>
            <a:r>
              <a:rPr lang="en-ID" sz="1200" b="1" dirty="0"/>
              <a:t> </a:t>
            </a:r>
            <a:r>
              <a:rPr lang="en-ID" sz="1200" b="1" dirty="0" err="1"/>
              <a:t>intelektual</a:t>
            </a:r>
            <a:r>
              <a:rPr lang="en-ID" sz="1200" b="1" dirty="0"/>
              <a:t>, </a:t>
            </a:r>
            <a:r>
              <a:rPr lang="en-ID" sz="1200" b="1" dirty="0" err="1"/>
              <a:t>untuk</a:t>
            </a:r>
            <a:r>
              <a:rPr lang="en-ID" sz="1200" b="1" dirty="0"/>
              <a:t> </a:t>
            </a:r>
            <a:r>
              <a:rPr lang="en-ID" sz="1200" b="1" dirty="0" err="1"/>
              <a:t>berpartisipasi</a:t>
            </a:r>
            <a:r>
              <a:rPr lang="en-ID" sz="1200" b="1" dirty="0"/>
              <a:t>, </a:t>
            </a:r>
            <a:r>
              <a:rPr lang="en-ID" sz="1200" b="1" dirty="0" err="1"/>
              <a:t>berjuang</a:t>
            </a:r>
            <a:r>
              <a:rPr lang="en-ID" sz="1200" b="1" dirty="0"/>
              <a:t> </a:t>
            </a:r>
            <a:r>
              <a:rPr lang="en-ID" sz="1200" b="1" dirty="0" err="1"/>
              <a:t>mewujudkan</a:t>
            </a:r>
            <a:r>
              <a:rPr lang="en-ID" sz="1200" b="1" dirty="0"/>
              <a:t> </a:t>
            </a:r>
            <a:r>
              <a:rPr lang="en-ID" sz="1200" b="1" dirty="0" err="1"/>
              <a:t>tujuan</a:t>
            </a:r>
            <a:r>
              <a:rPr lang="en-ID" sz="1200" b="1" dirty="0"/>
              <a:t> negara </a:t>
            </a:r>
            <a:r>
              <a:rPr lang="en-ID" sz="1200" b="1" dirty="0" err="1"/>
              <a:t>berdasarkan</a:t>
            </a:r>
            <a:r>
              <a:rPr lang="en-ID" sz="1200" b="1" dirty="0"/>
              <a:t> Pancasila. Agar </a:t>
            </a:r>
            <a:r>
              <a:rPr lang="en-ID" sz="1200" b="1" dirty="0" err="1"/>
              <a:t>partisipasi</a:t>
            </a:r>
            <a:r>
              <a:rPr lang="en-ID" sz="1200" b="1" dirty="0"/>
              <a:t> Anda di masa yang </a:t>
            </a:r>
            <a:r>
              <a:rPr lang="en-ID" sz="1200" b="1" dirty="0" err="1"/>
              <a:t>akan</a:t>
            </a:r>
            <a:r>
              <a:rPr lang="en-ID" sz="1200" b="1" dirty="0"/>
              <a:t> </a:t>
            </a:r>
            <a:r>
              <a:rPr lang="en-ID" sz="1200" b="1" dirty="0" err="1"/>
              <a:t>datang</a:t>
            </a:r>
            <a:r>
              <a:rPr lang="en-ID" sz="1200" b="1" dirty="0"/>
              <a:t> </a:t>
            </a:r>
            <a:r>
              <a:rPr lang="en-ID" sz="1200" b="1" dirty="0" err="1"/>
              <a:t>efektif</a:t>
            </a:r>
            <a:r>
              <a:rPr lang="en-ID" sz="1200" b="1" dirty="0"/>
              <a:t>, </a:t>
            </a:r>
            <a:r>
              <a:rPr lang="en-ID" sz="1200" b="1" dirty="0" err="1"/>
              <a:t>maka</a:t>
            </a:r>
            <a:r>
              <a:rPr lang="en-ID" sz="1200" b="1" dirty="0"/>
              <a:t> </a:t>
            </a:r>
            <a:r>
              <a:rPr lang="en-ID" sz="1200" b="1" dirty="0" err="1"/>
              <a:t>perlu</a:t>
            </a:r>
            <a:r>
              <a:rPr lang="en-ID" sz="1200" b="1" dirty="0"/>
              <a:t> </a:t>
            </a:r>
            <a:r>
              <a:rPr lang="en-ID" sz="1200" b="1" dirty="0" err="1"/>
              <a:t>perluasan</a:t>
            </a:r>
            <a:r>
              <a:rPr lang="en-ID" sz="1200" b="1" dirty="0"/>
              <a:t> dan </a:t>
            </a:r>
            <a:r>
              <a:rPr lang="en-ID" sz="1200" b="1" dirty="0" err="1"/>
              <a:t>pendalaman</a:t>
            </a:r>
            <a:r>
              <a:rPr lang="en-ID" sz="1200" b="1" dirty="0"/>
              <a:t> </a:t>
            </a:r>
            <a:r>
              <a:rPr lang="en-ID" sz="1200" b="1" dirty="0" err="1"/>
              <a:t>wawasan</a:t>
            </a:r>
            <a:r>
              <a:rPr lang="en-ID" sz="1200" b="1" dirty="0"/>
              <a:t> </a:t>
            </a:r>
            <a:r>
              <a:rPr lang="en-ID" sz="1200" b="1" dirty="0" err="1"/>
              <a:t>akademik</a:t>
            </a:r>
            <a:r>
              <a:rPr lang="en-ID" sz="1200" b="1" dirty="0"/>
              <a:t> </a:t>
            </a:r>
            <a:r>
              <a:rPr lang="en-ID" sz="1200" b="1" dirty="0" err="1"/>
              <a:t>mengenai</a:t>
            </a:r>
            <a:r>
              <a:rPr lang="en-ID" sz="1200" b="1" dirty="0"/>
              <a:t> </a:t>
            </a:r>
            <a:r>
              <a:rPr lang="en-ID" sz="1200" b="1" dirty="0" err="1"/>
              <a:t>dasar</a:t>
            </a:r>
            <a:r>
              <a:rPr lang="en-ID" sz="1200" b="1" dirty="0"/>
              <a:t> negara </a:t>
            </a:r>
            <a:r>
              <a:rPr lang="en-ID" sz="1200" b="1" dirty="0" err="1"/>
              <a:t>melalui</a:t>
            </a:r>
            <a:r>
              <a:rPr lang="en-ID" sz="1200" b="1" dirty="0"/>
              <a:t> </a:t>
            </a:r>
            <a:r>
              <a:rPr lang="en-ID" sz="1200" b="1" dirty="0" err="1"/>
              <a:t>mata</a:t>
            </a:r>
            <a:r>
              <a:rPr lang="en-ID" sz="1200" b="1" dirty="0"/>
              <a:t> </a:t>
            </a:r>
            <a:r>
              <a:rPr lang="en-ID" sz="1200" b="1" dirty="0" err="1"/>
              <a:t>kuliah</a:t>
            </a:r>
            <a:r>
              <a:rPr lang="en-ID" sz="1200" b="1" dirty="0"/>
              <a:t> </a:t>
            </a:r>
            <a:r>
              <a:rPr lang="en-ID" sz="1200" b="1" dirty="0" err="1"/>
              <a:t>pendidikan</a:t>
            </a:r>
            <a:r>
              <a:rPr lang="en-ID" sz="1200" b="1" dirty="0"/>
              <a:t> Pancasila.</a:t>
            </a:r>
            <a:endParaRPr lang="en-US" sz="600" b="1" dirty="0">
              <a:latin typeface="High Tower Text" panose="02040502050506030303" pitchFamily="18" charset="0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80584" y="4714085"/>
            <a:ext cx="548700" cy="42936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600"/>
          </a:p>
        </p:txBody>
      </p:sp>
      <p:pic>
        <p:nvPicPr>
          <p:cNvPr id="66" name="Google Shape;66;p12"/>
          <p:cNvPicPr preferRelativeResize="0"/>
          <p:nvPr/>
        </p:nvPicPr>
        <p:blipFill rotWithShape="1">
          <a:blip r:embed="rId3">
            <a:alphaModFix/>
          </a:blip>
          <a:srcRect l="21113" r="27764"/>
          <a:stretch/>
        </p:blipFill>
        <p:spPr>
          <a:xfrm>
            <a:off x="6591350" y="1932088"/>
            <a:ext cx="905700" cy="1449437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7" name="Google Shape;67;p12"/>
          <p:cNvPicPr preferRelativeResize="0"/>
          <p:nvPr/>
        </p:nvPicPr>
        <p:blipFill rotWithShape="1">
          <a:blip r:embed="rId4">
            <a:alphaModFix/>
          </a:blip>
          <a:srcRect l="41297" r="13305"/>
          <a:stretch/>
        </p:blipFill>
        <p:spPr>
          <a:xfrm>
            <a:off x="6591350" y="3355138"/>
            <a:ext cx="905700" cy="1449437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6773" y="1821601"/>
            <a:ext cx="941825" cy="32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987" y="240923"/>
            <a:ext cx="253550" cy="263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 descr="Q">
            <a:extLst>
              <a:ext uri="{FF2B5EF4-FFF2-40B4-BE49-F238E27FC236}">
                <a16:creationId xmlns:a16="http://schemas.microsoft.com/office/drawing/2014/main" xmlns="" id="{2FC51D19-9390-488A-BA52-61F2B1FC3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33228669"/>
              </p:ext>
            </p:extLst>
          </p:nvPr>
        </p:nvGraphicFramePr>
        <p:xfrm>
          <a:off x="382772" y="372748"/>
          <a:ext cx="5579465" cy="437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Gambar 5">
            <a:extLst>
              <a:ext uri="{FF2B5EF4-FFF2-40B4-BE49-F238E27FC236}">
                <a16:creationId xmlns:a16="http://schemas.microsoft.com/office/drawing/2014/main" xmlns="" id="{061E7F64-6518-45CC-BE40-3A8E5D4404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7632" y="504572"/>
            <a:ext cx="1080000" cy="141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b="1" dirty="0"/>
              <a:t> 1. </a:t>
            </a:r>
            <a:r>
              <a:rPr lang="en-ID" b="1" dirty="0" err="1"/>
              <a:t>Menelusuri</a:t>
            </a:r>
            <a:r>
              <a:rPr lang="en-ID" b="1" dirty="0"/>
              <a:t> </a:t>
            </a:r>
            <a:r>
              <a:rPr lang="en-ID" b="1" dirty="0" err="1"/>
              <a:t>Konsep</a:t>
            </a:r>
            <a:r>
              <a:rPr lang="en-ID" b="1" dirty="0"/>
              <a:t> </a:t>
            </a:r>
            <a:r>
              <a:rPr lang="en-ID" b="1" dirty="0" err="1"/>
              <a:t>DasarPancasila</a:t>
            </a:r>
            <a:endParaRPr sz="3200" b="1"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508225" y="1189194"/>
            <a:ext cx="5786249" cy="36977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ID" sz="1800" b="1" dirty="0" err="1"/>
              <a:t>Apakah</a:t>
            </a:r>
            <a:r>
              <a:rPr lang="en-ID" sz="1800" b="1" dirty="0"/>
              <a:t> negara </a:t>
            </a:r>
            <a:r>
              <a:rPr lang="en-ID" sz="1800" b="1" dirty="0" err="1"/>
              <a:t>itu</a:t>
            </a:r>
            <a:r>
              <a:rPr lang="en-ID" sz="1800" b="1" dirty="0"/>
              <a:t>? </a:t>
            </a:r>
          </a:p>
          <a:p>
            <a:r>
              <a:rPr lang="en-ID" sz="1800" b="1" dirty="0" err="1"/>
              <a:t>Menurut</a:t>
            </a:r>
            <a:r>
              <a:rPr lang="en-ID" sz="1800" b="1" dirty="0"/>
              <a:t> </a:t>
            </a:r>
            <a:r>
              <a:rPr lang="en-ID" sz="1800" b="1" dirty="0" err="1"/>
              <a:t>Diponolo</a:t>
            </a:r>
            <a:r>
              <a:rPr lang="en-ID" sz="1800" b="1" dirty="0"/>
              <a:t> (1975: 23-25) negara </a:t>
            </a:r>
            <a:r>
              <a:rPr lang="en-ID" sz="1800" b="1" dirty="0" err="1"/>
              <a:t>adalah</a:t>
            </a:r>
            <a:r>
              <a:rPr lang="en-ID" sz="1800" b="1" dirty="0"/>
              <a:t> </a:t>
            </a:r>
            <a:r>
              <a:rPr lang="en-ID" sz="1800" b="1" dirty="0" err="1"/>
              <a:t>suatu</a:t>
            </a:r>
            <a:r>
              <a:rPr lang="en-ID" sz="1800" b="1" dirty="0"/>
              <a:t> </a:t>
            </a:r>
            <a:r>
              <a:rPr lang="fi-FI" sz="1800" b="1" dirty="0"/>
              <a:t>organisasi kekuasaan yang berdaulat yang dengan tata pemerintahan </a:t>
            </a:r>
            <a:r>
              <a:rPr lang="en-ID" sz="1800" b="1" dirty="0" err="1"/>
              <a:t>melaksanakan</a:t>
            </a:r>
            <a:r>
              <a:rPr lang="en-ID" sz="1800" b="1" dirty="0"/>
              <a:t> tata </a:t>
            </a:r>
            <a:r>
              <a:rPr lang="en-ID" sz="1800" b="1" dirty="0" err="1"/>
              <a:t>tertib</a:t>
            </a:r>
            <a:r>
              <a:rPr lang="en-ID" sz="1800" b="1" dirty="0"/>
              <a:t> </a:t>
            </a:r>
            <a:r>
              <a:rPr lang="en-ID" sz="1800" b="1" dirty="0" err="1"/>
              <a:t>atas</a:t>
            </a:r>
            <a:r>
              <a:rPr lang="en-ID" sz="1800" b="1" dirty="0"/>
              <a:t> </a:t>
            </a:r>
            <a:r>
              <a:rPr lang="en-ID" sz="1800" b="1" dirty="0" err="1"/>
              <a:t>suatu</a:t>
            </a:r>
            <a:r>
              <a:rPr lang="en-ID" sz="1800" b="1" dirty="0"/>
              <a:t> </a:t>
            </a:r>
            <a:r>
              <a:rPr lang="en-ID" sz="1800" b="1" dirty="0" err="1"/>
              <a:t>umat</a:t>
            </a:r>
            <a:r>
              <a:rPr lang="en-ID" sz="1800" b="1" dirty="0"/>
              <a:t> di </a:t>
            </a:r>
            <a:r>
              <a:rPr lang="en-ID" sz="1800" b="1" dirty="0" err="1"/>
              <a:t>suatu</a:t>
            </a:r>
            <a:r>
              <a:rPr lang="en-ID" sz="1800" b="1" dirty="0"/>
              <a:t> </a:t>
            </a:r>
            <a:r>
              <a:rPr lang="en-ID" sz="1800" b="1" dirty="0" err="1"/>
              <a:t>daerah</a:t>
            </a:r>
            <a:r>
              <a:rPr lang="en-ID" sz="1800" b="1" dirty="0"/>
              <a:t> </a:t>
            </a:r>
            <a:r>
              <a:rPr lang="en-ID" sz="1800" b="1" dirty="0" err="1"/>
              <a:t>tertentu</a:t>
            </a:r>
            <a:r>
              <a:rPr lang="en-ID" sz="1800" b="1" dirty="0"/>
              <a:t>.</a:t>
            </a:r>
          </a:p>
          <a:p>
            <a:r>
              <a:rPr lang="en-ID" sz="1800" b="1" dirty="0"/>
              <a:t>Aristoteles: Negara (polis) </a:t>
            </a:r>
            <a:r>
              <a:rPr lang="en-ID" sz="1800" b="1" dirty="0" err="1"/>
              <a:t>ialah</a:t>
            </a:r>
            <a:r>
              <a:rPr lang="en-ID" sz="1800" b="1" dirty="0"/>
              <a:t>” </a:t>
            </a:r>
            <a:r>
              <a:rPr lang="en-ID" sz="1800" b="1" dirty="0" err="1"/>
              <a:t>persekutuan</a:t>
            </a:r>
            <a:r>
              <a:rPr lang="en-ID" sz="1800" b="1" dirty="0"/>
              <a:t> </a:t>
            </a:r>
            <a:r>
              <a:rPr lang="en-ID" sz="1800" b="1" dirty="0" err="1"/>
              <a:t>daripada</a:t>
            </a:r>
            <a:r>
              <a:rPr lang="en-ID" sz="1800" b="1" dirty="0"/>
              <a:t> </a:t>
            </a:r>
            <a:r>
              <a:rPr lang="en-ID" sz="1800" b="1" dirty="0" err="1"/>
              <a:t>keluarga</a:t>
            </a:r>
            <a:r>
              <a:rPr lang="en-ID" sz="1800" b="1" dirty="0"/>
              <a:t> dan </a:t>
            </a:r>
            <a:r>
              <a:rPr lang="en-ID" sz="1800" b="1" dirty="0" err="1"/>
              <a:t>desa</a:t>
            </a:r>
            <a:r>
              <a:rPr lang="en-ID" sz="1800" b="1" dirty="0"/>
              <a:t> </a:t>
            </a:r>
            <a:r>
              <a:rPr lang="en-ID" sz="1800" b="1" dirty="0" err="1"/>
              <a:t>guna</a:t>
            </a:r>
            <a:r>
              <a:rPr lang="en-ID" sz="1800" b="1" dirty="0"/>
              <a:t> </a:t>
            </a:r>
            <a:r>
              <a:rPr lang="en-ID" sz="1800" b="1" dirty="0" err="1"/>
              <a:t>memperoleh</a:t>
            </a:r>
            <a:r>
              <a:rPr lang="en-ID" sz="1800" b="1" dirty="0"/>
              <a:t> </a:t>
            </a:r>
            <a:r>
              <a:rPr lang="en-ID" sz="1800" b="1" dirty="0" err="1"/>
              <a:t>hidup</a:t>
            </a:r>
            <a:r>
              <a:rPr lang="en-ID" sz="1800" b="1" dirty="0"/>
              <a:t> yang </a:t>
            </a:r>
            <a:r>
              <a:rPr lang="en-ID" sz="1800" b="1" dirty="0" err="1"/>
              <a:t>sebaik-baiknya</a:t>
            </a:r>
            <a:r>
              <a:rPr lang="en-ID" sz="1800" b="1" dirty="0"/>
              <a:t>”.</a:t>
            </a:r>
            <a:endParaRPr lang="en-US" sz="1050" b="1" dirty="0">
              <a:latin typeface="Times New Roman" panose="02020603050405020304" pitchFamily="18" charset="0"/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ambar 2">
            <a:extLst>
              <a:ext uri="{FF2B5EF4-FFF2-40B4-BE49-F238E27FC236}">
                <a16:creationId xmlns:a16="http://schemas.microsoft.com/office/drawing/2014/main" xmlns="" id="{EA2B3421-F227-45F1-969F-76E709235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439" y="2516700"/>
            <a:ext cx="1318438" cy="1334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09CEE4F2-43D8-4425-84C0-F7AC8474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Konsep</a:t>
            </a:r>
            <a:r>
              <a:rPr lang="en-US" b="1" dirty="0"/>
              <a:t> Dasar Negara</a:t>
            </a:r>
            <a:endParaRPr lang="en-ID" b="1" dirty="0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xmlns="" id="{A6EED1EC-E3FD-4D8F-A76C-3D9D38665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999" y="1170523"/>
            <a:ext cx="5366593" cy="3361017"/>
          </a:xfrm>
        </p:spPr>
        <p:txBody>
          <a:bodyPr/>
          <a:lstStyle/>
          <a:p>
            <a:pPr marL="114300" indent="0" algn="just">
              <a:buNone/>
            </a:pPr>
            <a:r>
              <a:rPr lang="en-ID" sz="1400" dirty="0" err="1"/>
              <a:t>Sejalan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pengertian</a:t>
            </a:r>
            <a:r>
              <a:rPr lang="en-ID" sz="1400" dirty="0"/>
              <a:t> negara </a:t>
            </a:r>
            <a:r>
              <a:rPr lang="en-ID" sz="1400" dirty="0" err="1"/>
              <a:t>tersebut</a:t>
            </a:r>
            <a:r>
              <a:rPr lang="en-ID" sz="1400" dirty="0"/>
              <a:t>, </a:t>
            </a:r>
            <a:r>
              <a:rPr lang="en-ID" sz="1400" dirty="0" err="1"/>
              <a:t>Diponolo</a:t>
            </a:r>
            <a:r>
              <a:rPr lang="en-ID" sz="1400" dirty="0"/>
              <a:t> </a:t>
            </a:r>
            <a:r>
              <a:rPr lang="en-ID" sz="1400" dirty="0" err="1"/>
              <a:t>menyimpulkan</a:t>
            </a:r>
            <a:r>
              <a:rPr lang="en-ID" sz="1400" dirty="0"/>
              <a:t> 3 (</a:t>
            </a:r>
            <a:r>
              <a:rPr lang="en-ID" sz="1400" dirty="0" err="1"/>
              <a:t>tiga</a:t>
            </a:r>
            <a:r>
              <a:rPr lang="en-ID" sz="1400" dirty="0"/>
              <a:t>) </a:t>
            </a:r>
            <a:r>
              <a:rPr lang="en-ID" sz="1400" dirty="0" err="1"/>
              <a:t>unsur</a:t>
            </a:r>
            <a:r>
              <a:rPr lang="en-ID" sz="1400" dirty="0"/>
              <a:t> yang </a:t>
            </a:r>
            <a:r>
              <a:rPr lang="en-ID" sz="1400" dirty="0" err="1"/>
              <a:t>menjadi</a:t>
            </a:r>
            <a:r>
              <a:rPr lang="en-ID" sz="1400" dirty="0"/>
              <a:t> </a:t>
            </a:r>
            <a:r>
              <a:rPr lang="en-ID" sz="1400" dirty="0" err="1"/>
              <a:t>syarat</a:t>
            </a:r>
            <a:r>
              <a:rPr lang="en-ID" sz="1400" dirty="0"/>
              <a:t> </a:t>
            </a:r>
            <a:r>
              <a:rPr lang="en-ID" sz="1400" dirty="0" err="1"/>
              <a:t>mutlak</a:t>
            </a:r>
            <a:r>
              <a:rPr lang="en-ID" sz="1400" dirty="0"/>
              <a:t> </a:t>
            </a:r>
            <a:r>
              <a:rPr lang="en-ID" sz="1400" dirty="0" err="1"/>
              <a:t>bagi</a:t>
            </a:r>
            <a:r>
              <a:rPr lang="en-ID" sz="1400" dirty="0"/>
              <a:t> </a:t>
            </a:r>
            <a:r>
              <a:rPr lang="en-ID" sz="1400" dirty="0" err="1"/>
              <a:t>adanya</a:t>
            </a:r>
            <a:r>
              <a:rPr lang="en-ID" sz="1400" dirty="0"/>
              <a:t> negara </a:t>
            </a:r>
            <a:r>
              <a:rPr lang="en-ID" sz="1400" dirty="0" err="1"/>
              <a:t>yaitu</a:t>
            </a:r>
            <a:r>
              <a:rPr lang="en-ID" sz="1400" dirty="0"/>
              <a:t>:</a:t>
            </a:r>
          </a:p>
          <a:p>
            <a:pPr marL="114300" indent="0" algn="just">
              <a:buNone/>
            </a:pPr>
            <a:endParaRPr lang="en-ID" sz="1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ID" sz="1400" dirty="0" err="1"/>
              <a:t>Unsur</a:t>
            </a:r>
            <a:r>
              <a:rPr lang="en-ID" sz="1400" dirty="0"/>
              <a:t> </a:t>
            </a:r>
            <a:r>
              <a:rPr lang="en-ID" sz="1400" dirty="0" err="1"/>
              <a:t>tempat</a:t>
            </a:r>
            <a:r>
              <a:rPr lang="en-ID" sz="1400" dirty="0"/>
              <a:t>,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daerah</a:t>
            </a:r>
            <a:r>
              <a:rPr lang="en-ID" sz="1400" dirty="0"/>
              <a:t>, wilayah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i="1" dirty="0" err="1"/>
              <a:t>territoir</a:t>
            </a:r>
            <a:endParaRPr lang="en-ID" sz="1400" i="1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ID" sz="1400" dirty="0" err="1"/>
              <a:t>Unsur</a:t>
            </a:r>
            <a:r>
              <a:rPr lang="en-ID" sz="1400" dirty="0"/>
              <a:t> </a:t>
            </a:r>
            <a:r>
              <a:rPr lang="en-ID" sz="1400" dirty="0" err="1"/>
              <a:t>manusia</a:t>
            </a:r>
            <a:r>
              <a:rPr lang="en-ID" sz="1400" dirty="0"/>
              <a:t>,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umat</a:t>
            </a:r>
            <a:r>
              <a:rPr lang="en-ID" sz="1400" dirty="0"/>
              <a:t> (</a:t>
            </a:r>
            <a:r>
              <a:rPr lang="en-ID" sz="1400" dirty="0" err="1"/>
              <a:t>baca</a:t>
            </a:r>
            <a:r>
              <a:rPr lang="en-ID" sz="1400" dirty="0"/>
              <a:t>: </a:t>
            </a:r>
            <a:r>
              <a:rPr lang="en-ID" sz="1400" dirty="0" err="1"/>
              <a:t>masyarakat</a:t>
            </a:r>
            <a:r>
              <a:rPr lang="en-ID" sz="1400" dirty="0"/>
              <a:t>), </a:t>
            </a:r>
            <a:r>
              <a:rPr lang="en-ID" sz="1400" dirty="0" err="1"/>
              <a:t>rakyat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bangsa</a:t>
            </a:r>
            <a:endParaRPr lang="en-ID" sz="1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i-FI" sz="1400" dirty="0"/>
              <a:t>Unsur organisasi, atau tata kerjasama, atau tata pemerintahan. </a:t>
            </a:r>
            <a:r>
              <a:rPr lang="en-ID" sz="1400" dirty="0" err="1"/>
              <a:t>Ketiga</a:t>
            </a:r>
            <a:r>
              <a:rPr lang="en-ID" sz="1400" dirty="0"/>
              <a:t> </a:t>
            </a:r>
            <a:r>
              <a:rPr lang="en-ID" sz="1400" dirty="0" err="1"/>
              <a:t>unsur</a:t>
            </a:r>
            <a:r>
              <a:rPr lang="en-ID" sz="1400" dirty="0"/>
              <a:t> </a:t>
            </a:r>
            <a:r>
              <a:rPr lang="en-ID" sz="1400" dirty="0" err="1"/>
              <a:t>tersebut</a:t>
            </a:r>
            <a:r>
              <a:rPr lang="en-ID" sz="1400" dirty="0"/>
              <a:t> </a:t>
            </a:r>
            <a:r>
              <a:rPr lang="en-ID" sz="1400" dirty="0" err="1"/>
              <a:t>lazim</a:t>
            </a:r>
            <a:r>
              <a:rPr lang="en-ID" sz="1400" dirty="0"/>
              <a:t> </a:t>
            </a:r>
            <a:r>
              <a:rPr lang="en-ID" sz="1400" dirty="0" err="1"/>
              <a:t>dinyatakan</a:t>
            </a:r>
            <a:r>
              <a:rPr lang="en-ID" sz="1400" dirty="0"/>
              <a:t>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dirty="0" err="1"/>
              <a:t>unsur</a:t>
            </a:r>
            <a:r>
              <a:rPr lang="en-ID" sz="1400" dirty="0"/>
              <a:t> </a:t>
            </a:r>
            <a:r>
              <a:rPr lang="en-ID" sz="1400" dirty="0" err="1"/>
              <a:t>konstitutif</a:t>
            </a:r>
            <a:r>
              <a:rPr lang="en-ID" sz="1400" dirty="0"/>
              <a:t>. </a:t>
            </a:r>
            <a:r>
              <a:rPr lang="en-ID" sz="1400" dirty="0" err="1"/>
              <a:t>Selain</a:t>
            </a:r>
            <a:r>
              <a:rPr lang="en-ID" sz="1400" dirty="0"/>
              <a:t> </a:t>
            </a:r>
            <a:r>
              <a:rPr lang="en-ID" sz="1400" dirty="0" err="1"/>
              <a:t>unsur</a:t>
            </a:r>
            <a:r>
              <a:rPr lang="en-ID" sz="1400" dirty="0"/>
              <a:t> </a:t>
            </a:r>
            <a:r>
              <a:rPr lang="en-ID" sz="1400" dirty="0" err="1"/>
              <a:t>konstitutif</a:t>
            </a:r>
            <a:r>
              <a:rPr lang="en-ID" sz="1400" dirty="0"/>
              <a:t> </a:t>
            </a:r>
            <a:r>
              <a:rPr lang="en-ID" sz="1400" dirty="0" err="1"/>
              <a:t>ada</a:t>
            </a:r>
            <a:r>
              <a:rPr lang="en-ID" sz="1400" dirty="0"/>
              <a:t> juga </a:t>
            </a:r>
            <a:r>
              <a:rPr lang="en-ID" sz="1400" dirty="0" err="1"/>
              <a:t>unsur</a:t>
            </a:r>
            <a:r>
              <a:rPr lang="en-ID" sz="1400" dirty="0"/>
              <a:t> lain, </a:t>
            </a:r>
            <a:r>
              <a:rPr lang="en-ID" sz="1400" dirty="0" err="1"/>
              <a:t>yaitu</a:t>
            </a:r>
            <a:r>
              <a:rPr lang="en-ID" sz="1400" dirty="0"/>
              <a:t> </a:t>
            </a:r>
            <a:r>
              <a:rPr lang="en-ID" sz="1400" dirty="0" err="1"/>
              <a:t>unsur</a:t>
            </a:r>
            <a:r>
              <a:rPr lang="en-ID" sz="1400" dirty="0"/>
              <a:t> </a:t>
            </a:r>
            <a:r>
              <a:rPr lang="en-ID" sz="1400" dirty="0" err="1"/>
              <a:t>deklaratif</a:t>
            </a:r>
            <a:r>
              <a:rPr lang="en-ID" sz="1400" dirty="0"/>
              <a:t>,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hal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pengakuan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negara lain.</a:t>
            </a:r>
            <a:endParaRPr lang="en-ID" sz="1000" dirty="0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35228F70-3D42-4766-8C6E-8FBA580AAB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pic>
        <p:nvPicPr>
          <p:cNvPr id="7170" name="Picture 2" descr="Daftar Nama Pulau di Indonesia Terlengkap dan Lokasinya [34 Provinsi]">
            <a:extLst>
              <a:ext uri="{FF2B5EF4-FFF2-40B4-BE49-F238E27FC236}">
                <a16:creationId xmlns:a16="http://schemas.microsoft.com/office/drawing/2014/main" xmlns="" id="{01304863-B618-42B6-BE3D-EEB99009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5220" y="2755508"/>
            <a:ext cx="1186592" cy="96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99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i-FI" b="1" dirty="0"/>
              <a:t>2. Menelusuri Konsep Tujuan Negara</a:t>
            </a:r>
            <a:endParaRPr sz="3200" dirty="0"/>
          </a:p>
        </p:txBody>
      </p:sp>
      <p:sp>
        <p:nvSpPr>
          <p:cNvPr id="10" name="Tampungan Teks 2">
            <a:extLst>
              <a:ext uri="{FF2B5EF4-FFF2-40B4-BE49-F238E27FC236}">
                <a16:creationId xmlns:a16="http://schemas.microsoft.com/office/drawing/2014/main" xmlns="" id="{E3BD8FFB-2E1A-40BF-B26E-8D123C0E0EA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1179" y="1181437"/>
            <a:ext cx="6258719" cy="3568412"/>
          </a:xfrm>
        </p:spPr>
        <p:txBody>
          <a:bodyPr/>
          <a:lstStyle/>
          <a:p>
            <a:r>
              <a:rPr lang="en-ID" sz="1400" dirty="0" err="1"/>
              <a:t>Secara</a:t>
            </a:r>
            <a:r>
              <a:rPr lang="en-ID" sz="1400" dirty="0"/>
              <a:t> </a:t>
            </a:r>
            <a:r>
              <a:rPr lang="en-ID" sz="1400" dirty="0" err="1"/>
              <a:t>teoretik</a:t>
            </a:r>
            <a:r>
              <a:rPr lang="en-ID" sz="1400" dirty="0"/>
              <a:t>, </a:t>
            </a:r>
            <a:r>
              <a:rPr lang="en-ID" sz="1400" dirty="0" err="1"/>
              <a:t>ada</a:t>
            </a:r>
            <a:r>
              <a:rPr lang="en-ID" sz="1400" dirty="0"/>
              <a:t> </a:t>
            </a:r>
            <a:r>
              <a:rPr lang="en-ID" sz="1400" dirty="0" err="1"/>
              <a:t>beberapa</a:t>
            </a:r>
            <a:r>
              <a:rPr lang="en-ID" sz="1400" dirty="0"/>
              <a:t> </a:t>
            </a:r>
            <a:r>
              <a:rPr lang="en-ID" sz="1400" dirty="0" err="1"/>
              <a:t>tujuan</a:t>
            </a:r>
            <a:r>
              <a:rPr lang="en-ID" sz="1400" dirty="0"/>
              <a:t> negara di </a:t>
            </a:r>
            <a:r>
              <a:rPr lang="en-ID" sz="1400" dirty="0" err="1"/>
              <a:t>antaranya</a:t>
            </a:r>
            <a:r>
              <a:rPr lang="en-ID" sz="1400" dirty="0"/>
              <a:t>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sv-SE" sz="1400" dirty="0"/>
              <a:t>digambarkan secara skematik sebagai berikut, menurut beberapa ahli.</a:t>
            </a:r>
          </a:p>
          <a:p>
            <a:pPr marL="114300" indent="0">
              <a:buNone/>
            </a:pPr>
            <a:endParaRPr lang="sv-SE" sz="1400" dirty="0"/>
          </a:p>
          <a:p>
            <a:r>
              <a:rPr lang="fi-FI" sz="1400" dirty="0"/>
              <a:t>Satu-satunya tujuan bagi raja ialah </a:t>
            </a:r>
            <a:r>
              <a:rPr lang="nn-NO" sz="1400" dirty="0"/>
              <a:t>membuat negara kuat dan berkuasa. </a:t>
            </a:r>
            <a:r>
              <a:rPr lang="en-ID" sz="1400" dirty="0"/>
              <a:t>Hal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hanya</a:t>
            </a:r>
            <a:r>
              <a:rPr lang="en-ID" sz="1400" dirty="0"/>
              <a:t> </a:t>
            </a:r>
            <a:r>
              <a:rPr lang="en-ID" sz="1400" dirty="0" err="1"/>
              <a:t>mungkin</a:t>
            </a:r>
            <a:r>
              <a:rPr lang="en-ID" sz="1400" dirty="0"/>
              <a:t> </a:t>
            </a:r>
            <a:r>
              <a:rPr lang="en-ID" sz="1400" dirty="0" err="1"/>
              <a:t>dicapai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memiliki</a:t>
            </a:r>
            <a:r>
              <a:rPr lang="en-ID" sz="1400" dirty="0"/>
              <a:t> </a:t>
            </a:r>
            <a:r>
              <a:rPr lang="en-ID" sz="1400" dirty="0" err="1"/>
              <a:t>tentara</a:t>
            </a:r>
            <a:r>
              <a:rPr lang="en-ID" sz="1400" dirty="0"/>
              <a:t> yang </a:t>
            </a:r>
            <a:r>
              <a:rPr lang="en-ID" sz="1400" dirty="0" err="1"/>
              <a:t>besar</a:t>
            </a:r>
            <a:r>
              <a:rPr lang="en-ID" sz="1400" dirty="0"/>
              <a:t> dan </a:t>
            </a:r>
            <a:r>
              <a:rPr lang="en-ID" sz="1400" dirty="0" err="1"/>
              <a:t>kuat</a:t>
            </a:r>
            <a:r>
              <a:rPr lang="en-ID" sz="1000" dirty="0"/>
              <a:t>. (</a:t>
            </a:r>
            <a:r>
              <a:rPr lang="en-ID" sz="1400" dirty="0"/>
              <a:t>Shan Yang (</a:t>
            </a:r>
            <a:r>
              <a:rPr lang="en-ID" sz="1400" dirty="0" err="1"/>
              <a:t>Pujangga</a:t>
            </a:r>
            <a:r>
              <a:rPr lang="en-ID" sz="1400" dirty="0"/>
              <a:t> </a:t>
            </a:r>
            <a:r>
              <a:rPr lang="en-ID" sz="1400" dirty="0" err="1"/>
              <a:t>Filsuf</a:t>
            </a:r>
            <a:r>
              <a:rPr lang="en-ID" sz="1400" dirty="0"/>
              <a:t> </a:t>
            </a:r>
            <a:r>
              <a:rPr lang="en-ID" sz="1400" dirty="0" err="1"/>
              <a:t>Cina</a:t>
            </a:r>
            <a:r>
              <a:rPr lang="en-ID" sz="1400" dirty="0"/>
              <a:t>, 4-3 SM)</a:t>
            </a:r>
          </a:p>
          <a:p>
            <a:pPr marL="114300" indent="0">
              <a:buNone/>
            </a:pPr>
            <a:endParaRPr lang="en-ID" sz="1400" dirty="0"/>
          </a:p>
          <a:p>
            <a:r>
              <a:rPr lang="fi-FI" sz="1400" dirty="0"/>
              <a:t>Tujuan hidup umat manusia ialah </a:t>
            </a:r>
            <a:r>
              <a:rPr lang="en-ID" sz="1400" dirty="0" err="1"/>
              <a:t>penjelmaan</a:t>
            </a:r>
            <a:r>
              <a:rPr lang="en-ID" sz="1400" dirty="0"/>
              <a:t> </a:t>
            </a:r>
            <a:r>
              <a:rPr lang="en-ID" sz="1400" dirty="0" err="1"/>
              <a:t>tokoh</a:t>
            </a:r>
            <a:r>
              <a:rPr lang="en-ID" sz="1400" dirty="0"/>
              <a:t> </a:t>
            </a:r>
            <a:r>
              <a:rPr lang="en-ID" sz="1400" dirty="0" err="1"/>
              <a:t>pilihan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mereka</a:t>
            </a:r>
            <a:r>
              <a:rPr lang="en-ID" sz="1400" dirty="0"/>
              <a:t> yang paling </a:t>
            </a:r>
            <a:r>
              <a:rPr lang="en-ID" sz="1400" dirty="0" err="1"/>
              <a:t>sempurna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maha</a:t>
            </a:r>
            <a:r>
              <a:rPr lang="en-ID" sz="1400" dirty="0"/>
              <a:t> </a:t>
            </a:r>
            <a:r>
              <a:rPr lang="en-ID" sz="1400" dirty="0" err="1"/>
              <a:t>manusia</a:t>
            </a:r>
            <a:r>
              <a:rPr lang="en-ID" sz="1400" dirty="0"/>
              <a:t> (</a:t>
            </a:r>
            <a:r>
              <a:rPr lang="en-ID" sz="1400" i="1" dirty="0" err="1"/>
              <a:t>ubermensch</a:t>
            </a:r>
            <a:r>
              <a:rPr lang="en-ID" sz="1400" dirty="0"/>
              <a:t>). </a:t>
            </a:r>
            <a:r>
              <a:rPr lang="en-ID" sz="1400" dirty="0" err="1"/>
              <a:t>Hidup</a:t>
            </a:r>
            <a:r>
              <a:rPr lang="en-ID" sz="1400" dirty="0"/>
              <a:t> </a:t>
            </a:r>
            <a:r>
              <a:rPr lang="en-ID" sz="1400" dirty="0" err="1"/>
              <a:t>itu</a:t>
            </a:r>
            <a:r>
              <a:rPr lang="en-ID" sz="1400" dirty="0"/>
              <a:t> </a:t>
            </a:r>
            <a:r>
              <a:rPr lang="en-ID" sz="1400" dirty="0" err="1"/>
              <a:t>adalah</a:t>
            </a:r>
            <a:r>
              <a:rPr lang="en-ID" sz="1400" dirty="0"/>
              <a:t> </a:t>
            </a:r>
            <a:r>
              <a:rPr lang="en-ID" sz="1400" dirty="0" err="1"/>
              <a:t>serba</a:t>
            </a:r>
            <a:r>
              <a:rPr lang="en-ID" sz="1400" dirty="0"/>
              <a:t> </a:t>
            </a:r>
            <a:r>
              <a:rPr lang="en-ID" sz="1400" dirty="0" err="1"/>
              <a:t>perkembangan</a:t>
            </a:r>
            <a:r>
              <a:rPr lang="en-ID" sz="1400" dirty="0"/>
              <a:t>, </a:t>
            </a:r>
            <a:r>
              <a:rPr lang="en-ID" sz="1400" dirty="0" err="1"/>
              <a:t>serba</a:t>
            </a:r>
            <a:r>
              <a:rPr lang="en-ID" sz="1400" dirty="0"/>
              <a:t> </a:t>
            </a:r>
            <a:r>
              <a:rPr lang="en-ID" sz="1400" dirty="0" err="1"/>
              <a:t>memenangkan</a:t>
            </a:r>
            <a:r>
              <a:rPr lang="en-ID" sz="1400" dirty="0"/>
              <a:t> dan </a:t>
            </a:r>
            <a:r>
              <a:rPr lang="en-ID" sz="1400" dirty="0" err="1"/>
              <a:t>menaklukan</a:t>
            </a:r>
            <a:r>
              <a:rPr lang="en-ID" sz="1400" dirty="0"/>
              <a:t>, </a:t>
            </a:r>
            <a:r>
              <a:rPr lang="en-ID" sz="1400" dirty="0" err="1"/>
              <a:t>serba</a:t>
            </a:r>
            <a:r>
              <a:rPr lang="en-ID" sz="1400" dirty="0"/>
              <a:t> </a:t>
            </a:r>
            <a:r>
              <a:rPr lang="en-ID" sz="1400" dirty="0" err="1"/>
              <a:t>meningkat</a:t>
            </a:r>
            <a:r>
              <a:rPr lang="en-ID" sz="1400" dirty="0"/>
              <a:t> </a:t>
            </a:r>
            <a:r>
              <a:rPr lang="en-ID" sz="1400" dirty="0" err="1"/>
              <a:t>terus</a:t>
            </a:r>
            <a:r>
              <a:rPr lang="en-ID" sz="1400" dirty="0"/>
              <a:t> </a:t>
            </a:r>
            <a:r>
              <a:rPr lang="en-ID" sz="1400" dirty="0" err="1"/>
              <a:t>ke</a:t>
            </a:r>
            <a:r>
              <a:rPr lang="en-ID" sz="1400" dirty="0"/>
              <a:t> </a:t>
            </a:r>
            <a:r>
              <a:rPr lang="en-ID" sz="1400" dirty="0" err="1"/>
              <a:t>atas</a:t>
            </a:r>
            <a:r>
              <a:rPr lang="en-ID" sz="1400" dirty="0"/>
              <a:t>..</a:t>
            </a:r>
            <a:r>
              <a:rPr lang="en-ID" sz="1400" dirty="0" err="1"/>
              <a:t>Fridriech</a:t>
            </a:r>
            <a:r>
              <a:rPr lang="en-ID" sz="1400" dirty="0"/>
              <a:t> Nietzsche ( 1844-1900)</a:t>
            </a:r>
            <a:endParaRPr lang="en-ID" sz="1100"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7041135" y="2925109"/>
            <a:ext cx="654811" cy="637792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4288" dist="9525" dir="5400000" algn="bl" rotWithShape="0">
              <a:schemeClr val="lt2">
                <a:alpha val="7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508224" y="345097"/>
            <a:ext cx="5017804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D" sz="2800" b="1" dirty="0" err="1"/>
              <a:t>Cita-cita</a:t>
            </a:r>
            <a:r>
              <a:rPr lang="en-ID" sz="2800" b="1" dirty="0"/>
              <a:t> dan </a:t>
            </a:r>
            <a:r>
              <a:rPr lang="en-ID" sz="2800" b="1" dirty="0" err="1"/>
              <a:t>Tujuan</a:t>
            </a:r>
            <a:r>
              <a:rPr lang="en-ID" sz="2800" b="1" dirty="0"/>
              <a:t> Negara RI</a:t>
            </a:r>
            <a:endParaRPr sz="1800" b="1" dirty="0"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508224" y="1576881"/>
            <a:ext cx="5893915" cy="36865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>
              <a:buNone/>
            </a:pPr>
            <a:r>
              <a:rPr lang="en-ID" sz="1800" b="1" dirty="0" err="1"/>
              <a:t>Tujuan</a:t>
            </a:r>
            <a:r>
              <a:rPr lang="en-ID" sz="1800" b="1" dirty="0"/>
              <a:t> negara (</a:t>
            </a:r>
            <a:r>
              <a:rPr lang="en-ID" sz="1800" b="1" dirty="0" err="1"/>
              <a:t>alinea</a:t>
            </a:r>
            <a:r>
              <a:rPr lang="en-ID" sz="1800" b="1" dirty="0"/>
              <a:t> ke-4):</a:t>
            </a:r>
          </a:p>
          <a:p>
            <a:pPr marL="127000" indent="0">
              <a:buNone/>
            </a:pPr>
            <a:r>
              <a:rPr lang="en-ID" sz="1800" b="1" dirty="0"/>
              <a:t> 1) </a:t>
            </a:r>
            <a:r>
              <a:rPr lang="en-ID" sz="1800" b="1" dirty="0" err="1"/>
              <a:t>melindungi</a:t>
            </a:r>
            <a:r>
              <a:rPr lang="en-ID" sz="1800" b="1" dirty="0"/>
              <a:t> </a:t>
            </a:r>
            <a:r>
              <a:rPr lang="en-ID" sz="1800" b="1" dirty="0" err="1"/>
              <a:t>segenap</a:t>
            </a:r>
            <a:r>
              <a:rPr lang="en-ID" sz="1800" b="1" dirty="0"/>
              <a:t> </a:t>
            </a:r>
            <a:r>
              <a:rPr lang="en-ID" sz="1800" b="1" dirty="0" err="1"/>
              <a:t>bangsa</a:t>
            </a:r>
            <a:r>
              <a:rPr lang="en-ID" sz="1800" b="1" dirty="0"/>
              <a:t>, </a:t>
            </a:r>
          </a:p>
          <a:p>
            <a:pPr marL="127000" indent="0">
              <a:buNone/>
            </a:pPr>
            <a:r>
              <a:rPr lang="en-ID" sz="1800" b="1" dirty="0"/>
              <a:t>2) </a:t>
            </a:r>
            <a:r>
              <a:rPr lang="en-ID" sz="1800" b="1" dirty="0" err="1"/>
              <a:t>melindungi</a:t>
            </a:r>
            <a:r>
              <a:rPr lang="en-ID" sz="1800" b="1" dirty="0"/>
              <a:t> </a:t>
            </a:r>
            <a:r>
              <a:rPr lang="en-ID" sz="1800" b="1" dirty="0" err="1"/>
              <a:t>segenap</a:t>
            </a:r>
            <a:r>
              <a:rPr lang="en-ID" sz="1800" b="1" dirty="0"/>
              <a:t> </a:t>
            </a:r>
            <a:r>
              <a:rPr lang="en-ID" sz="1800" b="1" dirty="0" err="1"/>
              <a:t>tumpah</a:t>
            </a:r>
            <a:r>
              <a:rPr lang="en-ID" sz="1800" b="1" dirty="0"/>
              <a:t> </a:t>
            </a:r>
            <a:r>
              <a:rPr lang="en-ID" sz="1800" b="1" dirty="0" err="1"/>
              <a:t>darah</a:t>
            </a:r>
            <a:r>
              <a:rPr lang="en-ID" sz="1800" b="1" dirty="0"/>
              <a:t>, </a:t>
            </a:r>
          </a:p>
          <a:p>
            <a:pPr marL="127000" indent="0">
              <a:buNone/>
            </a:pPr>
            <a:r>
              <a:rPr lang="en-ID" sz="1800" b="1" dirty="0"/>
              <a:t>3) </a:t>
            </a:r>
            <a:r>
              <a:rPr lang="en-ID" sz="1800" b="1" dirty="0" err="1"/>
              <a:t>memajukan</a:t>
            </a:r>
            <a:r>
              <a:rPr lang="en-ID" sz="1800" b="1" dirty="0"/>
              <a:t> </a:t>
            </a:r>
            <a:r>
              <a:rPr lang="en-ID" sz="1800" b="1" dirty="0" err="1"/>
              <a:t>kesejahteraan</a:t>
            </a:r>
            <a:r>
              <a:rPr lang="en-ID" sz="1800" b="1" dirty="0"/>
              <a:t> </a:t>
            </a:r>
            <a:r>
              <a:rPr lang="nn-NO" sz="1800" b="1" dirty="0"/>
              <a:t>umum, </a:t>
            </a:r>
          </a:p>
          <a:p>
            <a:pPr marL="127000" indent="0">
              <a:buNone/>
            </a:pPr>
            <a:r>
              <a:rPr lang="nn-NO" sz="1800" b="1" dirty="0"/>
              <a:t>4) mencerdaskan kehidupan bangsa, dan </a:t>
            </a:r>
          </a:p>
          <a:p>
            <a:pPr marL="127000" indent="0">
              <a:buNone/>
            </a:pPr>
            <a:r>
              <a:rPr lang="nn-NO" sz="1800" b="1" dirty="0"/>
              <a:t>5) ikut serta </a:t>
            </a:r>
            <a:r>
              <a:rPr lang="en-ID" sz="1800" b="1" dirty="0" err="1"/>
              <a:t>melaksanakan</a:t>
            </a:r>
            <a:r>
              <a:rPr lang="en-ID" sz="1800" b="1" dirty="0"/>
              <a:t> </a:t>
            </a:r>
            <a:r>
              <a:rPr lang="en-ID" sz="1800" b="1" dirty="0" err="1"/>
              <a:t>ketertiban</a:t>
            </a:r>
            <a:r>
              <a:rPr lang="en-ID" sz="1800" b="1" dirty="0"/>
              <a:t> dunia</a:t>
            </a:r>
            <a:endParaRPr sz="1050" b="1" dirty="0"/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6839532" y="2866021"/>
            <a:ext cx="548712" cy="554158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Mengenal Keragaman Budaya Indonesia dan Contohnya, Cek di Sini! |  kumparan.com">
            <a:extLst>
              <a:ext uri="{FF2B5EF4-FFF2-40B4-BE49-F238E27FC236}">
                <a16:creationId xmlns:a16="http://schemas.microsoft.com/office/drawing/2014/main" xmlns="" id="{AD3DC912-946F-40A6-97D9-16C2BB6AC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2800" y="2485875"/>
            <a:ext cx="1347921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680484" y="382475"/>
            <a:ext cx="4827182" cy="5850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sz="2000" b="1" dirty="0"/>
              <a:t>3. </a:t>
            </a:r>
            <a:r>
              <a:rPr lang="en-ID" sz="2000" b="1" dirty="0" err="1"/>
              <a:t>Menelusuri</a:t>
            </a:r>
            <a:r>
              <a:rPr lang="en-ID" sz="2000" b="1" dirty="0"/>
              <a:t> </a:t>
            </a:r>
            <a:r>
              <a:rPr lang="en-ID" sz="2000" b="1" dirty="0" err="1"/>
              <a:t>Konsep</a:t>
            </a:r>
            <a:r>
              <a:rPr lang="en-ID" sz="2000" b="1" dirty="0"/>
              <a:t> dan </a:t>
            </a:r>
            <a:r>
              <a:rPr lang="en-ID" sz="2000" b="1" dirty="0" err="1"/>
              <a:t>Urgensi</a:t>
            </a:r>
            <a:r>
              <a:rPr lang="en-ID" sz="2000" b="1" dirty="0"/>
              <a:t> Dasar Negara</a:t>
            </a:r>
            <a:endParaRPr sz="2000" b="1" dirty="0"/>
          </a:p>
        </p:txBody>
      </p:sp>
      <p:sp>
        <p:nvSpPr>
          <p:cNvPr id="182" name="Google Shape;182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987" y="240923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0;p23">
            <a:extLst>
              <a:ext uri="{FF2B5EF4-FFF2-40B4-BE49-F238E27FC236}">
                <a16:creationId xmlns:a16="http://schemas.microsoft.com/office/drawing/2014/main" xmlns="" id="{B6764B7A-9BA7-4F90-BACE-45B64DA724A5}"/>
              </a:ext>
            </a:extLst>
          </p:cNvPr>
          <p:cNvSpPr txBox="1">
            <a:spLocks/>
          </p:cNvSpPr>
          <p:nvPr/>
        </p:nvSpPr>
        <p:spPr>
          <a:xfrm>
            <a:off x="249630" y="562196"/>
            <a:ext cx="6103088" cy="401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algn="just"/>
            <a:r>
              <a:rPr lang="en-ID" sz="2000" b="1" dirty="0" err="1">
                <a:latin typeface="Candara" panose="020E0502030303020204" pitchFamily="34" charset="0"/>
              </a:rPr>
              <a:t>Secara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terminologis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atau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secara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istilah</a:t>
            </a:r>
            <a:r>
              <a:rPr lang="en-ID" sz="2000" b="1" dirty="0">
                <a:latin typeface="Candara" panose="020E0502030303020204" pitchFamily="34" charset="0"/>
              </a:rPr>
              <a:t>, </a:t>
            </a:r>
            <a:r>
              <a:rPr lang="en-ID" sz="2000" b="1" dirty="0" err="1">
                <a:latin typeface="Candara" panose="020E0502030303020204" pitchFamily="34" charset="0"/>
              </a:rPr>
              <a:t>dasar</a:t>
            </a:r>
            <a:r>
              <a:rPr lang="en-ID" sz="2000" b="1" dirty="0">
                <a:latin typeface="Candara" panose="020E0502030303020204" pitchFamily="34" charset="0"/>
              </a:rPr>
              <a:t> negara </a:t>
            </a:r>
            <a:r>
              <a:rPr lang="en-ID" sz="2000" b="1" dirty="0" err="1">
                <a:latin typeface="Candara" panose="020E0502030303020204" pitchFamily="34" charset="0"/>
              </a:rPr>
              <a:t>dapat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diartikan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sebagai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landasan</a:t>
            </a:r>
            <a:r>
              <a:rPr lang="en-ID" sz="2000" b="1" dirty="0">
                <a:latin typeface="Candara" panose="020E0502030303020204" pitchFamily="34" charset="0"/>
              </a:rPr>
              <a:t> dan </a:t>
            </a:r>
            <a:r>
              <a:rPr lang="en-ID" sz="2000" b="1" dirty="0" err="1">
                <a:latin typeface="Candara" panose="020E0502030303020204" pitchFamily="34" charset="0"/>
              </a:rPr>
              <a:t>sumber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dalam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membentuk</a:t>
            </a:r>
            <a:r>
              <a:rPr lang="en-ID" sz="2000" b="1" dirty="0">
                <a:latin typeface="Candara" panose="020E0502030303020204" pitchFamily="34" charset="0"/>
              </a:rPr>
              <a:t> dan </a:t>
            </a:r>
            <a:r>
              <a:rPr lang="en-ID" sz="2000" b="1" dirty="0" err="1">
                <a:latin typeface="Candara" panose="020E0502030303020204" pitchFamily="34" charset="0"/>
              </a:rPr>
              <a:t>menyelenggarakan</a:t>
            </a:r>
            <a:r>
              <a:rPr lang="en-ID" sz="2000" b="1" dirty="0">
                <a:latin typeface="Candara" panose="020E0502030303020204" pitchFamily="34" charset="0"/>
              </a:rPr>
              <a:t> negara. </a:t>
            </a:r>
          </a:p>
          <a:p>
            <a:pPr algn="just"/>
            <a:endParaRPr lang="en-ID" sz="2000" b="1" dirty="0">
              <a:latin typeface="Candara" panose="020E0502030303020204" pitchFamily="34" charset="0"/>
            </a:endParaRPr>
          </a:p>
          <a:p>
            <a:pPr algn="just"/>
            <a:r>
              <a:rPr lang="en-ID" sz="2000" b="1" dirty="0">
                <a:latin typeface="Candara" panose="020E0502030303020204" pitchFamily="34" charset="0"/>
              </a:rPr>
              <a:t>Dasar negara juga </a:t>
            </a:r>
            <a:r>
              <a:rPr lang="en-ID" sz="2000" b="1" dirty="0" err="1">
                <a:latin typeface="Candara" panose="020E0502030303020204" pitchFamily="34" charset="0"/>
              </a:rPr>
              <a:t>dapat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diartikan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sebagai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sumber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dari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segala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sumber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hukum</a:t>
            </a:r>
            <a:r>
              <a:rPr lang="en-ID" sz="2000" b="1" dirty="0">
                <a:latin typeface="Candara" panose="020E0502030303020204" pitchFamily="34" charset="0"/>
              </a:rPr>
              <a:t> negara. </a:t>
            </a:r>
            <a:r>
              <a:rPr lang="en-ID" sz="2000" b="1" dirty="0" err="1">
                <a:latin typeface="Candara" panose="020E0502030303020204" pitchFamily="34" charset="0"/>
              </a:rPr>
              <a:t>Secara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teoretik</a:t>
            </a:r>
            <a:r>
              <a:rPr lang="en-ID" sz="2000" b="1" dirty="0">
                <a:latin typeface="Candara" panose="020E0502030303020204" pitchFamily="34" charset="0"/>
              </a:rPr>
              <a:t>, </a:t>
            </a:r>
            <a:r>
              <a:rPr lang="en-ID" sz="2000" b="1" dirty="0" err="1">
                <a:latin typeface="Candara" panose="020E0502030303020204" pitchFamily="34" charset="0"/>
              </a:rPr>
              <a:t>istilah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dasar</a:t>
            </a:r>
            <a:r>
              <a:rPr lang="en-ID" sz="2000" b="1" dirty="0">
                <a:latin typeface="Candara" panose="020E0502030303020204" pitchFamily="34" charset="0"/>
              </a:rPr>
              <a:t> negara, </a:t>
            </a:r>
            <a:r>
              <a:rPr lang="en-ID" sz="2000" b="1" dirty="0" err="1">
                <a:latin typeface="Candara" panose="020E0502030303020204" pitchFamily="34" charset="0"/>
              </a:rPr>
              <a:t>mengacu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kepada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dirty="0" err="1">
                <a:latin typeface="Candara" panose="020E0502030303020204" pitchFamily="34" charset="0"/>
              </a:rPr>
              <a:t>pendapat</a:t>
            </a:r>
            <a:r>
              <a:rPr lang="en-ID" sz="2000" b="1" dirty="0">
                <a:latin typeface="Candara" panose="020E0502030303020204" pitchFamily="34" charset="0"/>
              </a:rPr>
              <a:t> Hans</a:t>
            </a:r>
          </a:p>
          <a:p>
            <a:pPr algn="just"/>
            <a:r>
              <a:rPr lang="en-ID" sz="2000" b="1" dirty="0" err="1">
                <a:latin typeface="Candara" panose="020E0502030303020204" pitchFamily="34" charset="0"/>
              </a:rPr>
              <a:t>Kelsen</a:t>
            </a:r>
            <a:r>
              <a:rPr lang="en-ID" sz="2000" b="1" dirty="0">
                <a:latin typeface="Candara" panose="020E0502030303020204" pitchFamily="34" charset="0"/>
              </a:rPr>
              <a:t>, </a:t>
            </a:r>
            <a:r>
              <a:rPr lang="en-ID" sz="2000" b="1" dirty="0" err="1">
                <a:latin typeface="Candara" panose="020E0502030303020204" pitchFamily="34" charset="0"/>
              </a:rPr>
              <a:t>disebut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i="1" dirty="0">
                <a:latin typeface="Candara" panose="020E0502030303020204" pitchFamily="34" charset="0"/>
              </a:rPr>
              <a:t>a basic norm </a:t>
            </a:r>
            <a:r>
              <a:rPr lang="en-ID" sz="2000" b="1" dirty="0" err="1">
                <a:latin typeface="Candara" panose="020E0502030303020204" pitchFamily="34" charset="0"/>
              </a:rPr>
              <a:t>atau</a:t>
            </a:r>
            <a:r>
              <a:rPr lang="en-ID" sz="2000" b="1" dirty="0">
                <a:latin typeface="Candara" panose="020E0502030303020204" pitchFamily="34" charset="0"/>
              </a:rPr>
              <a:t> </a:t>
            </a:r>
            <a:r>
              <a:rPr lang="en-ID" sz="2000" b="1" i="1" dirty="0" err="1">
                <a:latin typeface="Candara" panose="020E0502030303020204" pitchFamily="34" charset="0"/>
              </a:rPr>
              <a:t>Grundnorm</a:t>
            </a:r>
            <a:r>
              <a:rPr lang="en-ID" sz="2000" b="1" i="1" dirty="0">
                <a:latin typeface="Candara" panose="020E0502030303020204" pitchFamily="34" charset="0"/>
              </a:rPr>
              <a:t> </a:t>
            </a:r>
            <a:r>
              <a:rPr lang="en-ID" sz="2000" b="1" dirty="0">
                <a:latin typeface="Candara" panose="020E0502030303020204" pitchFamily="34" charset="0"/>
              </a:rPr>
              <a:t>(</a:t>
            </a:r>
            <a:r>
              <a:rPr lang="en-ID" sz="2000" b="1" dirty="0" err="1">
                <a:latin typeface="Candara" panose="020E0502030303020204" pitchFamily="34" charset="0"/>
              </a:rPr>
              <a:t>Kelsen</a:t>
            </a:r>
            <a:r>
              <a:rPr lang="en-ID" sz="2000" b="1" dirty="0">
                <a:latin typeface="Candara" panose="020E0502030303020204" pitchFamily="34" charset="0"/>
              </a:rPr>
              <a:t>, 1970: 8).</a:t>
            </a:r>
            <a:endParaRPr lang="id-ID" sz="1200" b="1" dirty="0">
              <a:solidFill>
                <a:schemeClr val="tx1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15320B-0E5A-4B24-B2DC-F8BE224BE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627" y="504573"/>
            <a:ext cx="1270451" cy="1437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ctrTitle" idx="4294967295"/>
          </p:nvPr>
        </p:nvSpPr>
        <p:spPr>
          <a:xfrm>
            <a:off x="1908175" y="208272"/>
            <a:ext cx="5327650" cy="466725"/>
          </a:xfrm>
          <a:prstGeom prst="rect">
            <a:avLst/>
          </a:prstGeom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ID" sz="1800" b="1" dirty="0" err="1"/>
              <a:t>Prinsip</a:t>
            </a:r>
            <a:r>
              <a:rPr lang="en-ID" sz="1800" b="1" dirty="0"/>
              <a:t> </a:t>
            </a:r>
            <a:r>
              <a:rPr lang="en-ID" sz="1800" b="1" dirty="0" err="1"/>
              <a:t>bahwa</a:t>
            </a:r>
            <a:r>
              <a:rPr lang="en-ID" sz="1800" b="1" dirty="0"/>
              <a:t> </a:t>
            </a:r>
            <a:r>
              <a:rPr lang="en-ID" sz="1800" b="1" dirty="0" err="1"/>
              <a:t>norma</a:t>
            </a:r>
            <a:r>
              <a:rPr lang="en-ID" sz="1800" b="1" dirty="0"/>
              <a:t> </a:t>
            </a:r>
            <a:r>
              <a:rPr lang="en-ID" sz="1800" b="1" dirty="0" err="1"/>
              <a:t>hukum</a:t>
            </a:r>
            <a:r>
              <a:rPr lang="en-ID" sz="1800" b="1" dirty="0"/>
              <a:t> UUD NO 12 TH 2011</a:t>
            </a:r>
            <a:endParaRPr lang="en-ID" sz="1600" b="1" dirty="0"/>
          </a:p>
        </p:txBody>
      </p:sp>
      <p:sp>
        <p:nvSpPr>
          <p:cNvPr id="207" name="Google Shape;207;p25"/>
          <p:cNvSpPr txBox="1">
            <a:spLocks noGrp="1"/>
          </p:cNvSpPr>
          <p:nvPr>
            <p:ph type="subTitle" idx="4294967295"/>
          </p:nvPr>
        </p:nvSpPr>
        <p:spPr>
          <a:xfrm>
            <a:off x="1092425" y="1229940"/>
            <a:ext cx="6716460" cy="3913511"/>
          </a:xfrm>
          <a:prstGeom prst="rect">
            <a:avLst/>
          </a:prstGeom>
          <a:effectLst>
            <a:outerShdw blurRad="14288" dist="9525" dir="5400000" algn="bl" rotWithShape="0">
              <a:schemeClr val="lt2">
                <a:alpha val="7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 algn="just">
              <a:buNone/>
            </a:pPr>
            <a:r>
              <a:rPr lang="en-ID" sz="1400" b="1" dirty="0" err="1"/>
              <a:t>Prinsip</a:t>
            </a:r>
            <a:r>
              <a:rPr lang="en-ID" sz="1400" b="1" dirty="0"/>
              <a:t> </a:t>
            </a:r>
            <a:r>
              <a:rPr lang="en-ID" sz="1400" b="1" dirty="0" err="1"/>
              <a:t>bahwa</a:t>
            </a:r>
            <a:r>
              <a:rPr lang="en-ID" sz="1400" b="1" dirty="0"/>
              <a:t> </a:t>
            </a:r>
            <a:r>
              <a:rPr lang="en-ID" sz="1400" b="1" dirty="0" err="1"/>
              <a:t>norma</a:t>
            </a:r>
            <a:r>
              <a:rPr lang="en-ID" sz="1400" b="1" dirty="0"/>
              <a:t> </a:t>
            </a:r>
            <a:r>
              <a:rPr lang="en-ID" sz="1400" b="1" dirty="0" err="1"/>
              <a:t>hukum</a:t>
            </a:r>
            <a:r>
              <a:rPr lang="en-ID" sz="1400" b="1" dirty="0"/>
              <a:t> </a:t>
            </a:r>
            <a:r>
              <a:rPr lang="en-ID" sz="1400" b="1" dirty="0" err="1"/>
              <a:t>itu</a:t>
            </a:r>
            <a:r>
              <a:rPr lang="en-ID" sz="1400" b="1" dirty="0"/>
              <a:t> </a:t>
            </a:r>
            <a:r>
              <a:rPr lang="en-ID" sz="1400" b="1" dirty="0" err="1"/>
              <a:t>bertingkat</a:t>
            </a:r>
            <a:r>
              <a:rPr lang="en-ID" sz="1400" b="1" dirty="0"/>
              <a:t> dan </a:t>
            </a:r>
            <a:r>
              <a:rPr lang="en-ID" sz="1400" b="1" dirty="0" err="1"/>
              <a:t>berjenjang</a:t>
            </a:r>
            <a:r>
              <a:rPr lang="en-ID" sz="1400" b="1" dirty="0"/>
              <a:t>, </a:t>
            </a:r>
            <a:r>
              <a:rPr lang="en-ID" sz="1400" b="1" dirty="0" err="1"/>
              <a:t>termanifestasikan</a:t>
            </a:r>
            <a:r>
              <a:rPr lang="en-ID" sz="1400" b="1" dirty="0"/>
              <a:t> </a:t>
            </a:r>
            <a:r>
              <a:rPr lang="en-ID" sz="1400" b="1" dirty="0" err="1"/>
              <a:t>dalam</a:t>
            </a:r>
            <a:r>
              <a:rPr lang="en-ID" sz="1400" b="1" dirty="0"/>
              <a:t> </a:t>
            </a:r>
            <a:r>
              <a:rPr lang="en-ID" sz="1400" b="1" dirty="0" err="1"/>
              <a:t>Undang-Undang</a:t>
            </a:r>
            <a:r>
              <a:rPr lang="en-ID" sz="1400" b="1" dirty="0"/>
              <a:t> </a:t>
            </a:r>
            <a:r>
              <a:rPr lang="en-ID" sz="1400" b="1" dirty="0" err="1"/>
              <a:t>Nomor</a:t>
            </a:r>
            <a:r>
              <a:rPr lang="en-ID" sz="1400" b="1" dirty="0"/>
              <a:t> 12 </a:t>
            </a:r>
            <a:r>
              <a:rPr lang="en-ID" sz="1400" b="1" dirty="0" err="1"/>
              <a:t>tahun</a:t>
            </a:r>
            <a:r>
              <a:rPr lang="en-ID" sz="1400" b="1" dirty="0"/>
              <a:t> 2011 </a:t>
            </a:r>
            <a:r>
              <a:rPr lang="en-ID" sz="1400" b="1" dirty="0" err="1"/>
              <a:t>tentang</a:t>
            </a:r>
            <a:r>
              <a:rPr lang="en-ID" sz="1400" b="1" dirty="0"/>
              <a:t> </a:t>
            </a:r>
            <a:r>
              <a:rPr lang="en-ID" sz="1400" b="1" dirty="0" err="1"/>
              <a:t>Pembentukan</a:t>
            </a:r>
            <a:r>
              <a:rPr lang="en-ID" sz="1400" b="1" dirty="0"/>
              <a:t> </a:t>
            </a:r>
            <a:r>
              <a:rPr lang="en-ID" sz="1400" b="1" dirty="0" err="1"/>
              <a:t>Peraturan</a:t>
            </a:r>
            <a:r>
              <a:rPr lang="en-ID" sz="1400" b="1" dirty="0"/>
              <a:t> </a:t>
            </a:r>
            <a:r>
              <a:rPr lang="en-ID" sz="1400" b="1" dirty="0" err="1"/>
              <a:t>Perundang-Undangan</a:t>
            </a:r>
            <a:r>
              <a:rPr lang="en-ID" sz="1400" b="1" dirty="0"/>
              <a:t> yang </a:t>
            </a:r>
            <a:r>
              <a:rPr lang="en-ID" sz="1400" b="1" dirty="0" err="1"/>
              <a:t>tercermin</a:t>
            </a:r>
            <a:r>
              <a:rPr lang="en-ID" sz="1400" b="1" dirty="0"/>
              <a:t> pada </a:t>
            </a:r>
            <a:r>
              <a:rPr lang="en-ID" sz="1400" b="1" dirty="0" err="1"/>
              <a:t>pasal</a:t>
            </a:r>
            <a:r>
              <a:rPr lang="en-ID" sz="1400" b="1" dirty="0"/>
              <a:t> 7 yang </a:t>
            </a:r>
            <a:r>
              <a:rPr lang="sv-SE" sz="1400" b="1" dirty="0"/>
              <a:t>menyebutkan jenis dan hierarki Peraturan Perundang-Undangan, yaitu sebagai </a:t>
            </a:r>
            <a:r>
              <a:rPr lang="en-ID" sz="1400" b="1" dirty="0" err="1"/>
              <a:t>berikut</a:t>
            </a:r>
            <a:r>
              <a:rPr lang="en-ID" sz="1400" b="1" dirty="0"/>
              <a:t>:</a:t>
            </a:r>
          </a:p>
          <a:p>
            <a:pPr marL="127000" indent="0" algn="just">
              <a:buNone/>
            </a:pPr>
            <a:endParaRPr lang="en-ID" sz="1400" b="1" dirty="0"/>
          </a:p>
          <a:p>
            <a:pPr marL="127000" indent="0" algn="just">
              <a:buNone/>
            </a:pPr>
            <a:r>
              <a:rPr lang="en-ID" sz="1400" b="1" dirty="0"/>
              <a:t>a. </a:t>
            </a:r>
            <a:r>
              <a:rPr lang="en-ID" sz="1400" b="1" dirty="0" err="1"/>
              <a:t>Undang-Undang</a:t>
            </a:r>
            <a:r>
              <a:rPr lang="en-ID" sz="1400" b="1" dirty="0"/>
              <a:t> Dasar Negara </a:t>
            </a:r>
            <a:r>
              <a:rPr lang="en-ID" sz="1400" b="1" dirty="0" err="1"/>
              <a:t>Republik</a:t>
            </a:r>
            <a:r>
              <a:rPr lang="en-ID" sz="1400" b="1" dirty="0"/>
              <a:t> Indonesia </a:t>
            </a:r>
            <a:r>
              <a:rPr lang="en-ID" sz="1400" b="1" dirty="0" err="1"/>
              <a:t>Tahun</a:t>
            </a:r>
            <a:r>
              <a:rPr lang="en-ID" sz="1400" b="1" dirty="0"/>
              <a:t> 1945;</a:t>
            </a:r>
          </a:p>
          <a:p>
            <a:pPr marL="127000" indent="0" algn="just">
              <a:buNone/>
            </a:pPr>
            <a:r>
              <a:rPr lang="fi-FI" sz="1400" b="1" dirty="0"/>
              <a:t>b. Ketetapan Majelis Permusyawaratan Rakyat;</a:t>
            </a:r>
          </a:p>
          <a:p>
            <a:pPr marL="127000" indent="0" algn="just">
              <a:buNone/>
            </a:pPr>
            <a:r>
              <a:rPr lang="sv-SE" sz="1400" b="1" dirty="0"/>
              <a:t>c. Undang-Undang/Peraturan Pemerintah Pengganti Undang-Undang;</a:t>
            </a:r>
          </a:p>
          <a:p>
            <a:pPr marL="127000" indent="0" algn="just">
              <a:buNone/>
            </a:pPr>
            <a:r>
              <a:rPr lang="en-ID" sz="1400" b="1" dirty="0"/>
              <a:t>d. </a:t>
            </a:r>
            <a:r>
              <a:rPr lang="en-ID" sz="1400" b="1" dirty="0" err="1"/>
              <a:t>Peraturan</a:t>
            </a:r>
            <a:r>
              <a:rPr lang="en-ID" sz="1400" b="1" dirty="0"/>
              <a:t> </a:t>
            </a:r>
            <a:r>
              <a:rPr lang="en-ID" sz="1400" b="1" dirty="0" err="1"/>
              <a:t>Pemerintah</a:t>
            </a:r>
            <a:r>
              <a:rPr lang="en-ID" sz="1400" b="1" dirty="0"/>
              <a:t>;</a:t>
            </a:r>
          </a:p>
          <a:p>
            <a:pPr marL="127000" indent="0" algn="just">
              <a:buNone/>
            </a:pPr>
            <a:r>
              <a:rPr lang="en-ID" sz="1400" b="1" dirty="0"/>
              <a:t>e. </a:t>
            </a:r>
            <a:r>
              <a:rPr lang="en-ID" sz="1400" b="1" dirty="0" err="1"/>
              <a:t>Peraturan</a:t>
            </a:r>
            <a:r>
              <a:rPr lang="en-ID" sz="1400" b="1" dirty="0"/>
              <a:t> </a:t>
            </a:r>
            <a:r>
              <a:rPr lang="en-ID" sz="1400" b="1" dirty="0" err="1"/>
              <a:t>Presiden</a:t>
            </a:r>
            <a:r>
              <a:rPr lang="en-ID" sz="1400" b="1" dirty="0"/>
              <a:t>;</a:t>
            </a:r>
          </a:p>
          <a:p>
            <a:pPr marL="127000" indent="0" algn="just">
              <a:buNone/>
            </a:pPr>
            <a:r>
              <a:rPr lang="it-IT" sz="1400" b="1" dirty="0"/>
              <a:t>f. Peraturan Daerah Provinsi; dan</a:t>
            </a:r>
          </a:p>
          <a:p>
            <a:pPr marL="127000" indent="0" algn="just">
              <a:buNone/>
            </a:pPr>
            <a:r>
              <a:rPr lang="en-ID" sz="1400" b="1" dirty="0"/>
              <a:t>g. </a:t>
            </a:r>
            <a:r>
              <a:rPr lang="en-ID" sz="1400" b="1" dirty="0" err="1"/>
              <a:t>Peraturan</a:t>
            </a:r>
            <a:r>
              <a:rPr lang="en-ID" sz="1400" b="1" dirty="0"/>
              <a:t> Daerah </a:t>
            </a:r>
            <a:r>
              <a:rPr lang="en-ID" sz="1400" b="1" dirty="0" err="1"/>
              <a:t>Kabupaten</a:t>
            </a:r>
            <a:r>
              <a:rPr lang="en-ID" sz="1400" b="1" dirty="0"/>
              <a:t>/Kota.</a:t>
            </a:r>
            <a:endParaRPr lang="en-ID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</p:bldLst>
  </p:timing>
</p:sld>
</file>

<file path=ppt/theme/theme1.xml><?xml version="1.0" encoding="utf-8"?>
<a:theme xmlns:a="http://schemas.openxmlformats.org/drawingml/2006/main" name="Paris template">
  <a:themeElements>
    <a:clrScheme name="Custom 347">
      <a:dk1>
        <a:srgbClr val="49413E"/>
      </a:dk1>
      <a:lt1>
        <a:srgbClr val="FFFFFF"/>
      </a:lt1>
      <a:dk2>
        <a:srgbClr val="9D9A8E"/>
      </a:dk2>
      <a:lt2>
        <a:srgbClr val="EDEADE"/>
      </a:lt2>
      <a:accent1>
        <a:srgbClr val="E2AB30"/>
      </a:accent1>
      <a:accent2>
        <a:srgbClr val="998B36"/>
      </a:accent2>
      <a:accent3>
        <a:srgbClr val="D8CA7E"/>
      </a:accent3>
      <a:accent4>
        <a:srgbClr val="D89168"/>
      </a:accent4>
      <a:accent5>
        <a:srgbClr val="BB584C"/>
      </a:accent5>
      <a:accent6>
        <a:srgbClr val="994F5F"/>
      </a:accent6>
      <a:hlink>
        <a:srgbClr val="6B33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1028</Words>
  <Application>Microsoft Office PowerPoint</Application>
  <PresentationFormat>On-screen Show (16:9)</PresentationFormat>
  <Paragraphs>89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Arial</vt:lpstr>
      <vt:lpstr>Calisto MT</vt:lpstr>
      <vt:lpstr>Dancing Script</vt:lpstr>
      <vt:lpstr>Times New Roman</vt:lpstr>
      <vt:lpstr>Andalus</vt:lpstr>
      <vt:lpstr>Bitter Thin</vt:lpstr>
      <vt:lpstr>High Tower Text</vt:lpstr>
      <vt:lpstr>Wingdings</vt:lpstr>
      <vt:lpstr>Candara</vt:lpstr>
      <vt:lpstr>Calibri</vt:lpstr>
      <vt:lpstr>Cambria Math</vt:lpstr>
      <vt:lpstr>Bitter</vt:lpstr>
      <vt:lpstr>Centaur</vt:lpstr>
      <vt:lpstr>TimesNewRomanPSMT</vt:lpstr>
      <vt:lpstr>Bahnschrift SemiBold</vt:lpstr>
      <vt:lpstr>Berlin Sans FB</vt:lpstr>
      <vt:lpstr>Bahnschrift</vt:lpstr>
      <vt:lpstr>Sitka Text</vt:lpstr>
      <vt:lpstr>Paris template</vt:lpstr>
      <vt:lpstr>Konsep dan urgensi pancasila sebagai dasar negara</vt:lpstr>
      <vt:lpstr>MENGAPA PANCASILA MENJADI DASAR NEGARA REPUBLIK IDONESIA? </vt:lpstr>
      <vt:lpstr>Slide 3</vt:lpstr>
      <vt:lpstr> 1. Menelusuri Konsep DasarPancasila</vt:lpstr>
      <vt:lpstr>Konsep Dasar Negara</vt:lpstr>
      <vt:lpstr>2. Menelusuri Konsep Tujuan Negara</vt:lpstr>
      <vt:lpstr>Cita-cita dan Tujuan Negara RI</vt:lpstr>
      <vt:lpstr>3. Menelusuri Konsep dan Urgensi Dasar Negara</vt:lpstr>
      <vt:lpstr>Prinsip bahwa norma hukum UUD NO 12 TH 2011</vt:lpstr>
      <vt:lpstr>B. Alasan Diperlukannya Kajian Pancasila sebagai Dasar Negara</vt:lpstr>
      <vt:lpstr>C. Menggali Sumber Historis, Sosiologis, Politis tentang Pancasila sebagai Dasar Negara</vt:lpstr>
      <vt:lpstr>2. Sumber Historis Pancasila sebagai Dasar Negara</vt:lpstr>
      <vt:lpstr>3. Sumber Sosiologis Pancasila sebagai Dasar Negara</vt:lpstr>
      <vt:lpstr>4. Sumber Politis Pancasila sebagai Dasar Negara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IDENTITAS NASIONAL</dc:title>
  <cp:lastModifiedBy>HP</cp:lastModifiedBy>
  <cp:revision>58</cp:revision>
  <dcterms:modified xsi:type="dcterms:W3CDTF">2021-08-28T07:26:38Z</dcterms:modified>
</cp:coreProperties>
</file>