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5"/>
  </p:notesMasterIdLst>
  <p:sldIdLst>
    <p:sldId id="256" r:id="rId2"/>
    <p:sldId id="274" r:id="rId3"/>
    <p:sldId id="277" r:id="rId4"/>
    <p:sldId id="278" r:id="rId5"/>
    <p:sldId id="279" r:id="rId6"/>
    <p:sldId id="280" r:id="rId7"/>
    <p:sldId id="281" r:id="rId8"/>
    <p:sldId id="282" r:id="rId9"/>
    <p:sldId id="284" r:id="rId10"/>
    <p:sldId id="285" r:id="rId11"/>
    <p:sldId id="286" r:id="rId12"/>
    <p:sldId id="287" r:id="rId13"/>
    <p:sldId id="29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>
      <p:cViewPr>
        <p:scale>
          <a:sx n="85" d="100"/>
          <a:sy n="85" d="100"/>
        </p:scale>
        <p:origin x="2304" y="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4E131-F2FE-4DAE-81B7-C932CFDC8BAD}" type="datetimeFigureOut">
              <a:rPr lang="en-US" smtClean="0"/>
              <a:t>10/12/21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022BD-7BE2-4708-884A-621515BF4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92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E44C625A-E966-4DB0-BEBE-EA90BAEF44B3}" type="slidenum">
              <a:rPr lang="en-GB" altLang="en-US" smtClean="0">
                <a:latin typeface="Tahoma" pitchFamily="34" charset="0"/>
              </a:rPr>
              <a:pPr eaLnBrk="1" hangingPunct="1"/>
              <a:t>2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88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31885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90455BF6-E8FF-4896-B21F-0DC3BA652D0D}" type="slidenum">
              <a:rPr lang="en-GB" altLang="en-US" smtClean="0">
                <a:latin typeface="Tahoma" pitchFamily="34" charset="0"/>
              </a:rPr>
              <a:pPr eaLnBrk="1" hangingPunct="1"/>
              <a:t>12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49411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C5D9BC4E-C37B-4753-AC8D-8E779794149C}" type="slidenum">
              <a:rPr lang="en-GB" altLang="en-US" smtClean="0">
                <a:latin typeface="Tahoma" pitchFamily="34" charset="0"/>
              </a:rPr>
              <a:pPr eaLnBrk="1" hangingPunct="1"/>
              <a:t>3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1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9575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02900A95-F87C-4D82-8309-FAC290E82B1A}" type="slidenum">
              <a:rPr lang="en-GB" altLang="en-US" smtClean="0">
                <a:latin typeface="Tahoma" pitchFamily="34" charset="0"/>
              </a:rPr>
              <a:pPr eaLnBrk="1" hangingPunct="1"/>
              <a:t>4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3300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02900A95-F87C-4D82-8309-FAC290E82B1A}" type="slidenum">
              <a:rPr lang="en-GB" altLang="en-US" smtClean="0">
                <a:latin typeface="Tahoma" pitchFamily="34" charset="0"/>
              </a:rPr>
              <a:pPr eaLnBrk="1" hangingPunct="1"/>
              <a:t>6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1108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A083A4AD-1E84-4A1B-8118-EBD2EBADF636}" type="slidenum">
              <a:rPr lang="en-GB" altLang="en-US" smtClean="0">
                <a:latin typeface="Tahoma" pitchFamily="34" charset="0"/>
              </a:rPr>
              <a:pPr eaLnBrk="1" hangingPunct="1"/>
              <a:t>7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3568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633ED707-9CB1-45AC-AA22-80C10A70FE1C}" type="slidenum">
              <a:rPr lang="en-GB" altLang="en-US" smtClean="0">
                <a:latin typeface="Tahoma" pitchFamily="34" charset="0"/>
              </a:rPr>
              <a:pPr eaLnBrk="1" hangingPunct="1"/>
              <a:t>8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4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7929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B69D86F2-7BF2-4711-95DD-DC2BE0770AD2}" type="slidenum">
              <a:rPr lang="en-GB" altLang="en-US" smtClean="0">
                <a:latin typeface="Tahoma" pitchFamily="34" charset="0"/>
              </a:rPr>
              <a:pPr eaLnBrk="1" hangingPunct="1"/>
              <a:t>9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5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5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82334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C003773F-698C-4F80-B52A-94B167284C64}" type="slidenum">
              <a:rPr lang="en-GB" altLang="en-US" smtClean="0">
                <a:latin typeface="Tahoma" pitchFamily="34" charset="0"/>
              </a:rPr>
              <a:pPr eaLnBrk="1" hangingPunct="1"/>
              <a:t>10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6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4398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AED899B2-35E3-4CBF-8A6F-87552A0AD2AC}" type="slidenum">
              <a:rPr lang="en-GB" altLang="en-US" smtClean="0">
                <a:latin typeface="Tahoma" pitchFamily="34" charset="0"/>
              </a:rPr>
              <a:pPr eaLnBrk="1" hangingPunct="1"/>
              <a:t>11</a:t>
            </a:fld>
            <a:endParaRPr lang="en-GB" altLang="en-US">
              <a:latin typeface="Tahoma" pitchFamily="34" charset="0"/>
            </a:endParaRPr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1828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b="1" dirty="0"/>
              <a:t>MEKANISME PENYELESAIAN SENGKETA MELALUI LEMBAGA KHUSUS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regional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World Trade Organization (WTO)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sz="2800" dirty="0"/>
              <a:t>Mekanisme International Tribunal for the Law of the Sea (ITLOS)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40710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955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KONSILIASI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“A method for the settlement of international disputes of any nature according to which a Commission set up by the Parties, either on a permanent basis or an ad hoc basis to deal with a dispute, proceeds to the impartial examination of the dispute and attempts to define the terms of a settlement”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pilihan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diterapkan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para </a:t>
            </a:r>
            <a:r>
              <a:rPr lang="en-US" altLang="en-US" sz="2400" dirty="0" err="1"/>
              <a:t>pihak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sekaligus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wajib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sengketa-sengketa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khusus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diatur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3, Bab XV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Pengaturan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lanjut</a:t>
            </a:r>
            <a:r>
              <a:rPr lang="en-US" altLang="en-US" sz="2400" dirty="0"/>
              <a:t> </a:t>
            </a:r>
            <a:r>
              <a:rPr lang="id-ID" altLang="en-US" sz="2400" dirty="0">
                <a:sym typeface="Wingdings" panose="05000000000000000000" pitchFamily="2" charset="2"/>
              </a:rPr>
              <a:t> </a:t>
            </a:r>
            <a:r>
              <a:rPr lang="en-US" altLang="en-US" sz="2400" dirty="0" err="1"/>
              <a:t>Lampiran</a:t>
            </a:r>
            <a:r>
              <a:rPr lang="en-US" altLang="en-US" sz="2400" dirty="0"/>
              <a:t> V KHL 1982 </a:t>
            </a:r>
            <a:r>
              <a:rPr lang="en-US" altLang="en-US" sz="2400" dirty="0" err="1"/>
              <a:t>mengenai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prosedur-prosedur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konsiliasi</a:t>
            </a:r>
            <a:r>
              <a:rPr lang="en-US" altLang="en-US" sz="2400" dirty="0"/>
              <a:t>. (e.g.: </a:t>
            </a:r>
            <a:r>
              <a:rPr lang="en-US" altLang="en-US" sz="2400" dirty="0" err="1"/>
              <a:t>Komisi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Konsiliasi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terdiri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5 orang </a:t>
            </a:r>
            <a:r>
              <a:rPr lang="en-US" altLang="en-US" sz="2400" dirty="0" err="1"/>
              <a:t>anggota</a:t>
            </a:r>
            <a:r>
              <a:rPr lang="en-US" alt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244270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80582" name="Rectangle 3"/>
          <p:cNvSpPr>
            <a:spLocks noGrp="1" noChangeArrowheads="1"/>
          </p:cNvSpPr>
          <p:nvPr>
            <p:ph idx="1"/>
          </p:nvPr>
        </p:nvSpPr>
        <p:spPr>
          <a:xfrm>
            <a:off x="234950" y="1752600"/>
            <a:ext cx="8439150" cy="455672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ARBITRASE DAN ARBITRASE KHUSUS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Sengketa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diajukan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metode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arbitrase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tiga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cara</a:t>
            </a:r>
            <a:r>
              <a:rPr lang="en-US" altLang="en-US" sz="2000" dirty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pilihan</a:t>
            </a:r>
            <a:r>
              <a:rPr lang="en-US" altLang="en-US" sz="2000" dirty="0"/>
              <a:t> para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Bagian</a:t>
            </a:r>
            <a:r>
              <a:rPr lang="en-US" altLang="en-US" sz="2000" dirty="0"/>
              <a:t> 1, Bab XV)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pernyataan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tertulis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Bagian</a:t>
            </a:r>
            <a:r>
              <a:rPr lang="en-US" altLang="en-US" sz="2000" dirty="0"/>
              <a:t> 2, Bab XV)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Bila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pilihan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prosedur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diajukan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oleh</a:t>
            </a:r>
            <a:r>
              <a:rPr lang="en-US" altLang="en-US" sz="2000" dirty="0"/>
              <a:t> para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berbeda</a:t>
            </a: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Diatur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lanjut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Lampiran</a:t>
            </a:r>
            <a:r>
              <a:rPr lang="en-US" altLang="en-US" sz="2000" dirty="0"/>
              <a:t> VII, KHL 1982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Mahkamah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Arbitrase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terdiri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5 orang </a:t>
            </a:r>
            <a:r>
              <a:rPr lang="en-US" altLang="en-US" sz="2000" dirty="0" err="1"/>
              <a:t>anggota</a:t>
            </a:r>
            <a:endParaRPr lang="en-US" alt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Mahkamah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menentukan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prosedurnya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sendiri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kecuali</a:t>
            </a:r>
            <a:r>
              <a:rPr lang="en-US" altLang="en-US" sz="2000" dirty="0"/>
              <a:t> para </a:t>
            </a:r>
            <a:r>
              <a:rPr lang="en-US" altLang="en-US" sz="2000" dirty="0" err="1"/>
              <a:t>pihak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bersepakat</a:t>
            </a:r>
            <a:r>
              <a:rPr lang="en-US" altLang="en-US" sz="2000" dirty="0"/>
              <a:t> lain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Keputusan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diambil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suara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terbanyak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mutlak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final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Arbitrase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Khusus</a:t>
            </a:r>
            <a:r>
              <a:rPr lang="en-US" altLang="en-US" sz="2000" dirty="0"/>
              <a:t> </a:t>
            </a:r>
            <a:r>
              <a:rPr lang="id-ID" altLang="en-US" sz="2000" dirty="0">
                <a:sym typeface="Wingdings" panose="05000000000000000000" pitchFamily="2" charset="2"/>
              </a:rPr>
              <a:t> </a:t>
            </a:r>
            <a:r>
              <a:rPr lang="en-US" altLang="en-US" sz="2000" dirty="0" err="1"/>
              <a:t>sengketa-sengketa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banyak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menyangkut</a:t>
            </a:r>
            <a:r>
              <a:rPr lang="en-US" altLang="en-US" sz="2000" dirty="0"/>
              <a:t> ‘technical issues’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 err="1"/>
              <a:t>Misalnya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menyangkut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perikanan</a:t>
            </a:r>
            <a:r>
              <a:rPr lang="en-US" altLang="en-US" sz="2000" dirty="0"/>
              <a:t>; </a:t>
            </a:r>
            <a:r>
              <a:rPr lang="en-US" altLang="en-US" sz="2000" dirty="0" err="1"/>
              <a:t>lingkungan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laut</a:t>
            </a:r>
            <a:r>
              <a:rPr lang="en-US" altLang="en-US" sz="2000" dirty="0"/>
              <a:t>;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ilmiah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kelautan</a:t>
            </a:r>
            <a:r>
              <a:rPr lang="en-US" altLang="en-US" sz="2000" dirty="0"/>
              <a:t>;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pelayaran</a:t>
            </a:r>
            <a:endParaRPr lang="en-US" alt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n-US" altLang="en-US" sz="2000" dirty="0"/>
              <a:t>List of experts: FAO, UNEP, IMO, IOC (</a:t>
            </a:r>
            <a:r>
              <a:rPr lang="en-US" altLang="en-US" sz="2000" dirty="0" err="1"/>
              <a:t>Oseanografi</a:t>
            </a:r>
            <a:r>
              <a:rPr lang="en-US" alt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2684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3200" cap="all" dirty="0" err="1"/>
              <a:t>Mahkamah</a:t>
            </a:r>
            <a:r>
              <a:rPr lang="en-US" altLang="en-US" sz="3200" cap="all" dirty="0"/>
              <a:t> </a:t>
            </a:r>
            <a:r>
              <a:rPr lang="en-US" altLang="en-US" sz="3200" cap="all" dirty="0" err="1"/>
              <a:t>Hukum</a:t>
            </a:r>
            <a:r>
              <a:rPr lang="en-US" altLang="en-US" sz="3200" cap="all" dirty="0"/>
              <a:t> </a:t>
            </a:r>
            <a:r>
              <a:rPr lang="en-US" altLang="en-US" sz="3200" cap="all" dirty="0" err="1"/>
              <a:t>Laut</a:t>
            </a:r>
            <a:r>
              <a:rPr lang="en-US" altLang="en-US" sz="3200" cap="all" dirty="0"/>
              <a:t> </a:t>
            </a:r>
            <a:r>
              <a:rPr lang="en-US" altLang="en-US" sz="3200" cap="all" dirty="0" err="1"/>
              <a:t>Internasional</a:t>
            </a:r>
            <a:endParaRPr lang="en-GB" altLang="en-US" sz="4800" cap="all" dirty="0"/>
          </a:p>
        </p:txBody>
      </p:sp>
      <p:sp>
        <p:nvSpPr>
          <p:cNvPr id="28160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Diatur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Lampiran</a:t>
            </a:r>
            <a:r>
              <a:rPr lang="en-US" altLang="en-US" sz="2400" dirty="0"/>
              <a:t> VI, KHL 1982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ITLOS </a:t>
            </a:r>
            <a:r>
              <a:rPr lang="en-US" altLang="en-US" sz="2400" dirty="0" err="1"/>
              <a:t>berkedudukan</a:t>
            </a:r>
            <a:r>
              <a:rPr lang="en-US" altLang="en-US" sz="2400" dirty="0"/>
              <a:t> di Hamburg, </a:t>
            </a:r>
            <a:r>
              <a:rPr lang="en-US" altLang="en-US" sz="2400" dirty="0" err="1"/>
              <a:t>terdiri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21 orang </a:t>
            </a:r>
            <a:r>
              <a:rPr lang="en-US" altLang="en-US" sz="2400" dirty="0" err="1"/>
              <a:t>anggota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dipilih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jangka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9 </a:t>
            </a:r>
            <a:r>
              <a:rPr lang="en-US" altLang="en-US" sz="2400" dirty="0" err="1"/>
              <a:t>tahun</a:t>
            </a:r>
            <a:endParaRPr lang="en-US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Anggota-anggota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Mahkamah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apabila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sedang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kegiatan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Mahkamah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menikmati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hak-hak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istimewa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kekebalan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diplomatik</a:t>
            </a:r>
            <a:r>
              <a:rPr lang="en-US" altLang="en-US" sz="2400" dirty="0"/>
              <a:t> (Ps. 10)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Jurisdiksi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Mahkamah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meliputi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permohonan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diserahkan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konvensi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khusus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perjanjian</a:t>
            </a:r>
            <a:r>
              <a:rPr lang="en-US" altLang="en-US" sz="2400" dirty="0"/>
              <a:t> lain yang </a:t>
            </a:r>
            <a:r>
              <a:rPr lang="en-US" altLang="en-US" sz="2400" dirty="0" err="1"/>
              <a:t>memberikan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jurisdiksi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Mahkamah</a:t>
            </a:r>
            <a:r>
              <a:rPr lang="en-US" altLang="en-US" sz="2400" dirty="0"/>
              <a:t> (Ps. 21)</a:t>
            </a: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r>
              <a:rPr lang="id-ID" altLang="en-US" sz="2400" dirty="0"/>
              <a:t>Sea-bed Disputes Chamber </a:t>
            </a:r>
            <a:r>
              <a:rPr lang="id-ID" altLang="en-US" sz="2400" dirty="0">
                <a:sym typeface="Wingdings" panose="05000000000000000000" pitchFamily="2" charset="2"/>
              </a:rPr>
              <a:t> untuk menangani sengketa khusus terkait kegiatan di dasar laut dalam (the Area)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16903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Menyusun makalah tentang mekanisme penyelesaian sengketa khusus:</a:t>
            </a:r>
          </a:p>
          <a:p>
            <a:pPr lvl="1"/>
            <a:r>
              <a:rPr lang="id-ID" dirty="0"/>
              <a:t>Regional – Eropa/ Amerika/ Afrika/ Asia (pilih salah satu)</a:t>
            </a:r>
          </a:p>
          <a:p>
            <a:pPr lvl="1"/>
            <a:r>
              <a:rPr lang="id-ID" dirty="0"/>
              <a:t>World Trade Organization</a:t>
            </a:r>
          </a:p>
          <a:p>
            <a:pPr lvl="1"/>
            <a:r>
              <a:rPr lang="id-ID" dirty="0"/>
              <a:t>ITLOS</a:t>
            </a:r>
          </a:p>
        </p:txBody>
      </p:sp>
    </p:spTree>
    <p:extLst>
      <p:ext uri="{BB962C8B-B14F-4D97-AF65-F5344CB8AC3E}">
        <p14:creationId xmlns:p14="http://schemas.microsoft.com/office/powerpoint/2010/main" val="389641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838200"/>
            <a:ext cx="8278659" cy="2305050"/>
          </a:xfrm>
        </p:spPr>
        <p:txBody>
          <a:bodyPr/>
          <a:lstStyle/>
          <a:p>
            <a:pPr eaLnBrk="1" hangingPunct="1"/>
            <a:r>
              <a:rPr lang="en-GB" altLang="en-US" sz="2800" b="1" dirty="0"/>
              <a:t>MAHKAMAH HUKUM LAUT INTERNASIONAL (INTERNATIONAL TRIBUNAL FOR </a:t>
            </a:r>
            <a:br>
              <a:rPr lang="en-GB" altLang="en-US" sz="2800" b="1" dirty="0"/>
            </a:br>
            <a:r>
              <a:rPr lang="en-GB" altLang="en-US" sz="2800" b="1" dirty="0"/>
              <a:t>THE LAW OF THE SEA)</a:t>
            </a:r>
          </a:p>
        </p:txBody>
      </p:sp>
    </p:spTree>
    <p:extLst>
      <p:ext uri="{BB962C8B-B14F-4D97-AF65-F5344CB8AC3E}">
        <p14:creationId xmlns:p14="http://schemas.microsoft.com/office/powerpoint/2010/main" val="713147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Perkembangan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br>
              <a:rPr lang="en-US" altLang="en-US" sz="2800" cap="all" dirty="0"/>
            </a:b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Kelautan</a:t>
            </a:r>
            <a:endParaRPr lang="en-US" altLang="en-US" sz="2800" cap="all" dirty="0"/>
          </a:p>
        </p:txBody>
      </p:sp>
      <p:sp>
        <p:nvSpPr>
          <p:cNvPr id="274438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439150" cy="4594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Pengadilan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Lokal</a:t>
            </a:r>
            <a:r>
              <a:rPr lang="en-US" altLang="en-US" sz="2000" dirty="0"/>
              <a:t> (Municipal Courts): Mortensen v. Peters (1906) </a:t>
            </a:r>
            <a:r>
              <a:rPr lang="en-US" altLang="en-US" sz="2000" dirty="0">
                <a:sym typeface="Wingdings" pitchFamily="2" charset="2"/>
              </a:rPr>
              <a:t> </a:t>
            </a:r>
            <a:r>
              <a:rPr lang="en-US" altLang="en-US" sz="2000" dirty="0" err="1">
                <a:sym typeface="Wingdings" pitchFamily="2" charset="2"/>
              </a:rPr>
              <a:t>Skotlandia</a:t>
            </a:r>
            <a:r>
              <a:rPr lang="en-US" altLang="en-US" sz="2000" dirty="0"/>
              <a:t>; The Sally, The Newton (1806) </a:t>
            </a:r>
            <a:r>
              <a:rPr lang="en-US" altLang="en-US" sz="2000" dirty="0">
                <a:sym typeface="Wingdings" pitchFamily="2" charset="2"/>
              </a:rPr>
              <a:t> </a:t>
            </a:r>
            <a:r>
              <a:rPr lang="en-US" altLang="en-US" sz="2000" dirty="0" err="1">
                <a:sym typeface="Wingdings" pitchFamily="2" charset="2"/>
              </a:rPr>
              <a:t>Prancis</a:t>
            </a:r>
            <a:r>
              <a:rPr lang="en-US" altLang="en-US" sz="2000" dirty="0">
                <a:sym typeface="Wingdings" pitchFamily="2" charset="2"/>
              </a:rPr>
              <a:t>; Post Office v. Estuary Radio Ltd (1968)  </a:t>
            </a:r>
            <a:r>
              <a:rPr lang="en-US" altLang="en-US" sz="2000" dirty="0" err="1">
                <a:sym typeface="Wingdings" pitchFamily="2" charset="2"/>
              </a:rPr>
              <a:t>Inggris</a:t>
            </a:r>
            <a:endParaRPr lang="en-US" altLang="en-US" sz="2000" dirty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Penyelesaian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sengketa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secara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diplomatik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Wingdings" pitchFamily="2" charset="2"/>
              </a:rPr>
              <a:t> </a:t>
            </a:r>
            <a:r>
              <a:rPr lang="en-US" altLang="en-US" sz="2000" dirty="0"/>
              <a:t>Fact-finding/ </a:t>
            </a:r>
            <a:r>
              <a:rPr lang="en-US" altLang="en-US" sz="2000" dirty="0" err="1"/>
              <a:t>Konsiliasi</a:t>
            </a:r>
            <a:r>
              <a:rPr lang="en-US" altLang="en-US" sz="2000" dirty="0"/>
              <a:t>: Red Crusader Inquiry (UK v. Denmark); Jan </a:t>
            </a:r>
            <a:r>
              <a:rPr lang="en-US" altLang="en-US" sz="2000" dirty="0" err="1"/>
              <a:t>Mayen</a:t>
            </a:r>
            <a:r>
              <a:rPr lang="en-US" altLang="en-US" sz="2000" dirty="0"/>
              <a:t> Conciliation (Norway v. Iceland)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/>
              <a:t>Arbitration: Anglo-French Continental Shelf Arbitration (1977)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/>
              <a:t>Mahkamah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Internasional</a:t>
            </a:r>
            <a:r>
              <a:rPr lang="en-US" altLang="en-US" sz="2000" dirty="0"/>
              <a:t>: North Sea Continental Shelf Cases (</a:t>
            </a:r>
            <a:r>
              <a:rPr lang="en-US" altLang="en-US" sz="2000" dirty="0" err="1"/>
              <a:t>Jerman</a:t>
            </a:r>
            <a:r>
              <a:rPr lang="en-US" altLang="en-US" sz="2000" dirty="0"/>
              <a:t> v. </a:t>
            </a:r>
            <a:r>
              <a:rPr lang="en-US" altLang="en-US" sz="2000" dirty="0" err="1"/>
              <a:t>Belanda</a:t>
            </a:r>
            <a:r>
              <a:rPr lang="en-US" altLang="en-US" sz="2000" dirty="0"/>
              <a:t>, Denmark); Corfu Channel Case (UK v. Albania); Nuclear Test Cases (Australia, New Zealand v. France); Case concerning Sovereignty over </a:t>
            </a:r>
            <a:r>
              <a:rPr lang="en-US" altLang="en-US" sz="2000" dirty="0" err="1"/>
              <a:t>Pulau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Ligitan</a:t>
            </a:r>
            <a:r>
              <a:rPr lang="en-US" altLang="en-US" sz="2000" dirty="0"/>
              <a:t> and </a:t>
            </a:r>
            <a:r>
              <a:rPr lang="en-US" altLang="en-US" sz="2000" dirty="0" err="1"/>
              <a:t>Pulau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Sipadan</a:t>
            </a:r>
            <a:r>
              <a:rPr lang="en-US" altLang="en-US" sz="2000" dirty="0"/>
              <a:t> (Indonesia/ Malaysia)</a:t>
            </a:r>
            <a:r>
              <a:rPr lang="id-ID" altLang="en-US" sz="2000" dirty="0"/>
              <a:t>; Whaling in the Antarctic (Australia v. Japan, NZ intervening)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35476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546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r>
              <a:rPr lang="id-ID" altLang="en-US" sz="2400" dirty="0"/>
              <a:t>Perkembangan rejim internasional tentang hukum laut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en-US" sz="2000" dirty="0"/>
              <a:t>Konferensi Kodifikasi Den Haag 1930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en-US" sz="2000" dirty="0"/>
              <a:t>Konferensi Hukum Laut I </a:t>
            </a:r>
            <a:r>
              <a:rPr lang="id-ID" altLang="en-US" sz="2000" dirty="0">
                <a:sym typeface="Wingdings" panose="05000000000000000000" pitchFamily="2" charset="2"/>
              </a:rPr>
              <a:t> 4 Konvensi Jenewa 1958 tentang Laut Teritorial dan Zona Tambahan; Laut Lepas; Perikanan dan Konservasi Sumber Daya Hayati di Laut Lepas; dan Landas Kontinen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en-US" sz="2000" dirty="0">
                <a:sym typeface="Wingdings" panose="05000000000000000000" pitchFamily="2" charset="2"/>
              </a:rPr>
              <a:t>Konferensi Hukum Laut II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en-US" sz="2000" dirty="0">
                <a:sym typeface="Wingdings" panose="05000000000000000000" pitchFamily="2" charset="2"/>
              </a:rPr>
              <a:t>Konferensi Hukum Laut III  United Nations Convention on the Law of the Sea 1982 (KHL 1982)</a:t>
            </a:r>
            <a:endParaRPr lang="id-ID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Penyelesaian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(Settlement of Disputes)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/>
              <a:t>Bagian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Konvensi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Hukum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Laut</a:t>
            </a:r>
            <a:r>
              <a:rPr lang="en-US" altLang="en-US" sz="2000" dirty="0"/>
              <a:t> (KHL) 1982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800" dirty="0">
                <a:sym typeface="Wingdings" pitchFamily="2" charset="2"/>
              </a:rPr>
              <a:t>307 </a:t>
            </a:r>
            <a:r>
              <a:rPr lang="en-US" altLang="en-US" sz="1800" dirty="0" err="1">
                <a:sym typeface="Wingdings" pitchFamily="2" charset="2"/>
              </a:rPr>
              <a:t>pasal</a:t>
            </a:r>
            <a:r>
              <a:rPr lang="en-US" altLang="en-US" sz="1800" dirty="0">
                <a:sym typeface="Wingdings" pitchFamily="2" charset="2"/>
              </a:rPr>
              <a:t>, 11 </a:t>
            </a:r>
            <a:r>
              <a:rPr lang="en-US" altLang="en-US" sz="1800" dirty="0" err="1">
                <a:sym typeface="Wingdings" pitchFamily="2" charset="2"/>
              </a:rPr>
              <a:t>lampiran</a:t>
            </a:r>
            <a:r>
              <a:rPr lang="en-US" altLang="en-US" sz="1800" dirty="0">
                <a:sym typeface="Wingdings" pitchFamily="2" charset="2"/>
              </a:rPr>
              <a:t>, 8 </a:t>
            </a:r>
            <a:r>
              <a:rPr lang="en-US" altLang="en-US" sz="1800" dirty="0" err="1">
                <a:sym typeface="Wingdings" pitchFamily="2" charset="2"/>
              </a:rPr>
              <a:t>tahun</a:t>
            </a:r>
            <a:r>
              <a:rPr lang="en-US" altLang="en-US" sz="1800" dirty="0">
                <a:sym typeface="Wingdings" pitchFamily="2" charset="2"/>
              </a:rPr>
              <a:t> </a:t>
            </a:r>
            <a:r>
              <a:rPr lang="en-US" altLang="en-US" sz="1800" dirty="0" err="1">
                <a:sym typeface="Wingdings" pitchFamily="2" charset="2"/>
              </a:rPr>
              <a:t>negosiasi</a:t>
            </a:r>
            <a:endParaRPr lang="en-US" altLang="en-US" sz="1800" dirty="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/>
              <a:t>Kepentingan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negara-negara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beragam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Wingdings" pitchFamily="2" charset="2"/>
              </a:rPr>
              <a:t>KHL </a:t>
            </a:r>
            <a:r>
              <a:rPr lang="en-US" altLang="en-US" sz="2000" dirty="0" err="1">
                <a:sym typeface="Wingdings" pitchFamily="2" charset="2"/>
              </a:rPr>
              <a:t>sebagai</a:t>
            </a:r>
            <a:r>
              <a:rPr lang="en-US" altLang="en-US" sz="2000" dirty="0">
                <a:sym typeface="Wingdings" pitchFamily="2" charset="2"/>
              </a:rPr>
              <a:t> ‘a package deal’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/>
              <a:t>Permasalahan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mengenai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penyelesaian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sengketa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cukup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rumit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2559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d-ID" altLang="en-US" sz="2000" dirty="0"/>
          </a:p>
          <a:p>
            <a:pPr eaLnBrk="1" hangingPunct="1">
              <a:lnSpc>
                <a:spcPct val="90000"/>
              </a:lnSpc>
            </a:pPr>
            <a:endParaRPr lang="id-ID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Permasalahan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penyelesaian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berdasarkan</a:t>
            </a:r>
            <a:r>
              <a:rPr lang="en-US" altLang="en-US" sz="2400" dirty="0"/>
              <a:t> KHL 1982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Menemukan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diterima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semua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pihak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kelompok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menginginkan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dibentuknya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peradilan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baru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kelompok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menekankan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arbitrase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Adanya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kelompok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menginginkan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dibentuknya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khusus</a:t>
            </a:r>
            <a:endParaRPr lang="en-US" altLang="en-US" sz="24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38610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54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err="1"/>
              <a:t>Prinsip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mendasar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Bagian</a:t>
            </a:r>
            <a:r>
              <a:rPr lang="en-US" altLang="en-US" sz="2800" dirty="0"/>
              <a:t> I, Bab XV)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…settle any dispute by peaceful means in accordance with Article 2 (3) of the United Nations Charter (</a:t>
            </a:r>
            <a:r>
              <a:rPr lang="en-US" altLang="en-US" sz="2400" dirty="0" err="1"/>
              <a:t>Pasal</a:t>
            </a:r>
            <a:r>
              <a:rPr lang="en-US" altLang="en-US" sz="2400" dirty="0"/>
              <a:t> 279)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/>
              <a:t>Kewajiban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begitu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timbul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Wingdings" pitchFamily="2" charset="2"/>
              </a:rPr>
              <a:t> … proceed expeditiously to an exchange of views (</a:t>
            </a:r>
            <a:r>
              <a:rPr lang="en-US" altLang="en-US" sz="2400" dirty="0" err="1">
                <a:sym typeface="Wingdings" pitchFamily="2" charset="2"/>
              </a:rPr>
              <a:t>mengenai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metode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penyelesaian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sengketa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seperti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apa</a:t>
            </a:r>
            <a:r>
              <a:rPr lang="en-US" altLang="en-US" sz="2400" dirty="0">
                <a:sym typeface="Wingdings" pitchFamily="2" charset="2"/>
              </a:rPr>
              <a:t> yang </a:t>
            </a:r>
            <a:r>
              <a:rPr lang="en-US" altLang="en-US" sz="2400" dirty="0" err="1">
                <a:sym typeface="Wingdings" pitchFamily="2" charset="2"/>
              </a:rPr>
              <a:t>akan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ditempuh</a:t>
            </a:r>
            <a:r>
              <a:rPr lang="en-US" altLang="en-US" sz="2400" dirty="0">
                <a:sym typeface="Wingdings" pitchFamily="2" charset="2"/>
              </a:rPr>
              <a:t>) (</a:t>
            </a:r>
            <a:r>
              <a:rPr lang="en-US" altLang="en-US" sz="2400" dirty="0" err="1">
                <a:sym typeface="Wingdings" pitchFamily="2" charset="2"/>
              </a:rPr>
              <a:t>Pasal</a:t>
            </a:r>
            <a:r>
              <a:rPr lang="en-US" altLang="en-US" sz="2400" dirty="0">
                <a:sym typeface="Wingdings" pitchFamily="2" charset="2"/>
              </a:rPr>
              <a:t> 283 (1))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>
                <a:sym typeface="Wingdings" pitchFamily="2" charset="2"/>
              </a:rPr>
              <a:t>Penyelesaian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sengketa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dengan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pilihan</a:t>
            </a:r>
            <a:r>
              <a:rPr lang="en-US" altLang="en-US" sz="2400" dirty="0">
                <a:sym typeface="Wingdings" pitchFamily="2" charset="2"/>
              </a:rPr>
              <a:t> </a:t>
            </a:r>
            <a:r>
              <a:rPr lang="en-US" altLang="en-US" sz="2400" dirty="0" err="1">
                <a:sym typeface="Wingdings" pitchFamily="2" charset="2"/>
              </a:rPr>
              <a:t>metode</a:t>
            </a:r>
            <a:r>
              <a:rPr lang="en-US" altLang="en-US" sz="2400" dirty="0">
                <a:sym typeface="Wingdings" pitchFamily="2" charset="2"/>
              </a:rPr>
              <a:t> yang </a:t>
            </a:r>
            <a:r>
              <a:rPr lang="en-US" altLang="en-US" sz="2400" dirty="0" err="1">
                <a:sym typeface="Wingdings" pitchFamily="2" charset="2"/>
              </a:rPr>
              <a:t>bebas</a:t>
            </a:r>
            <a:r>
              <a:rPr lang="en-US" altLang="en-US" sz="2400" dirty="0">
                <a:sym typeface="Wingdings" pitchFamily="2" charset="2"/>
              </a:rPr>
              <a:t> (free choice of means)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Para </a:t>
            </a:r>
            <a:r>
              <a:rPr lang="en-US" altLang="en-US" sz="2400" dirty="0" err="1"/>
              <a:t>pihak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menyetujui</a:t>
            </a:r>
            <a:r>
              <a:rPr lang="en-US" altLang="en-US" sz="2400" dirty="0"/>
              <a:t>? Proses yang </a:t>
            </a:r>
            <a:r>
              <a:rPr lang="en-US" altLang="en-US" sz="2400" dirty="0" err="1"/>
              <a:t>dipilih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mengalami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kegagalan</a:t>
            </a:r>
            <a:r>
              <a:rPr lang="en-US" alt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77022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64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Ps. 287 KHL 1982: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…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pernyataan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tertulis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cara-cara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penyelesaian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Mahkamah</a:t>
            </a:r>
            <a:r>
              <a:rPr lang="en-US" altLang="en-US" dirty="0"/>
              <a:t> </a:t>
            </a:r>
            <a:r>
              <a:rPr lang="en-US" altLang="en-US" dirty="0" err="1"/>
              <a:t>Internasional</a:t>
            </a:r>
            <a:r>
              <a:rPr lang="en-US" altLang="en-US" dirty="0"/>
              <a:t> </a:t>
            </a:r>
            <a:r>
              <a:rPr lang="en-US" altLang="en-US" dirty="0" err="1"/>
              <a:t>Hukum</a:t>
            </a:r>
            <a:r>
              <a:rPr lang="en-US" altLang="en-US" dirty="0"/>
              <a:t> </a:t>
            </a:r>
            <a:r>
              <a:rPr lang="en-US" altLang="en-US" dirty="0" err="1"/>
              <a:t>Laut</a:t>
            </a:r>
            <a:r>
              <a:rPr lang="en-US" altLang="en-US" dirty="0"/>
              <a:t> (International Tribunal for the Law of the Sea)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Mahkamah</a:t>
            </a:r>
            <a:r>
              <a:rPr lang="en-US" altLang="en-US" dirty="0"/>
              <a:t> </a:t>
            </a:r>
            <a:r>
              <a:rPr lang="en-US" altLang="en-US" dirty="0" err="1"/>
              <a:t>Internasional</a:t>
            </a:r>
            <a:r>
              <a:rPr lang="en-US" altLang="en-US" dirty="0"/>
              <a:t> (International Court of Justice)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Mahkamah</a:t>
            </a:r>
            <a:r>
              <a:rPr lang="en-US" altLang="en-US" dirty="0"/>
              <a:t> </a:t>
            </a:r>
            <a:r>
              <a:rPr lang="en-US" altLang="en-US" dirty="0" err="1"/>
              <a:t>arbitrase</a:t>
            </a:r>
            <a:r>
              <a:rPr lang="en-US" altLang="en-US" dirty="0"/>
              <a:t> (arbitral tribunal)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Mahkamah</a:t>
            </a:r>
            <a:r>
              <a:rPr lang="en-US" altLang="en-US" dirty="0"/>
              <a:t> </a:t>
            </a:r>
            <a:r>
              <a:rPr lang="en-US" altLang="en-US" dirty="0" err="1"/>
              <a:t>arbitrase</a:t>
            </a:r>
            <a:r>
              <a:rPr lang="en-US" altLang="en-US" dirty="0"/>
              <a:t> </a:t>
            </a:r>
            <a:r>
              <a:rPr lang="en-US" altLang="en-US" dirty="0" err="1"/>
              <a:t>khusus</a:t>
            </a:r>
            <a:r>
              <a:rPr lang="en-US" altLang="en-US" dirty="0"/>
              <a:t> (special arbitral tribunal)</a:t>
            </a: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913593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75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id-ID" altLang="en-US" sz="2400" dirty="0"/>
          </a:p>
          <a:p>
            <a:pPr eaLnBrk="1" hangingPunct="1">
              <a:lnSpc>
                <a:spcPct val="80000"/>
              </a:lnSpc>
            </a:pPr>
            <a:r>
              <a:rPr lang="en-US" altLang="en-US" sz="2800" dirty="0"/>
              <a:t>Compulsory Procedures (</a:t>
            </a:r>
            <a:r>
              <a:rPr lang="en-US" altLang="en-US" sz="2800" dirty="0" err="1"/>
              <a:t>Bagian</a:t>
            </a:r>
            <a:r>
              <a:rPr lang="en-US" altLang="en-US" sz="2800" dirty="0"/>
              <a:t> 2, Bab XV)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err="1"/>
              <a:t>Pemilihan</a:t>
            </a:r>
            <a:r>
              <a:rPr lang="en-US" altLang="en-US" dirty="0"/>
              <a:t> forum </a:t>
            </a:r>
            <a:r>
              <a:rPr lang="en-US" altLang="en-US" dirty="0" err="1"/>
              <a:t>oleh</a:t>
            </a:r>
            <a:r>
              <a:rPr lang="en-US" altLang="en-US" dirty="0"/>
              <a:t> para </a:t>
            </a:r>
            <a:r>
              <a:rPr lang="en-US" altLang="en-US" dirty="0" err="1"/>
              <a:t>pihak</a:t>
            </a:r>
            <a:r>
              <a:rPr lang="en-US" altLang="en-US" dirty="0"/>
              <a:t> yang </a:t>
            </a:r>
            <a:r>
              <a:rPr lang="en-US" altLang="en-US" dirty="0" err="1"/>
              <a:t>bersengketa</a:t>
            </a:r>
            <a:r>
              <a:rPr lang="en-US" altLang="en-US" dirty="0"/>
              <a:t> (</a:t>
            </a:r>
            <a:r>
              <a:rPr lang="en-US" altLang="en-US" dirty="0" err="1"/>
              <a:t>Pasal</a:t>
            </a:r>
            <a:r>
              <a:rPr lang="en-US" altLang="en-US" dirty="0"/>
              <a:t> 287, </a:t>
            </a:r>
            <a:r>
              <a:rPr lang="en-US" altLang="en-US" dirty="0" err="1"/>
              <a:t>Ayat</a:t>
            </a:r>
            <a:r>
              <a:rPr lang="en-US" altLang="en-US" dirty="0"/>
              <a:t> 1)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mempengaruhi</a:t>
            </a:r>
            <a:r>
              <a:rPr lang="en-US" altLang="en-US" dirty="0"/>
              <a:t> </a:t>
            </a:r>
            <a:r>
              <a:rPr lang="en-US" altLang="en-US" dirty="0" err="1"/>
              <a:t>jurisdiksi</a:t>
            </a:r>
            <a:r>
              <a:rPr lang="en-US" altLang="en-US" dirty="0"/>
              <a:t> Sea-Bed Disputes Chamber </a:t>
            </a:r>
            <a:r>
              <a:rPr lang="en-US" altLang="en-US" dirty="0" err="1"/>
              <a:t>dari</a:t>
            </a:r>
            <a:r>
              <a:rPr lang="en-US" altLang="en-US" dirty="0"/>
              <a:t> ITLOS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persetujuan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hal</a:t>
            </a:r>
            <a:r>
              <a:rPr lang="en-US" altLang="en-US" dirty="0"/>
              <a:t> </a:t>
            </a:r>
            <a:r>
              <a:rPr lang="en-US" altLang="en-US" dirty="0" err="1"/>
              <a:t>pilihan</a:t>
            </a:r>
            <a:r>
              <a:rPr lang="en-US" altLang="en-US" dirty="0"/>
              <a:t> </a:t>
            </a:r>
            <a:r>
              <a:rPr lang="en-US" altLang="en-US" dirty="0">
                <a:sym typeface="Wingdings" pitchFamily="2" charset="2"/>
              </a:rPr>
              <a:t> </a:t>
            </a:r>
            <a:r>
              <a:rPr lang="en-US" altLang="en-US" dirty="0" err="1">
                <a:sym typeface="Wingdings" pitchFamily="2" charset="2"/>
              </a:rPr>
              <a:t>dapat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diserahkan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ke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arbitrase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kecuali</a:t>
            </a:r>
            <a:r>
              <a:rPr lang="en-US" altLang="en-US" dirty="0">
                <a:sym typeface="Wingdings" pitchFamily="2" charset="2"/>
              </a:rPr>
              <a:t> </a:t>
            </a:r>
            <a:r>
              <a:rPr lang="en-US" altLang="en-US" dirty="0" err="1">
                <a:sym typeface="Wingdings" pitchFamily="2" charset="2"/>
              </a:rPr>
              <a:t>disetujui</a:t>
            </a:r>
            <a:r>
              <a:rPr lang="en-US" altLang="en-US" dirty="0">
                <a:sym typeface="Wingdings" pitchFamily="2" charset="2"/>
              </a:rPr>
              <a:t> lain </a:t>
            </a:r>
            <a:r>
              <a:rPr lang="en-US" altLang="en-US" dirty="0" err="1">
                <a:sym typeface="Wingdings" pitchFamily="2" charset="2"/>
              </a:rPr>
              <a:t>oleh</a:t>
            </a:r>
            <a:r>
              <a:rPr lang="en-US" altLang="en-US" dirty="0">
                <a:sym typeface="Wingdings" pitchFamily="2" charset="2"/>
              </a:rPr>
              <a:t> para </a:t>
            </a:r>
            <a:r>
              <a:rPr lang="en-US" altLang="en-US" dirty="0" err="1">
                <a:sym typeface="Wingdings" pitchFamily="2" charset="2"/>
              </a:rPr>
              <a:t>pihak</a:t>
            </a:r>
            <a:endParaRPr lang="id-ID" altLang="en-US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 err="1"/>
              <a:t>Rationae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Materiae</a:t>
            </a:r>
            <a:r>
              <a:rPr lang="id-ID" altLang="en-US" sz="2800" dirty="0"/>
              <a:t> (</a:t>
            </a:r>
            <a:r>
              <a:rPr lang="en-US" altLang="en-US" sz="2800" dirty="0"/>
              <a:t>Ps.288</a:t>
            </a:r>
            <a:r>
              <a:rPr lang="id-ID" altLang="en-US" sz="2800" dirty="0"/>
              <a:t>)</a:t>
            </a:r>
            <a:endParaRPr lang="en-US" altLang="en-US" sz="2800" dirty="0"/>
          </a:p>
          <a:p>
            <a:pPr lvl="2">
              <a:lnSpc>
                <a:spcPct val="80000"/>
              </a:lnSpc>
            </a:pP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sengketa</a:t>
            </a:r>
            <a:r>
              <a:rPr lang="en-US" altLang="en-US" dirty="0"/>
              <a:t> </a:t>
            </a:r>
            <a:r>
              <a:rPr lang="en-US" altLang="en-US" dirty="0" err="1"/>
              <a:t>perihal</a:t>
            </a:r>
            <a:r>
              <a:rPr lang="en-US" altLang="en-US" dirty="0"/>
              <a:t> </a:t>
            </a:r>
            <a:r>
              <a:rPr lang="en-US" altLang="en-US" dirty="0" err="1"/>
              <a:t>interpretasi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penerapan</a:t>
            </a:r>
            <a:r>
              <a:rPr lang="en-US" altLang="en-US" dirty="0"/>
              <a:t> </a:t>
            </a:r>
            <a:r>
              <a:rPr lang="en-US" altLang="en-US" dirty="0" err="1"/>
              <a:t>konvensi</a:t>
            </a:r>
            <a:endParaRPr lang="en-US" altLang="en-US" dirty="0"/>
          </a:p>
          <a:p>
            <a:pPr lvl="2">
              <a:lnSpc>
                <a:spcPct val="80000"/>
              </a:lnSpc>
            </a:pPr>
            <a:r>
              <a:rPr lang="en-US" altLang="en-US" dirty="0" err="1"/>
              <a:t>Setiap</a:t>
            </a:r>
            <a:r>
              <a:rPr lang="en-US" altLang="en-US" dirty="0"/>
              <a:t> </a:t>
            </a:r>
            <a:r>
              <a:rPr lang="en-US" altLang="en-US" dirty="0" err="1"/>
              <a:t>sengketa</a:t>
            </a:r>
            <a:r>
              <a:rPr lang="en-US" altLang="en-US" dirty="0"/>
              <a:t> </a:t>
            </a:r>
            <a:r>
              <a:rPr lang="en-US" altLang="en-US" dirty="0" err="1"/>
              <a:t>perihal</a:t>
            </a:r>
            <a:r>
              <a:rPr lang="en-US" altLang="en-US" dirty="0"/>
              <a:t> </a:t>
            </a:r>
            <a:r>
              <a:rPr lang="en-US" altLang="en-US" dirty="0" err="1"/>
              <a:t>interpretasi</a:t>
            </a:r>
            <a:r>
              <a:rPr lang="en-US" altLang="en-US" dirty="0"/>
              <a:t> </a:t>
            </a:r>
            <a:r>
              <a:rPr lang="en-US" altLang="en-US" dirty="0" err="1"/>
              <a:t>atau</a:t>
            </a:r>
            <a:r>
              <a:rPr lang="en-US" altLang="en-US" dirty="0"/>
              <a:t> </a:t>
            </a:r>
            <a:r>
              <a:rPr lang="en-US" altLang="en-US" dirty="0" err="1"/>
              <a:t>penerapan</a:t>
            </a:r>
            <a:r>
              <a:rPr lang="en-US" altLang="en-US" dirty="0"/>
              <a:t> </a:t>
            </a:r>
            <a:r>
              <a:rPr lang="en-US" altLang="en-US" dirty="0" err="1"/>
              <a:t>suatu</a:t>
            </a:r>
            <a:r>
              <a:rPr lang="en-US" altLang="en-US" dirty="0"/>
              <a:t> </a:t>
            </a:r>
            <a:r>
              <a:rPr lang="en-US" altLang="en-US" dirty="0" err="1"/>
              <a:t>perjanjian</a:t>
            </a:r>
            <a:r>
              <a:rPr lang="en-US" altLang="en-US" dirty="0"/>
              <a:t> </a:t>
            </a:r>
            <a:r>
              <a:rPr lang="en-US" altLang="en-US" dirty="0" err="1"/>
              <a:t>internasional</a:t>
            </a:r>
            <a:r>
              <a:rPr lang="en-US" altLang="en-US" dirty="0"/>
              <a:t> yang </a:t>
            </a:r>
            <a:r>
              <a:rPr lang="en-US" altLang="en-US" dirty="0" err="1"/>
              <a:t>bertalian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tujuan</a:t>
            </a:r>
            <a:r>
              <a:rPr lang="en-US" altLang="en-US" dirty="0"/>
              <a:t> </a:t>
            </a:r>
            <a:r>
              <a:rPr lang="en-US" altLang="en-US" dirty="0" err="1"/>
              <a:t>konvensi</a:t>
            </a:r>
            <a:endParaRPr lang="en-US" altLang="en-US" dirty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r>
              <a:rPr lang="en-US" altLang="en-US" sz="2800" dirty="0">
                <a:sym typeface="Wingdings" pitchFamily="2" charset="2"/>
              </a:rPr>
              <a:t>Exhaustion of Local Remedies (</a:t>
            </a:r>
            <a:r>
              <a:rPr lang="en-US" altLang="en-US" sz="2800" dirty="0" err="1">
                <a:sym typeface="Wingdings" pitchFamily="2" charset="2"/>
              </a:rPr>
              <a:t>Pasal</a:t>
            </a:r>
            <a:r>
              <a:rPr lang="en-US" altLang="en-US" sz="2800" dirty="0">
                <a:sym typeface="Wingdings" pitchFamily="2" charset="2"/>
              </a:rPr>
              <a:t> 295)</a:t>
            </a:r>
          </a:p>
          <a:p>
            <a:pPr>
              <a:lnSpc>
                <a:spcPct val="80000"/>
              </a:lnSpc>
            </a:pPr>
            <a:r>
              <a:rPr lang="en-US" altLang="en-US" sz="2800" dirty="0">
                <a:sym typeface="Wingdings" pitchFamily="2" charset="2"/>
              </a:rPr>
              <a:t>Finality &amp; binding force of decisions (</a:t>
            </a:r>
            <a:r>
              <a:rPr lang="en-US" altLang="en-US" sz="2800" dirty="0" err="1">
                <a:sym typeface="Wingdings" pitchFamily="2" charset="2"/>
              </a:rPr>
              <a:t>Pasal</a:t>
            </a:r>
            <a:r>
              <a:rPr lang="en-US" altLang="en-US" sz="2800" dirty="0">
                <a:sym typeface="Wingdings" pitchFamily="2" charset="2"/>
              </a:rPr>
              <a:t> 296)</a:t>
            </a:r>
            <a:endParaRPr lang="id-ID" altLang="en-US" sz="2800" dirty="0">
              <a:sym typeface="Wingdings" pitchFamily="2" charset="2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dirty="0">
              <a:sym typeface="Wingdings" pitchFamily="2" charset="2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48033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cap="all" dirty="0" err="1"/>
              <a:t>Penyelesaian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Sengketa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berdasarkan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Konvensi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Hukum</a:t>
            </a:r>
            <a:r>
              <a:rPr lang="en-US" altLang="en-US" sz="2800" cap="all" dirty="0"/>
              <a:t> </a:t>
            </a:r>
            <a:r>
              <a:rPr lang="en-US" altLang="en-US" sz="2800" cap="all" dirty="0" err="1"/>
              <a:t>Laut</a:t>
            </a:r>
            <a:r>
              <a:rPr lang="en-US" altLang="en-US" sz="2800" cap="all" dirty="0"/>
              <a:t> 1982</a:t>
            </a:r>
          </a:p>
        </p:txBody>
      </p:sp>
      <p:sp>
        <p:nvSpPr>
          <p:cNvPr id="27853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Pengecualian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“Compulsory procedures”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Diatur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Bagian</a:t>
            </a:r>
            <a:r>
              <a:rPr lang="en-US" altLang="en-US" sz="2400" dirty="0"/>
              <a:t> 3, Bab XV</a:t>
            </a: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Ps. 297 KHL 1982 </a:t>
            </a:r>
            <a:r>
              <a:rPr lang="id-ID" altLang="en-US" sz="2400" dirty="0">
                <a:sym typeface="Wingdings" panose="05000000000000000000" pitchFamily="2" charset="2"/>
              </a:rPr>
              <a:t></a:t>
            </a:r>
            <a:r>
              <a:rPr lang="en-US" altLang="en-US" sz="2400" dirty="0" err="1"/>
              <a:t>berbagai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keputusan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berkaitan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pelaksanaan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hak-hak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berdaulat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jurisdiksi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khususnya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menyangkut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wewenang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pantai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/>
              <a:t>Sengketa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menyangkut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hak-hak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negara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pantai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kaitannya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penelitian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ilmiah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kelautan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perikanan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harus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diselesaikan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berdasarkan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konsiliasi</a:t>
            </a:r>
            <a:endParaRPr lang="en-US" altLang="en-US" sz="2000" dirty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err="1"/>
              <a:t>Sengketa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mengenai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penetapan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perbatasan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laut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dapat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diselesaikan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melalui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konsiliasi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/>
              <a:t>Ps. 298 KHL 1982 </a:t>
            </a:r>
            <a:r>
              <a:rPr lang="id-ID" altLang="en-US" sz="2400" dirty="0">
                <a:sym typeface="Wingdings" panose="05000000000000000000" pitchFamily="2" charset="2"/>
              </a:rPr>
              <a:t></a:t>
            </a:r>
            <a:r>
              <a:rPr lang="en-US" altLang="en-US" sz="2400" dirty="0" err="1"/>
              <a:t>tiga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macam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diabaikan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prosedur</a:t>
            </a:r>
            <a:r>
              <a:rPr lang="en-US" altLang="en-US" sz="2400" dirty="0"/>
              <a:t> ‘compulsory procedures’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negara-negara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melalui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pernyataan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tertulis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penetapan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perbatasan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laut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kegiatan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militer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sengketa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melibatkan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Dewan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Keamanan</a:t>
            </a:r>
            <a:r>
              <a:rPr lang="en-US" altLang="en-US" sz="2400" dirty="0"/>
              <a:t> PBB.</a:t>
            </a:r>
          </a:p>
          <a:p>
            <a:pPr eaLnBrk="1" hangingPunct="1">
              <a:lnSpc>
                <a:spcPct val="90000"/>
              </a:lnSpc>
            </a:pPr>
            <a:endParaRPr lang="id-ID" altLang="en-US" sz="2400" dirty="0"/>
          </a:p>
          <a:p>
            <a:pPr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339684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408</TotalTime>
  <Words>1100</Words>
  <Application>Microsoft Macintosh PowerPoint</Application>
  <PresentationFormat>On-screen Show (4:3)</PresentationFormat>
  <Paragraphs>106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Tahoma</vt:lpstr>
      <vt:lpstr>Clarity</vt:lpstr>
      <vt:lpstr>MEKANISME PENYELESAIAN SENGKETA MELALUI LEMBAGA KHUSUS</vt:lpstr>
      <vt:lpstr>MAHKAMAH HUKUM LAUT INTERNASIONAL (INTERNATIONAL TRIBUNAL FOR  THE LAW OF THE SEA)</vt:lpstr>
      <vt:lpstr>Perkembangan Penyelesaian  Sengketa Kelautan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Penyelesaian Sengketa berdasarkan Konvensi Hukum Laut 1982</vt:lpstr>
      <vt:lpstr>Mahkamah Hukum Laut Internasional</vt:lpstr>
      <vt:lpstr>TUGAS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MEKANISME PENYELESAIAN SENGKETA MELALUI LEMBAGA KHUSUS</dc:title>
  <dc:creator>Gusman</dc:creator>
  <cp:lastModifiedBy>Havez Muhammad</cp:lastModifiedBy>
  <cp:revision>15</cp:revision>
  <dcterms:created xsi:type="dcterms:W3CDTF">2006-08-16T00:00:00Z</dcterms:created>
  <dcterms:modified xsi:type="dcterms:W3CDTF">2021-10-12T02:14:23Z</dcterms:modified>
</cp:coreProperties>
</file>