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66" r:id="rId2"/>
    <p:sldId id="258" r:id="rId3"/>
    <p:sldId id="259" r:id="rId4"/>
    <p:sldId id="287" r:id="rId5"/>
    <p:sldId id="288" r:id="rId6"/>
    <p:sldId id="289" r:id="rId7"/>
    <p:sldId id="290" r:id="rId8"/>
    <p:sldId id="291" r:id="rId9"/>
    <p:sldId id="292" r:id="rId10"/>
    <p:sldId id="294" r:id="rId11"/>
    <p:sldId id="295" r:id="rId12"/>
    <p:sldId id="296" r:id="rId13"/>
    <p:sldId id="297" r:id="rId14"/>
    <p:sldId id="299" r:id="rId15"/>
    <p:sldId id="300" r:id="rId16"/>
    <p:sldId id="301" r:id="rId17"/>
    <p:sldId id="302"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8" r:id="rId42"/>
    <p:sldId id="329" r:id="rId43"/>
    <p:sldId id="330" r:id="rId44"/>
    <p:sldId id="331" r:id="rId45"/>
    <p:sldId id="332" r:id="rId46"/>
    <p:sldId id="334" r:id="rId47"/>
    <p:sldId id="335" r:id="rId48"/>
    <p:sldId id="339" r:id="rId49"/>
    <p:sldId id="343" r:id="rId50"/>
    <p:sldId id="347" r:id="rId51"/>
    <p:sldId id="351" r:id="rId52"/>
    <p:sldId id="353" r:id="rId53"/>
    <p:sldId id="363" r:id="rId54"/>
    <p:sldId id="364" r:id="rId55"/>
    <p:sldId id="36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F9A0F-0413-45E3-9824-2303A198DC15}" type="doc">
      <dgm:prSet loTypeId="urn:microsoft.com/office/officeart/2005/8/layout/pyramid2" loCatId="pyramid" qsTypeId="urn:microsoft.com/office/officeart/2005/8/quickstyle/3d3" qsCatId="3D" csTypeId="urn:microsoft.com/office/officeart/2005/8/colors/accent2_2" csCatId="accent2" phldr="1"/>
      <dgm:spPr/>
    </dgm:pt>
    <dgm:pt modelId="{6AA0E690-39E0-46BD-8903-BBD3E0A80472}">
      <dgm:prSet phldrT="[Text]" custT="1"/>
      <dgm:spPr/>
      <dgm:t>
        <a:bodyPr/>
        <a:lstStyle/>
        <a:p>
          <a:pPr marL="231775" indent="-231775" algn="l"/>
          <a:r>
            <a:rPr lang="fi-FI" sz="2400" dirty="0" smtClean="0"/>
            <a:t>	Aturan atau cara menuliskan bahasa (kata atau kalimat) dengan mengunakan huruf dan tanda baca. </a:t>
          </a:r>
          <a:endParaRPr lang="en-US" sz="2400" dirty="0">
            <a:latin typeface="Agency FB" pitchFamily="34" charset="0"/>
          </a:endParaRPr>
        </a:p>
      </dgm:t>
    </dgm:pt>
    <dgm:pt modelId="{D87EF7D2-CCFB-4DA7-A00D-0D08889A2188}" type="parTrans" cxnId="{C82F0F40-ABD6-407C-900F-62BB6D6995C6}">
      <dgm:prSet/>
      <dgm:spPr/>
      <dgm:t>
        <a:bodyPr/>
        <a:lstStyle/>
        <a:p>
          <a:endParaRPr lang="en-US"/>
        </a:p>
      </dgm:t>
    </dgm:pt>
    <dgm:pt modelId="{60DE7145-7C6A-4FE9-A844-48266EA4CFC4}" type="sibTrans" cxnId="{C82F0F40-ABD6-407C-900F-62BB6D6995C6}">
      <dgm:prSet/>
      <dgm:spPr/>
      <dgm:t>
        <a:bodyPr/>
        <a:lstStyle/>
        <a:p>
          <a:endParaRPr lang="en-US"/>
        </a:p>
      </dgm:t>
    </dgm:pt>
    <dgm:pt modelId="{23673859-AFD1-4F14-B3D4-F3D18AE878C2}">
      <dgm:prSet phldrT="[Text]" custT="1"/>
      <dgm:spPr/>
      <dgm:t>
        <a:bodyPr/>
        <a:lstStyle/>
        <a:p>
          <a:pPr algn="l"/>
          <a:r>
            <a:rPr lang="fi-FI" sz="2800" dirty="0" smtClean="0"/>
            <a:t>Adapun cakupan ejaan:</a:t>
          </a:r>
        </a:p>
        <a:p>
          <a:pPr algn="l"/>
          <a:r>
            <a:rPr lang="fi-FI" sz="2800" dirty="0" smtClean="0"/>
            <a:t>- Pemakaian huruf</a:t>
          </a:r>
        </a:p>
        <a:p>
          <a:pPr algn="l"/>
          <a:r>
            <a:rPr lang="fi-FI" sz="2800" dirty="0" smtClean="0"/>
            <a:t>- Penulisan kata</a:t>
          </a:r>
        </a:p>
        <a:p>
          <a:pPr algn="l"/>
          <a:r>
            <a:rPr lang="fi-FI" sz="2800" dirty="0" smtClean="0"/>
            <a:t>- Penulisan unsur serapan</a:t>
          </a:r>
        </a:p>
        <a:p>
          <a:pPr algn="l"/>
          <a:r>
            <a:rPr lang="fi-FI" sz="2800" dirty="0" smtClean="0"/>
            <a:t>- Pemakaian tanda baca.</a:t>
          </a:r>
          <a:endParaRPr lang="en-US" sz="2800" dirty="0">
            <a:latin typeface="Agency FB" pitchFamily="34" charset="0"/>
          </a:endParaRPr>
        </a:p>
      </dgm:t>
    </dgm:pt>
    <dgm:pt modelId="{128B27D4-D3A6-410D-A29A-C1A7AC6E4BD8}" type="sibTrans" cxnId="{655F39BF-83DB-4005-A0BB-AF359B06C12D}">
      <dgm:prSet/>
      <dgm:spPr/>
      <dgm:t>
        <a:bodyPr/>
        <a:lstStyle/>
        <a:p>
          <a:endParaRPr lang="en-US"/>
        </a:p>
      </dgm:t>
    </dgm:pt>
    <dgm:pt modelId="{5B3BB9B0-42C5-417B-B3F0-81364ABEB36D}" type="parTrans" cxnId="{655F39BF-83DB-4005-A0BB-AF359B06C12D}">
      <dgm:prSet/>
      <dgm:spPr/>
      <dgm:t>
        <a:bodyPr/>
        <a:lstStyle/>
        <a:p>
          <a:endParaRPr lang="en-US"/>
        </a:p>
      </dgm:t>
    </dgm:pt>
    <dgm:pt modelId="{31F6D8D7-3940-4941-AD8A-BD4489ED5E7C}" type="pres">
      <dgm:prSet presAssocID="{C4DF9A0F-0413-45E3-9824-2303A198DC15}" presName="compositeShape" presStyleCnt="0">
        <dgm:presLayoutVars>
          <dgm:dir/>
          <dgm:resizeHandles/>
        </dgm:presLayoutVars>
      </dgm:prSet>
      <dgm:spPr/>
    </dgm:pt>
    <dgm:pt modelId="{66892122-E824-4D38-8167-071AE538D695}" type="pres">
      <dgm:prSet presAssocID="{C4DF9A0F-0413-45E3-9824-2303A198DC15}" presName="pyramid" presStyleLbl="node1" presStyleIdx="0" presStyleCnt="1" custLinFactNeighborX="-29375" custLinFactNeighborY="-625"/>
      <dgm:spPr/>
    </dgm:pt>
    <dgm:pt modelId="{F2B67B5E-5E8E-410C-A20E-2479DF961FBE}" type="pres">
      <dgm:prSet presAssocID="{C4DF9A0F-0413-45E3-9824-2303A198DC15}" presName="theList" presStyleCnt="0"/>
      <dgm:spPr/>
    </dgm:pt>
    <dgm:pt modelId="{022DF825-E552-4E6B-BF64-B550DFCE65B0}" type="pres">
      <dgm:prSet presAssocID="{6AA0E690-39E0-46BD-8903-BBD3E0A80472}" presName="aNode" presStyleLbl="fgAcc1" presStyleIdx="0" presStyleCnt="2" custScaleX="249721" custScaleY="93843" custLinFactNeighborX="1443" custLinFactNeighborY="-56070">
        <dgm:presLayoutVars>
          <dgm:bulletEnabled val="1"/>
        </dgm:presLayoutVars>
      </dgm:prSet>
      <dgm:spPr/>
      <dgm:t>
        <a:bodyPr/>
        <a:lstStyle/>
        <a:p>
          <a:endParaRPr lang="en-US"/>
        </a:p>
      </dgm:t>
    </dgm:pt>
    <dgm:pt modelId="{AB4E9DB0-50A0-4F7E-85D9-2C4326201521}" type="pres">
      <dgm:prSet presAssocID="{6AA0E690-39E0-46BD-8903-BBD3E0A80472}" presName="aSpace" presStyleCnt="0"/>
      <dgm:spPr/>
    </dgm:pt>
    <dgm:pt modelId="{AD477660-ACB4-4805-9EB7-531014F95F7C}" type="pres">
      <dgm:prSet presAssocID="{23673859-AFD1-4F14-B3D4-F3D18AE878C2}" presName="aNode" presStyleLbl="fgAcc1" presStyleIdx="1" presStyleCnt="2" custScaleX="249721" custScaleY="225742" custLinFactNeighborX="1443" custLinFactNeighborY="-64499">
        <dgm:presLayoutVars>
          <dgm:bulletEnabled val="1"/>
        </dgm:presLayoutVars>
      </dgm:prSet>
      <dgm:spPr/>
      <dgm:t>
        <a:bodyPr/>
        <a:lstStyle/>
        <a:p>
          <a:endParaRPr lang="en-US"/>
        </a:p>
      </dgm:t>
    </dgm:pt>
    <dgm:pt modelId="{47980417-0D1D-41B0-9C75-EE1AA4783384}" type="pres">
      <dgm:prSet presAssocID="{23673859-AFD1-4F14-B3D4-F3D18AE878C2}" presName="aSpace" presStyleCnt="0"/>
      <dgm:spPr/>
    </dgm:pt>
  </dgm:ptLst>
  <dgm:cxnLst>
    <dgm:cxn modelId="{4291F8F8-07A8-4B07-AF1C-7404B9817CF1}" type="presOf" srcId="{C4DF9A0F-0413-45E3-9824-2303A198DC15}" destId="{31F6D8D7-3940-4941-AD8A-BD4489ED5E7C}" srcOrd="0" destOrd="0" presId="urn:microsoft.com/office/officeart/2005/8/layout/pyramid2"/>
    <dgm:cxn modelId="{655F39BF-83DB-4005-A0BB-AF359B06C12D}" srcId="{C4DF9A0F-0413-45E3-9824-2303A198DC15}" destId="{23673859-AFD1-4F14-B3D4-F3D18AE878C2}" srcOrd="1" destOrd="0" parTransId="{5B3BB9B0-42C5-417B-B3F0-81364ABEB36D}" sibTransId="{128B27D4-D3A6-410D-A29A-C1A7AC6E4BD8}"/>
    <dgm:cxn modelId="{DDF83267-39FE-455E-A09C-C646BB35D454}" type="presOf" srcId="{23673859-AFD1-4F14-B3D4-F3D18AE878C2}" destId="{AD477660-ACB4-4805-9EB7-531014F95F7C}" srcOrd="0" destOrd="0" presId="urn:microsoft.com/office/officeart/2005/8/layout/pyramid2"/>
    <dgm:cxn modelId="{C82F0F40-ABD6-407C-900F-62BB6D6995C6}" srcId="{C4DF9A0F-0413-45E3-9824-2303A198DC15}" destId="{6AA0E690-39E0-46BD-8903-BBD3E0A80472}" srcOrd="0" destOrd="0" parTransId="{D87EF7D2-CCFB-4DA7-A00D-0D08889A2188}" sibTransId="{60DE7145-7C6A-4FE9-A844-48266EA4CFC4}"/>
    <dgm:cxn modelId="{12685577-A5A2-4BF2-A385-2F719176C0B8}" type="presOf" srcId="{6AA0E690-39E0-46BD-8903-BBD3E0A80472}" destId="{022DF825-E552-4E6B-BF64-B550DFCE65B0}" srcOrd="0" destOrd="0" presId="urn:microsoft.com/office/officeart/2005/8/layout/pyramid2"/>
    <dgm:cxn modelId="{32C52FBD-1503-4403-BCCD-2122F466936B}" type="presParOf" srcId="{31F6D8D7-3940-4941-AD8A-BD4489ED5E7C}" destId="{66892122-E824-4D38-8167-071AE538D695}" srcOrd="0" destOrd="0" presId="urn:microsoft.com/office/officeart/2005/8/layout/pyramid2"/>
    <dgm:cxn modelId="{F2FE4C28-BE29-44AF-8B4E-3592720EBB66}" type="presParOf" srcId="{31F6D8D7-3940-4941-AD8A-BD4489ED5E7C}" destId="{F2B67B5E-5E8E-410C-A20E-2479DF961FBE}" srcOrd="1" destOrd="0" presId="urn:microsoft.com/office/officeart/2005/8/layout/pyramid2"/>
    <dgm:cxn modelId="{D499E2AA-686F-462D-B70D-F3F86181AF38}" type="presParOf" srcId="{F2B67B5E-5E8E-410C-A20E-2479DF961FBE}" destId="{022DF825-E552-4E6B-BF64-B550DFCE65B0}" srcOrd="0" destOrd="0" presId="urn:microsoft.com/office/officeart/2005/8/layout/pyramid2"/>
    <dgm:cxn modelId="{EDAC1B6A-F931-4250-9DF1-5CBCB4B2EE85}" type="presParOf" srcId="{F2B67B5E-5E8E-410C-A20E-2479DF961FBE}" destId="{AB4E9DB0-50A0-4F7E-85D9-2C4326201521}" srcOrd="1" destOrd="0" presId="urn:microsoft.com/office/officeart/2005/8/layout/pyramid2"/>
    <dgm:cxn modelId="{EFBC99A9-66C9-4052-B10E-9B7C4C1B5E66}" type="presParOf" srcId="{F2B67B5E-5E8E-410C-A20E-2479DF961FBE}" destId="{AD477660-ACB4-4805-9EB7-531014F95F7C}" srcOrd="2" destOrd="0" presId="urn:microsoft.com/office/officeart/2005/8/layout/pyramid2"/>
    <dgm:cxn modelId="{AC8F4E45-6852-42F0-8743-CCC46EB741EC}" type="presParOf" srcId="{F2B67B5E-5E8E-410C-A20E-2479DF961FBE}" destId="{47980417-0D1D-41B0-9C75-EE1AA4783384}"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8D3B2C-A294-443E-A16B-565B11BE4846}" type="doc">
      <dgm:prSet loTypeId="urn:microsoft.com/office/officeart/2005/8/layout/cycle7" loCatId="cycle" qsTypeId="urn:microsoft.com/office/officeart/2005/8/quickstyle/simple1" qsCatId="simple" csTypeId="urn:microsoft.com/office/officeart/2005/8/colors/colorful1#1" csCatId="colorful" phldr="1"/>
      <dgm:spPr/>
      <dgm:t>
        <a:bodyPr/>
        <a:lstStyle/>
        <a:p>
          <a:endParaRPr lang="en-US"/>
        </a:p>
      </dgm:t>
    </dgm:pt>
    <dgm:pt modelId="{39BCA8EB-1349-41DD-839D-34F17E130DC6}">
      <dgm:prSet phldrT="[Text]" custT="1"/>
      <dgm:spPr/>
      <dgm:t>
        <a:bodyPr/>
        <a:lstStyle/>
        <a:p>
          <a:r>
            <a:rPr lang="en-US" sz="4800" dirty="0" err="1" smtClean="0"/>
            <a:t>Pemakaian</a:t>
          </a:r>
          <a:r>
            <a:rPr lang="en-US" sz="4800" dirty="0" smtClean="0"/>
            <a:t> </a:t>
          </a:r>
          <a:r>
            <a:rPr lang="en-US" sz="4800" dirty="0" err="1" smtClean="0"/>
            <a:t>Huruf</a:t>
          </a:r>
          <a:endParaRPr lang="en-US" sz="4800" dirty="0"/>
        </a:p>
      </dgm:t>
    </dgm:pt>
    <dgm:pt modelId="{D14FE91C-DEF9-4892-A84D-6EC24917E4EF}" type="parTrans" cxnId="{F75CEC86-0596-4B7E-9199-F899B8B580FA}">
      <dgm:prSet/>
      <dgm:spPr/>
      <dgm:t>
        <a:bodyPr/>
        <a:lstStyle/>
        <a:p>
          <a:endParaRPr lang="en-US"/>
        </a:p>
      </dgm:t>
    </dgm:pt>
    <dgm:pt modelId="{30C2B7C8-5DEC-4409-8B01-5CCEFAE3A5AB}" type="sibTrans" cxnId="{F75CEC86-0596-4B7E-9199-F899B8B580FA}">
      <dgm:prSet/>
      <dgm:spPr/>
      <dgm:t>
        <a:bodyPr/>
        <a:lstStyle/>
        <a:p>
          <a:endParaRPr lang="en-US"/>
        </a:p>
      </dgm:t>
    </dgm:pt>
    <dgm:pt modelId="{078B4FBA-AF06-4A9B-9459-1351AC5D6EBE}">
      <dgm:prSet phldrT="[Text]"/>
      <dgm:spPr/>
      <dgm:t>
        <a:bodyPr/>
        <a:lstStyle/>
        <a:p>
          <a:r>
            <a:rPr lang="en-US" dirty="0" smtClean="0"/>
            <a:t>B. </a:t>
          </a:r>
        </a:p>
        <a:p>
          <a:r>
            <a:rPr lang="en-US" dirty="0" err="1" smtClean="0"/>
            <a:t>Penggunaan</a:t>
          </a:r>
          <a:r>
            <a:rPr lang="en-US" dirty="0" smtClean="0"/>
            <a:t> </a:t>
          </a:r>
          <a:r>
            <a:rPr lang="en-US" dirty="0" err="1" smtClean="0"/>
            <a:t>Huruf</a:t>
          </a:r>
          <a:r>
            <a:rPr lang="en-US" dirty="0" smtClean="0"/>
            <a:t> </a:t>
          </a:r>
          <a:r>
            <a:rPr lang="en-US" dirty="0" err="1" smtClean="0"/>
            <a:t>Kapital</a:t>
          </a:r>
          <a:r>
            <a:rPr lang="en-US" dirty="0" smtClean="0"/>
            <a:t> </a:t>
          </a:r>
          <a:r>
            <a:rPr lang="en-US" dirty="0" err="1" smtClean="0"/>
            <a:t>dan</a:t>
          </a:r>
          <a:r>
            <a:rPr lang="en-US" dirty="0" smtClean="0"/>
            <a:t> </a:t>
          </a:r>
          <a:r>
            <a:rPr lang="en-US" dirty="0" err="1" smtClean="0"/>
            <a:t>Huruf</a:t>
          </a:r>
          <a:r>
            <a:rPr lang="en-US" dirty="0" smtClean="0"/>
            <a:t> Miring</a:t>
          </a:r>
          <a:endParaRPr lang="en-US" dirty="0"/>
        </a:p>
      </dgm:t>
    </dgm:pt>
    <dgm:pt modelId="{B231EEAD-3F41-4997-A4F8-9604C7986427}" type="parTrans" cxnId="{ADE0DBD8-D2A5-4145-9D5A-FEC08F46302E}">
      <dgm:prSet/>
      <dgm:spPr/>
      <dgm:t>
        <a:bodyPr/>
        <a:lstStyle/>
        <a:p>
          <a:endParaRPr lang="en-US"/>
        </a:p>
      </dgm:t>
    </dgm:pt>
    <dgm:pt modelId="{6C1AF332-7261-4E98-9D78-9820F500CCA7}" type="sibTrans" cxnId="{ADE0DBD8-D2A5-4145-9D5A-FEC08F46302E}">
      <dgm:prSet/>
      <dgm:spPr/>
      <dgm:t>
        <a:bodyPr/>
        <a:lstStyle/>
        <a:p>
          <a:endParaRPr lang="en-US"/>
        </a:p>
      </dgm:t>
    </dgm:pt>
    <dgm:pt modelId="{7BDFEE2C-C255-48C5-9196-BB9575FBC17E}">
      <dgm:prSet phldrT="[Text]"/>
      <dgm:spPr/>
      <dgm:t>
        <a:bodyPr/>
        <a:lstStyle/>
        <a:p>
          <a:r>
            <a:rPr lang="en-US" dirty="0" smtClean="0"/>
            <a:t>A. </a:t>
          </a:r>
        </a:p>
        <a:p>
          <a:r>
            <a:rPr lang="en-US" dirty="0" err="1" smtClean="0"/>
            <a:t>Pemenggalan</a:t>
          </a:r>
          <a:r>
            <a:rPr lang="en-US" dirty="0" smtClean="0"/>
            <a:t> </a:t>
          </a:r>
          <a:r>
            <a:rPr lang="en-US" dirty="0" err="1" smtClean="0"/>
            <a:t>Kata</a:t>
          </a:r>
          <a:endParaRPr lang="en-US" dirty="0"/>
        </a:p>
      </dgm:t>
    </dgm:pt>
    <dgm:pt modelId="{2C094D57-CA1A-44BA-B225-EC724C6F57C1}" type="parTrans" cxnId="{8D029FA1-D01C-4A19-94C7-7E96FEECB81E}">
      <dgm:prSet/>
      <dgm:spPr/>
      <dgm:t>
        <a:bodyPr/>
        <a:lstStyle/>
        <a:p>
          <a:endParaRPr lang="en-US"/>
        </a:p>
      </dgm:t>
    </dgm:pt>
    <dgm:pt modelId="{C189104A-E8FA-4EE1-8066-09B2D492DDB0}" type="sibTrans" cxnId="{8D029FA1-D01C-4A19-94C7-7E96FEECB81E}">
      <dgm:prSet/>
      <dgm:spPr/>
      <dgm:t>
        <a:bodyPr/>
        <a:lstStyle/>
        <a:p>
          <a:endParaRPr lang="en-US"/>
        </a:p>
      </dgm:t>
    </dgm:pt>
    <dgm:pt modelId="{7CB9DEE5-3821-4F22-B73A-D85097C54236}" type="pres">
      <dgm:prSet presAssocID="{2E8D3B2C-A294-443E-A16B-565B11BE4846}" presName="Name0" presStyleCnt="0">
        <dgm:presLayoutVars>
          <dgm:dir/>
          <dgm:resizeHandles val="exact"/>
        </dgm:presLayoutVars>
      </dgm:prSet>
      <dgm:spPr/>
      <dgm:t>
        <a:bodyPr/>
        <a:lstStyle/>
        <a:p>
          <a:endParaRPr lang="id-ID"/>
        </a:p>
      </dgm:t>
    </dgm:pt>
    <dgm:pt modelId="{3F7247E2-96CB-4920-BCD6-746E707D4C84}" type="pres">
      <dgm:prSet presAssocID="{39BCA8EB-1349-41DD-839D-34F17E130DC6}" presName="node" presStyleLbl="node1" presStyleIdx="0" presStyleCnt="3" custScaleX="160140" custRadScaleRad="87021" custRadScaleInc="3025">
        <dgm:presLayoutVars>
          <dgm:bulletEnabled val="1"/>
        </dgm:presLayoutVars>
      </dgm:prSet>
      <dgm:spPr/>
      <dgm:t>
        <a:bodyPr/>
        <a:lstStyle/>
        <a:p>
          <a:endParaRPr lang="en-US"/>
        </a:p>
      </dgm:t>
    </dgm:pt>
    <dgm:pt modelId="{80F4ACCB-27FD-4846-98BF-B692B1ED75F1}" type="pres">
      <dgm:prSet presAssocID="{30C2B7C8-5DEC-4409-8B01-5CCEFAE3A5AB}" presName="sibTrans" presStyleLbl="sibTrans2D1" presStyleIdx="0" presStyleCnt="3" custScaleX="47127" custLinFactNeighborX="-45086" custLinFactNeighborY="-7142"/>
      <dgm:spPr/>
      <dgm:t>
        <a:bodyPr/>
        <a:lstStyle/>
        <a:p>
          <a:endParaRPr lang="id-ID"/>
        </a:p>
      </dgm:t>
    </dgm:pt>
    <dgm:pt modelId="{41CED56A-E515-4180-9D1B-ED92AC77B8F3}" type="pres">
      <dgm:prSet presAssocID="{30C2B7C8-5DEC-4409-8B01-5CCEFAE3A5AB}" presName="connectorText" presStyleLbl="sibTrans2D1" presStyleIdx="0" presStyleCnt="3"/>
      <dgm:spPr/>
      <dgm:t>
        <a:bodyPr/>
        <a:lstStyle/>
        <a:p>
          <a:endParaRPr lang="id-ID"/>
        </a:p>
      </dgm:t>
    </dgm:pt>
    <dgm:pt modelId="{77EA18BD-A7D8-4A8E-9E31-657C008FA571}" type="pres">
      <dgm:prSet presAssocID="{078B4FBA-AF06-4A9B-9459-1351AC5D6EBE}" presName="node" presStyleLbl="node1" presStyleIdx="1" presStyleCnt="3" custScaleX="116062" custRadScaleRad="85329" custRadScaleInc="-61168">
        <dgm:presLayoutVars>
          <dgm:bulletEnabled val="1"/>
        </dgm:presLayoutVars>
      </dgm:prSet>
      <dgm:spPr/>
      <dgm:t>
        <a:bodyPr/>
        <a:lstStyle/>
        <a:p>
          <a:endParaRPr lang="id-ID"/>
        </a:p>
      </dgm:t>
    </dgm:pt>
    <dgm:pt modelId="{D1DE1966-E72F-4C41-8F0B-B339F16DB471}" type="pres">
      <dgm:prSet presAssocID="{6C1AF332-7261-4E98-9D78-9820F500CCA7}" presName="sibTrans" presStyleLbl="sibTrans2D1" presStyleIdx="1" presStyleCnt="3"/>
      <dgm:spPr/>
      <dgm:t>
        <a:bodyPr/>
        <a:lstStyle/>
        <a:p>
          <a:endParaRPr lang="id-ID"/>
        </a:p>
      </dgm:t>
    </dgm:pt>
    <dgm:pt modelId="{E275C7BC-614A-458F-9467-C74AD5B9D165}" type="pres">
      <dgm:prSet presAssocID="{6C1AF332-7261-4E98-9D78-9820F500CCA7}" presName="connectorText" presStyleLbl="sibTrans2D1" presStyleIdx="1" presStyleCnt="3"/>
      <dgm:spPr/>
      <dgm:t>
        <a:bodyPr/>
        <a:lstStyle/>
        <a:p>
          <a:endParaRPr lang="id-ID"/>
        </a:p>
      </dgm:t>
    </dgm:pt>
    <dgm:pt modelId="{A6CBA9BD-6F07-42D2-93AC-F8D9417D0C9F}" type="pres">
      <dgm:prSet presAssocID="{7BDFEE2C-C255-48C5-9196-BB9575FBC17E}" presName="node" presStyleLbl="node1" presStyleIdx="2" presStyleCnt="3" custScaleX="122650" custRadScaleRad="77392" custRadScaleInc="62320">
        <dgm:presLayoutVars>
          <dgm:bulletEnabled val="1"/>
        </dgm:presLayoutVars>
      </dgm:prSet>
      <dgm:spPr/>
      <dgm:t>
        <a:bodyPr/>
        <a:lstStyle/>
        <a:p>
          <a:endParaRPr lang="id-ID"/>
        </a:p>
      </dgm:t>
    </dgm:pt>
    <dgm:pt modelId="{3B302670-D10F-4AE8-8262-DF1BC0E526AD}" type="pres">
      <dgm:prSet presAssocID="{C189104A-E8FA-4EE1-8066-09B2D492DDB0}" presName="sibTrans" presStyleLbl="sibTrans2D1" presStyleIdx="2" presStyleCnt="3" custScaleX="47127" custLinFactNeighborX="47359" custLinFactNeighborY="-7268"/>
      <dgm:spPr/>
      <dgm:t>
        <a:bodyPr/>
        <a:lstStyle/>
        <a:p>
          <a:endParaRPr lang="id-ID"/>
        </a:p>
      </dgm:t>
    </dgm:pt>
    <dgm:pt modelId="{B0BF750D-7BEB-4C56-B371-58AE75EF52E2}" type="pres">
      <dgm:prSet presAssocID="{C189104A-E8FA-4EE1-8066-09B2D492DDB0}" presName="connectorText" presStyleLbl="sibTrans2D1" presStyleIdx="2" presStyleCnt="3"/>
      <dgm:spPr/>
      <dgm:t>
        <a:bodyPr/>
        <a:lstStyle/>
        <a:p>
          <a:endParaRPr lang="id-ID"/>
        </a:p>
      </dgm:t>
    </dgm:pt>
  </dgm:ptLst>
  <dgm:cxnLst>
    <dgm:cxn modelId="{F8561E37-0383-482D-A40C-90467A88D18C}" type="presOf" srcId="{6C1AF332-7261-4E98-9D78-9820F500CCA7}" destId="{E275C7BC-614A-458F-9467-C74AD5B9D165}" srcOrd="1" destOrd="0" presId="urn:microsoft.com/office/officeart/2005/8/layout/cycle7"/>
    <dgm:cxn modelId="{77EE4DE8-3E2E-4F16-B3C8-00F94F2C353E}" type="presOf" srcId="{30C2B7C8-5DEC-4409-8B01-5CCEFAE3A5AB}" destId="{41CED56A-E515-4180-9D1B-ED92AC77B8F3}" srcOrd="1" destOrd="0" presId="urn:microsoft.com/office/officeart/2005/8/layout/cycle7"/>
    <dgm:cxn modelId="{89E3BAE8-E236-4EEF-839B-966AF78E0700}" type="presOf" srcId="{C189104A-E8FA-4EE1-8066-09B2D492DDB0}" destId="{B0BF750D-7BEB-4C56-B371-58AE75EF52E2}" srcOrd="1" destOrd="0" presId="urn:microsoft.com/office/officeart/2005/8/layout/cycle7"/>
    <dgm:cxn modelId="{93D802BC-6D4F-4D69-8790-84A3EE292B21}" type="presOf" srcId="{39BCA8EB-1349-41DD-839D-34F17E130DC6}" destId="{3F7247E2-96CB-4920-BCD6-746E707D4C84}" srcOrd="0" destOrd="0" presId="urn:microsoft.com/office/officeart/2005/8/layout/cycle7"/>
    <dgm:cxn modelId="{25AB18DF-B222-45B3-B198-7CB441253C07}" type="presOf" srcId="{6C1AF332-7261-4E98-9D78-9820F500CCA7}" destId="{D1DE1966-E72F-4C41-8F0B-B339F16DB471}" srcOrd="0" destOrd="0" presId="urn:microsoft.com/office/officeart/2005/8/layout/cycle7"/>
    <dgm:cxn modelId="{8BF612BD-910C-43BC-BC97-D69F0607C927}" type="presOf" srcId="{2E8D3B2C-A294-443E-A16B-565B11BE4846}" destId="{7CB9DEE5-3821-4F22-B73A-D85097C54236}" srcOrd="0" destOrd="0" presId="urn:microsoft.com/office/officeart/2005/8/layout/cycle7"/>
    <dgm:cxn modelId="{F75CEC86-0596-4B7E-9199-F899B8B580FA}" srcId="{2E8D3B2C-A294-443E-A16B-565B11BE4846}" destId="{39BCA8EB-1349-41DD-839D-34F17E130DC6}" srcOrd="0" destOrd="0" parTransId="{D14FE91C-DEF9-4892-A84D-6EC24917E4EF}" sibTransId="{30C2B7C8-5DEC-4409-8B01-5CCEFAE3A5AB}"/>
    <dgm:cxn modelId="{ADE0DBD8-D2A5-4145-9D5A-FEC08F46302E}" srcId="{2E8D3B2C-A294-443E-A16B-565B11BE4846}" destId="{078B4FBA-AF06-4A9B-9459-1351AC5D6EBE}" srcOrd="1" destOrd="0" parTransId="{B231EEAD-3F41-4997-A4F8-9604C7986427}" sibTransId="{6C1AF332-7261-4E98-9D78-9820F500CCA7}"/>
    <dgm:cxn modelId="{8D029FA1-D01C-4A19-94C7-7E96FEECB81E}" srcId="{2E8D3B2C-A294-443E-A16B-565B11BE4846}" destId="{7BDFEE2C-C255-48C5-9196-BB9575FBC17E}" srcOrd="2" destOrd="0" parTransId="{2C094D57-CA1A-44BA-B225-EC724C6F57C1}" sibTransId="{C189104A-E8FA-4EE1-8066-09B2D492DDB0}"/>
    <dgm:cxn modelId="{C4590581-6B71-402A-ADEE-FD72E86BF5BC}" type="presOf" srcId="{30C2B7C8-5DEC-4409-8B01-5CCEFAE3A5AB}" destId="{80F4ACCB-27FD-4846-98BF-B692B1ED75F1}" srcOrd="0" destOrd="0" presId="urn:microsoft.com/office/officeart/2005/8/layout/cycle7"/>
    <dgm:cxn modelId="{82D08AEE-7169-4240-9988-F32E1EA67CBF}" type="presOf" srcId="{C189104A-E8FA-4EE1-8066-09B2D492DDB0}" destId="{3B302670-D10F-4AE8-8262-DF1BC0E526AD}" srcOrd="0" destOrd="0" presId="urn:microsoft.com/office/officeart/2005/8/layout/cycle7"/>
    <dgm:cxn modelId="{D8CD5F24-6578-422A-8455-B9D3B1320CED}" type="presOf" srcId="{7BDFEE2C-C255-48C5-9196-BB9575FBC17E}" destId="{A6CBA9BD-6F07-42D2-93AC-F8D9417D0C9F}" srcOrd="0" destOrd="0" presId="urn:microsoft.com/office/officeart/2005/8/layout/cycle7"/>
    <dgm:cxn modelId="{18B535B6-A89B-485D-9763-6C390D193E7A}" type="presOf" srcId="{078B4FBA-AF06-4A9B-9459-1351AC5D6EBE}" destId="{77EA18BD-A7D8-4A8E-9E31-657C008FA571}" srcOrd="0" destOrd="0" presId="urn:microsoft.com/office/officeart/2005/8/layout/cycle7"/>
    <dgm:cxn modelId="{34E1FE72-66E5-42C2-8D87-8D090DC43330}" type="presParOf" srcId="{7CB9DEE5-3821-4F22-B73A-D85097C54236}" destId="{3F7247E2-96CB-4920-BCD6-746E707D4C84}" srcOrd="0" destOrd="0" presId="urn:microsoft.com/office/officeart/2005/8/layout/cycle7"/>
    <dgm:cxn modelId="{0D2837E8-21BC-44F5-A10D-39308D981392}" type="presParOf" srcId="{7CB9DEE5-3821-4F22-B73A-D85097C54236}" destId="{80F4ACCB-27FD-4846-98BF-B692B1ED75F1}" srcOrd="1" destOrd="0" presId="urn:microsoft.com/office/officeart/2005/8/layout/cycle7"/>
    <dgm:cxn modelId="{4B450A01-F372-43F8-BB58-311B339F352D}" type="presParOf" srcId="{80F4ACCB-27FD-4846-98BF-B692B1ED75F1}" destId="{41CED56A-E515-4180-9D1B-ED92AC77B8F3}" srcOrd="0" destOrd="0" presId="urn:microsoft.com/office/officeart/2005/8/layout/cycle7"/>
    <dgm:cxn modelId="{5C3342B3-AE74-446C-9336-3AD31B881EBE}" type="presParOf" srcId="{7CB9DEE5-3821-4F22-B73A-D85097C54236}" destId="{77EA18BD-A7D8-4A8E-9E31-657C008FA571}" srcOrd="2" destOrd="0" presId="urn:microsoft.com/office/officeart/2005/8/layout/cycle7"/>
    <dgm:cxn modelId="{93982EA4-9577-4AE0-B4DE-F2808F98BF86}" type="presParOf" srcId="{7CB9DEE5-3821-4F22-B73A-D85097C54236}" destId="{D1DE1966-E72F-4C41-8F0B-B339F16DB471}" srcOrd="3" destOrd="0" presId="urn:microsoft.com/office/officeart/2005/8/layout/cycle7"/>
    <dgm:cxn modelId="{007158AD-E2A8-4146-8407-C2D98C237ABE}" type="presParOf" srcId="{D1DE1966-E72F-4C41-8F0B-B339F16DB471}" destId="{E275C7BC-614A-458F-9467-C74AD5B9D165}" srcOrd="0" destOrd="0" presId="urn:microsoft.com/office/officeart/2005/8/layout/cycle7"/>
    <dgm:cxn modelId="{07616296-CC53-4877-8319-7BC092C0C1BA}" type="presParOf" srcId="{7CB9DEE5-3821-4F22-B73A-D85097C54236}" destId="{A6CBA9BD-6F07-42D2-93AC-F8D9417D0C9F}" srcOrd="4" destOrd="0" presId="urn:microsoft.com/office/officeart/2005/8/layout/cycle7"/>
    <dgm:cxn modelId="{55263324-1D48-4DE1-A2C9-8DF025A47EEE}" type="presParOf" srcId="{7CB9DEE5-3821-4F22-B73A-D85097C54236}" destId="{3B302670-D10F-4AE8-8262-DF1BC0E526AD}" srcOrd="5" destOrd="0" presId="urn:microsoft.com/office/officeart/2005/8/layout/cycle7"/>
    <dgm:cxn modelId="{70D327A4-FA3B-440D-BAB4-35A50251817D}" type="presParOf" srcId="{3B302670-D10F-4AE8-8262-DF1BC0E526AD}" destId="{B0BF750D-7BEB-4C56-B371-58AE75EF52E2}"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481A7-F1BB-46C8-A030-4D36351DAA27}" type="datetimeFigureOut">
              <a:rPr lang="en-US" smtClean="0"/>
              <a:pPr/>
              <a:t>4/5/2021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EC58D-F2CE-4068-AC2A-3BF85BF5EB08}" type="slidenum">
              <a:rPr lang="en-US" smtClean="0"/>
              <a:pPr/>
              <a:t>‹#›</a:t>
            </a:fld>
            <a:endParaRPr lang="en-US"/>
          </a:p>
        </p:txBody>
      </p:sp>
    </p:spTree>
    <p:extLst>
      <p:ext uri="{BB962C8B-B14F-4D97-AF65-F5344CB8AC3E}">
        <p14:creationId xmlns:p14="http://schemas.microsoft.com/office/powerpoint/2010/main" val="253127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6EA1E48F-BC0C-44EC-848A-EAF313E4BFE6}" type="slidenum">
              <a:rPr lang="en-US" smtClean="0"/>
              <a:pPr>
                <a:defRPr/>
              </a:pPr>
              <a:t>1</a:t>
            </a:fld>
            <a:endParaRPr lang="en-US"/>
          </a:p>
        </p:txBody>
      </p:sp>
    </p:spTree>
    <p:extLst>
      <p:ext uri="{BB962C8B-B14F-4D97-AF65-F5344CB8AC3E}">
        <p14:creationId xmlns:p14="http://schemas.microsoft.com/office/powerpoint/2010/main" val="121682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10</a:t>
            </a:fld>
            <a:endParaRPr lang="en-US"/>
          </a:p>
        </p:txBody>
      </p:sp>
    </p:spTree>
    <p:extLst>
      <p:ext uri="{BB962C8B-B14F-4D97-AF65-F5344CB8AC3E}">
        <p14:creationId xmlns:p14="http://schemas.microsoft.com/office/powerpoint/2010/main" val="2680858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11</a:t>
            </a:fld>
            <a:endParaRPr lang="en-US"/>
          </a:p>
        </p:txBody>
      </p:sp>
    </p:spTree>
    <p:extLst>
      <p:ext uri="{BB962C8B-B14F-4D97-AF65-F5344CB8AC3E}">
        <p14:creationId xmlns:p14="http://schemas.microsoft.com/office/powerpoint/2010/main" val="3095942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12</a:t>
            </a:fld>
            <a:endParaRPr lang="en-US"/>
          </a:p>
        </p:txBody>
      </p:sp>
    </p:spTree>
    <p:extLst>
      <p:ext uri="{BB962C8B-B14F-4D97-AF65-F5344CB8AC3E}">
        <p14:creationId xmlns:p14="http://schemas.microsoft.com/office/powerpoint/2010/main" val="394573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13</a:t>
            </a:fld>
            <a:endParaRPr lang="en-US"/>
          </a:p>
        </p:txBody>
      </p:sp>
    </p:spTree>
    <p:extLst>
      <p:ext uri="{BB962C8B-B14F-4D97-AF65-F5344CB8AC3E}">
        <p14:creationId xmlns:p14="http://schemas.microsoft.com/office/powerpoint/2010/main" val="4198193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14</a:t>
            </a:fld>
            <a:endParaRPr lang="en-US"/>
          </a:p>
        </p:txBody>
      </p:sp>
    </p:spTree>
    <p:extLst>
      <p:ext uri="{BB962C8B-B14F-4D97-AF65-F5344CB8AC3E}">
        <p14:creationId xmlns:p14="http://schemas.microsoft.com/office/powerpoint/2010/main" val="3116640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15</a:t>
            </a:fld>
            <a:endParaRPr lang="en-US"/>
          </a:p>
        </p:txBody>
      </p:sp>
    </p:spTree>
    <p:extLst>
      <p:ext uri="{BB962C8B-B14F-4D97-AF65-F5344CB8AC3E}">
        <p14:creationId xmlns:p14="http://schemas.microsoft.com/office/powerpoint/2010/main" val="2450033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16</a:t>
            </a:fld>
            <a:endParaRPr lang="en-US"/>
          </a:p>
        </p:txBody>
      </p:sp>
    </p:spTree>
    <p:extLst>
      <p:ext uri="{BB962C8B-B14F-4D97-AF65-F5344CB8AC3E}">
        <p14:creationId xmlns:p14="http://schemas.microsoft.com/office/powerpoint/2010/main" val="2447584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17</a:t>
            </a:fld>
            <a:endParaRPr lang="en-US"/>
          </a:p>
        </p:txBody>
      </p:sp>
    </p:spTree>
    <p:extLst>
      <p:ext uri="{BB962C8B-B14F-4D97-AF65-F5344CB8AC3E}">
        <p14:creationId xmlns:p14="http://schemas.microsoft.com/office/powerpoint/2010/main" val="4064909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18</a:t>
            </a:fld>
            <a:endParaRPr lang="en-US"/>
          </a:p>
        </p:txBody>
      </p:sp>
    </p:spTree>
    <p:extLst>
      <p:ext uri="{BB962C8B-B14F-4D97-AF65-F5344CB8AC3E}">
        <p14:creationId xmlns:p14="http://schemas.microsoft.com/office/powerpoint/2010/main" val="2501833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19</a:t>
            </a:fld>
            <a:endParaRPr lang="en-US"/>
          </a:p>
        </p:txBody>
      </p:sp>
    </p:spTree>
    <p:extLst>
      <p:ext uri="{BB962C8B-B14F-4D97-AF65-F5344CB8AC3E}">
        <p14:creationId xmlns:p14="http://schemas.microsoft.com/office/powerpoint/2010/main" val="60991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a:t>
            </a:fld>
            <a:endParaRPr lang="en-US"/>
          </a:p>
        </p:txBody>
      </p:sp>
    </p:spTree>
    <p:extLst>
      <p:ext uri="{BB962C8B-B14F-4D97-AF65-F5344CB8AC3E}">
        <p14:creationId xmlns:p14="http://schemas.microsoft.com/office/powerpoint/2010/main" val="1344908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20</a:t>
            </a:fld>
            <a:endParaRPr lang="en-US"/>
          </a:p>
        </p:txBody>
      </p:sp>
    </p:spTree>
    <p:extLst>
      <p:ext uri="{BB962C8B-B14F-4D97-AF65-F5344CB8AC3E}">
        <p14:creationId xmlns:p14="http://schemas.microsoft.com/office/powerpoint/2010/main" val="2382368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21</a:t>
            </a:fld>
            <a:endParaRPr lang="en-US"/>
          </a:p>
        </p:txBody>
      </p:sp>
    </p:spTree>
    <p:extLst>
      <p:ext uri="{BB962C8B-B14F-4D97-AF65-F5344CB8AC3E}">
        <p14:creationId xmlns:p14="http://schemas.microsoft.com/office/powerpoint/2010/main" val="194496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22</a:t>
            </a:fld>
            <a:endParaRPr lang="en-US"/>
          </a:p>
        </p:txBody>
      </p:sp>
    </p:spTree>
    <p:extLst>
      <p:ext uri="{BB962C8B-B14F-4D97-AF65-F5344CB8AC3E}">
        <p14:creationId xmlns:p14="http://schemas.microsoft.com/office/powerpoint/2010/main" val="1757773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23</a:t>
            </a:fld>
            <a:endParaRPr lang="en-US"/>
          </a:p>
        </p:txBody>
      </p:sp>
    </p:spTree>
    <p:extLst>
      <p:ext uri="{BB962C8B-B14F-4D97-AF65-F5344CB8AC3E}">
        <p14:creationId xmlns:p14="http://schemas.microsoft.com/office/powerpoint/2010/main" val="60575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24</a:t>
            </a:fld>
            <a:endParaRPr lang="en-US"/>
          </a:p>
        </p:txBody>
      </p:sp>
    </p:spTree>
    <p:extLst>
      <p:ext uri="{BB962C8B-B14F-4D97-AF65-F5344CB8AC3E}">
        <p14:creationId xmlns:p14="http://schemas.microsoft.com/office/powerpoint/2010/main" val="3529678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25</a:t>
            </a:fld>
            <a:endParaRPr lang="en-US"/>
          </a:p>
        </p:txBody>
      </p:sp>
    </p:spTree>
    <p:extLst>
      <p:ext uri="{BB962C8B-B14F-4D97-AF65-F5344CB8AC3E}">
        <p14:creationId xmlns:p14="http://schemas.microsoft.com/office/powerpoint/2010/main" val="985461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26</a:t>
            </a:fld>
            <a:endParaRPr lang="en-US"/>
          </a:p>
        </p:txBody>
      </p:sp>
    </p:spTree>
    <p:extLst>
      <p:ext uri="{BB962C8B-B14F-4D97-AF65-F5344CB8AC3E}">
        <p14:creationId xmlns:p14="http://schemas.microsoft.com/office/powerpoint/2010/main" val="1274524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27</a:t>
            </a:fld>
            <a:endParaRPr lang="en-US"/>
          </a:p>
        </p:txBody>
      </p:sp>
    </p:spTree>
    <p:extLst>
      <p:ext uri="{BB962C8B-B14F-4D97-AF65-F5344CB8AC3E}">
        <p14:creationId xmlns:p14="http://schemas.microsoft.com/office/powerpoint/2010/main" val="2904079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28</a:t>
            </a:fld>
            <a:endParaRPr lang="en-US"/>
          </a:p>
        </p:txBody>
      </p:sp>
    </p:spTree>
    <p:extLst>
      <p:ext uri="{BB962C8B-B14F-4D97-AF65-F5344CB8AC3E}">
        <p14:creationId xmlns:p14="http://schemas.microsoft.com/office/powerpoint/2010/main" val="3517281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29</a:t>
            </a:fld>
            <a:endParaRPr lang="en-US"/>
          </a:p>
        </p:txBody>
      </p:sp>
    </p:spTree>
    <p:extLst>
      <p:ext uri="{BB962C8B-B14F-4D97-AF65-F5344CB8AC3E}">
        <p14:creationId xmlns:p14="http://schemas.microsoft.com/office/powerpoint/2010/main" val="139673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a:t>
            </a:fld>
            <a:endParaRPr lang="en-US"/>
          </a:p>
        </p:txBody>
      </p:sp>
    </p:spTree>
    <p:extLst>
      <p:ext uri="{BB962C8B-B14F-4D97-AF65-F5344CB8AC3E}">
        <p14:creationId xmlns:p14="http://schemas.microsoft.com/office/powerpoint/2010/main" val="1290491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30</a:t>
            </a:fld>
            <a:endParaRPr lang="en-US"/>
          </a:p>
        </p:txBody>
      </p:sp>
    </p:spTree>
    <p:extLst>
      <p:ext uri="{BB962C8B-B14F-4D97-AF65-F5344CB8AC3E}">
        <p14:creationId xmlns:p14="http://schemas.microsoft.com/office/powerpoint/2010/main" val="3767045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31</a:t>
            </a:fld>
            <a:endParaRPr lang="en-US"/>
          </a:p>
        </p:txBody>
      </p:sp>
    </p:spTree>
    <p:extLst>
      <p:ext uri="{BB962C8B-B14F-4D97-AF65-F5344CB8AC3E}">
        <p14:creationId xmlns:p14="http://schemas.microsoft.com/office/powerpoint/2010/main" val="344411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32</a:t>
            </a:fld>
            <a:endParaRPr lang="en-US"/>
          </a:p>
        </p:txBody>
      </p:sp>
    </p:spTree>
    <p:extLst>
      <p:ext uri="{BB962C8B-B14F-4D97-AF65-F5344CB8AC3E}">
        <p14:creationId xmlns:p14="http://schemas.microsoft.com/office/powerpoint/2010/main" val="3264117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33</a:t>
            </a:fld>
            <a:endParaRPr lang="en-US"/>
          </a:p>
        </p:txBody>
      </p:sp>
    </p:spTree>
    <p:extLst>
      <p:ext uri="{BB962C8B-B14F-4D97-AF65-F5344CB8AC3E}">
        <p14:creationId xmlns:p14="http://schemas.microsoft.com/office/powerpoint/2010/main" val="979731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34</a:t>
            </a:fld>
            <a:endParaRPr lang="en-US"/>
          </a:p>
        </p:txBody>
      </p:sp>
    </p:spTree>
    <p:extLst>
      <p:ext uri="{BB962C8B-B14F-4D97-AF65-F5344CB8AC3E}">
        <p14:creationId xmlns:p14="http://schemas.microsoft.com/office/powerpoint/2010/main" val="3102354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35</a:t>
            </a:fld>
            <a:endParaRPr lang="en-US"/>
          </a:p>
        </p:txBody>
      </p:sp>
    </p:spTree>
    <p:extLst>
      <p:ext uri="{BB962C8B-B14F-4D97-AF65-F5344CB8AC3E}">
        <p14:creationId xmlns:p14="http://schemas.microsoft.com/office/powerpoint/2010/main" val="927936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36</a:t>
            </a:fld>
            <a:endParaRPr lang="en-US"/>
          </a:p>
        </p:txBody>
      </p:sp>
    </p:spTree>
    <p:extLst>
      <p:ext uri="{BB962C8B-B14F-4D97-AF65-F5344CB8AC3E}">
        <p14:creationId xmlns:p14="http://schemas.microsoft.com/office/powerpoint/2010/main" val="4052847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37</a:t>
            </a:fld>
            <a:endParaRPr lang="en-US"/>
          </a:p>
        </p:txBody>
      </p:sp>
    </p:spTree>
    <p:extLst>
      <p:ext uri="{BB962C8B-B14F-4D97-AF65-F5344CB8AC3E}">
        <p14:creationId xmlns:p14="http://schemas.microsoft.com/office/powerpoint/2010/main" val="59691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38</a:t>
            </a:fld>
            <a:endParaRPr lang="en-US"/>
          </a:p>
        </p:txBody>
      </p:sp>
    </p:spTree>
    <p:extLst>
      <p:ext uri="{BB962C8B-B14F-4D97-AF65-F5344CB8AC3E}">
        <p14:creationId xmlns:p14="http://schemas.microsoft.com/office/powerpoint/2010/main" val="1084235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39</a:t>
            </a:fld>
            <a:endParaRPr lang="en-US"/>
          </a:p>
        </p:txBody>
      </p:sp>
    </p:spTree>
    <p:extLst>
      <p:ext uri="{BB962C8B-B14F-4D97-AF65-F5344CB8AC3E}">
        <p14:creationId xmlns:p14="http://schemas.microsoft.com/office/powerpoint/2010/main" val="1602945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a:t>
            </a:fld>
            <a:endParaRPr lang="en-US"/>
          </a:p>
        </p:txBody>
      </p:sp>
    </p:spTree>
    <p:extLst>
      <p:ext uri="{BB962C8B-B14F-4D97-AF65-F5344CB8AC3E}">
        <p14:creationId xmlns:p14="http://schemas.microsoft.com/office/powerpoint/2010/main" val="763640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40</a:t>
            </a:fld>
            <a:endParaRPr lang="en-US"/>
          </a:p>
        </p:txBody>
      </p:sp>
    </p:spTree>
    <p:extLst>
      <p:ext uri="{BB962C8B-B14F-4D97-AF65-F5344CB8AC3E}">
        <p14:creationId xmlns:p14="http://schemas.microsoft.com/office/powerpoint/2010/main" val="1921424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41</a:t>
            </a:fld>
            <a:endParaRPr lang="en-US"/>
          </a:p>
        </p:txBody>
      </p:sp>
    </p:spTree>
    <p:extLst>
      <p:ext uri="{BB962C8B-B14F-4D97-AF65-F5344CB8AC3E}">
        <p14:creationId xmlns:p14="http://schemas.microsoft.com/office/powerpoint/2010/main" val="3734971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42</a:t>
            </a:fld>
            <a:endParaRPr lang="en-US"/>
          </a:p>
        </p:txBody>
      </p:sp>
    </p:spTree>
    <p:extLst>
      <p:ext uri="{BB962C8B-B14F-4D97-AF65-F5344CB8AC3E}">
        <p14:creationId xmlns:p14="http://schemas.microsoft.com/office/powerpoint/2010/main" val="1805045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43</a:t>
            </a:fld>
            <a:endParaRPr lang="en-US"/>
          </a:p>
        </p:txBody>
      </p:sp>
    </p:spTree>
    <p:extLst>
      <p:ext uri="{BB962C8B-B14F-4D97-AF65-F5344CB8AC3E}">
        <p14:creationId xmlns:p14="http://schemas.microsoft.com/office/powerpoint/2010/main" val="1695682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44</a:t>
            </a:fld>
            <a:endParaRPr lang="en-US"/>
          </a:p>
        </p:txBody>
      </p:sp>
    </p:spTree>
    <p:extLst>
      <p:ext uri="{BB962C8B-B14F-4D97-AF65-F5344CB8AC3E}">
        <p14:creationId xmlns:p14="http://schemas.microsoft.com/office/powerpoint/2010/main" val="3628722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9EA1F4-107A-4898-9C07-4A2778AD6115}" type="slidenum">
              <a:rPr lang="en-US" smtClean="0"/>
              <a:pPr/>
              <a:t>45</a:t>
            </a:fld>
            <a:endParaRPr lang="en-US"/>
          </a:p>
        </p:txBody>
      </p:sp>
    </p:spTree>
    <p:extLst>
      <p:ext uri="{BB962C8B-B14F-4D97-AF65-F5344CB8AC3E}">
        <p14:creationId xmlns:p14="http://schemas.microsoft.com/office/powerpoint/2010/main" val="17842283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46</a:t>
            </a:fld>
            <a:endParaRPr lang="en-US"/>
          </a:p>
        </p:txBody>
      </p:sp>
    </p:spTree>
    <p:extLst>
      <p:ext uri="{BB962C8B-B14F-4D97-AF65-F5344CB8AC3E}">
        <p14:creationId xmlns:p14="http://schemas.microsoft.com/office/powerpoint/2010/main" val="761382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47</a:t>
            </a:fld>
            <a:endParaRPr lang="en-US"/>
          </a:p>
        </p:txBody>
      </p:sp>
    </p:spTree>
    <p:extLst>
      <p:ext uri="{BB962C8B-B14F-4D97-AF65-F5344CB8AC3E}">
        <p14:creationId xmlns:p14="http://schemas.microsoft.com/office/powerpoint/2010/main" val="865464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48</a:t>
            </a:fld>
            <a:endParaRPr lang="en-US"/>
          </a:p>
        </p:txBody>
      </p:sp>
    </p:spTree>
    <p:extLst>
      <p:ext uri="{BB962C8B-B14F-4D97-AF65-F5344CB8AC3E}">
        <p14:creationId xmlns:p14="http://schemas.microsoft.com/office/powerpoint/2010/main" val="3102662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49</a:t>
            </a:fld>
            <a:endParaRPr lang="en-US"/>
          </a:p>
        </p:txBody>
      </p:sp>
    </p:spTree>
    <p:extLst>
      <p:ext uri="{BB962C8B-B14F-4D97-AF65-F5344CB8AC3E}">
        <p14:creationId xmlns:p14="http://schemas.microsoft.com/office/powerpoint/2010/main" val="159286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a:t>
            </a:fld>
            <a:endParaRPr lang="en-US"/>
          </a:p>
        </p:txBody>
      </p:sp>
    </p:spTree>
    <p:extLst>
      <p:ext uri="{BB962C8B-B14F-4D97-AF65-F5344CB8AC3E}">
        <p14:creationId xmlns:p14="http://schemas.microsoft.com/office/powerpoint/2010/main" val="3170464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50</a:t>
            </a:fld>
            <a:endParaRPr lang="en-US"/>
          </a:p>
        </p:txBody>
      </p:sp>
    </p:spTree>
    <p:extLst>
      <p:ext uri="{BB962C8B-B14F-4D97-AF65-F5344CB8AC3E}">
        <p14:creationId xmlns:p14="http://schemas.microsoft.com/office/powerpoint/2010/main" val="3605050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51</a:t>
            </a:fld>
            <a:endParaRPr lang="en-US"/>
          </a:p>
        </p:txBody>
      </p:sp>
    </p:spTree>
    <p:extLst>
      <p:ext uri="{BB962C8B-B14F-4D97-AF65-F5344CB8AC3E}">
        <p14:creationId xmlns:p14="http://schemas.microsoft.com/office/powerpoint/2010/main" val="38624153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52</a:t>
            </a:fld>
            <a:endParaRPr lang="en-US"/>
          </a:p>
        </p:txBody>
      </p:sp>
    </p:spTree>
    <p:extLst>
      <p:ext uri="{BB962C8B-B14F-4D97-AF65-F5344CB8AC3E}">
        <p14:creationId xmlns:p14="http://schemas.microsoft.com/office/powerpoint/2010/main" val="26631775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53</a:t>
            </a:fld>
            <a:endParaRPr lang="en-US"/>
          </a:p>
        </p:txBody>
      </p:sp>
    </p:spTree>
    <p:extLst>
      <p:ext uri="{BB962C8B-B14F-4D97-AF65-F5344CB8AC3E}">
        <p14:creationId xmlns:p14="http://schemas.microsoft.com/office/powerpoint/2010/main" val="20593477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54</a:t>
            </a:fld>
            <a:endParaRPr lang="en-US"/>
          </a:p>
        </p:txBody>
      </p:sp>
    </p:spTree>
    <p:extLst>
      <p:ext uri="{BB962C8B-B14F-4D97-AF65-F5344CB8AC3E}">
        <p14:creationId xmlns:p14="http://schemas.microsoft.com/office/powerpoint/2010/main" val="895810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55</a:t>
            </a:fld>
            <a:endParaRPr lang="en-US"/>
          </a:p>
        </p:txBody>
      </p:sp>
    </p:spTree>
    <p:extLst>
      <p:ext uri="{BB962C8B-B14F-4D97-AF65-F5344CB8AC3E}">
        <p14:creationId xmlns:p14="http://schemas.microsoft.com/office/powerpoint/2010/main" val="300247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6</a:t>
            </a:fld>
            <a:endParaRPr lang="en-US"/>
          </a:p>
        </p:txBody>
      </p:sp>
    </p:spTree>
    <p:extLst>
      <p:ext uri="{BB962C8B-B14F-4D97-AF65-F5344CB8AC3E}">
        <p14:creationId xmlns:p14="http://schemas.microsoft.com/office/powerpoint/2010/main" val="242932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7</a:t>
            </a:fld>
            <a:endParaRPr lang="en-US"/>
          </a:p>
        </p:txBody>
      </p:sp>
    </p:spTree>
    <p:extLst>
      <p:ext uri="{BB962C8B-B14F-4D97-AF65-F5344CB8AC3E}">
        <p14:creationId xmlns:p14="http://schemas.microsoft.com/office/powerpoint/2010/main" val="595575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8</a:t>
            </a:fld>
            <a:endParaRPr lang="en-US"/>
          </a:p>
        </p:txBody>
      </p:sp>
    </p:spTree>
    <p:extLst>
      <p:ext uri="{BB962C8B-B14F-4D97-AF65-F5344CB8AC3E}">
        <p14:creationId xmlns:p14="http://schemas.microsoft.com/office/powerpoint/2010/main" val="3724789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9</a:t>
            </a:fld>
            <a:endParaRPr lang="en-US"/>
          </a:p>
        </p:txBody>
      </p:sp>
    </p:spTree>
    <p:extLst>
      <p:ext uri="{BB962C8B-B14F-4D97-AF65-F5344CB8AC3E}">
        <p14:creationId xmlns:p14="http://schemas.microsoft.com/office/powerpoint/2010/main" val="200804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gif"/><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LQ (4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4" name="Rectangle 4"/>
          <p:cNvSpPr>
            <a:spLocks noGrp="1" noChangeArrowheads="1"/>
          </p:cNvSpPr>
          <p:nvPr>
            <p:ph type="body" idx="1"/>
          </p:nvPr>
        </p:nvSpPr>
        <p:spPr>
          <a:xfrm>
            <a:off x="457200" y="3429000"/>
            <a:ext cx="8229600" cy="2590800"/>
          </a:xfrm>
        </p:spPr>
        <p:txBody>
          <a:bodyPr>
            <a:normAutofit fontScale="92500" lnSpcReduction="10000"/>
          </a:bodyPr>
          <a:lstStyle/>
          <a:p>
            <a:pPr marL="0" indent="0" eaLnBrk="1" hangingPunct="1">
              <a:lnSpc>
                <a:spcPct val="80000"/>
              </a:lnSpc>
              <a:buFontTx/>
              <a:buNone/>
              <a:defRPr/>
            </a:pPr>
            <a:endParaRPr lang="en-US" sz="2800" b="1" dirty="0" smtClean="0"/>
          </a:p>
          <a:p>
            <a:pPr marL="0" indent="0" eaLnBrk="1" hangingPunct="1">
              <a:lnSpc>
                <a:spcPct val="80000"/>
              </a:lnSpc>
              <a:buFontTx/>
              <a:buNone/>
              <a:defRPr/>
            </a:pPr>
            <a:endParaRPr lang="en-US" sz="2800" b="1" dirty="0" smtClean="0"/>
          </a:p>
          <a:p>
            <a:pPr marL="0" indent="0" eaLnBrk="1" hangingPunct="1">
              <a:lnSpc>
                <a:spcPct val="80000"/>
              </a:lnSpc>
              <a:buFontTx/>
              <a:buNone/>
              <a:defRPr/>
            </a:pPr>
            <a:endParaRPr lang="en-US" sz="2800" b="1" dirty="0" smtClean="0"/>
          </a:p>
          <a:p>
            <a:pPr marL="0" indent="0" eaLnBrk="1" hangingPunct="1">
              <a:lnSpc>
                <a:spcPct val="80000"/>
              </a:lnSpc>
              <a:buFontTx/>
              <a:buNone/>
              <a:defRPr/>
            </a:pPr>
            <a:endParaRPr lang="en-US" sz="2800" b="1" dirty="0" smtClean="0"/>
          </a:p>
          <a:p>
            <a:pPr marL="0" indent="0" algn="ctr" eaLnBrk="1" hangingPunct="1">
              <a:lnSpc>
                <a:spcPct val="80000"/>
              </a:lnSpc>
              <a:buFontTx/>
              <a:buNone/>
              <a:defRPr/>
            </a:pPr>
            <a:endParaRPr lang="en-US" sz="2800" b="1" dirty="0" smtClean="0"/>
          </a:p>
          <a:p>
            <a:pPr marL="0" indent="0" algn="ctr" eaLnBrk="1" hangingPunct="1">
              <a:lnSpc>
                <a:spcPct val="80000"/>
              </a:lnSpc>
              <a:buFontTx/>
              <a:buNone/>
              <a:defRPr/>
            </a:pPr>
            <a:r>
              <a:rPr lang="id-ID" sz="2800" b="1" dirty="0" smtClean="0"/>
              <a:t>UNIVERSITAS LAMPUNG</a:t>
            </a:r>
            <a:endParaRPr lang="en-US" sz="2800" b="1" dirty="0" smtClean="0"/>
          </a:p>
          <a:p>
            <a:pPr algn="ctr" eaLnBrk="1" hangingPunct="1">
              <a:lnSpc>
                <a:spcPct val="80000"/>
              </a:lnSpc>
              <a:buFontTx/>
              <a:buNone/>
              <a:defRPr/>
            </a:pPr>
            <a:r>
              <a:rPr lang="en-US" sz="2800" b="1" dirty="0" smtClean="0"/>
              <a:t>		</a:t>
            </a:r>
            <a:r>
              <a:rPr lang="en-US" sz="2800" b="1" dirty="0" smtClean="0"/>
              <a:t>2021</a:t>
            </a:r>
            <a:r>
              <a:rPr lang="en-US" sz="2800" b="1" dirty="0" smtClean="0">
                <a:latin typeface="Times New Roman" pitchFamily="18" charset="0"/>
              </a:rPr>
              <a:t>		</a:t>
            </a:r>
          </a:p>
          <a:p>
            <a:pPr algn="ctr" eaLnBrk="1" hangingPunct="1">
              <a:lnSpc>
                <a:spcPct val="80000"/>
              </a:lnSpc>
              <a:buFontTx/>
              <a:buNone/>
              <a:defRPr/>
            </a:pPr>
            <a:endParaRPr lang="en-US" sz="2800" b="1" dirty="0" smtClean="0">
              <a:latin typeface="Times New Roman" pitchFamily="18" charset="0"/>
            </a:endParaRPr>
          </a:p>
          <a:p>
            <a:pPr algn="ctr" eaLnBrk="1" hangingPunct="1">
              <a:lnSpc>
                <a:spcPct val="80000"/>
              </a:lnSpc>
              <a:buFontTx/>
              <a:buNone/>
              <a:defRPr/>
            </a:pPr>
            <a:endParaRPr lang="en-US" sz="2800" b="1" dirty="0" smtClean="0">
              <a:latin typeface="Times New Roman" pitchFamily="18" charset="0"/>
            </a:endParaRPr>
          </a:p>
          <a:p>
            <a:pPr algn="ctr" eaLnBrk="1" hangingPunct="1">
              <a:lnSpc>
                <a:spcPct val="80000"/>
              </a:lnSpc>
              <a:buFontTx/>
              <a:buNone/>
              <a:defRPr/>
            </a:pPr>
            <a:endParaRPr lang="en-US" sz="2800" b="1" dirty="0" smtClean="0">
              <a:latin typeface="Times New Roman" pitchFamily="18" charset="0"/>
            </a:endParaRPr>
          </a:p>
        </p:txBody>
      </p:sp>
      <p:sp>
        <p:nvSpPr>
          <p:cNvPr id="2052" name="Title 5"/>
          <p:cNvSpPr>
            <a:spLocks noGrp="1"/>
          </p:cNvSpPr>
          <p:nvPr>
            <p:ph type="title"/>
          </p:nvPr>
        </p:nvSpPr>
        <p:spPr>
          <a:xfrm>
            <a:off x="457200" y="428625"/>
            <a:ext cx="8229600" cy="2214563"/>
          </a:xfrm>
        </p:spPr>
        <p:txBody>
          <a:bodyPr>
            <a:normAutofit fontScale="90000"/>
          </a:bodyPr>
          <a:lstStyle/>
          <a:p>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id-ID" sz="4000" b="1" dirty="0" smtClean="0"/>
              <a:t>TATA EJAAN  </a:t>
            </a:r>
            <a:br>
              <a:rPr lang="id-ID" sz="4000" b="1" dirty="0" smtClean="0"/>
            </a:br>
            <a:r>
              <a:rPr lang="en-US" sz="4000" b="1" dirty="0" smtClean="0"/>
              <a:t>BAHASA INDONESIA</a:t>
            </a:r>
            <a:br>
              <a:rPr lang="en-US" sz="4000" b="1" dirty="0" smtClean="0"/>
            </a:br>
            <a:r>
              <a:rPr lang="en-US" sz="4000" b="1" dirty="0" smtClean="0"/>
              <a:t/>
            </a:r>
            <a:br>
              <a:rPr lang="en-US" sz="4000" b="1" dirty="0" smtClean="0"/>
            </a:br>
            <a:endParaRPr lang="en-US" sz="4000" b="1" dirty="0" smtClean="0"/>
          </a:p>
        </p:txBody>
      </p:sp>
      <p:pic>
        <p:nvPicPr>
          <p:cNvPr id="2053" name="Picture 5" descr="LogoUnila"/>
          <p:cNvPicPr>
            <a:picLocks noChangeAspect="1" noChangeArrowheads="1"/>
          </p:cNvPicPr>
          <p:nvPr/>
        </p:nvPicPr>
        <p:blipFill>
          <a:blip r:embed="rId4"/>
          <a:srcRect/>
          <a:stretch>
            <a:fillRect/>
          </a:stretch>
        </p:blipFill>
        <p:spPr bwMode="auto">
          <a:xfrm>
            <a:off x="4038600" y="4038600"/>
            <a:ext cx="1009650" cy="981075"/>
          </a:xfrm>
          <a:prstGeom prst="rect">
            <a:avLst/>
          </a:prstGeom>
          <a:noFill/>
          <a:ln w="9525">
            <a:noFill/>
            <a:miter lim="800000"/>
            <a:headEnd/>
            <a:tailEnd/>
          </a:ln>
        </p:spPr>
      </p:pic>
      <p:sp>
        <p:nvSpPr>
          <p:cNvPr id="8" name="Oval 7"/>
          <p:cNvSpPr/>
          <p:nvPr/>
        </p:nvSpPr>
        <p:spPr>
          <a:xfrm>
            <a:off x="1857375" y="2786063"/>
            <a:ext cx="5357813" cy="1143000"/>
          </a:xfrm>
          <a:prstGeom prst="ellipse">
            <a:avLst/>
          </a:prstGeom>
          <a:solidFill>
            <a:srgbClr val="CC66FF"/>
          </a:solidFill>
        </p:spPr>
        <p:style>
          <a:lnRef idx="1">
            <a:schemeClr val="accent2"/>
          </a:lnRef>
          <a:fillRef idx="3">
            <a:schemeClr val="accent2"/>
          </a:fillRef>
          <a:effectRef idx="2">
            <a:schemeClr val="accent2"/>
          </a:effectRef>
          <a:fontRef idx="minor">
            <a:schemeClr val="lt1"/>
          </a:fontRef>
        </p:style>
        <p:txBody>
          <a:bodyPr anchor="ctr"/>
          <a:lstStyle/>
          <a:p>
            <a:pPr algn="ctr">
              <a:lnSpc>
                <a:spcPct val="80000"/>
              </a:lnSpc>
              <a:defRPr/>
            </a:pPr>
            <a:r>
              <a:rPr lang="id-ID" sz="2800" b="1" dirty="0" smtClean="0">
                <a:solidFill>
                  <a:schemeClr val="tx1"/>
                </a:solidFill>
              </a:rPr>
              <a:t>MKU</a:t>
            </a:r>
            <a:r>
              <a:rPr lang="en-US" sz="2800" b="1" dirty="0" smtClean="0">
                <a:solidFill>
                  <a:schemeClr val="tx1"/>
                </a:solidFill>
              </a:rPr>
              <a:t> </a:t>
            </a:r>
            <a:endParaRPr lang="en-US" sz="2800" b="1" dirty="0">
              <a:solidFill>
                <a:schemeClr val="tx1"/>
              </a:solidFill>
            </a:endParaRPr>
          </a:p>
          <a:p>
            <a:pPr algn="ctr">
              <a:lnSpc>
                <a:spcPct val="80000"/>
              </a:lnSpc>
              <a:defRPr/>
            </a:pPr>
            <a:r>
              <a:rPr lang="en-US" sz="2800" b="1" dirty="0">
                <a:solidFill>
                  <a:schemeClr val="tx1"/>
                </a:solidFill>
              </a:rPr>
              <a:t>BAHASA INDONESIA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64">
                                            <p:txEl>
                                              <p:pRg st="5" end="5"/>
                                            </p:txEl>
                                          </p:spTgt>
                                        </p:tgtEl>
                                        <p:attrNameLst>
                                          <p:attrName>style.visibility</p:attrName>
                                        </p:attrNameLst>
                                      </p:cBhvr>
                                      <p:to>
                                        <p:strVal val="visible"/>
                                      </p:to>
                                    </p:set>
                                    <p:anim calcmode="lin" valueType="num">
                                      <p:cBhvr>
                                        <p:cTn id="7" dur="500" fill="hold"/>
                                        <p:tgtEl>
                                          <p:spTgt spid="1536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1536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15364">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64">
                                            <p:txEl>
                                              <p:pRg st="6" end="6"/>
                                            </p:txEl>
                                          </p:spTgt>
                                        </p:tgtEl>
                                        <p:attrNameLst>
                                          <p:attrName>style.visibility</p:attrName>
                                        </p:attrNameLst>
                                      </p:cBhvr>
                                      <p:to>
                                        <p:strVal val="visible"/>
                                      </p:to>
                                    </p:set>
                                    <p:anim calcmode="lin" valueType="num">
                                      <p:cBhvr>
                                        <p:cTn id="14" dur="500" fill="hold"/>
                                        <p:tgtEl>
                                          <p:spTgt spid="15364">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15364">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1536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1"/>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248400"/>
          </a:xfrm>
        </p:spPr>
        <p:style>
          <a:lnRef idx="1">
            <a:schemeClr val="accent3"/>
          </a:lnRef>
          <a:fillRef idx="2">
            <a:schemeClr val="accent3"/>
          </a:fillRef>
          <a:effectRef idx="1">
            <a:schemeClr val="accent3"/>
          </a:effectRef>
          <a:fontRef idx="minor">
            <a:schemeClr val="dk1"/>
          </a:fontRef>
        </p:style>
        <p:txBody>
          <a:bodyPr>
            <a:noAutofit/>
          </a:bodyPr>
          <a:lstStyle/>
          <a:p>
            <a:pPr lvl="0">
              <a:buNone/>
            </a:pPr>
            <a:endParaRPr lang="en-US" sz="2400" dirty="0" smtClean="0">
              <a:latin typeface="Perpetua" pitchFamily="18" charset="0"/>
            </a:endParaRPr>
          </a:p>
          <a:p>
            <a:pPr lvl="0">
              <a:buNone/>
            </a:pPr>
            <a:endParaRPr lang="en-US" sz="2400" dirty="0" smtClean="0">
              <a:latin typeface="Perpetua" pitchFamily="18" charset="0"/>
            </a:endParaRPr>
          </a:p>
          <a:p>
            <a:pPr lvl="0">
              <a:buNone/>
            </a:pPr>
            <a:r>
              <a:rPr lang="en-US" sz="2400" dirty="0" smtClean="0">
                <a:latin typeface="Perpetua" pitchFamily="18" charset="0"/>
              </a:rPr>
              <a:t>8.  </a:t>
            </a:r>
            <a:r>
              <a:rPr lang="en-US" sz="2400" dirty="0" err="1" smtClean="0">
                <a:latin typeface="Perpetua" pitchFamily="18" charset="0"/>
              </a:rPr>
              <a:t>Huruf</a:t>
            </a:r>
            <a:r>
              <a:rPr lang="en-US" sz="2400" dirty="0" smtClean="0">
                <a:latin typeface="Perpetua" pitchFamily="18" charset="0"/>
              </a:rPr>
              <a:t> </a:t>
            </a:r>
            <a:r>
              <a:rPr lang="en-US" sz="2400" dirty="0" err="1" smtClean="0">
                <a:latin typeface="Perpetua" pitchFamily="18" charset="0"/>
              </a:rPr>
              <a:t>kapital</a:t>
            </a:r>
            <a:r>
              <a:rPr lang="en-US" sz="2400" dirty="0" smtClean="0">
                <a:latin typeface="Perpetua" pitchFamily="18" charset="0"/>
              </a:rPr>
              <a:t>  </a:t>
            </a:r>
            <a:r>
              <a:rPr lang="en-US" sz="2400" dirty="0" err="1" smtClean="0">
                <a:latin typeface="Perpetua" pitchFamily="18" charset="0"/>
              </a:rPr>
              <a:t>dipakai</a:t>
            </a:r>
            <a:r>
              <a:rPr lang="en-US" sz="2400" dirty="0" smtClean="0">
                <a:latin typeface="Perpetua" pitchFamily="18" charset="0"/>
              </a:rPr>
              <a:t> </a:t>
            </a:r>
            <a:r>
              <a:rPr lang="en-US" sz="2400" dirty="0" err="1" smtClean="0">
                <a:latin typeface="Perpetua" pitchFamily="18" charset="0"/>
              </a:rPr>
              <a:t>sebagai</a:t>
            </a:r>
            <a:r>
              <a:rPr lang="en-US" sz="2400" dirty="0" smtClean="0">
                <a:latin typeface="Perpetua" pitchFamily="18" charset="0"/>
              </a:rPr>
              <a:t> </a:t>
            </a:r>
            <a:r>
              <a:rPr lang="en-US" sz="2400" dirty="0" err="1" smtClean="0">
                <a:latin typeface="Perpetua" pitchFamily="18" charset="0"/>
              </a:rPr>
              <a:t>huruf</a:t>
            </a:r>
            <a:r>
              <a:rPr lang="en-US" sz="2400" dirty="0" smtClean="0">
                <a:latin typeface="Perpetua" pitchFamily="18" charset="0"/>
              </a:rPr>
              <a:t> </a:t>
            </a:r>
            <a:r>
              <a:rPr lang="en-US" sz="2400" dirty="0" err="1" smtClean="0">
                <a:latin typeface="Perpetua" pitchFamily="18" charset="0"/>
              </a:rPr>
              <a:t>pertama</a:t>
            </a:r>
            <a:r>
              <a:rPr lang="en-US" sz="2400" dirty="0" smtClean="0">
                <a:latin typeface="Perpetua" pitchFamily="18" charset="0"/>
              </a:rPr>
              <a:t> </a:t>
            </a:r>
            <a:r>
              <a:rPr lang="en-US" sz="2400" dirty="0" err="1" smtClean="0">
                <a:latin typeface="Perpetua" pitchFamily="18" charset="0"/>
              </a:rPr>
              <a:t>nama</a:t>
            </a:r>
            <a:r>
              <a:rPr lang="en-US" sz="2400" dirty="0" smtClean="0">
                <a:latin typeface="Perpetua" pitchFamily="18" charset="0"/>
              </a:rPr>
              <a:t> </a:t>
            </a:r>
            <a:r>
              <a:rPr lang="en-US" sz="2400" dirty="0" err="1" smtClean="0">
                <a:latin typeface="Perpetua" pitchFamily="18" charset="0"/>
              </a:rPr>
              <a:t>tahun</a:t>
            </a:r>
            <a:r>
              <a:rPr lang="en-US" sz="2400" dirty="0" smtClean="0">
                <a:latin typeface="Perpetua" pitchFamily="18" charset="0"/>
              </a:rPr>
              <a:t>, </a:t>
            </a:r>
            <a:r>
              <a:rPr lang="en-US" sz="2400" dirty="0" err="1" smtClean="0">
                <a:latin typeface="Perpetua" pitchFamily="18" charset="0"/>
              </a:rPr>
              <a:t>bulan</a:t>
            </a:r>
            <a:r>
              <a:rPr lang="en-US" sz="2400" dirty="0" smtClean="0">
                <a:latin typeface="Perpetua" pitchFamily="18" charset="0"/>
              </a:rPr>
              <a:t>, </a:t>
            </a:r>
            <a:r>
              <a:rPr lang="en-US" sz="2400" dirty="0" err="1" smtClean="0">
                <a:latin typeface="Perpetua" pitchFamily="18" charset="0"/>
              </a:rPr>
              <a:t>hari</a:t>
            </a:r>
            <a:r>
              <a:rPr lang="en-US" sz="2400" dirty="0" smtClean="0">
                <a:latin typeface="Perpetua" pitchFamily="18" charset="0"/>
              </a:rPr>
              <a:t>, </a:t>
            </a:r>
            <a:r>
              <a:rPr lang="en-US" sz="2400" dirty="0" err="1" smtClean="0">
                <a:latin typeface="Perpetua" pitchFamily="18" charset="0"/>
              </a:rPr>
              <a:t>hari</a:t>
            </a:r>
            <a:r>
              <a:rPr lang="en-US" sz="2400" dirty="0" smtClean="0">
                <a:latin typeface="Perpetua" pitchFamily="18" charset="0"/>
              </a:rPr>
              <a:t> </a:t>
            </a:r>
            <a:r>
              <a:rPr lang="en-US" sz="2400" dirty="0" err="1" smtClean="0">
                <a:latin typeface="Perpetua" pitchFamily="18" charset="0"/>
              </a:rPr>
              <a:t>raya</a:t>
            </a:r>
            <a:r>
              <a:rPr lang="en-US" sz="2400" dirty="0" smtClean="0">
                <a:latin typeface="Perpetua" pitchFamily="18" charset="0"/>
              </a:rPr>
              <a:t>, </a:t>
            </a:r>
            <a:r>
              <a:rPr lang="en-US" sz="2400" dirty="0" err="1" smtClean="0">
                <a:latin typeface="Perpetua" pitchFamily="18" charset="0"/>
              </a:rPr>
              <a:t>dan</a:t>
            </a:r>
            <a:r>
              <a:rPr lang="en-US" sz="2400" dirty="0" smtClean="0">
                <a:latin typeface="Perpetua" pitchFamily="18" charset="0"/>
              </a:rPr>
              <a:t> </a:t>
            </a:r>
            <a:r>
              <a:rPr lang="en-US" sz="2400" dirty="0" err="1" smtClean="0">
                <a:latin typeface="Perpetua" pitchFamily="18" charset="0"/>
              </a:rPr>
              <a:t>peristiwa</a:t>
            </a:r>
            <a:r>
              <a:rPr lang="en-US" sz="2400" dirty="0" smtClean="0">
                <a:latin typeface="Perpetua" pitchFamily="18" charset="0"/>
              </a:rPr>
              <a:t> </a:t>
            </a:r>
            <a:r>
              <a:rPr lang="en-US" sz="2400" dirty="0" err="1" smtClean="0">
                <a:latin typeface="Perpetua" pitchFamily="18" charset="0"/>
              </a:rPr>
              <a:t>sejarah</a:t>
            </a:r>
            <a:r>
              <a:rPr lang="en-US" sz="2400" dirty="0" smtClean="0">
                <a:latin typeface="Perpetua" pitchFamily="18" charset="0"/>
              </a:rPr>
              <a:t>.</a:t>
            </a:r>
          </a:p>
          <a:p>
            <a:pPr>
              <a:buNone/>
            </a:pPr>
            <a:r>
              <a:rPr lang="en-US" sz="2400" dirty="0" smtClean="0">
                <a:latin typeface="Perpetua" pitchFamily="18" charset="0"/>
              </a:rPr>
              <a:t>	</a:t>
            </a:r>
            <a:r>
              <a:rPr lang="en-US" sz="2400" dirty="0" err="1" smtClean="0">
                <a:solidFill>
                  <a:srgbClr val="FF0000"/>
                </a:solidFill>
                <a:latin typeface="Perpetua" pitchFamily="18" charset="0"/>
              </a:rPr>
              <a:t>Misalnya</a:t>
            </a:r>
            <a:r>
              <a:rPr lang="en-US" sz="2400" dirty="0" smtClean="0">
                <a:solidFill>
                  <a:srgbClr val="FF0000"/>
                </a:solidFill>
                <a:latin typeface="Perpetua" pitchFamily="18" charset="0"/>
              </a:rPr>
              <a:t> :</a:t>
            </a:r>
          </a:p>
          <a:p>
            <a:pPr>
              <a:buNone/>
            </a:pPr>
            <a:r>
              <a:rPr lang="en-US" sz="2400" dirty="0" smtClean="0">
                <a:solidFill>
                  <a:srgbClr val="FF0000"/>
                </a:solidFill>
                <a:latin typeface="Perpetua" pitchFamily="18" charset="0"/>
              </a:rPr>
              <a:t>		</a:t>
            </a:r>
            <a:r>
              <a:rPr lang="en-US" sz="2400" b="1" dirty="0" err="1" smtClean="0">
                <a:solidFill>
                  <a:srgbClr val="FF0000"/>
                </a:solidFill>
                <a:latin typeface="Perpetua" pitchFamily="18" charset="0"/>
              </a:rPr>
              <a:t>tahun</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H</a:t>
            </a:r>
            <a:r>
              <a:rPr lang="en-US" sz="2400" b="1" dirty="0" err="1" smtClean="0">
                <a:solidFill>
                  <a:srgbClr val="FF0000"/>
                </a:solidFill>
                <a:latin typeface="Perpetua" pitchFamily="18" charset="0"/>
              </a:rPr>
              <a:t>ijriyah</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tarikh</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M</a:t>
            </a:r>
            <a:r>
              <a:rPr lang="en-US" sz="2400" b="1" dirty="0" err="1" smtClean="0">
                <a:solidFill>
                  <a:srgbClr val="FF0000"/>
                </a:solidFill>
                <a:latin typeface="Perpetua" pitchFamily="18" charset="0"/>
              </a:rPr>
              <a:t>asehi</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bulan</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A</a:t>
            </a:r>
            <a:r>
              <a:rPr lang="en-US" sz="2400" b="1" dirty="0" err="1" smtClean="0">
                <a:solidFill>
                  <a:srgbClr val="FF0000"/>
                </a:solidFill>
                <a:latin typeface="Perpetua" pitchFamily="18" charset="0"/>
              </a:rPr>
              <a:t>gustus</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bulan</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M</a:t>
            </a:r>
            <a:r>
              <a:rPr lang="en-US" sz="2400" b="1" dirty="0" err="1" smtClean="0">
                <a:solidFill>
                  <a:srgbClr val="FF0000"/>
                </a:solidFill>
                <a:latin typeface="Perpetua" pitchFamily="18" charset="0"/>
              </a:rPr>
              <a:t>aulid</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hari</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J</a:t>
            </a:r>
            <a:r>
              <a:rPr lang="en-US" sz="2400" b="1" dirty="0" err="1" smtClean="0">
                <a:solidFill>
                  <a:srgbClr val="FF0000"/>
                </a:solidFill>
                <a:latin typeface="Perpetua" pitchFamily="18" charset="0"/>
              </a:rPr>
              <a:t>umat</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hari</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G</a:t>
            </a:r>
            <a:r>
              <a:rPr lang="en-US" sz="2400" b="1" dirty="0" err="1" smtClean="0">
                <a:solidFill>
                  <a:srgbClr val="FF0000"/>
                </a:solidFill>
                <a:latin typeface="Perpetua" pitchFamily="18" charset="0"/>
              </a:rPr>
              <a:t>alungan</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hari</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L</a:t>
            </a:r>
            <a:r>
              <a:rPr lang="en-US" sz="2400" b="1" dirty="0" err="1" smtClean="0">
                <a:solidFill>
                  <a:srgbClr val="FF0000"/>
                </a:solidFill>
                <a:latin typeface="Perpetua" pitchFamily="18" charset="0"/>
              </a:rPr>
              <a:t>ebaran</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hari</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N</a:t>
            </a:r>
            <a:r>
              <a:rPr lang="en-US" sz="2400" b="1" dirty="0" err="1" smtClean="0">
                <a:solidFill>
                  <a:srgbClr val="FF0000"/>
                </a:solidFill>
                <a:latin typeface="Perpetua" pitchFamily="18" charset="0"/>
              </a:rPr>
              <a:t>atal,</a:t>
            </a:r>
            <a:r>
              <a:rPr lang="en-US" sz="2400" b="1" i="1" dirty="0" err="1" smtClean="0">
                <a:solidFill>
                  <a:srgbClr val="FF0000"/>
                </a:solidFill>
                <a:latin typeface="Perpetua" pitchFamily="18" charset="0"/>
              </a:rPr>
              <a:t>P</a:t>
            </a:r>
            <a:r>
              <a:rPr lang="en-US" sz="2400" b="1" dirty="0" err="1" smtClean="0">
                <a:solidFill>
                  <a:srgbClr val="FF0000"/>
                </a:solidFill>
                <a:latin typeface="Perpetua" pitchFamily="18" charset="0"/>
              </a:rPr>
              <a:t>erang</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C</a:t>
            </a:r>
            <a:r>
              <a:rPr lang="en-US" sz="2400" b="1" dirty="0" err="1" smtClean="0">
                <a:solidFill>
                  <a:srgbClr val="FF0000"/>
                </a:solidFill>
                <a:latin typeface="Perpetua" pitchFamily="18" charset="0"/>
              </a:rPr>
              <a:t>andu</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P</a:t>
            </a:r>
            <a:r>
              <a:rPr lang="en-US" sz="2400" b="1" dirty="0" err="1" smtClean="0">
                <a:solidFill>
                  <a:srgbClr val="FF0000"/>
                </a:solidFill>
                <a:latin typeface="Perpetua" pitchFamily="18" charset="0"/>
              </a:rPr>
              <a:t>roklamasi</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K</a:t>
            </a:r>
            <a:r>
              <a:rPr lang="en-US" sz="2400" b="1" dirty="0" err="1" smtClean="0">
                <a:solidFill>
                  <a:srgbClr val="FF0000"/>
                </a:solidFill>
                <a:latin typeface="Perpetua" pitchFamily="18" charset="0"/>
              </a:rPr>
              <a:t>emerdekaan</a:t>
            </a:r>
            <a:r>
              <a:rPr lang="en-US" sz="2400" b="1" dirty="0" smtClean="0">
                <a:solidFill>
                  <a:srgbClr val="FF0000"/>
                </a:solidFill>
                <a:latin typeface="Perpetua" pitchFamily="18" charset="0"/>
              </a:rPr>
              <a:t> 	</a:t>
            </a:r>
            <a:r>
              <a:rPr lang="en-US" sz="2400" b="1" i="1" dirty="0" smtClean="0">
                <a:solidFill>
                  <a:srgbClr val="FF0000"/>
                </a:solidFill>
                <a:latin typeface="Perpetua" pitchFamily="18" charset="0"/>
              </a:rPr>
              <a:t>Indonesia</a:t>
            </a:r>
            <a:r>
              <a:rPr lang="en-US" sz="2400" b="1" dirty="0" smtClean="0">
                <a:solidFill>
                  <a:srgbClr val="FF0000"/>
                </a:solidFill>
                <a:latin typeface="Perpetua" pitchFamily="18" charset="0"/>
              </a:rPr>
              <a:t>.</a:t>
            </a:r>
          </a:p>
          <a:p>
            <a:pPr>
              <a:buNone/>
            </a:pPr>
            <a:r>
              <a:rPr lang="en-US" sz="2400" b="1" dirty="0" smtClean="0">
                <a:solidFill>
                  <a:srgbClr val="FF0000"/>
                </a:solidFill>
                <a:latin typeface="Perpetua" pitchFamily="18" charset="0"/>
              </a:rPr>
              <a:t>	</a:t>
            </a:r>
          </a:p>
          <a:p>
            <a:pPr>
              <a:buNone/>
            </a:pPr>
            <a:r>
              <a:rPr lang="en-US" sz="2400" dirty="0" smtClean="0">
                <a:latin typeface="Perpetua" pitchFamily="18" charset="0"/>
              </a:rPr>
              <a:t>	</a:t>
            </a:r>
            <a:r>
              <a:rPr lang="en-US" sz="2400" dirty="0" err="1" smtClean="0">
                <a:latin typeface="Perpetua" pitchFamily="18" charset="0"/>
              </a:rPr>
              <a:t>Huruf</a:t>
            </a:r>
            <a:r>
              <a:rPr lang="en-US" sz="2400" dirty="0" smtClean="0">
                <a:latin typeface="Perpetua" pitchFamily="18" charset="0"/>
              </a:rPr>
              <a:t> </a:t>
            </a:r>
            <a:r>
              <a:rPr lang="en-US" sz="2400" dirty="0" err="1" smtClean="0">
                <a:latin typeface="Perpetua" pitchFamily="18" charset="0"/>
              </a:rPr>
              <a:t>kapital</a:t>
            </a:r>
            <a:r>
              <a:rPr lang="en-US" sz="2400" dirty="0" smtClean="0">
                <a:latin typeface="Perpetua" pitchFamily="18" charset="0"/>
              </a:rPr>
              <a:t> </a:t>
            </a:r>
            <a:r>
              <a:rPr lang="en-US" sz="2400" dirty="0" err="1" smtClean="0">
                <a:latin typeface="Perpetua" pitchFamily="18" charset="0"/>
              </a:rPr>
              <a:t>tidak</a:t>
            </a:r>
            <a:r>
              <a:rPr lang="en-US" sz="2400" dirty="0" smtClean="0">
                <a:latin typeface="Perpetua" pitchFamily="18" charset="0"/>
              </a:rPr>
              <a:t> </a:t>
            </a:r>
            <a:r>
              <a:rPr lang="en-US" sz="2400" dirty="0" err="1" smtClean="0">
                <a:latin typeface="Perpetua" pitchFamily="18" charset="0"/>
              </a:rPr>
              <a:t>dipakai</a:t>
            </a:r>
            <a:r>
              <a:rPr lang="en-US" sz="2400" dirty="0" smtClean="0">
                <a:latin typeface="Perpetua" pitchFamily="18" charset="0"/>
              </a:rPr>
              <a:t> </a:t>
            </a:r>
            <a:r>
              <a:rPr lang="en-US" sz="2400" dirty="0" err="1" smtClean="0">
                <a:latin typeface="Perpetua" pitchFamily="18" charset="0"/>
              </a:rPr>
              <a:t>sebagai</a:t>
            </a:r>
            <a:r>
              <a:rPr lang="en-US" sz="2400" dirty="0" smtClean="0">
                <a:latin typeface="Perpetua" pitchFamily="18" charset="0"/>
              </a:rPr>
              <a:t> </a:t>
            </a:r>
            <a:r>
              <a:rPr lang="en-US" sz="2400" dirty="0" err="1" smtClean="0">
                <a:latin typeface="Perpetua" pitchFamily="18" charset="0"/>
              </a:rPr>
              <a:t>huruf</a:t>
            </a:r>
            <a:r>
              <a:rPr lang="en-US" sz="2400" dirty="0" smtClean="0">
                <a:latin typeface="Perpetua" pitchFamily="18" charset="0"/>
              </a:rPr>
              <a:t> </a:t>
            </a:r>
            <a:r>
              <a:rPr lang="en-US" sz="2400" dirty="0" err="1" smtClean="0">
                <a:latin typeface="Perpetua" pitchFamily="18" charset="0"/>
              </a:rPr>
              <a:t>pertama</a:t>
            </a:r>
            <a:r>
              <a:rPr lang="en-US" sz="2400" dirty="0" smtClean="0">
                <a:latin typeface="Perpetua" pitchFamily="18" charset="0"/>
              </a:rPr>
              <a:t> </a:t>
            </a:r>
            <a:r>
              <a:rPr lang="en-US" sz="2400" dirty="0" err="1" smtClean="0">
                <a:latin typeface="Perpetua" pitchFamily="18" charset="0"/>
              </a:rPr>
              <a:t>peristiwa</a:t>
            </a:r>
            <a:r>
              <a:rPr lang="en-US" sz="2400" dirty="0" smtClean="0">
                <a:latin typeface="Perpetua" pitchFamily="18" charset="0"/>
              </a:rPr>
              <a:t> </a:t>
            </a:r>
            <a:r>
              <a:rPr lang="en-US" sz="2400" dirty="0" err="1" smtClean="0">
                <a:latin typeface="Perpetua" pitchFamily="18" charset="0"/>
              </a:rPr>
              <a:t>sejarah</a:t>
            </a:r>
            <a:r>
              <a:rPr lang="en-US" sz="2400" dirty="0" smtClean="0">
                <a:latin typeface="Perpetua" pitchFamily="18" charset="0"/>
              </a:rPr>
              <a:t> yang </a:t>
            </a:r>
            <a:r>
              <a:rPr lang="en-US" sz="2400" dirty="0" err="1" smtClean="0">
                <a:latin typeface="Perpetua" pitchFamily="18" charset="0"/>
              </a:rPr>
              <a:t>tidak</a:t>
            </a:r>
            <a:r>
              <a:rPr lang="en-US" sz="2400" dirty="0" smtClean="0">
                <a:latin typeface="Perpetua" pitchFamily="18" charset="0"/>
              </a:rPr>
              <a:t> </a:t>
            </a:r>
            <a:r>
              <a:rPr lang="en-US" sz="2400" dirty="0" err="1" smtClean="0">
                <a:latin typeface="Perpetua" pitchFamily="18" charset="0"/>
              </a:rPr>
              <a:t>dipakai</a:t>
            </a:r>
            <a:r>
              <a:rPr lang="en-US" sz="2400" dirty="0" smtClean="0">
                <a:latin typeface="Perpetua" pitchFamily="18" charset="0"/>
              </a:rPr>
              <a:t> </a:t>
            </a:r>
            <a:r>
              <a:rPr lang="en-US" sz="2400" dirty="0" err="1" smtClean="0">
                <a:latin typeface="Perpetua" pitchFamily="18" charset="0"/>
              </a:rPr>
              <a:t>sebagai</a:t>
            </a:r>
            <a:r>
              <a:rPr lang="en-US" sz="2400" dirty="0" smtClean="0">
                <a:latin typeface="Perpetua" pitchFamily="18" charset="0"/>
              </a:rPr>
              <a:t>  </a:t>
            </a:r>
            <a:r>
              <a:rPr lang="en-US" sz="2400" dirty="0" err="1" smtClean="0">
                <a:latin typeface="Perpetua" pitchFamily="18" charset="0"/>
              </a:rPr>
              <a:t>nama</a:t>
            </a:r>
            <a:r>
              <a:rPr lang="en-US" sz="2400" dirty="0" smtClean="0">
                <a:latin typeface="Perpetua" pitchFamily="18" charset="0"/>
              </a:rPr>
              <a:t>.</a:t>
            </a:r>
          </a:p>
          <a:p>
            <a:pPr>
              <a:buNone/>
            </a:pPr>
            <a:r>
              <a:rPr lang="en-US" sz="2400" dirty="0" smtClean="0">
                <a:latin typeface="Perpetua" pitchFamily="18" charset="0"/>
              </a:rPr>
              <a:t>	</a:t>
            </a:r>
            <a:r>
              <a:rPr lang="en-US" sz="2400" dirty="0" err="1" smtClean="0">
                <a:solidFill>
                  <a:srgbClr val="FF0000"/>
                </a:solidFill>
                <a:latin typeface="Perpetua" pitchFamily="18" charset="0"/>
              </a:rPr>
              <a:t>Misalnya</a:t>
            </a:r>
            <a:r>
              <a:rPr lang="en-US" sz="2400" dirty="0" smtClean="0">
                <a:solidFill>
                  <a:srgbClr val="FF0000"/>
                </a:solidFill>
                <a:latin typeface="Perpetua" pitchFamily="18" charset="0"/>
              </a:rPr>
              <a:t> :</a:t>
            </a:r>
          </a:p>
          <a:p>
            <a:pPr>
              <a:buNone/>
            </a:pPr>
            <a:r>
              <a:rPr lang="en-US" sz="2400" dirty="0" smtClean="0">
                <a:solidFill>
                  <a:srgbClr val="FF0000"/>
                </a:solidFill>
                <a:latin typeface="Perpetua" pitchFamily="18" charset="0"/>
              </a:rPr>
              <a:t>		</a:t>
            </a:r>
            <a:r>
              <a:rPr lang="en-US" sz="2400" b="1" dirty="0" err="1" smtClean="0">
                <a:solidFill>
                  <a:srgbClr val="FF0000"/>
                </a:solidFill>
                <a:latin typeface="Perpetua" pitchFamily="18" charset="0"/>
              </a:rPr>
              <a:t>Soekarno</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dan</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Hatta</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memproklamasikan</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kemerdekaan</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bangsanya</a:t>
            </a:r>
            <a:r>
              <a:rPr lang="en-US" sz="2400" b="1" dirty="0" smtClean="0">
                <a:solidFill>
                  <a:srgbClr val="FF0000"/>
                </a:solidFill>
                <a:latin typeface="Perpetua" pitchFamily="18" charset="0"/>
              </a:rPr>
              <a:t>.</a:t>
            </a:r>
          </a:p>
          <a:p>
            <a:pPr>
              <a:buNone/>
            </a:pP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Perlombaan</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senjata</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membawa</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risiko</a:t>
            </a:r>
            <a:endParaRPr lang="en-US" sz="2400" dirty="0">
              <a:solidFill>
                <a:srgbClr val="FF0000"/>
              </a:solidFill>
              <a:latin typeface="Perpetua"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a:ln w="38100"/>
        </p:spPr>
        <p:style>
          <a:lnRef idx="1">
            <a:schemeClr val="accent2"/>
          </a:lnRef>
          <a:fillRef idx="2">
            <a:schemeClr val="accent2"/>
          </a:fillRef>
          <a:effectRef idx="1">
            <a:schemeClr val="accent2"/>
          </a:effectRef>
          <a:fontRef idx="minor">
            <a:schemeClr val="dk1"/>
          </a:fontRef>
        </p:style>
        <p:txBody>
          <a:bodyPr>
            <a:noAutofit/>
          </a:bodyPr>
          <a:lstStyle/>
          <a:p>
            <a:pPr lvl="0">
              <a:buNone/>
            </a:pPr>
            <a:endParaRPr lang="en-US" sz="2000" dirty="0" smtClean="0">
              <a:latin typeface="Perpetua" pitchFamily="18" charset="0"/>
            </a:endParaRPr>
          </a:p>
          <a:p>
            <a:pPr lvl="0">
              <a:buNone/>
            </a:pPr>
            <a:r>
              <a:rPr lang="en-US" sz="2000" dirty="0" smtClean="0">
                <a:latin typeface="Perpetua" pitchFamily="18" charset="0"/>
              </a:rPr>
              <a:t>9. </a:t>
            </a:r>
            <a:r>
              <a:rPr lang="en-US" sz="2000" dirty="0" err="1" smtClean="0">
                <a:latin typeface="Perpetua" pitchFamily="18" charset="0"/>
              </a:rPr>
              <a:t>Huruf</a:t>
            </a:r>
            <a:r>
              <a:rPr lang="en-US" sz="2000" dirty="0" smtClean="0">
                <a:latin typeface="Perpetua" pitchFamily="18" charset="0"/>
              </a:rPr>
              <a:t> </a:t>
            </a:r>
            <a:r>
              <a:rPr lang="en-US" sz="2000" dirty="0" err="1">
                <a:latin typeface="Perpetua" pitchFamily="18" charset="0"/>
              </a:rPr>
              <a:t>kapital</a:t>
            </a:r>
            <a:r>
              <a:rPr lang="en-US" sz="2000" dirty="0">
                <a:latin typeface="Perpetua" pitchFamily="18" charset="0"/>
              </a:rPr>
              <a:t> </a:t>
            </a:r>
            <a:r>
              <a:rPr lang="en-US" sz="2000" dirty="0" err="1">
                <a:latin typeface="Perpetua" pitchFamily="18" charset="0"/>
              </a:rPr>
              <a:t>dipakai</a:t>
            </a:r>
            <a:r>
              <a:rPr lang="en-US" sz="2000" dirty="0">
                <a:latin typeface="Perpetua" pitchFamily="18" charset="0"/>
              </a:rPr>
              <a:t> </a:t>
            </a:r>
            <a:r>
              <a:rPr lang="en-US" sz="2000" dirty="0" err="1">
                <a:latin typeface="Perpetua" pitchFamily="18" charset="0"/>
              </a:rPr>
              <a:t>sebagai</a:t>
            </a:r>
            <a:r>
              <a:rPr lang="en-US" sz="2000" dirty="0">
                <a:latin typeface="Perpetua" pitchFamily="18" charset="0"/>
              </a:rPr>
              <a:t> </a:t>
            </a:r>
            <a:r>
              <a:rPr lang="en-US" sz="2000" dirty="0" err="1">
                <a:latin typeface="Perpetua" pitchFamily="18" charset="0"/>
              </a:rPr>
              <a:t>huruf</a:t>
            </a:r>
            <a:r>
              <a:rPr lang="en-US" sz="2000" dirty="0">
                <a:latin typeface="Perpetua" pitchFamily="18" charset="0"/>
              </a:rPr>
              <a:t> </a:t>
            </a:r>
            <a:r>
              <a:rPr lang="en-US" sz="2000" dirty="0" err="1">
                <a:latin typeface="Perpetua" pitchFamily="18" charset="0"/>
              </a:rPr>
              <a:t>pertama</a:t>
            </a:r>
            <a:r>
              <a:rPr lang="en-US" sz="2000" dirty="0">
                <a:latin typeface="Perpetua" pitchFamily="18" charset="0"/>
              </a:rPr>
              <a:t> </a:t>
            </a:r>
            <a:r>
              <a:rPr lang="en-US" sz="2000" dirty="0" err="1">
                <a:latin typeface="Perpetua" pitchFamily="18" charset="0"/>
              </a:rPr>
              <a:t>nama</a:t>
            </a:r>
            <a:r>
              <a:rPr lang="en-US" sz="2000" dirty="0">
                <a:latin typeface="Perpetua" pitchFamily="18" charset="0"/>
              </a:rPr>
              <a:t> </a:t>
            </a:r>
            <a:r>
              <a:rPr lang="en-US" sz="2000" dirty="0" err="1">
                <a:latin typeface="Perpetua" pitchFamily="18" charset="0"/>
              </a:rPr>
              <a:t>geografi</a:t>
            </a:r>
            <a:r>
              <a:rPr lang="en-US" sz="2000" dirty="0">
                <a:latin typeface="Perpetua" pitchFamily="18" charset="0"/>
              </a:rPr>
              <a:t>.</a:t>
            </a:r>
          </a:p>
          <a:p>
            <a:pPr>
              <a:buNone/>
            </a:pPr>
            <a:r>
              <a:rPr lang="en-US" sz="2000" dirty="0" smtClean="0">
                <a:latin typeface="Perpetua" pitchFamily="18" charset="0"/>
              </a:rPr>
              <a:t>	</a:t>
            </a:r>
            <a:r>
              <a:rPr lang="en-US" sz="2000" dirty="0" err="1" smtClean="0">
                <a:solidFill>
                  <a:srgbClr val="FF0000"/>
                </a:solidFill>
                <a:latin typeface="Perpetua" pitchFamily="18" charset="0"/>
              </a:rPr>
              <a:t>Misalnya</a:t>
            </a:r>
            <a:r>
              <a:rPr lang="en-US" sz="2000" dirty="0" smtClean="0">
                <a:solidFill>
                  <a:srgbClr val="FF0000"/>
                </a:solidFill>
                <a:latin typeface="Perpetua" pitchFamily="18" charset="0"/>
              </a:rPr>
              <a:t> </a:t>
            </a:r>
            <a:r>
              <a:rPr lang="en-US" sz="2000" dirty="0">
                <a:solidFill>
                  <a:srgbClr val="FF0000"/>
                </a:solidFill>
                <a:latin typeface="Perpetua" pitchFamily="18" charset="0"/>
              </a:rPr>
              <a:t>:</a:t>
            </a:r>
          </a:p>
          <a:p>
            <a:pPr>
              <a:buNone/>
            </a:pPr>
            <a:r>
              <a:rPr lang="en-US" sz="2000" dirty="0" smtClean="0">
                <a:solidFill>
                  <a:srgbClr val="FF0000"/>
                </a:solidFill>
                <a:latin typeface="Perpetua" pitchFamily="18" charset="0"/>
              </a:rPr>
              <a:t>	</a:t>
            </a:r>
            <a:r>
              <a:rPr lang="en-US" sz="2000" dirty="0">
                <a:solidFill>
                  <a:srgbClr val="FF0000"/>
                </a:solidFill>
                <a:latin typeface="Perpetua" pitchFamily="18" charset="0"/>
              </a:rPr>
              <a:t>	</a:t>
            </a:r>
            <a:r>
              <a:rPr lang="en-US" sz="2000" b="1" i="1" dirty="0">
                <a:solidFill>
                  <a:srgbClr val="FF0000"/>
                </a:solidFill>
                <a:latin typeface="Perpetua" pitchFamily="18" charset="0"/>
              </a:rPr>
              <a:t>A</a:t>
            </a:r>
            <a:r>
              <a:rPr lang="en-US" sz="2000" b="1" dirty="0">
                <a:solidFill>
                  <a:srgbClr val="FF0000"/>
                </a:solidFill>
                <a:latin typeface="Perpetua" pitchFamily="18" charset="0"/>
              </a:rPr>
              <a:t>sia </a:t>
            </a:r>
            <a:r>
              <a:rPr lang="en-US" sz="2000" b="1" i="1" dirty="0">
                <a:solidFill>
                  <a:srgbClr val="FF0000"/>
                </a:solidFill>
                <a:latin typeface="Perpetua" pitchFamily="18" charset="0"/>
              </a:rPr>
              <a:t>T</a:t>
            </a:r>
            <a:r>
              <a:rPr lang="en-US" sz="2000" b="1" dirty="0">
                <a:solidFill>
                  <a:srgbClr val="FF0000"/>
                </a:solidFill>
                <a:latin typeface="Perpetua" pitchFamily="18" charset="0"/>
              </a:rPr>
              <a:t>enggara, </a:t>
            </a:r>
            <a:r>
              <a:rPr lang="en-US" sz="2000" b="1" i="1" dirty="0" err="1">
                <a:solidFill>
                  <a:srgbClr val="FF0000"/>
                </a:solidFill>
                <a:latin typeface="Perpetua" pitchFamily="18" charset="0"/>
              </a:rPr>
              <a:t>B</a:t>
            </a:r>
            <a:r>
              <a:rPr lang="en-US" sz="2000" b="1" dirty="0" err="1">
                <a:solidFill>
                  <a:srgbClr val="FF0000"/>
                </a:solidFill>
                <a:latin typeface="Perpetua" pitchFamily="18" charset="0"/>
              </a:rPr>
              <a:t>anyuwangi</a:t>
            </a:r>
            <a:r>
              <a:rPr lang="en-US" sz="2000" b="1" dirty="0">
                <a:solidFill>
                  <a:srgbClr val="FF0000"/>
                </a:solidFill>
                <a:latin typeface="Perpetua" pitchFamily="18" charset="0"/>
              </a:rPr>
              <a:t>, </a:t>
            </a:r>
            <a:r>
              <a:rPr lang="en-US" sz="2000" b="1" i="1" dirty="0">
                <a:solidFill>
                  <a:srgbClr val="FF0000"/>
                </a:solidFill>
                <a:latin typeface="Perpetua" pitchFamily="18" charset="0"/>
              </a:rPr>
              <a:t>B</a:t>
            </a:r>
            <a:r>
              <a:rPr lang="en-US" sz="2000" b="1" dirty="0">
                <a:solidFill>
                  <a:srgbClr val="FF0000"/>
                </a:solidFill>
                <a:latin typeface="Perpetua" pitchFamily="18" charset="0"/>
              </a:rPr>
              <a:t>ukit </a:t>
            </a:r>
            <a:r>
              <a:rPr lang="en-US" sz="2000" b="1" i="1" dirty="0" err="1" smtClean="0">
                <a:solidFill>
                  <a:srgbClr val="FF0000"/>
                </a:solidFill>
                <a:latin typeface="Perpetua" pitchFamily="18" charset="0"/>
              </a:rPr>
              <a:t>B</a:t>
            </a:r>
            <a:r>
              <a:rPr lang="en-US" sz="2000" b="1" dirty="0" err="1" smtClean="0">
                <a:solidFill>
                  <a:srgbClr val="FF0000"/>
                </a:solidFill>
                <a:latin typeface="Perpetua" pitchFamily="18" charset="0"/>
              </a:rPr>
              <a:t>arisan</a:t>
            </a:r>
            <a:r>
              <a:rPr lang="en-US" sz="2000" b="1" dirty="0" smtClean="0">
                <a:solidFill>
                  <a:srgbClr val="FF0000"/>
                </a:solidFill>
                <a:latin typeface="Perpetua" pitchFamily="18" charset="0"/>
              </a:rPr>
              <a:t>, </a:t>
            </a:r>
            <a:r>
              <a:rPr lang="en-US" sz="2000" b="1" i="1" dirty="0" err="1">
                <a:solidFill>
                  <a:srgbClr val="FF0000"/>
                </a:solidFill>
                <a:latin typeface="Perpetua" pitchFamily="18" charset="0"/>
              </a:rPr>
              <a:t>D</a:t>
            </a:r>
            <a:r>
              <a:rPr lang="en-US" sz="2000" b="1" dirty="0" err="1">
                <a:solidFill>
                  <a:srgbClr val="FF0000"/>
                </a:solidFill>
                <a:latin typeface="Perpetua" pitchFamily="18" charset="0"/>
              </a:rPr>
              <a:t>anau</a:t>
            </a:r>
            <a:r>
              <a:rPr lang="en-US" sz="2000" b="1" dirty="0">
                <a:solidFill>
                  <a:srgbClr val="FF0000"/>
                </a:solidFill>
                <a:latin typeface="Perpetua" pitchFamily="18" charset="0"/>
              </a:rPr>
              <a:t> </a:t>
            </a:r>
            <a:r>
              <a:rPr lang="en-US" sz="2000" b="1" i="1" dirty="0">
                <a:solidFill>
                  <a:srgbClr val="FF0000"/>
                </a:solidFill>
                <a:latin typeface="Perpetua" pitchFamily="18" charset="0"/>
              </a:rPr>
              <a:t>T</a:t>
            </a:r>
            <a:r>
              <a:rPr lang="en-US" sz="2000" b="1" dirty="0">
                <a:solidFill>
                  <a:srgbClr val="FF0000"/>
                </a:solidFill>
                <a:latin typeface="Perpetua" pitchFamily="18" charset="0"/>
              </a:rPr>
              <a:t>oba, </a:t>
            </a:r>
            <a:r>
              <a:rPr lang="en-US" sz="2000" b="1" i="1" dirty="0" err="1">
                <a:solidFill>
                  <a:srgbClr val="FF0000"/>
                </a:solidFill>
                <a:latin typeface="Perpetua" pitchFamily="18" charset="0"/>
              </a:rPr>
              <a:t>D</a:t>
            </a:r>
            <a:r>
              <a:rPr lang="en-US" sz="2000" b="1" dirty="0" err="1">
                <a:solidFill>
                  <a:srgbClr val="FF0000"/>
                </a:solidFill>
                <a:latin typeface="Perpetua" pitchFamily="18" charset="0"/>
              </a:rPr>
              <a:t>ataran</a:t>
            </a:r>
            <a:r>
              <a:rPr lang="en-US" sz="2000" b="1" dirty="0">
                <a:solidFill>
                  <a:srgbClr val="FF0000"/>
                </a:solidFill>
                <a:latin typeface="Perpetua" pitchFamily="18" charset="0"/>
              </a:rPr>
              <a:t> </a:t>
            </a:r>
            <a:r>
              <a:rPr lang="en-US" sz="2000" b="1" dirty="0" smtClean="0">
                <a:solidFill>
                  <a:srgbClr val="FF0000"/>
                </a:solidFill>
                <a:latin typeface="Perpetua" pitchFamily="18" charset="0"/>
              </a:rPr>
              <a:t>	</a:t>
            </a:r>
            <a:r>
              <a:rPr lang="en-US" sz="2000" b="1" i="1" dirty="0" err="1" smtClean="0">
                <a:solidFill>
                  <a:srgbClr val="FF0000"/>
                </a:solidFill>
                <a:latin typeface="Perpetua" pitchFamily="18" charset="0"/>
              </a:rPr>
              <a:t>T</a:t>
            </a:r>
            <a:r>
              <a:rPr lang="en-US" sz="2000" b="1" dirty="0" err="1" smtClean="0">
                <a:solidFill>
                  <a:srgbClr val="FF0000"/>
                </a:solidFill>
                <a:latin typeface="Perpetua" pitchFamily="18" charset="0"/>
              </a:rPr>
              <a:t>inggi</a:t>
            </a:r>
            <a:r>
              <a:rPr lang="en-US" sz="2000" b="1" dirty="0" smtClean="0">
                <a:solidFill>
                  <a:srgbClr val="FF0000"/>
                </a:solidFill>
                <a:latin typeface="Perpetua" pitchFamily="18" charset="0"/>
              </a:rPr>
              <a:t> 	</a:t>
            </a:r>
            <a:r>
              <a:rPr lang="en-US" sz="2000" b="1" i="1" dirty="0" err="1" smtClean="0">
                <a:solidFill>
                  <a:srgbClr val="FF0000"/>
                </a:solidFill>
                <a:latin typeface="Perpetua" pitchFamily="18" charset="0"/>
              </a:rPr>
              <a:t>D</a:t>
            </a:r>
            <a:r>
              <a:rPr lang="en-US" sz="2000" b="1" dirty="0" err="1" smtClean="0">
                <a:solidFill>
                  <a:srgbClr val="FF0000"/>
                </a:solidFill>
                <a:latin typeface="Perpetua" pitchFamily="18" charset="0"/>
              </a:rPr>
              <a:t>ieng</a:t>
            </a:r>
            <a:r>
              <a:rPr lang="en-US" sz="2000" b="1" dirty="0">
                <a:solidFill>
                  <a:srgbClr val="FF0000"/>
                </a:solidFill>
                <a:latin typeface="Perpetua" pitchFamily="18" charset="0"/>
              </a:rPr>
              <a:t>, </a:t>
            </a:r>
            <a:r>
              <a:rPr lang="en-US" sz="2000" b="1" dirty="0" smtClean="0">
                <a:solidFill>
                  <a:srgbClr val="FF0000"/>
                </a:solidFill>
                <a:latin typeface="Perpetua" pitchFamily="18" charset="0"/>
              </a:rPr>
              <a:t>	</a:t>
            </a:r>
            <a:r>
              <a:rPr lang="en-US" sz="2000" b="1" i="1" dirty="0" err="1" smtClean="0">
                <a:solidFill>
                  <a:srgbClr val="FF0000"/>
                </a:solidFill>
                <a:latin typeface="Perpetua" pitchFamily="18" charset="0"/>
              </a:rPr>
              <a:t>G</a:t>
            </a:r>
            <a:r>
              <a:rPr lang="en-US" sz="2000" b="1" dirty="0" err="1" smtClean="0">
                <a:solidFill>
                  <a:srgbClr val="FF0000"/>
                </a:solidFill>
                <a:latin typeface="Perpetua" pitchFamily="18" charset="0"/>
              </a:rPr>
              <a:t>unung</a:t>
            </a:r>
            <a:r>
              <a:rPr lang="en-US" sz="2000" b="1" dirty="0" smtClean="0">
                <a:solidFill>
                  <a:srgbClr val="FF0000"/>
                </a:solidFill>
                <a:latin typeface="Perpetua" pitchFamily="18" charset="0"/>
              </a:rPr>
              <a:t> </a:t>
            </a:r>
            <a:r>
              <a:rPr lang="en-US" sz="2000" b="1" i="1" dirty="0" err="1">
                <a:solidFill>
                  <a:srgbClr val="FF0000"/>
                </a:solidFill>
                <a:latin typeface="Perpetua" pitchFamily="18" charset="0"/>
              </a:rPr>
              <a:t>S</a:t>
            </a:r>
            <a:r>
              <a:rPr lang="en-US" sz="2000" b="1" dirty="0" err="1">
                <a:solidFill>
                  <a:srgbClr val="FF0000"/>
                </a:solidFill>
                <a:latin typeface="Perpetua" pitchFamily="18" charset="0"/>
              </a:rPr>
              <a:t>emeru</a:t>
            </a:r>
            <a:r>
              <a:rPr lang="en-US" sz="2000" b="1" dirty="0">
                <a:solidFill>
                  <a:srgbClr val="FF0000"/>
                </a:solidFill>
                <a:latin typeface="Perpetua" pitchFamily="18" charset="0"/>
              </a:rPr>
              <a:t>, </a:t>
            </a:r>
            <a:r>
              <a:rPr lang="en-US" sz="2000" b="1" i="1" dirty="0" err="1" smtClean="0">
                <a:solidFill>
                  <a:srgbClr val="FF0000"/>
                </a:solidFill>
                <a:latin typeface="Perpetua" pitchFamily="18" charset="0"/>
              </a:rPr>
              <a:t>J</a:t>
            </a:r>
            <a:r>
              <a:rPr lang="en-US" sz="2000" b="1" dirty="0" err="1" smtClean="0">
                <a:solidFill>
                  <a:srgbClr val="FF0000"/>
                </a:solidFill>
                <a:latin typeface="Perpetua" pitchFamily="18" charset="0"/>
              </a:rPr>
              <a:t>alan</a:t>
            </a:r>
            <a:r>
              <a:rPr lang="en-US" sz="2000" b="1" dirty="0" smtClean="0">
                <a:solidFill>
                  <a:srgbClr val="FF0000"/>
                </a:solidFill>
                <a:latin typeface="Perpetua" pitchFamily="18" charset="0"/>
              </a:rPr>
              <a:t> </a:t>
            </a:r>
            <a:r>
              <a:rPr lang="en-US" sz="2000" b="1" i="1" dirty="0" err="1">
                <a:solidFill>
                  <a:srgbClr val="FF0000"/>
                </a:solidFill>
                <a:latin typeface="Perpetua" pitchFamily="18" charset="0"/>
              </a:rPr>
              <a:t>D</a:t>
            </a:r>
            <a:r>
              <a:rPr lang="en-US" sz="2000" b="1" dirty="0" err="1">
                <a:solidFill>
                  <a:srgbClr val="FF0000"/>
                </a:solidFill>
                <a:latin typeface="Perpetua" pitchFamily="18" charset="0"/>
              </a:rPr>
              <a:t>iponegoro</a:t>
            </a:r>
            <a:r>
              <a:rPr lang="en-US" sz="2000" b="1" dirty="0">
                <a:solidFill>
                  <a:srgbClr val="FF0000"/>
                </a:solidFill>
                <a:latin typeface="Perpetua" pitchFamily="18" charset="0"/>
              </a:rPr>
              <a:t>, </a:t>
            </a:r>
            <a:r>
              <a:rPr lang="en-US" sz="2000" b="1" i="1" dirty="0" smtClean="0">
                <a:solidFill>
                  <a:srgbClr val="FF0000"/>
                </a:solidFill>
                <a:latin typeface="Perpetua" pitchFamily="18" charset="0"/>
              </a:rPr>
              <a:t>K</a:t>
            </a:r>
            <a:r>
              <a:rPr lang="en-US" sz="2000" b="1" dirty="0" smtClean="0">
                <a:solidFill>
                  <a:srgbClr val="FF0000"/>
                </a:solidFill>
                <a:latin typeface="Perpetua" pitchFamily="18" charset="0"/>
              </a:rPr>
              <a:t>ali </a:t>
            </a:r>
            <a:r>
              <a:rPr lang="en-US" sz="2000" b="1" i="1" dirty="0" err="1" smtClean="0">
                <a:solidFill>
                  <a:srgbClr val="FF0000"/>
                </a:solidFill>
                <a:latin typeface="Perpetua" pitchFamily="18" charset="0"/>
              </a:rPr>
              <a:t>B</a:t>
            </a:r>
            <a:r>
              <a:rPr lang="en-US" sz="2000" b="1" dirty="0" err="1" smtClean="0">
                <a:solidFill>
                  <a:srgbClr val="FF0000"/>
                </a:solidFill>
                <a:latin typeface="Perpetua" pitchFamily="18" charset="0"/>
              </a:rPr>
              <a:t>rantas</a:t>
            </a:r>
            <a:r>
              <a:rPr lang="en-US" sz="2000" b="1" dirty="0">
                <a:solidFill>
                  <a:srgbClr val="FF0000"/>
                </a:solidFill>
                <a:latin typeface="Perpetua" pitchFamily="18" charset="0"/>
              </a:rPr>
              <a:t>, </a:t>
            </a:r>
            <a:r>
              <a:rPr lang="en-US" sz="2000" b="1" dirty="0" smtClean="0">
                <a:solidFill>
                  <a:srgbClr val="FF0000"/>
                </a:solidFill>
                <a:latin typeface="Perpetua" pitchFamily="18" charset="0"/>
              </a:rPr>
              <a:t>	</a:t>
            </a:r>
            <a:r>
              <a:rPr lang="en-US" sz="2000" b="1" i="1" dirty="0" err="1" smtClean="0">
                <a:solidFill>
                  <a:srgbClr val="FF0000"/>
                </a:solidFill>
                <a:latin typeface="Perpetua" pitchFamily="18" charset="0"/>
              </a:rPr>
              <a:t>P</a:t>
            </a:r>
            <a:r>
              <a:rPr lang="en-US" sz="2000" b="1" dirty="0" err="1" smtClean="0">
                <a:solidFill>
                  <a:srgbClr val="FF0000"/>
                </a:solidFill>
                <a:latin typeface="Perpetua" pitchFamily="18" charset="0"/>
              </a:rPr>
              <a:t>egunungan</a:t>
            </a:r>
            <a:r>
              <a:rPr lang="en-US" sz="2000" b="1" dirty="0" smtClean="0">
                <a:solidFill>
                  <a:srgbClr val="FF0000"/>
                </a:solidFill>
                <a:latin typeface="Perpetua" pitchFamily="18" charset="0"/>
              </a:rPr>
              <a:t> </a:t>
            </a:r>
            <a:r>
              <a:rPr lang="en-US" sz="2000" b="1" i="1" dirty="0" err="1">
                <a:solidFill>
                  <a:srgbClr val="FF0000"/>
                </a:solidFill>
                <a:latin typeface="Perpetua" pitchFamily="18" charset="0"/>
              </a:rPr>
              <a:t>J</a:t>
            </a:r>
            <a:r>
              <a:rPr lang="en-US" sz="2000" b="1" dirty="0" err="1">
                <a:solidFill>
                  <a:srgbClr val="FF0000"/>
                </a:solidFill>
                <a:latin typeface="Perpetua" pitchFamily="18" charset="0"/>
              </a:rPr>
              <a:t>ayawijaya</a:t>
            </a:r>
            <a:r>
              <a:rPr lang="en-US" sz="2000" b="1" i="1" dirty="0">
                <a:solidFill>
                  <a:srgbClr val="FF0000"/>
                </a:solidFill>
                <a:latin typeface="Perpetua" pitchFamily="18" charset="0"/>
              </a:rPr>
              <a:t> , </a:t>
            </a:r>
            <a:r>
              <a:rPr lang="en-US" sz="2000" b="1" i="1" dirty="0" err="1" smtClean="0">
                <a:solidFill>
                  <a:srgbClr val="FF0000"/>
                </a:solidFill>
                <a:latin typeface="Perpetua" pitchFamily="18" charset="0"/>
              </a:rPr>
              <a:t>S</a:t>
            </a:r>
            <a:r>
              <a:rPr lang="en-US" sz="2000" b="1" dirty="0" err="1" smtClean="0">
                <a:solidFill>
                  <a:srgbClr val="FF0000"/>
                </a:solidFill>
                <a:latin typeface="Perpetua" pitchFamily="18" charset="0"/>
              </a:rPr>
              <a:t>elat</a:t>
            </a:r>
            <a:r>
              <a:rPr lang="en-US" sz="2000" b="1" dirty="0" smtClean="0">
                <a:solidFill>
                  <a:srgbClr val="FF0000"/>
                </a:solidFill>
                <a:latin typeface="Perpetua" pitchFamily="18" charset="0"/>
              </a:rPr>
              <a:t> </a:t>
            </a:r>
            <a:r>
              <a:rPr lang="en-US" sz="2000" b="1" i="1" dirty="0" smtClean="0">
                <a:solidFill>
                  <a:srgbClr val="FF0000"/>
                </a:solidFill>
                <a:latin typeface="Perpetua" pitchFamily="18" charset="0"/>
              </a:rPr>
              <a:t>L</a:t>
            </a:r>
            <a:r>
              <a:rPr lang="en-US" sz="2000" b="1" dirty="0" smtClean="0">
                <a:solidFill>
                  <a:srgbClr val="FF0000"/>
                </a:solidFill>
                <a:latin typeface="Perpetua" pitchFamily="18" charset="0"/>
              </a:rPr>
              <a:t>ombok.</a:t>
            </a:r>
            <a:endParaRPr lang="en-US" sz="2000" b="1" dirty="0">
              <a:solidFill>
                <a:srgbClr val="FF0000"/>
              </a:solidFill>
              <a:latin typeface="Perpetua" pitchFamily="18" charset="0"/>
            </a:endParaRPr>
          </a:p>
          <a:p>
            <a:pPr>
              <a:buNone/>
            </a:pPr>
            <a:r>
              <a:rPr lang="en-US" sz="2000" b="1" dirty="0">
                <a:solidFill>
                  <a:srgbClr val="FF0000"/>
                </a:solidFill>
                <a:latin typeface="Perpetua" pitchFamily="18" charset="0"/>
              </a:rPr>
              <a:t> </a:t>
            </a:r>
            <a:endParaRPr lang="en-US" sz="2000" dirty="0">
              <a:solidFill>
                <a:srgbClr val="FF0000"/>
              </a:solidFill>
              <a:latin typeface="Perpetua" pitchFamily="18" charset="0"/>
            </a:endParaRPr>
          </a:p>
          <a:p>
            <a:pPr>
              <a:buNone/>
            </a:pPr>
            <a:r>
              <a:rPr lang="en-US" sz="2000" dirty="0" smtClean="0">
                <a:latin typeface="Perpetua" pitchFamily="18" charset="0"/>
              </a:rPr>
              <a:t>	</a:t>
            </a:r>
            <a:r>
              <a:rPr lang="en-US" sz="2000" dirty="0" err="1" smtClean="0">
                <a:latin typeface="Perpetua" pitchFamily="18" charset="0"/>
              </a:rPr>
              <a:t>Huruf</a:t>
            </a:r>
            <a:r>
              <a:rPr lang="en-US" sz="2000" dirty="0" smtClean="0">
                <a:latin typeface="Perpetua" pitchFamily="18" charset="0"/>
              </a:rPr>
              <a:t> </a:t>
            </a:r>
            <a:r>
              <a:rPr lang="en-US" sz="2000" dirty="0" err="1">
                <a:latin typeface="Perpetua" pitchFamily="18" charset="0"/>
              </a:rPr>
              <a:t>kapital</a:t>
            </a:r>
            <a:r>
              <a:rPr lang="en-US" sz="2000" dirty="0">
                <a:latin typeface="Perpetua" pitchFamily="18" charset="0"/>
              </a:rPr>
              <a:t> </a:t>
            </a:r>
            <a:r>
              <a:rPr lang="en-US" sz="2000" dirty="0" err="1">
                <a:latin typeface="Perpetua" pitchFamily="18" charset="0"/>
              </a:rPr>
              <a:t>tidak</a:t>
            </a:r>
            <a:r>
              <a:rPr lang="en-US" sz="2000" dirty="0">
                <a:latin typeface="Perpetua" pitchFamily="18" charset="0"/>
              </a:rPr>
              <a:t> </a:t>
            </a:r>
            <a:r>
              <a:rPr lang="en-US" sz="2000" dirty="0" err="1">
                <a:latin typeface="Perpetua" pitchFamily="18" charset="0"/>
              </a:rPr>
              <a:t>dipakai</a:t>
            </a:r>
            <a:r>
              <a:rPr lang="en-US" sz="2000" dirty="0">
                <a:latin typeface="Perpetua" pitchFamily="18" charset="0"/>
              </a:rPr>
              <a:t> </a:t>
            </a:r>
            <a:r>
              <a:rPr lang="en-US" sz="2000" dirty="0" err="1">
                <a:latin typeface="Perpetua" pitchFamily="18" charset="0"/>
              </a:rPr>
              <a:t>sebagai</a:t>
            </a:r>
            <a:r>
              <a:rPr lang="en-US" sz="2000" dirty="0">
                <a:latin typeface="Perpetua" pitchFamily="18" charset="0"/>
              </a:rPr>
              <a:t> </a:t>
            </a:r>
            <a:r>
              <a:rPr lang="en-US" sz="2000" dirty="0" err="1">
                <a:latin typeface="Perpetua" pitchFamily="18" charset="0"/>
              </a:rPr>
              <a:t>huruf</a:t>
            </a:r>
            <a:r>
              <a:rPr lang="en-US" sz="2000" dirty="0">
                <a:latin typeface="Perpetua" pitchFamily="18" charset="0"/>
              </a:rPr>
              <a:t> </a:t>
            </a:r>
            <a:r>
              <a:rPr lang="en-US" sz="2000" dirty="0" err="1">
                <a:latin typeface="Perpetua" pitchFamily="18" charset="0"/>
              </a:rPr>
              <a:t>pertama</a:t>
            </a:r>
            <a:r>
              <a:rPr lang="en-US" sz="2000" dirty="0">
                <a:latin typeface="Perpetua" pitchFamily="18" charset="0"/>
              </a:rPr>
              <a:t> </a:t>
            </a:r>
            <a:r>
              <a:rPr lang="en-US" sz="2000" dirty="0" err="1">
                <a:latin typeface="Perpetua" pitchFamily="18" charset="0"/>
              </a:rPr>
              <a:t>istilah</a:t>
            </a:r>
            <a:r>
              <a:rPr lang="en-US" sz="2000" dirty="0">
                <a:latin typeface="Perpetua" pitchFamily="18" charset="0"/>
              </a:rPr>
              <a:t> </a:t>
            </a:r>
            <a:r>
              <a:rPr lang="en-US" sz="2000" dirty="0" err="1">
                <a:latin typeface="Perpetua" pitchFamily="18" charset="0"/>
              </a:rPr>
              <a:t>geografi</a:t>
            </a:r>
            <a:r>
              <a:rPr lang="en-US" sz="2000" dirty="0">
                <a:latin typeface="Perpetua" pitchFamily="18" charset="0"/>
              </a:rPr>
              <a:t> yang </a:t>
            </a:r>
            <a:r>
              <a:rPr lang="en-US" sz="2000" dirty="0" err="1">
                <a:latin typeface="Perpetua" pitchFamily="18" charset="0"/>
              </a:rPr>
              <a:t>tidak</a:t>
            </a:r>
            <a:r>
              <a:rPr lang="en-US" sz="2000" dirty="0">
                <a:latin typeface="Perpetua" pitchFamily="18" charset="0"/>
              </a:rPr>
              <a:t> </a:t>
            </a:r>
            <a:r>
              <a:rPr lang="en-US" sz="2000" dirty="0" err="1">
                <a:latin typeface="Perpetua" pitchFamily="18" charset="0"/>
              </a:rPr>
              <a:t>menjadi</a:t>
            </a:r>
            <a:r>
              <a:rPr lang="en-US" sz="2000" dirty="0">
                <a:latin typeface="Perpetua" pitchFamily="18" charset="0"/>
              </a:rPr>
              <a:t> </a:t>
            </a:r>
            <a:r>
              <a:rPr lang="en-US" sz="2000" dirty="0" err="1">
                <a:latin typeface="Perpetua" pitchFamily="18" charset="0"/>
              </a:rPr>
              <a:t>unsur</a:t>
            </a:r>
            <a:endParaRPr lang="en-US" sz="2000" dirty="0">
              <a:latin typeface="Perpetua" pitchFamily="18" charset="0"/>
            </a:endParaRPr>
          </a:p>
          <a:p>
            <a:pPr>
              <a:buNone/>
            </a:pPr>
            <a:r>
              <a:rPr lang="en-US" sz="2000" dirty="0" smtClean="0">
                <a:latin typeface="Perpetua" pitchFamily="18" charset="0"/>
              </a:rPr>
              <a:t>	</a:t>
            </a:r>
            <a:r>
              <a:rPr lang="en-US" sz="2000" dirty="0" err="1" smtClean="0">
                <a:latin typeface="Perpetua" pitchFamily="18" charset="0"/>
              </a:rPr>
              <a:t>nama</a:t>
            </a:r>
            <a:r>
              <a:rPr lang="en-US" sz="2000" dirty="0" smtClean="0">
                <a:latin typeface="Perpetua" pitchFamily="18" charset="0"/>
              </a:rPr>
              <a:t> </a:t>
            </a:r>
            <a:r>
              <a:rPr lang="en-US" sz="2000" dirty="0" err="1">
                <a:latin typeface="Perpetua" pitchFamily="18" charset="0"/>
              </a:rPr>
              <a:t>diri</a:t>
            </a:r>
            <a:r>
              <a:rPr lang="en-US" sz="2000" dirty="0">
                <a:latin typeface="Perpetua" pitchFamily="18" charset="0"/>
              </a:rPr>
              <a:t>.</a:t>
            </a:r>
          </a:p>
          <a:p>
            <a:pPr>
              <a:buNone/>
            </a:pPr>
            <a:r>
              <a:rPr lang="en-US" sz="2000" dirty="0" smtClean="0">
                <a:latin typeface="Perpetua" pitchFamily="18" charset="0"/>
              </a:rPr>
              <a:t>	</a:t>
            </a:r>
            <a:r>
              <a:rPr lang="en-US" sz="2000" dirty="0" err="1" smtClean="0">
                <a:solidFill>
                  <a:srgbClr val="FF0000"/>
                </a:solidFill>
                <a:latin typeface="Perpetua" pitchFamily="18" charset="0"/>
              </a:rPr>
              <a:t>Misalnya</a:t>
            </a:r>
            <a:r>
              <a:rPr lang="en-US" sz="2000" dirty="0" smtClean="0">
                <a:solidFill>
                  <a:srgbClr val="FF0000"/>
                </a:solidFill>
                <a:latin typeface="Perpetua" pitchFamily="18" charset="0"/>
              </a:rPr>
              <a:t> </a:t>
            </a:r>
            <a:r>
              <a:rPr lang="en-US" sz="2000" dirty="0">
                <a:solidFill>
                  <a:srgbClr val="FF0000"/>
                </a:solidFill>
                <a:latin typeface="Perpetua" pitchFamily="18" charset="0"/>
              </a:rPr>
              <a:t>:</a:t>
            </a:r>
          </a:p>
          <a:p>
            <a:pPr>
              <a:buNone/>
            </a:pPr>
            <a:r>
              <a:rPr lang="en-US" sz="2000" dirty="0" smtClean="0">
                <a:solidFill>
                  <a:srgbClr val="FF0000"/>
                </a:solidFill>
                <a:latin typeface="Perpetua" pitchFamily="18" charset="0"/>
              </a:rPr>
              <a:t>	</a:t>
            </a:r>
            <a:r>
              <a:rPr lang="en-US" sz="2000" dirty="0">
                <a:solidFill>
                  <a:srgbClr val="FF0000"/>
                </a:solidFill>
                <a:latin typeface="Perpetua" pitchFamily="18" charset="0"/>
              </a:rPr>
              <a:t>	</a:t>
            </a:r>
            <a:r>
              <a:rPr lang="en-US" sz="2000" b="1" dirty="0" err="1">
                <a:solidFill>
                  <a:srgbClr val="FF0000"/>
                </a:solidFill>
                <a:latin typeface="Perpetua" pitchFamily="18" charset="0"/>
              </a:rPr>
              <a:t>Berlayar</a:t>
            </a:r>
            <a:r>
              <a:rPr lang="en-US" sz="2000" b="1" dirty="0">
                <a:solidFill>
                  <a:srgbClr val="FF0000"/>
                </a:solidFill>
                <a:latin typeface="Perpetua" pitchFamily="18" charset="0"/>
              </a:rPr>
              <a:t>  </a:t>
            </a:r>
            <a:r>
              <a:rPr lang="en-US" sz="2000" b="1" dirty="0" err="1">
                <a:solidFill>
                  <a:srgbClr val="FF0000"/>
                </a:solidFill>
                <a:latin typeface="Perpetua" pitchFamily="18" charset="0"/>
              </a:rPr>
              <a:t>ke</a:t>
            </a:r>
            <a:r>
              <a:rPr lang="en-US" sz="2000" b="1" dirty="0">
                <a:solidFill>
                  <a:srgbClr val="FF0000"/>
                </a:solidFill>
                <a:latin typeface="Perpetua" pitchFamily="18" charset="0"/>
              </a:rPr>
              <a:t> </a:t>
            </a:r>
            <a:r>
              <a:rPr lang="en-US" sz="2000" b="1" i="1" dirty="0" err="1">
                <a:solidFill>
                  <a:srgbClr val="FF0000"/>
                </a:solidFill>
                <a:latin typeface="Perpetua" pitchFamily="18" charset="0"/>
              </a:rPr>
              <a:t>t</a:t>
            </a:r>
            <a:r>
              <a:rPr lang="en-US" sz="2000" b="1" dirty="0" err="1">
                <a:solidFill>
                  <a:srgbClr val="FF0000"/>
                </a:solidFill>
                <a:latin typeface="Perpetua" pitchFamily="18" charset="0"/>
              </a:rPr>
              <a:t>eluk</a:t>
            </a:r>
            <a:r>
              <a:rPr lang="en-US" sz="2000" b="1" dirty="0">
                <a:solidFill>
                  <a:srgbClr val="FF0000"/>
                </a:solidFill>
                <a:latin typeface="Perpetua" pitchFamily="18" charset="0"/>
              </a:rPr>
              <a:t>, </a:t>
            </a:r>
            <a:r>
              <a:rPr lang="en-US" sz="2000" b="1" dirty="0" err="1">
                <a:solidFill>
                  <a:srgbClr val="FF0000"/>
                </a:solidFill>
                <a:latin typeface="Perpetua" pitchFamily="18" charset="0"/>
              </a:rPr>
              <a:t>mandi</a:t>
            </a:r>
            <a:r>
              <a:rPr lang="en-US" sz="2000" b="1" dirty="0">
                <a:solidFill>
                  <a:srgbClr val="FF0000"/>
                </a:solidFill>
                <a:latin typeface="Perpetua" pitchFamily="18" charset="0"/>
              </a:rPr>
              <a:t> </a:t>
            </a:r>
            <a:r>
              <a:rPr lang="en-US" sz="2000" b="1" dirty="0" err="1">
                <a:solidFill>
                  <a:srgbClr val="FF0000"/>
                </a:solidFill>
                <a:latin typeface="Perpetua" pitchFamily="18" charset="0"/>
              </a:rPr>
              <a:t>di</a:t>
            </a:r>
            <a:r>
              <a:rPr lang="en-US" sz="2000" b="1" dirty="0">
                <a:solidFill>
                  <a:srgbClr val="FF0000"/>
                </a:solidFill>
                <a:latin typeface="Perpetua" pitchFamily="18" charset="0"/>
              </a:rPr>
              <a:t> </a:t>
            </a:r>
            <a:r>
              <a:rPr lang="en-US" sz="2000" b="1" i="1" dirty="0">
                <a:solidFill>
                  <a:srgbClr val="FF0000"/>
                </a:solidFill>
                <a:latin typeface="Perpetua" pitchFamily="18" charset="0"/>
              </a:rPr>
              <a:t>k</a:t>
            </a:r>
            <a:r>
              <a:rPr lang="en-US" sz="2000" b="1" dirty="0">
                <a:solidFill>
                  <a:srgbClr val="FF0000"/>
                </a:solidFill>
                <a:latin typeface="Perpetua" pitchFamily="18" charset="0"/>
              </a:rPr>
              <a:t>ali, </a:t>
            </a:r>
            <a:r>
              <a:rPr lang="en-US" sz="2000" b="1" dirty="0" err="1">
                <a:solidFill>
                  <a:srgbClr val="FF0000"/>
                </a:solidFill>
                <a:latin typeface="Perpetua" pitchFamily="18" charset="0"/>
              </a:rPr>
              <a:t>menyeberangi</a:t>
            </a:r>
            <a:r>
              <a:rPr lang="en-US" sz="2000" b="1" dirty="0">
                <a:solidFill>
                  <a:srgbClr val="FF0000"/>
                </a:solidFill>
                <a:latin typeface="Perpetua" pitchFamily="18" charset="0"/>
              </a:rPr>
              <a:t> </a:t>
            </a:r>
            <a:r>
              <a:rPr lang="en-US" sz="2000" b="1" i="1" dirty="0" err="1">
                <a:solidFill>
                  <a:srgbClr val="FF0000"/>
                </a:solidFill>
                <a:latin typeface="Perpetua" pitchFamily="18" charset="0"/>
              </a:rPr>
              <a:t>s</a:t>
            </a:r>
            <a:r>
              <a:rPr lang="en-US" sz="2000" b="1" dirty="0" err="1">
                <a:solidFill>
                  <a:srgbClr val="FF0000"/>
                </a:solidFill>
                <a:latin typeface="Perpetua" pitchFamily="18" charset="0"/>
              </a:rPr>
              <a:t>elat</a:t>
            </a:r>
            <a:r>
              <a:rPr lang="en-US" sz="2000" b="1" dirty="0">
                <a:solidFill>
                  <a:srgbClr val="FF0000"/>
                </a:solidFill>
                <a:latin typeface="Perpetua" pitchFamily="18" charset="0"/>
              </a:rPr>
              <a:t>, </a:t>
            </a:r>
            <a:r>
              <a:rPr lang="en-US" sz="2000" b="1" dirty="0" err="1">
                <a:solidFill>
                  <a:srgbClr val="FF0000"/>
                </a:solidFill>
                <a:latin typeface="Perpetua" pitchFamily="18" charset="0"/>
              </a:rPr>
              <a:t>pergi</a:t>
            </a:r>
            <a:r>
              <a:rPr lang="en-US" sz="2000" b="1" dirty="0">
                <a:solidFill>
                  <a:srgbClr val="FF0000"/>
                </a:solidFill>
                <a:latin typeface="Perpetua" pitchFamily="18" charset="0"/>
              </a:rPr>
              <a:t> kea rah </a:t>
            </a:r>
            <a:r>
              <a:rPr lang="en-US" sz="2000" b="1" dirty="0" smtClean="0">
                <a:solidFill>
                  <a:srgbClr val="FF0000"/>
                </a:solidFill>
                <a:latin typeface="Perpetua" pitchFamily="18" charset="0"/>
              </a:rPr>
              <a:t>	</a:t>
            </a:r>
            <a:r>
              <a:rPr lang="en-US" sz="2000" b="1" i="1" dirty="0" err="1" smtClean="0">
                <a:solidFill>
                  <a:srgbClr val="FF0000"/>
                </a:solidFill>
                <a:latin typeface="Perpetua" pitchFamily="18" charset="0"/>
              </a:rPr>
              <a:t>t</a:t>
            </a:r>
            <a:r>
              <a:rPr lang="en-US" sz="2000" b="1" dirty="0" err="1" smtClean="0">
                <a:solidFill>
                  <a:srgbClr val="FF0000"/>
                </a:solidFill>
                <a:latin typeface="Perpetua" pitchFamily="18" charset="0"/>
              </a:rPr>
              <a:t>enggara</a:t>
            </a:r>
            <a:r>
              <a:rPr lang="en-US" sz="2000" b="1" dirty="0">
                <a:solidFill>
                  <a:srgbClr val="FF0000"/>
                </a:solidFill>
                <a:latin typeface="Perpetua" pitchFamily="18" charset="0"/>
              </a:rPr>
              <a:t>.</a:t>
            </a:r>
          </a:p>
          <a:p>
            <a:pPr>
              <a:buNone/>
            </a:pPr>
            <a:r>
              <a:rPr lang="en-US" sz="2000" b="1" dirty="0">
                <a:solidFill>
                  <a:srgbClr val="FF0000"/>
                </a:solidFill>
                <a:latin typeface="Perpetua" pitchFamily="18" charset="0"/>
              </a:rPr>
              <a:t> </a:t>
            </a:r>
            <a:endParaRPr lang="en-US" sz="2000" b="1" dirty="0" smtClean="0">
              <a:solidFill>
                <a:srgbClr val="FF0000"/>
              </a:solidFill>
              <a:latin typeface="Perpetua" pitchFamily="18" charset="0"/>
            </a:endParaRPr>
          </a:p>
          <a:p>
            <a:pPr>
              <a:buNone/>
            </a:pPr>
            <a:r>
              <a:rPr lang="en-US" sz="2000" dirty="0">
                <a:latin typeface="Perpetua" pitchFamily="18" charset="0"/>
              </a:rPr>
              <a:t>	</a:t>
            </a:r>
            <a:r>
              <a:rPr lang="en-US" sz="2000" dirty="0" err="1" smtClean="0">
                <a:latin typeface="Perpetua" pitchFamily="18" charset="0"/>
              </a:rPr>
              <a:t>Huruf</a:t>
            </a:r>
            <a:r>
              <a:rPr lang="en-US" sz="2000" dirty="0" smtClean="0">
                <a:latin typeface="Perpetua" pitchFamily="18" charset="0"/>
              </a:rPr>
              <a:t> </a:t>
            </a:r>
            <a:r>
              <a:rPr lang="en-US" sz="2000" dirty="0" err="1">
                <a:latin typeface="Perpetua" pitchFamily="18" charset="0"/>
              </a:rPr>
              <a:t>kapital</a:t>
            </a:r>
            <a:r>
              <a:rPr lang="en-US" sz="2000" dirty="0">
                <a:latin typeface="Perpetua" pitchFamily="18" charset="0"/>
              </a:rPr>
              <a:t> </a:t>
            </a:r>
            <a:r>
              <a:rPr lang="en-US" sz="2000" dirty="0" err="1">
                <a:latin typeface="Perpetua" pitchFamily="18" charset="0"/>
              </a:rPr>
              <a:t>tidak</a:t>
            </a:r>
            <a:r>
              <a:rPr lang="en-US" sz="2000" dirty="0">
                <a:latin typeface="Perpetua" pitchFamily="18" charset="0"/>
              </a:rPr>
              <a:t> </a:t>
            </a:r>
            <a:r>
              <a:rPr lang="en-US" sz="2000" dirty="0" err="1">
                <a:latin typeface="Perpetua" pitchFamily="18" charset="0"/>
              </a:rPr>
              <a:t>dipakai</a:t>
            </a:r>
            <a:r>
              <a:rPr lang="en-US" sz="2000" dirty="0">
                <a:latin typeface="Perpetua" pitchFamily="18" charset="0"/>
              </a:rPr>
              <a:t> </a:t>
            </a:r>
            <a:r>
              <a:rPr lang="en-US" sz="2000" dirty="0" err="1">
                <a:latin typeface="Perpetua" pitchFamily="18" charset="0"/>
              </a:rPr>
              <a:t>sebagai</a:t>
            </a:r>
            <a:r>
              <a:rPr lang="en-US" sz="2000" dirty="0">
                <a:latin typeface="Perpetua" pitchFamily="18" charset="0"/>
              </a:rPr>
              <a:t> </a:t>
            </a:r>
            <a:r>
              <a:rPr lang="en-US" sz="2000" dirty="0" err="1">
                <a:latin typeface="Perpetua" pitchFamily="18" charset="0"/>
              </a:rPr>
              <a:t>huruf</a:t>
            </a:r>
            <a:r>
              <a:rPr lang="en-US" sz="2000" dirty="0">
                <a:latin typeface="Perpetua" pitchFamily="18" charset="0"/>
              </a:rPr>
              <a:t> </a:t>
            </a:r>
            <a:r>
              <a:rPr lang="en-US" sz="2000" dirty="0" err="1">
                <a:latin typeface="Perpetua" pitchFamily="18" charset="0"/>
              </a:rPr>
              <a:t>pertama</a:t>
            </a:r>
            <a:r>
              <a:rPr lang="en-US" sz="2000" dirty="0">
                <a:latin typeface="Perpetua" pitchFamily="18" charset="0"/>
              </a:rPr>
              <a:t> </a:t>
            </a:r>
            <a:r>
              <a:rPr lang="en-US" sz="2000" dirty="0" err="1">
                <a:latin typeface="Perpetua" pitchFamily="18" charset="0"/>
              </a:rPr>
              <a:t>nama</a:t>
            </a:r>
            <a:r>
              <a:rPr lang="en-US" sz="2000" dirty="0">
                <a:latin typeface="Perpetua" pitchFamily="18" charset="0"/>
              </a:rPr>
              <a:t> </a:t>
            </a:r>
            <a:r>
              <a:rPr lang="en-US" sz="2000" dirty="0" err="1">
                <a:latin typeface="Perpetua" pitchFamily="18" charset="0"/>
              </a:rPr>
              <a:t>geografi</a:t>
            </a:r>
            <a:r>
              <a:rPr lang="en-US" sz="2000" dirty="0">
                <a:latin typeface="Perpetua" pitchFamily="18" charset="0"/>
              </a:rPr>
              <a:t> yang </a:t>
            </a:r>
            <a:r>
              <a:rPr lang="en-US" sz="2000" dirty="0" err="1">
                <a:latin typeface="Perpetua" pitchFamily="18" charset="0"/>
              </a:rPr>
              <a:t>digunakan</a:t>
            </a:r>
            <a:r>
              <a:rPr lang="en-US" sz="2000" dirty="0">
                <a:latin typeface="Perpetua" pitchFamily="18" charset="0"/>
              </a:rPr>
              <a:t> </a:t>
            </a:r>
            <a:r>
              <a:rPr lang="en-US" sz="2000" dirty="0" err="1">
                <a:latin typeface="Perpetua" pitchFamily="18" charset="0"/>
              </a:rPr>
              <a:t>sebagai</a:t>
            </a:r>
            <a:endParaRPr lang="en-US" sz="2000" dirty="0">
              <a:latin typeface="Perpetua" pitchFamily="18" charset="0"/>
            </a:endParaRPr>
          </a:p>
          <a:p>
            <a:pPr>
              <a:buNone/>
            </a:pPr>
            <a:r>
              <a:rPr lang="en-US" sz="2000" dirty="0" smtClean="0">
                <a:latin typeface="Perpetua" pitchFamily="18" charset="0"/>
              </a:rPr>
              <a:t>	</a:t>
            </a:r>
            <a:r>
              <a:rPr lang="en-US" sz="2000" dirty="0" err="1" smtClean="0">
                <a:latin typeface="Perpetua" pitchFamily="18" charset="0"/>
              </a:rPr>
              <a:t>Nama</a:t>
            </a:r>
            <a:r>
              <a:rPr lang="en-US" sz="2000" dirty="0" smtClean="0">
                <a:latin typeface="Perpetua" pitchFamily="18" charset="0"/>
              </a:rPr>
              <a:t> </a:t>
            </a:r>
            <a:r>
              <a:rPr lang="en-US" sz="2000" dirty="0" err="1">
                <a:latin typeface="Perpetua" pitchFamily="18" charset="0"/>
              </a:rPr>
              <a:t>jenis</a:t>
            </a:r>
            <a:r>
              <a:rPr lang="en-US" sz="2000" dirty="0">
                <a:latin typeface="Perpetua" pitchFamily="18" charset="0"/>
              </a:rPr>
              <a:t>.</a:t>
            </a:r>
          </a:p>
          <a:p>
            <a:pPr>
              <a:buNone/>
            </a:pPr>
            <a:r>
              <a:rPr lang="en-US" sz="2000" dirty="0" smtClean="0">
                <a:latin typeface="Perpetua" pitchFamily="18" charset="0"/>
              </a:rPr>
              <a:t>	</a:t>
            </a:r>
            <a:r>
              <a:rPr lang="en-US" sz="2000" dirty="0" err="1" smtClean="0">
                <a:solidFill>
                  <a:srgbClr val="FF0000"/>
                </a:solidFill>
                <a:latin typeface="Perpetua" pitchFamily="18" charset="0"/>
              </a:rPr>
              <a:t>Misalnya</a:t>
            </a:r>
            <a:r>
              <a:rPr lang="en-US" sz="2000" dirty="0" smtClean="0">
                <a:solidFill>
                  <a:srgbClr val="FF0000"/>
                </a:solidFill>
                <a:latin typeface="Perpetua" pitchFamily="18" charset="0"/>
              </a:rPr>
              <a:t> </a:t>
            </a:r>
            <a:r>
              <a:rPr lang="en-US" sz="2000" dirty="0">
                <a:solidFill>
                  <a:srgbClr val="FF0000"/>
                </a:solidFill>
                <a:latin typeface="Perpetua" pitchFamily="18" charset="0"/>
              </a:rPr>
              <a:t>:</a:t>
            </a:r>
          </a:p>
          <a:p>
            <a:pPr>
              <a:buNone/>
            </a:pPr>
            <a:r>
              <a:rPr lang="en-US" sz="2000" dirty="0" smtClean="0">
                <a:solidFill>
                  <a:srgbClr val="FF0000"/>
                </a:solidFill>
                <a:latin typeface="Perpetua" pitchFamily="18" charset="0"/>
              </a:rPr>
              <a:t>	</a:t>
            </a:r>
            <a:r>
              <a:rPr lang="en-US" sz="2000" dirty="0">
                <a:solidFill>
                  <a:srgbClr val="FF0000"/>
                </a:solidFill>
                <a:latin typeface="Perpetua" pitchFamily="18" charset="0"/>
              </a:rPr>
              <a:t>	</a:t>
            </a:r>
            <a:r>
              <a:rPr lang="en-US" sz="2000" b="1" dirty="0" err="1">
                <a:solidFill>
                  <a:srgbClr val="FF0000"/>
                </a:solidFill>
                <a:latin typeface="Perpetua" pitchFamily="18" charset="0"/>
              </a:rPr>
              <a:t>Garam</a:t>
            </a:r>
            <a:r>
              <a:rPr lang="en-US" sz="2000" b="1" dirty="0">
                <a:solidFill>
                  <a:srgbClr val="FF0000"/>
                </a:solidFill>
                <a:latin typeface="Perpetua" pitchFamily="18" charset="0"/>
              </a:rPr>
              <a:t> </a:t>
            </a:r>
            <a:r>
              <a:rPr lang="en-US" sz="2000" b="1" i="1" dirty="0" err="1">
                <a:solidFill>
                  <a:srgbClr val="FF0000"/>
                </a:solidFill>
                <a:latin typeface="Perpetua" pitchFamily="18" charset="0"/>
              </a:rPr>
              <a:t>i</a:t>
            </a:r>
            <a:r>
              <a:rPr lang="en-US" sz="2000" b="1" dirty="0" err="1">
                <a:solidFill>
                  <a:srgbClr val="FF0000"/>
                </a:solidFill>
                <a:latin typeface="Perpetua" pitchFamily="18" charset="0"/>
              </a:rPr>
              <a:t>nggris</a:t>
            </a:r>
            <a:r>
              <a:rPr lang="en-US" sz="2000" b="1" dirty="0">
                <a:solidFill>
                  <a:srgbClr val="FF0000"/>
                </a:solidFill>
                <a:latin typeface="Perpetua" pitchFamily="18" charset="0"/>
              </a:rPr>
              <a:t>, </a:t>
            </a:r>
            <a:r>
              <a:rPr lang="en-US" sz="2000" b="1" dirty="0" err="1">
                <a:solidFill>
                  <a:srgbClr val="FF0000"/>
                </a:solidFill>
                <a:latin typeface="Perpetua" pitchFamily="18" charset="0"/>
              </a:rPr>
              <a:t>gula</a:t>
            </a:r>
            <a:r>
              <a:rPr lang="en-US" sz="2000" b="1" dirty="0">
                <a:solidFill>
                  <a:srgbClr val="FF0000"/>
                </a:solidFill>
                <a:latin typeface="Perpetua" pitchFamily="18" charset="0"/>
              </a:rPr>
              <a:t> </a:t>
            </a:r>
            <a:r>
              <a:rPr lang="en-US" sz="2000" b="1" i="1" dirty="0" err="1">
                <a:solidFill>
                  <a:srgbClr val="FF0000"/>
                </a:solidFill>
                <a:latin typeface="Perpetua" pitchFamily="18" charset="0"/>
              </a:rPr>
              <a:t>j</a:t>
            </a:r>
            <a:r>
              <a:rPr lang="en-US" sz="2000" b="1" dirty="0" err="1">
                <a:solidFill>
                  <a:srgbClr val="FF0000"/>
                </a:solidFill>
                <a:latin typeface="Perpetua" pitchFamily="18" charset="0"/>
              </a:rPr>
              <a:t>awa</a:t>
            </a:r>
            <a:r>
              <a:rPr lang="en-US" sz="2000" b="1" dirty="0">
                <a:solidFill>
                  <a:srgbClr val="FF0000"/>
                </a:solidFill>
                <a:latin typeface="Perpetua" pitchFamily="18" charset="0"/>
              </a:rPr>
              <a:t>, </a:t>
            </a:r>
            <a:r>
              <a:rPr lang="en-US" sz="2000" b="1" dirty="0" err="1">
                <a:solidFill>
                  <a:srgbClr val="FF0000"/>
                </a:solidFill>
                <a:latin typeface="Perpetua" pitchFamily="18" charset="0"/>
              </a:rPr>
              <a:t>kacang</a:t>
            </a:r>
            <a:r>
              <a:rPr lang="en-US" sz="2000" b="1" dirty="0">
                <a:solidFill>
                  <a:srgbClr val="FF0000"/>
                </a:solidFill>
                <a:latin typeface="Perpetua" pitchFamily="18" charset="0"/>
              </a:rPr>
              <a:t> </a:t>
            </a:r>
            <a:r>
              <a:rPr lang="en-US" sz="2000" b="1" i="1" dirty="0" err="1">
                <a:solidFill>
                  <a:srgbClr val="FF0000"/>
                </a:solidFill>
                <a:latin typeface="Perpetua" pitchFamily="18" charset="0"/>
              </a:rPr>
              <a:t>b</a:t>
            </a:r>
            <a:r>
              <a:rPr lang="en-US" sz="2000" b="1" dirty="0" err="1">
                <a:solidFill>
                  <a:srgbClr val="FF0000"/>
                </a:solidFill>
                <a:latin typeface="Perpetua" pitchFamily="18" charset="0"/>
              </a:rPr>
              <a:t>ogor</a:t>
            </a:r>
            <a:r>
              <a:rPr lang="en-US" sz="2000" b="1" dirty="0">
                <a:solidFill>
                  <a:srgbClr val="FF0000"/>
                </a:solidFill>
                <a:latin typeface="Perpetua" pitchFamily="18" charset="0"/>
              </a:rPr>
              <a:t>, </a:t>
            </a:r>
            <a:r>
              <a:rPr lang="en-US" sz="2000" b="1" dirty="0" err="1">
                <a:solidFill>
                  <a:srgbClr val="FF0000"/>
                </a:solidFill>
                <a:latin typeface="Perpetua" pitchFamily="18" charset="0"/>
              </a:rPr>
              <a:t>pisang</a:t>
            </a:r>
            <a:r>
              <a:rPr lang="en-US" sz="2000" b="1" dirty="0">
                <a:solidFill>
                  <a:srgbClr val="FF0000"/>
                </a:solidFill>
                <a:latin typeface="Perpetua" pitchFamily="18" charset="0"/>
              </a:rPr>
              <a:t> </a:t>
            </a:r>
            <a:r>
              <a:rPr lang="en-US" sz="2000" b="1" i="1" dirty="0" err="1">
                <a:solidFill>
                  <a:srgbClr val="FF0000"/>
                </a:solidFill>
                <a:latin typeface="Perpetua" pitchFamily="18" charset="0"/>
              </a:rPr>
              <a:t>a</a:t>
            </a:r>
            <a:r>
              <a:rPr lang="en-US" sz="2000" b="1" dirty="0" err="1">
                <a:solidFill>
                  <a:srgbClr val="FF0000"/>
                </a:solidFill>
                <a:latin typeface="Perpetua" pitchFamily="18" charset="0"/>
              </a:rPr>
              <a:t>mbon</a:t>
            </a:r>
            <a:endParaRPr lang="en-US" sz="2000" b="1" dirty="0">
              <a:solidFill>
                <a:srgbClr val="FF0000"/>
              </a:solidFill>
              <a:latin typeface="Perpetua" pitchFamily="18" charset="0"/>
            </a:endParaRPr>
          </a:p>
          <a:p>
            <a:pPr>
              <a:buNone/>
            </a:pPr>
            <a:r>
              <a:rPr lang="en-US" sz="2000" b="1" dirty="0">
                <a:solidFill>
                  <a:srgbClr val="FF0000"/>
                </a:solidFill>
                <a:latin typeface="Perpetua" pitchFamily="18" charset="0"/>
              </a:rPr>
              <a:t> </a:t>
            </a:r>
          </a:p>
          <a:p>
            <a:pPr>
              <a:buNone/>
            </a:pPr>
            <a:endParaRPr lang="en-US" sz="2000" dirty="0">
              <a:latin typeface="Perpetua" pitchFamily="18" charset="0"/>
            </a:endParaRPr>
          </a:p>
        </p:txBody>
      </p:sp>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a:ln w="57150">
            <a:prstDash val="dashDot"/>
          </a:ln>
        </p:spPr>
        <p:style>
          <a:lnRef idx="3">
            <a:schemeClr val="lt1"/>
          </a:lnRef>
          <a:fillRef idx="1">
            <a:schemeClr val="accent3"/>
          </a:fillRef>
          <a:effectRef idx="1">
            <a:schemeClr val="accent3"/>
          </a:effectRef>
          <a:fontRef idx="minor">
            <a:schemeClr val="lt1"/>
          </a:fontRef>
        </p:style>
        <p:txBody>
          <a:bodyPr>
            <a:noAutofit/>
          </a:bodyPr>
          <a:lstStyle/>
          <a:p>
            <a:pPr lvl="0">
              <a:buNone/>
            </a:pPr>
            <a:endParaRPr lang="en-US" sz="2000" dirty="0" smtClean="0"/>
          </a:p>
          <a:p>
            <a:pPr lvl="0">
              <a:buNone/>
            </a:pPr>
            <a:endParaRPr lang="en-US" sz="2000" dirty="0" smtClean="0"/>
          </a:p>
          <a:p>
            <a:pPr lvl="0">
              <a:buNone/>
            </a:pPr>
            <a:r>
              <a:rPr lang="en-US" sz="2000" dirty="0" smtClean="0"/>
              <a:t>10. </a:t>
            </a:r>
            <a:r>
              <a:rPr lang="en-US" sz="2000" dirty="0" err="1" smtClean="0"/>
              <a:t>Huruf</a:t>
            </a:r>
            <a:r>
              <a:rPr lang="en-US" sz="2000" dirty="0" smtClean="0"/>
              <a:t> </a:t>
            </a:r>
            <a:r>
              <a:rPr lang="en-US" sz="2000" dirty="0" err="1" smtClean="0"/>
              <a:t>kapital</a:t>
            </a:r>
            <a:r>
              <a:rPr lang="en-US" sz="2000" dirty="0" smtClean="0"/>
              <a:t>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pertama</a:t>
            </a:r>
            <a:r>
              <a:rPr lang="en-US" sz="2000" dirty="0" smtClean="0"/>
              <a:t> </a:t>
            </a:r>
            <a:r>
              <a:rPr lang="en-US" sz="2000" dirty="0" err="1" smtClean="0"/>
              <a:t>semua</a:t>
            </a:r>
            <a:r>
              <a:rPr lang="en-US" sz="2000" dirty="0" smtClean="0"/>
              <a:t> </a:t>
            </a:r>
            <a:r>
              <a:rPr lang="en-US" sz="2000" dirty="0" err="1" smtClean="0"/>
              <a:t>unsur</a:t>
            </a:r>
            <a:r>
              <a:rPr lang="en-US" sz="2000" dirty="0" smtClean="0"/>
              <a:t>  </a:t>
            </a:r>
            <a:r>
              <a:rPr lang="en-US" sz="2000" dirty="0" err="1" smtClean="0"/>
              <a:t>nama</a:t>
            </a:r>
            <a:r>
              <a:rPr lang="en-US" sz="2000" dirty="0" smtClean="0"/>
              <a:t> Negara, </a:t>
            </a:r>
            <a:r>
              <a:rPr lang="en-US" sz="2000" dirty="0" err="1" smtClean="0"/>
              <a:t>lembaga</a:t>
            </a:r>
            <a:r>
              <a:rPr lang="en-US" sz="2000" dirty="0" smtClean="0"/>
              <a:t> </a:t>
            </a:r>
            <a:r>
              <a:rPr lang="en-US" sz="2000" dirty="0" err="1" smtClean="0"/>
              <a:t>pemerintah</a:t>
            </a:r>
            <a:r>
              <a:rPr lang="en-US" sz="2000" dirty="0" smtClean="0"/>
              <a:t> </a:t>
            </a:r>
            <a:r>
              <a:rPr lang="en-US" sz="2000" dirty="0" err="1" smtClean="0"/>
              <a:t>dan</a:t>
            </a:r>
            <a:r>
              <a:rPr lang="en-US" sz="2000" dirty="0" smtClean="0"/>
              <a:t> </a:t>
            </a:r>
            <a:r>
              <a:rPr lang="en-US" sz="2000" dirty="0" err="1" smtClean="0"/>
              <a:t>ketatanegaraan</a:t>
            </a:r>
            <a:r>
              <a:rPr lang="en-US" sz="2000" dirty="0" smtClean="0"/>
              <a:t>, </a:t>
            </a:r>
            <a:r>
              <a:rPr lang="en-US" sz="2000" dirty="0" err="1" smtClean="0"/>
              <a:t>serta</a:t>
            </a:r>
            <a:r>
              <a:rPr lang="en-US" sz="2000" dirty="0" smtClean="0"/>
              <a:t> </a:t>
            </a:r>
            <a:r>
              <a:rPr lang="en-US" sz="2000" dirty="0" err="1" smtClean="0"/>
              <a:t>nama</a:t>
            </a:r>
            <a:r>
              <a:rPr lang="en-US" sz="2000" dirty="0" smtClean="0"/>
              <a:t> </a:t>
            </a:r>
            <a:r>
              <a:rPr lang="en-US" sz="2000" dirty="0" err="1" smtClean="0"/>
              <a:t>dokumen</a:t>
            </a:r>
            <a:r>
              <a:rPr lang="en-US" sz="2000" dirty="0" smtClean="0"/>
              <a:t> </a:t>
            </a:r>
            <a:r>
              <a:rPr lang="en-US" sz="2000" dirty="0" err="1" smtClean="0"/>
              <a:t>resmi</a:t>
            </a:r>
            <a:r>
              <a:rPr lang="en-US" sz="2000" dirty="0" smtClean="0"/>
              <a:t> </a:t>
            </a:r>
            <a:r>
              <a:rPr lang="en-US" sz="2000" dirty="0" err="1" smtClean="0"/>
              <a:t>kecuali</a:t>
            </a:r>
            <a:r>
              <a:rPr lang="en-US" sz="2000" dirty="0" smtClean="0"/>
              <a:t> </a:t>
            </a:r>
            <a:r>
              <a:rPr lang="en-US" sz="2000" dirty="0" err="1" smtClean="0"/>
              <a:t>kata</a:t>
            </a:r>
            <a:r>
              <a:rPr lang="en-US" sz="2000" dirty="0" smtClean="0"/>
              <a:t> </a:t>
            </a:r>
            <a:r>
              <a:rPr lang="en-US" sz="2000" dirty="0" err="1" smtClean="0"/>
              <a:t>seperti</a:t>
            </a:r>
            <a:r>
              <a:rPr lang="en-US" sz="2000" dirty="0" smtClean="0"/>
              <a:t> </a:t>
            </a:r>
            <a:r>
              <a:rPr lang="en-US" sz="2000" i="1" dirty="0" err="1" smtClean="0"/>
              <a:t>dan</a:t>
            </a:r>
            <a:r>
              <a:rPr lang="en-US" sz="2000" dirty="0" smtClean="0"/>
              <a:t>.</a:t>
            </a:r>
          </a:p>
          <a:p>
            <a:pPr>
              <a:buNone/>
            </a:pPr>
            <a:r>
              <a:rPr lang="en-US" sz="2000" dirty="0"/>
              <a:t>	</a:t>
            </a:r>
            <a:r>
              <a:rPr lang="en-US" sz="2000" dirty="0" err="1" smtClean="0">
                <a:solidFill>
                  <a:srgbClr val="FF0000"/>
                </a:solidFill>
              </a:rPr>
              <a:t>Misalnya</a:t>
            </a:r>
            <a:r>
              <a:rPr lang="en-US" sz="2000" dirty="0" smtClean="0">
                <a:solidFill>
                  <a:srgbClr val="FF0000"/>
                </a:solidFill>
              </a:rPr>
              <a:t> :</a:t>
            </a:r>
          </a:p>
          <a:p>
            <a:pPr>
              <a:buNone/>
            </a:pPr>
            <a:r>
              <a:rPr lang="en-US" sz="2000" i="1" dirty="0" smtClean="0">
                <a:solidFill>
                  <a:srgbClr val="FF0000"/>
                </a:solidFill>
              </a:rPr>
              <a:t>		</a:t>
            </a:r>
            <a:r>
              <a:rPr lang="en-US" sz="2000" b="1" i="1" dirty="0" err="1" smtClean="0">
                <a:solidFill>
                  <a:srgbClr val="FF0000"/>
                </a:solidFill>
              </a:rPr>
              <a:t>R</a:t>
            </a:r>
            <a:r>
              <a:rPr lang="en-US" sz="2000" b="1" dirty="0" err="1" smtClean="0">
                <a:solidFill>
                  <a:srgbClr val="FF0000"/>
                </a:solidFill>
              </a:rPr>
              <a:t>epublik</a:t>
            </a:r>
            <a:r>
              <a:rPr lang="en-US" sz="2000" b="1" dirty="0" smtClean="0">
                <a:solidFill>
                  <a:srgbClr val="FF0000"/>
                </a:solidFill>
              </a:rPr>
              <a:t> </a:t>
            </a:r>
            <a:r>
              <a:rPr lang="en-US" sz="2000" b="1" i="1" dirty="0" smtClean="0">
                <a:solidFill>
                  <a:srgbClr val="FF0000"/>
                </a:solidFill>
              </a:rPr>
              <a:t>I</a:t>
            </a:r>
            <a:r>
              <a:rPr lang="en-US" sz="2000" b="1" dirty="0" smtClean="0">
                <a:solidFill>
                  <a:srgbClr val="FF0000"/>
                </a:solidFill>
              </a:rPr>
              <a:t>ndonesia; </a:t>
            </a:r>
            <a:r>
              <a:rPr lang="en-US" sz="2000" b="1" i="1" dirty="0" err="1" smtClean="0">
                <a:solidFill>
                  <a:srgbClr val="FF0000"/>
                </a:solidFill>
              </a:rPr>
              <a:t>M</a:t>
            </a:r>
            <a:r>
              <a:rPr lang="en-US" sz="2000" b="1" dirty="0" err="1" smtClean="0">
                <a:solidFill>
                  <a:srgbClr val="FF0000"/>
                </a:solidFill>
              </a:rPr>
              <a:t>ajelis</a:t>
            </a:r>
            <a:r>
              <a:rPr lang="en-US" sz="2000" b="1" dirty="0" smtClean="0">
                <a:solidFill>
                  <a:srgbClr val="FF0000"/>
                </a:solidFill>
              </a:rPr>
              <a:t> </a:t>
            </a:r>
            <a:r>
              <a:rPr lang="en-US" sz="2000" b="1" i="1" dirty="0" err="1" smtClean="0">
                <a:solidFill>
                  <a:srgbClr val="FF0000"/>
                </a:solidFill>
              </a:rPr>
              <a:t>P</a:t>
            </a:r>
            <a:r>
              <a:rPr lang="en-US" sz="2000" b="1" dirty="0" err="1" smtClean="0">
                <a:solidFill>
                  <a:srgbClr val="FF0000"/>
                </a:solidFill>
              </a:rPr>
              <a:t>ermusyawaratan</a:t>
            </a:r>
            <a:r>
              <a:rPr lang="en-US" sz="2000" b="1" dirty="0" smtClean="0">
                <a:solidFill>
                  <a:srgbClr val="FF0000"/>
                </a:solidFill>
              </a:rPr>
              <a:t> </a:t>
            </a:r>
            <a:r>
              <a:rPr lang="en-US" sz="2000" b="1" i="1" dirty="0" smtClean="0">
                <a:solidFill>
                  <a:srgbClr val="FF0000"/>
                </a:solidFill>
              </a:rPr>
              <a:t>R</a:t>
            </a:r>
            <a:r>
              <a:rPr lang="en-US" sz="2000" b="1" dirty="0" smtClean="0">
                <a:solidFill>
                  <a:srgbClr val="FF0000"/>
                </a:solidFill>
              </a:rPr>
              <a:t>akyat; </a:t>
            </a:r>
            <a:r>
              <a:rPr lang="en-US" sz="2000" b="1" i="1" dirty="0" err="1" smtClean="0">
                <a:solidFill>
                  <a:srgbClr val="FF0000"/>
                </a:solidFill>
              </a:rPr>
              <a:t>D</a:t>
            </a:r>
            <a:r>
              <a:rPr lang="en-US" sz="2000" b="1" dirty="0" err="1" smtClean="0">
                <a:solidFill>
                  <a:srgbClr val="FF0000"/>
                </a:solidFill>
              </a:rPr>
              <a:t>epertemen</a:t>
            </a:r>
            <a:r>
              <a:rPr lang="en-US" sz="2000" b="1" dirty="0" smtClean="0">
                <a:solidFill>
                  <a:srgbClr val="FF0000"/>
                </a:solidFill>
              </a:rPr>
              <a:t> 		</a:t>
            </a:r>
            <a:r>
              <a:rPr lang="en-US" sz="2000" b="1" i="1" dirty="0" err="1" smtClean="0">
                <a:solidFill>
                  <a:srgbClr val="FF0000"/>
                </a:solidFill>
              </a:rPr>
              <a:t>P</a:t>
            </a:r>
            <a:r>
              <a:rPr lang="en-US" sz="2000" b="1" dirty="0" err="1" smtClean="0">
                <a:solidFill>
                  <a:srgbClr val="FF0000"/>
                </a:solidFill>
              </a:rPr>
              <a:t>endidikan</a:t>
            </a:r>
            <a:r>
              <a:rPr lang="en-US" sz="2000" b="1" dirty="0" smtClean="0">
                <a:solidFill>
                  <a:srgbClr val="FF0000"/>
                </a:solidFill>
              </a:rPr>
              <a:t> </a:t>
            </a:r>
            <a:r>
              <a:rPr lang="en-US" sz="2000" b="1" dirty="0" err="1" smtClean="0">
                <a:solidFill>
                  <a:srgbClr val="FF0000"/>
                </a:solidFill>
              </a:rPr>
              <a:t>dan</a:t>
            </a:r>
            <a:r>
              <a:rPr lang="en-US" sz="2000" b="1" dirty="0" smtClean="0">
                <a:solidFill>
                  <a:srgbClr val="FF0000"/>
                </a:solidFill>
              </a:rPr>
              <a:t> </a:t>
            </a:r>
            <a:r>
              <a:rPr lang="en-US" sz="2000" b="1" i="1" dirty="0" err="1" smtClean="0">
                <a:solidFill>
                  <a:srgbClr val="FF0000"/>
                </a:solidFill>
              </a:rPr>
              <a:t>K</a:t>
            </a:r>
            <a:r>
              <a:rPr lang="en-US" sz="2000" b="1" dirty="0" err="1" smtClean="0">
                <a:solidFill>
                  <a:srgbClr val="FF0000"/>
                </a:solidFill>
              </a:rPr>
              <a:t>ebudayaan</a:t>
            </a:r>
            <a:r>
              <a:rPr lang="en-US" sz="2000" b="1" dirty="0" smtClean="0">
                <a:solidFill>
                  <a:srgbClr val="FF0000"/>
                </a:solidFill>
              </a:rPr>
              <a:t>; </a:t>
            </a:r>
            <a:r>
              <a:rPr lang="en-US" sz="2000" b="1" i="1" dirty="0" err="1" smtClean="0">
                <a:solidFill>
                  <a:srgbClr val="FF0000"/>
                </a:solidFill>
              </a:rPr>
              <a:t>B</a:t>
            </a:r>
            <a:r>
              <a:rPr lang="en-US" sz="2000" b="1" dirty="0" err="1" smtClean="0">
                <a:solidFill>
                  <a:srgbClr val="FF0000"/>
                </a:solidFill>
              </a:rPr>
              <a:t>adan</a:t>
            </a:r>
            <a:r>
              <a:rPr lang="en-US" sz="2000" b="1" dirty="0" smtClean="0">
                <a:solidFill>
                  <a:srgbClr val="FF0000"/>
                </a:solidFill>
              </a:rPr>
              <a:t> </a:t>
            </a:r>
            <a:r>
              <a:rPr lang="en-US" sz="2000" b="1" i="1" dirty="0" err="1" smtClean="0">
                <a:solidFill>
                  <a:srgbClr val="FF0000"/>
                </a:solidFill>
              </a:rPr>
              <a:t>K</a:t>
            </a:r>
            <a:r>
              <a:rPr lang="en-US" sz="2000" b="1" dirty="0" err="1" smtClean="0">
                <a:solidFill>
                  <a:srgbClr val="FF0000"/>
                </a:solidFill>
              </a:rPr>
              <a:t>esejahteraan</a:t>
            </a:r>
            <a:r>
              <a:rPr lang="en-US" sz="2000" b="1" dirty="0" smtClean="0">
                <a:solidFill>
                  <a:srgbClr val="FF0000"/>
                </a:solidFill>
              </a:rPr>
              <a:t> </a:t>
            </a:r>
            <a:r>
              <a:rPr lang="en-US" sz="2000" b="1" i="1" dirty="0" err="1" smtClean="0">
                <a:solidFill>
                  <a:srgbClr val="FF0000"/>
                </a:solidFill>
              </a:rPr>
              <a:t>I</a:t>
            </a:r>
            <a:r>
              <a:rPr lang="en-US" sz="2000" b="1" dirty="0" err="1" smtClean="0">
                <a:solidFill>
                  <a:srgbClr val="FF0000"/>
                </a:solidFill>
              </a:rPr>
              <a:t>bu</a:t>
            </a:r>
            <a:r>
              <a:rPr lang="en-US" sz="2000" b="1" dirty="0" smtClean="0">
                <a:solidFill>
                  <a:srgbClr val="FF0000"/>
                </a:solidFill>
              </a:rPr>
              <a:t> </a:t>
            </a:r>
            <a:r>
              <a:rPr lang="en-US" sz="2000" b="1" dirty="0" err="1" smtClean="0">
                <a:solidFill>
                  <a:srgbClr val="FF0000"/>
                </a:solidFill>
              </a:rPr>
              <a:t>dan</a:t>
            </a:r>
            <a:r>
              <a:rPr lang="en-US" sz="2000" b="1" dirty="0" smtClean="0">
                <a:solidFill>
                  <a:srgbClr val="FF0000"/>
                </a:solidFill>
              </a:rPr>
              <a:t> </a:t>
            </a:r>
            <a:r>
              <a:rPr lang="en-US" sz="2000" b="1" i="1" dirty="0" err="1" smtClean="0">
                <a:solidFill>
                  <a:srgbClr val="FF0000"/>
                </a:solidFill>
              </a:rPr>
              <a:t>A</a:t>
            </a:r>
            <a:r>
              <a:rPr lang="en-US" sz="2000" b="1" dirty="0" err="1" smtClean="0">
                <a:solidFill>
                  <a:srgbClr val="FF0000"/>
                </a:solidFill>
              </a:rPr>
              <a:t>nak</a:t>
            </a:r>
            <a:r>
              <a:rPr lang="en-US" sz="2000" b="1" dirty="0" smtClean="0">
                <a:solidFill>
                  <a:srgbClr val="FF0000"/>
                </a:solidFill>
              </a:rPr>
              <a:t>; 	</a:t>
            </a:r>
            <a:r>
              <a:rPr lang="en-US" sz="2000" b="1" i="1" dirty="0" err="1" smtClean="0">
                <a:solidFill>
                  <a:srgbClr val="FF0000"/>
                </a:solidFill>
              </a:rPr>
              <a:t>K</a:t>
            </a:r>
            <a:r>
              <a:rPr lang="en-US" sz="2000" b="1" dirty="0" err="1" smtClean="0">
                <a:solidFill>
                  <a:srgbClr val="FF0000"/>
                </a:solidFill>
              </a:rPr>
              <a:t>eputusan</a:t>
            </a:r>
            <a:r>
              <a:rPr lang="en-US" sz="2000" b="1" dirty="0" smtClean="0">
                <a:solidFill>
                  <a:srgbClr val="FF0000"/>
                </a:solidFill>
              </a:rPr>
              <a:t> </a:t>
            </a:r>
            <a:r>
              <a:rPr lang="en-US" sz="2000" b="1" i="1" dirty="0" err="1" smtClean="0">
                <a:solidFill>
                  <a:srgbClr val="FF0000"/>
                </a:solidFill>
              </a:rPr>
              <a:t>P</a:t>
            </a:r>
            <a:r>
              <a:rPr lang="en-US" sz="2000" b="1" dirty="0" err="1" smtClean="0">
                <a:solidFill>
                  <a:srgbClr val="FF0000"/>
                </a:solidFill>
              </a:rPr>
              <a:t>residen</a:t>
            </a:r>
            <a:r>
              <a:rPr lang="en-US" sz="2000" b="1" dirty="0" smtClean="0">
                <a:solidFill>
                  <a:srgbClr val="FF0000"/>
                </a:solidFill>
              </a:rPr>
              <a:t> </a:t>
            </a:r>
            <a:r>
              <a:rPr lang="en-US" sz="2000" b="1" i="1" dirty="0" err="1" smtClean="0">
                <a:solidFill>
                  <a:srgbClr val="FF0000"/>
                </a:solidFill>
              </a:rPr>
              <a:t>R</a:t>
            </a:r>
            <a:r>
              <a:rPr lang="en-US" sz="2000" b="1" dirty="0" err="1" smtClean="0">
                <a:solidFill>
                  <a:srgbClr val="FF0000"/>
                </a:solidFill>
              </a:rPr>
              <a:t>epublik</a:t>
            </a:r>
            <a:r>
              <a:rPr lang="en-US" sz="2000" b="1" dirty="0" smtClean="0">
                <a:solidFill>
                  <a:srgbClr val="FF0000"/>
                </a:solidFill>
              </a:rPr>
              <a:t> </a:t>
            </a:r>
            <a:r>
              <a:rPr lang="en-US" sz="2000" b="1" i="1" dirty="0" err="1" smtClean="0">
                <a:solidFill>
                  <a:srgbClr val="FF0000"/>
                </a:solidFill>
              </a:rPr>
              <a:t>I</a:t>
            </a:r>
            <a:r>
              <a:rPr lang="en-US" sz="2000" b="1" dirty="0" err="1" smtClean="0">
                <a:solidFill>
                  <a:srgbClr val="FF0000"/>
                </a:solidFill>
              </a:rPr>
              <a:t>ndonesia,</a:t>
            </a:r>
            <a:r>
              <a:rPr lang="en-US" sz="2000" b="1" i="1" dirty="0" err="1" smtClean="0">
                <a:solidFill>
                  <a:srgbClr val="FF0000"/>
                </a:solidFill>
              </a:rPr>
              <a:t>N</a:t>
            </a:r>
            <a:r>
              <a:rPr lang="en-US" sz="2000" b="1" dirty="0" err="1" smtClean="0">
                <a:solidFill>
                  <a:srgbClr val="FF0000"/>
                </a:solidFill>
              </a:rPr>
              <a:t>omor</a:t>
            </a:r>
            <a:r>
              <a:rPr lang="en-US" sz="2000" b="1" dirty="0" smtClean="0">
                <a:solidFill>
                  <a:srgbClr val="FF0000"/>
                </a:solidFill>
              </a:rPr>
              <a:t> 57, </a:t>
            </a:r>
            <a:r>
              <a:rPr lang="en-US" sz="2000" b="1" i="1" dirty="0" err="1" smtClean="0">
                <a:solidFill>
                  <a:srgbClr val="FF0000"/>
                </a:solidFill>
              </a:rPr>
              <a:t>T</a:t>
            </a:r>
            <a:r>
              <a:rPr lang="en-US" sz="2000" b="1" dirty="0" err="1" smtClean="0">
                <a:solidFill>
                  <a:srgbClr val="FF0000"/>
                </a:solidFill>
              </a:rPr>
              <a:t>ahun</a:t>
            </a:r>
            <a:r>
              <a:rPr lang="en-US" sz="2000" b="1" dirty="0" smtClean="0">
                <a:solidFill>
                  <a:srgbClr val="FF0000"/>
                </a:solidFill>
              </a:rPr>
              <a:t> 1972</a:t>
            </a:r>
          </a:p>
          <a:p>
            <a:pPr>
              <a:buNone/>
            </a:pPr>
            <a:r>
              <a:rPr lang="en-US" sz="2000" b="1" dirty="0" smtClean="0">
                <a:solidFill>
                  <a:srgbClr val="FF0000"/>
                </a:solidFill>
              </a:rPr>
              <a:t> </a:t>
            </a:r>
          </a:p>
          <a:p>
            <a:pPr>
              <a:buNone/>
            </a:pPr>
            <a:r>
              <a:rPr lang="en-US" sz="2000" dirty="0" smtClean="0"/>
              <a:t>	</a:t>
            </a:r>
            <a:r>
              <a:rPr lang="en-US" sz="2000" dirty="0" err="1" smtClean="0"/>
              <a:t>Huruf</a:t>
            </a:r>
            <a:r>
              <a:rPr lang="en-US" sz="2000" dirty="0" smtClean="0"/>
              <a:t> </a:t>
            </a:r>
            <a:r>
              <a:rPr lang="en-US" sz="2000" dirty="0" err="1" smtClean="0"/>
              <a:t>kapital</a:t>
            </a:r>
            <a:r>
              <a:rPr lang="en-US" sz="2000" dirty="0" smtClean="0"/>
              <a:t> </a:t>
            </a:r>
            <a:r>
              <a:rPr lang="en-US" sz="2000" dirty="0" err="1" smtClean="0"/>
              <a:t>tidak</a:t>
            </a:r>
            <a:r>
              <a:rPr lang="en-US" sz="2000" dirty="0" smtClean="0"/>
              <a:t>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pertama</a:t>
            </a:r>
            <a:r>
              <a:rPr lang="en-US" sz="2000" dirty="0" smtClean="0"/>
              <a:t> </a:t>
            </a:r>
            <a:r>
              <a:rPr lang="en-US" sz="2000" dirty="0" err="1" smtClean="0"/>
              <a:t>kata</a:t>
            </a:r>
            <a:r>
              <a:rPr lang="en-US" sz="2000" dirty="0" smtClean="0"/>
              <a:t> yang </a:t>
            </a:r>
            <a:r>
              <a:rPr lang="en-US" sz="2000" dirty="0" err="1" smtClean="0"/>
              <a:t>bukan</a:t>
            </a:r>
            <a:r>
              <a:rPr lang="en-US" sz="2000" dirty="0" smtClean="0"/>
              <a:t> </a:t>
            </a:r>
            <a:r>
              <a:rPr lang="en-US" sz="2000" dirty="0" err="1" smtClean="0"/>
              <a:t>nama</a:t>
            </a:r>
            <a:r>
              <a:rPr lang="en-US" sz="2000" dirty="0" smtClean="0"/>
              <a:t> </a:t>
            </a:r>
            <a:r>
              <a:rPr lang="en-US" sz="2000" dirty="0" err="1" smtClean="0"/>
              <a:t>resmi</a:t>
            </a:r>
            <a:r>
              <a:rPr lang="en-US" sz="2000" dirty="0" smtClean="0"/>
              <a:t> Negara, </a:t>
            </a:r>
            <a:r>
              <a:rPr lang="en-US" sz="2000" dirty="0" err="1" smtClean="0"/>
              <a:t>lembaga</a:t>
            </a:r>
            <a:r>
              <a:rPr lang="en-US" sz="2000" dirty="0" smtClean="0"/>
              <a:t> </a:t>
            </a:r>
            <a:r>
              <a:rPr lang="en-US" sz="2000" dirty="0" err="1" smtClean="0"/>
              <a:t>pemerintah</a:t>
            </a:r>
            <a:r>
              <a:rPr lang="en-US" sz="2000" dirty="0" smtClean="0"/>
              <a:t> </a:t>
            </a:r>
            <a:r>
              <a:rPr lang="en-US" sz="2000" dirty="0" err="1" smtClean="0"/>
              <a:t>dan</a:t>
            </a:r>
            <a:r>
              <a:rPr lang="en-US" sz="2000" dirty="0" smtClean="0"/>
              <a:t> </a:t>
            </a:r>
            <a:r>
              <a:rPr lang="en-US" sz="2000" dirty="0" err="1" smtClean="0"/>
              <a:t>ketatanegaraan</a:t>
            </a:r>
            <a:r>
              <a:rPr lang="en-US" sz="2000" dirty="0" smtClean="0"/>
              <a:t>, </a:t>
            </a:r>
            <a:r>
              <a:rPr lang="en-US" sz="2000" dirty="0" err="1" smtClean="0"/>
              <a:t>badan</a:t>
            </a:r>
            <a:r>
              <a:rPr lang="en-US" sz="2000" dirty="0" smtClean="0"/>
              <a:t>, </a:t>
            </a:r>
            <a:r>
              <a:rPr lang="en-US" sz="2000" dirty="0" err="1" smtClean="0"/>
              <a:t>serta</a:t>
            </a:r>
            <a:r>
              <a:rPr lang="en-US" sz="2000" dirty="0" smtClean="0"/>
              <a:t> </a:t>
            </a:r>
            <a:r>
              <a:rPr lang="en-US" sz="2000" dirty="0" err="1" smtClean="0"/>
              <a:t>nama</a:t>
            </a:r>
            <a:r>
              <a:rPr lang="en-US" sz="2000" dirty="0" smtClean="0"/>
              <a:t> </a:t>
            </a:r>
            <a:r>
              <a:rPr lang="en-US" sz="2000" dirty="0" err="1" smtClean="0"/>
              <a:t>dokumen</a:t>
            </a:r>
            <a:r>
              <a:rPr lang="en-US" sz="2000" dirty="0" smtClean="0"/>
              <a:t> </a:t>
            </a:r>
            <a:r>
              <a:rPr lang="en-US" sz="2000" dirty="0" err="1" smtClean="0"/>
              <a:t>resmi</a:t>
            </a:r>
            <a:r>
              <a:rPr lang="en-US" sz="2000" dirty="0" smtClean="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p>
          <a:p>
            <a:pPr>
              <a:buNone/>
            </a:pPr>
            <a:r>
              <a:rPr lang="en-US" sz="2000" dirty="0" smtClean="0">
                <a:solidFill>
                  <a:srgbClr val="FF0000"/>
                </a:solidFill>
              </a:rPr>
              <a:t>		</a:t>
            </a:r>
            <a:r>
              <a:rPr lang="en-US" sz="2000" b="1" dirty="0" err="1" smtClean="0">
                <a:solidFill>
                  <a:srgbClr val="FF0000"/>
                </a:solidFill>
              </a:rPr>
              <a:t>menjadi</a:t>
            </a:r>
            <a:r>
              <a:rPr lang="en-US" sz="2000" b="1" dirty="0" smtClean="0">
                <a:solidFill>
                  <a:srgbClr val="FF0000"/>
                </a:solidFill>
              </a:rPr>
              <a:t> </a:t>
            </a:r>
            <a:r>
              <a:rPr lang="en-US" sz="2000" b="1" dirty="0" err="1" smtClean="0">
                <a:solidFill>
                  <a:srgbClr val="FF0000"/>
                </a:solidFill>
              </a:rPr>
              <a:t>sebuah</a:t>
            </a:r>
            <a:r>
              <a:rPr lang="en-US" sz="2000" b="1" dirty="0" smtClean="0">
                <a:solidFill>
                  <a:srgbClr val="FF0000"/>
                </a:solidFill>
              </a:rPr>
              <a:t> </a:t>
            </a:r>
            <a:r>
              <a:rPr lang="en-US" sz="2000" b="1" i="1" dirty="0" err="1" smtClean="0">
                <a:solidFill>
                  <a:srgbClr val="FF0000"/>
                </a:solidFill>
              </a:rPr>
              <a:t>r</a:t>
            </a:r>
            <a:r>
              <a:rPr lang="en-US" sz="2000" b="1" dirty="0" err="1" smtClean="0">
                <a:solidFill>
                  <a:srgbClr val="FF0000"/>
                </a:solidFill>
              </a:rPr>
              <a:t>epublik</a:t>
            </a:r>
            <a:r>
              <a:rPr lang="en-US" sz="2000" b="1" dirty="0" smtClean="0">
                <a:solidFill>
                  <a:srgbClr val="FF0000"/>
                </a:solidFill>
              </a:rPr>
              <a:t>, </a:t>
            </a:r>
            <a:r>
              <a:rPr lang="en-US" sz="2000" b="1" dirty="0" err="1" smtClean="0">
                <a:solidFill>
                  <a:srgbClr val="FF0000"/>
                </a:solidFill>
              </a:rPr>
              <a:t>beberapa</a:t>
            </a:r>
            <a:r>
              <a:rPr lang="en-US" sz="2000" b="1" dirty="0" smtClean="0">
                <a:solidFill>
                  <a:srgbClr val="FF0000"/>
                </a:solidFill>
              </a:rPr>
              <a:t> </a:t>
            </a:r>
            <a:r>
              <a:rPr lang="en-US" sz="2000" b="1" i="1" dirty="0" err="1" smtClean="0">
                <a:solidFill>
                  <a:srgbClr val="FF0000"/>
                </a:solidFill>
              </a:rPr>
              <a:t>b</a:t>
            </a:r>
            <a:r>
              <a:rPr lang="en-US" sz="2000" b="1" dirty="0" err="1" smtClean="0">
                <a:solidFill>
                  <a:srgbClr val="FF0000"/>
                </a:solidFill>
              </a:rPr>
              <a:t>adan</a:t>
            </a:r>
            <a:r>
              <a:rPr lang="en-US" sz="2000" b="1" dirty="0" smtClean="0">
                <a:solidFill>
                  <a:srgbClr val="FF0000"/>
                </a:solidFill>
              </a:rPr>
              <a:t> </a:t>
            </a:r>
            <a:r>
              <a:rPr lang="en-US" sz="2000" b="1" i="1" dirty="0" err="1" smtClean="0">
                <a:solidFill>
                  <a:srgbClr val="FF0000"/>
                </a:solidFill>
              </a:rPr>
              <a:t>h</a:t>
            </a:r>
            <a:r>
              <a:rPr lang="en-US" sz="2000" b="1" dirty="0" err="1" smtClean="0">
                <a:solidFill>
                  <a:srgbClr val="FF0000"/>
                </a:solidFill>
              </a:rPr>
              <a:t>ukum,kerja</a:t>
            </a:r>
            <a:r>
              <a:rPr lang="en-US" sz="2000" b="1" dirty="0" smtClean="0">
                <a:solidFill>
                  <a:srgbClr val="FF0000"/>
                </a:solidFill>
              </a:rPr>
              <a:t> </a:t>
            </a:r>
            <a:r>
              <a:rPr lang="en-US" sz="2000" b="1" dirty="0" err="1" smtClean="0">
                <a:solidFill>
                  <a:srgbClr val="FF0000"/>
                </a:solidFill>
              </a:rPr>
              <a:t>sama</a:t>
            </a:r>
            <a:r>
              <a:rPr lang="en-US" sz="2000" b="1" dirty="0" smtClean="0">
                <a:solidFill>
                  <a:srgbClr val="FF0000"/>
                </a:solidFill>
              </a:rPr>
              <a:t> </a:t>
            </a:r>
            <a:r>
              <a:rPr lang="en-US" sz="2000" b="1" dirty="0" err="1" smtClean="0">
                <a:solidFill>
                  <a:srgbClr val="FF0000"/>
                </a:solidFill>
              </a:rPr>
              <a:t>antara</a:t>
            </a:r>
            <a:r>
              <a:rPr lang="en-US" sz="2000" b="1" dirty="0" smtClean="0">
                <a:solidFill>
                  <a:srgbClr val="FF0000"/>
                </a:solidFill>
              </a:rPr>
              <a:t> 	</a:t>
            </a:r>
            <a:r>
              <a:rPr lang="en-US" sz="2000" b="1" i="1" dirty="0" err="1" smtClean="0">
                <a:solidFill>
                  <a:srgbClr val="FF0000"/>
                </a:solidFill>
              </a:rPr>
              <a:t>p</a:t>
            </a:r>
            <a:r>
              <a:rPr lang="en-US" sz="2000" b="1" dirty="0" err="1" smtClean="0">
                <a:solidFill>
                  <a:srgbClr val="FF0000"/>
                </a:solidFill>
              </a:rPr>
              <a:t>emerintah</a:t>
            </a:r>
            <a:r>
              <a:rPr lang="en-US" sz="2000" b="1" dirty="0" smtClean="0">
                <a:solidFill>
                  <a:srgbClr val="FF0000"/>
                </a:solidFill>
              </a:rPr>
              <a:t> </a:t>
            </a:r>
            <a:r>
              <a:rPr lang="en-US" sz="2000" b="1" dirty="0" err="1" smtClean="0">
                <a:solidFill>
                  <a:srgbClr val="FF0000"/>
                </a:solidFill>
              </a:rPr>
              <a:t>dan</a:t>
            </a:r>
            <a:r>
              <a:rPr lang="en-US" sz="2000" b="1" dirty="0" smtClean="0">
                <a:solidFill>
                  <a:srgbClr val="FF0000"/>
                </a:solidFill>
              </a:rPr>
              <a:t> 	</a:t>
            </a:r>
            <a:r>
              <a:rPr lang="en-US" sz="2000" b="1" i="1" dirty="0" err="1" smtClean="0">
                <a:solidFill>
                  <a:srgbClr val="FF0000"/>
                </a:solidFill>
              </a:rPr>
              <a:t>r</a:t>
            </a:r>
            <a:r>
              <a:rPr lang="en-US" sz="2000" b="1" dirty="0" err="1" smtClean="0">
                <a:solidFill>
                  <a:srgbClr val="FF0000"/>
                </a:solidFill>
              </a:rPr>
              <a:t>akyat</a:t>
            </a:r>
            <a:r>
              <a:rPr lang="en-US" sz="2000" b="1" dirty="0" smtClean="0">
                <a:solidFill>
                  <a:srgbClr val="FF0000"/>
                </a:solidFill>
              </a:rPr>
              <a:t>, </a:t>
            </a:r>
            <a:r>
              <a:rPr lang="en-US" sz="2000" b="1" dirty="0" err="1" smtClean="0">
                <a:solidFill>
                  <a:srgbClr val="FF0000"/>
                </a:solidFill>
              </a:rPr>
              <a:t>menurut</a:t>
            </a:r>
            <a:r>
              <a:rPr lang="en-US" sz="2000" b="1" dirty="0" smtClean="0">
                <a:solidFill>
                  <a:srgbClr val="FF0000"/>
                </a:solidFill>
              </a:rPr>
              <a:t> </a:t>
            </a:r>
            <a:r>
              <a:rPr lang="en-US" sz="2000" b="1" i="1" dirty="0" err="1" smtClean="0">
                <a:solidFill>
                  <a:srgbClr val="FF0000"/>
                </a:solidFill>
              </a:rPr>
              <a:t>u</a:t>
            </a:r>
            <a:r>
              <a:rPr lang="en-US" sz="2000" b="1" dirty="0" err="1" smtClean="0">
                <a:solidFill>
                  <a:srgbClr val="FF0000"/>
                </a:solidFill>
              </a:rPr>
              <a:t>ndang-</a:t>
            </a:r>
            <a:r>
              <a:rPr lang="en-US" sz="2000" b="1" i="1" dirty="0" err="1" smtClean="0">
                <a:solidFill>
                  <a:srgbClr val="FF0000"/>
                </a:solidFill>
              </a:rPr>
              <a:t>u</a:t>
            </a:r>
            <a:r>
              <a:rPr lang="en-US" sz="2000" b="1" dirty="0" err="1" smtClean="0">
                <a:solidFill>
                  <a:srgbClr val="FF0000"/>
                </a:solidFill>
              </a:rPr>
              <a:t>ndang</a:t>
            </a:r>
            <a:r>
              <a:rPr lang="en-US" sz="2000" b="1" dirty="0" smtClean="0">
                <a:solidFill>
                  <a:srgbClr val="FF0000"/>
                </a:solidFill>
              </a:rPr>
              <a:t> yang </a:t>
            </a:r>
            <a:r>
              <a:rPr lang="en-US" sz="2000" b="1" dirty="0" err="1" smtClean="0">
                <a:solidFill>
                  <a:srgbClr val="FF0000"/>
                </a:solidFill>
              </a:rPr>
              <a:t>berlaku</a:t>
            </a:r>
            <a:r>
              <a:rPr lang="en-US" sz="2000" b="1" dirty="0" smtClean="0">
                <a:solidFill>
                  <a:srgbClr val="FF0000"/>
                </a:solidFill>
              </a:rPr>
              <a:t>.</a:t>
            </a:r>
          </a:p>
          <a:p>
            <a:pPr>
              <a:buNone/>
            </a:pPr>
            <a:r>
              <a:rPr lang="en-US" sz="2000" b="1" dirty="0" smtClean="0">
                <a:solidFill>
                  <a:srgbClr val="FF0000"/>
                </a:solidFill>
              </a:rPr>
              <a:t> </a:t>
            </a:r>
          </a:p>
          <a:p>
            <a:pPr>
              <a:buNone/>
            </a:pPr>
            <a:endParaRPr lang="en-US" sz="2000" dirty="0"/>
          </a:p>
        </p:txBody>
      </p:sp>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jpg"/>
          <p:cNvPicPr>
            <a:picLocks noChangeAspect="1"/>
          </p:cNvPicPr>
          <p:nvPr/>
        </p:nvPicPr>
        <p:blipFill>
          <a:blip r:embed="rId3"/>
          <a:stretch>
            <a:fillRect/>
          </a:stretch>
        </p:blipFill>
        <p:spPr>
          <a:xfrm>
            <a:off x="1715" y="3733800"/>
            <a:ext cx="9140570" cy="3124200"/>
          </a:xfrm>
          <a:prstGeom prst="rect">
            <a:avLst/>
          </a:prstGeom>
        </p:spPr>
      </p:pic>
      <p:sp>
        <p:nvSpPr>
          <p:cNvPr id="3" name="Content Placeholder 2"/>
          <p:cNvSpPr>
            <a:spLocks noGrp="1"/>
          </p:cNvSpPr>
          <p:nvPr>
            <p:ph idx="1"/>
          </p:nvPr>
        </p:nvSpPr>
        <p:spPr>
          <a:xfrm>
            <a:off x="0" y="0"/>
            <a:ext cx="9144000" cy="6858000"/>
          </a:xfrm>
        </p:spPr>
        <p:txBody>
          <a:bodyPr>
            <a:noAutofit/>
          </a:bodyPr>
          <a:lstStyle/>
          <a:p>
            <a:pPr lvl="0">
              <a:buNone/>
            </a:pPr>
            <a:endParaRPr lang="en-US" sz="2000" dirty="0" smtClean="0"/>
          </a:p>
          <a:p>
            <a:pPr lvl="0">
              <a:buNone/>
            </a:pPr>
            <a:r>
              <a:rPr lang="en-US" sz="2000" dirty="0" smtClean="0"/>
              <a:t>11. </a:t>
            </a:r>
            <a:r>
              <a:rPr lang="en-US" sz="2000" dirty="0" err="1" smtClean="0"/>
              <a:t>Huruf</a:t>
            </a:r>
            <a:r>
              <a:rPr lang="en-US" sz="2000" dirty="0" smtClean="0"/>
              <a:t> </a:t>
            </a:r>
            <a:r>
              <a:rPr lang="en-US" sz="2000" dirty="0" err="1"/>
              <a:t>kapital</a:t>
            </a:r>
            <a:r>
              <a:rPr lang="en-US" sz="2000" dirty="0"/>
              <a:t> </a:t>
            </a:r>
            <a:r>
              <a:rPr lang="en-US" sz="2000" dirty="0" err="1"/>
              <a:t>dipakai</a:t>
            </a:r>
            <a:r>
              <a:rPr lang="en-US" sz="2000" dirty="0"/>
              <a:t> </a:t>
            </a:r>
            <a:r>
              <a:rPr lang="en-US" sz="2000" dirty="0" err="1"/>
              <a:t>sebagai</a:t>
            </a:r>
            <a:r>
              <a:rPr lang="en-US" sz="2000" dirty="0"/>
              <a:t> </a:t>
            </a:r>
            <a:r>
              <a:rPr lang="en-US" sz="2000" dirty="0" err="1"/>
              <a:t>huruf</a:t>
            </a:r>
            <a:r>
              <a:rPr lang="en-US" sz="2000" dirty="0"/>
              <a:t> </a:t>
            </a:r>
            <a:r>
              <a:rPr lang="en-US" sz="2000" dirty="0" err="1"/>
              <a:t>pertama</a:t>
            </a:r>
            <a:r>
              <a:rPr lang="en-US" sz="2000" dirty="0"/>
              <a:t> </a:t>
            </a:r>
            <a:r>
              <a:rPr lang="en-US" sz="2000" dirty="0" err="1"/>
              <a:t>setiap</a:t>
            </a:r>
            <a:r>
              <a:rPr lang="en-US" sz="2000" dirty="0"/>
              <a:t> unsure </a:t>
            </a:r>
            <a:r>
              <a:rPr lang="en-US" sz="2000" dirty="0" err="1"/>
              <a:t>bentuk</a:t>
            </a:r>
            <a:r>
              <a:rPr lang="en-US" sz="2000" dirty="0"/>
              <a:t> </a:t>
            </a:r>
            <a:r>
              <a:rPr lang="en-US" sz="2000" dirty="0" err="1"/>
              <a:t>ulang</a:t>
            </a:r>
            <a:r>
              <a:rPr lang="en-US" sz="2000" dirty="0"/>
              <a:t> </a:t>
            </a:r>
            <a:r>
              <a:rPr lang="en-US" sz="2000" dirty="0" err="1"/>
              <a:t>sempurna</a:t>
            </a:r>
            <a:r>
              <a:rPr lang="en-US" sz="2000" dirty="0"/>
              <a:t> yang </a:t>
            </a:r>
            <a:r>
              <a:rPr lang="en-US" sz="2000" dirty="0" err="1"/>
              <a:t>terdapat</a:t>
            </a:r>
            <a:r>
              <a:rPr lang="en-US" sz="2000" dirty="0"/>
              <a:t> </a:t>
            </a:r>
            <a:r>
              <a:rPr lang="en-US" sz="2000" dirty="0" err="1"/>
              <a:t>pada</a:t>
            </a:r>
            <a:r>
              <a:rPr lang="en-US" sz="2000" dirty="0"/>
              <a:t> </a:t>
            </a:r>
            <a:r>
              <a:rPr lang="en-US" sz="2000" dirty="0" err="1"/>
              <a:t>nama</a:t>
            </a:r>
            <a:r>
              <a:rPr lang="en-US" sz="2000" dirty="0"/>
              <a:t> </a:t>
            </a:r>
            <a:r>
              <a:rPr lang="en-US" sz="2000" dirty="0" err="1"/>
              <a:t>badan,lembaga</a:t>
            </a:r>
            <a:r>
              <a:rPr lang="en-US" sz="2000" dirty="0"/>
              <a:t> </a:t>
            </a:r>
            <a:r>
              <a:rPr lang="en-US" sz="2000" dirty="0" err="1"/>
              <a:t>pemerintah</a:t>
            </a:r>
            <a:r>
              <a:rPr lang="en-US" sz="2000" dirty="0"/>
              <a:t> </a:t>
            </a:r>
            <a:r>
              <a:rPr lang="en-US" sz="2000" dirty="0" err="1"/>
              <a:t>dan</a:t>
            </a:r>
            <a:r>
              <a:rPr lang="en-US" sz="2000" dirty="0"/>
              <a:t> </a:t>
            </a:r>
            <a:r>
              <a:rPr lang="en-US" sz="2000" dirty="0" err="1"/>
              <a:t>ketatanegaraan</a:t>
            </a:r>
            <a:r>
              <a:rPr lang="en-US" sz="2000" dirty="0"/>
              <a:t>, </a:t>
            </a:r>
            <a:r>
              <a:rPr lang="en-US" sz="2000" dirty="0" err="1"/>
              <a:t>serta</a:t>
            </a:r>
            <a:r>
              <a:rPr lang="en-US" sz="2000" dirty="0"/>
              <a:t> </a:t>
            </a:r>
            <a:r>
              <a:rPr lang="en-US" sz="2000" dirty="0" err="1"/>
              <a:t>dokumen</a:t>
            </a:r>
            <a:r>
              <a:rPr lang="en-US" sz="2000" dirty="0"/>
              <a:t> </a:t>
            </a:r>
            <a:r>
              <a:rPr lang="en-US" sz="2000" dirty="0" err="1"/>
              <a:t>resmi</a:t>
            </a:r>
            <a:r>
              <a:rPr lang="en-US" sz="2000" dirty="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r>
              <a:rPr lang="en-US" sz="2000" dirty="0">
                <a:solidFill>
                  <a:srgbClr val="FF0000"/>
                </a:solidFill>
              </a:rPr>
              <a:t>:</a:t>
            </a:r>
          </a:p>
          <a:p>
            <a:pPr>
              <a:buNone/>
            </a:pPr>
            <a:r>
              <a:rPr lang="en-US" sz="2000" dirty="0" smtClean="0">
                <a:solidFill>
                  <a:srgbClr val="FF0000"/>
                </a:solidFill>
              </a:rPr>
              <a:t>		</a:t>
            </a:r>
            <a:r>
              <a:rPr lang="en-US" sz="2000" b="1" dirty="0" err="1" smtClean="0">
                <a:solidFill>
                  <a:srgbClr val="FF0000"/>
                </a:solidFill>
              </a:rPr>
              <a:t>Perserikatan</a:t>
            </a:r>
            <a:r>
              <a:rPr lang="en-US" sz="2000" b="1" dirty="0" smtClean="0">
                <a:solidFill>
                  <a:srgbClr val="FF0000"/>
                </a:solidFill>
              </a:rPr>
              <a:t> </a:t>
            </a:r>
            <a:r>
              <a:rPr lang="en-US" sz="2000" b="1" i="1" dirty="0" err="1">
                <a:solidFill>
                  <a:srgbClr val="FF0000"/>
                </a:solidFill>
              </a:rPr>
              <a:t>B</a:t>
            </a:r>
            <a:r>
              <a:rPr lang="en-US" sz="2000" b="1" dirty="0" err="1">
                <a:solidFill>
                  <a:srgbClr val="FF0000"/>
                </a:solidFill>
              </a:rPr>
              <a:t>angsa-</a:t>
            </a:r>
            <a:r>
              <a:rPr lang="en-US" sz="2000" b="1" i="1" dirty="0" err="1">
                <a:solidFill>
                  <a:srgbClr val="FF0000"/>
                </a:solidFill>
              </a:rPr>
              <a:t>B</a:t>
            </a:r>
            <a:r>
              <a:rPr lang="en-US" sz="2000" b="1" dirty="0" err="1">
                <a:solidFill>
                  <a:srgbClr val="FF0000"/>
                </a:solidFill>
              </a:rPr>
              <a:t>angsa</a:t>
            </a:r>
            <a:r>
              <a:rPr lang="en-US" sz="2000" b="1" dirty="0">
                <a:solidFill>
                  <a:srgbClr val="FF0000"/>
                </a:solidFill>
              </a:rPr>
              <a:t>, </a:t>
            </a:r>
            <a:r>
              <a:rPr lang="en-US" sz="2000" b="1" dirty="0" err="1">
                <a:solidFill>
                  <a:srgbClr val="FF0000"/>
                </a:solidFill>
              </a:rPr>
              <a:t>Yayasan</a:t>
            </a:r>
            <a:r>
              <a:rPr lang="en-US" sz="2000" b="1" dirty="0">
                <a:solidFill>
                  <a:srgbClr val="FF0000"/>
                </a:solidFill>
              </a:rPr>
              <a:t> </a:t>
            </a:r>
            <a:r>
              <a:rPr lang="en-US" sz="2000" b="1" i="1" dirty="0" err="1">
                <a:solidFill>
                  <a:srgbClr val="FF0000"/>
                </a:solidFill>
              </a:rPr>
              <a:t>I</a:t>
            </a:r>
            <a:r>
              <a:rPr lang="en-US" sz="2000" b="1" dirty="0" err="1">
                <a:solidFill>
                  <a:srgbClr val="FF0000"/>
                </a:solidFill>
              </a:rPr>
              <a:t>lmu-</a:t>
            </a:r>
            <a:r>
              <a:rPr lang="en-US" sz="2000" b="1" i="1" dirty="0" err="1">
                <a:solidFill>
                  <a:srgbClr val="FF0000"/>
                </a:solidFill>
              </a:rPr>
              <a:t>I</a:t>
            </a:r>
            <a:r>
              <a:rPr lang="en-US" sz="2000" b="1" dirty="0" err="1">
                <a:solidFill>
                  <a:srgbClr val="FF0000"/>
                </a:solidFill>
              </a:rPr>
              <a:t>lmu</a:t>
            </a:r>
            <a:r>
              <a:rPr lang="en-US" sz="2000" b="1" dirty="0">
                <a:solidFill>
                  <a:srgbClr val="FF0000"/>
                </a:solidFill>
              </a:rPr>
              <a:t> social, </a:t>
            </a:r>
            <a:r>
              <a:rPr lang="en-US" sz="2000" b="1" i="1" dirty="0" err="1">
                <a:solidFill>
                  <a:srgbClr val="FF0000"/>
                </a:solidFill>
              </a:rPr>
              <a:t>U</a:t>
            </a:r>
            <a:r>
              <a:rPr lang="en-US" sz="2000" b="1" dirty="0" err="1">
                <a:solidFill>
                  <a:srgbClr val="FF0000"/>
                </a:solidFill>
              </a:rPr>
              <a:t>ndang-</a:t>
            </a:r>
            <a:r>
              <a:rPr lang="en-US" sz="2000" b="1" i="1" dirty="0" err="1">
                <a:solidFill>
                  <a:srgbClr val="FF0000"/>
                </a:solidFill>
              </a:rPr>
              <a:t>U</a:t>
            </a:r>
            <a:r>
              <a:rPr lang="en-US" sz="2000" b="1" dirty="0" err="1">
                <a:solidFill>
                  <a:srgbClr val="FF0000"/>
                </a:solidFill>
              </a:rPr>
              <a:t>ndang</a:t>
            </a:r>
            <a:r>
              <a:rPr lang="en-US" sz="2000" b="1" dirty="0">
                <a:solidFill>
                  <a:srgbClr val="FF0000"/>
                </a:solidFill>
              </a:rPr>
              <a:t> </a:t>
            </a:r>
            <a:r>
              <a:rPr lang="en-US" sz="2000" b="1" dirty="0" smtClean="0">
                <a:solidFill>
                  <a:srgbClr val="FF0000"/>
                </a:solidFill>
              </a:rPr>
              <a:t>	</a:t>
            </a:r>
            <a:r>
              <a:rPr lang="en-US" sz="2000" b="1" dirty="0" err="1" smtClean="0">
                <a:solidFill>
                  <a:srgbClr val="FF0000"/>
                </a:solidFill>
              </a:rPr>
              <a:t>Dasar</a:t>
            </a:r>
            <a:r>
              <a:rPr lang="en-US" sz="2000" b="1" dirty="0" smtClean="0">
                <a:solidFill>
                  <a:srgbClr val="FF0000"/>
                </a:solidFill>
              </a:rPr>
              <a:t> </a:t>
            </a:r>
            <a:r>
              <a:rPr lang="en-US" sz="2000" b="1" dirty="0" err="1" smtClean="0">
                <a:solidFill>
                  <a:srgbClr val="FF0000"/>
                </a:solidFill>
              </a:rPr>
              <a:t>Republik</a:t>
            </a:r>
            <a:r>
              <a:rPr lang="en-US" sz="2000" b="1" dirty="0" smtClean="0">
                <a:solidFill>
                  <a:srgbClr val="FF0000"/>
                </a:solidFill>
              </a:rPr>
              <a:t> Indonesia</a:t>
            </a:r>
            <a:r>
              <a:rPr lang="en-US" sz="2000" b="1" dirty="0">
                <a:solidFill>
                  <a:srgbClr val="FF0000"/>
                </a:solidFill>
              </a:rPr>
              <a:t>, </a:t>
            </a:r>
            <a:r>
              <a:rPr lang="en-US" sz="2000" b="1" dirty="0" err="1">
                <a:solidFill>
                  <a:srgbClr val="FF0000"/>
                </a:solidFill>
              </a:rPr>
              <a:t>Rancangan</a:t>
            </a:r>
            <a:r>
              <a:rPr lang="en-US" sz="2000" b="1" dirty="0">
                <a:solidFill>
                  <a:srgbClr val="FF0000"/>
                </a:solidFill>
              </a:rPr>
              <a:t> </a:t>
            </a:r>
            <a:r>
              <a:rPr lang="en-US" sz="2000" b="1" i="1" dirty="0" err="1">
                <a:solidFill>
                  <a:srgbClr val="FF0000"/>
                </a:solidFill>
              </a:rPr>
              <a:t>U</a:t>
            </a:r>
            <a:r>
              <a:rPr lang="en-US" sz="2000" b="1" dirty="0" err="1">
                <a:solidFill>
                  <a:srgbClr val="FF0000"/>
                </a:solidFill>
              </a:rPr>
              <a:t>ndang-</a:t>
            </a:r>
            <a:r>
              <a:rPr lang="en-US" sz="2000" b="1" i="1" dirty="0" err="1">
                <a:solidFill>
                  <a:srgbClr val="FF0000"/>
                </a:solidFill>
              </a:rPr>
              <a:t>U</a:t>
            </a:r>
            <a:r>
              <a:rPr lang="en-US" sz="2000" b="1" dirty="0" err="1">
                <a:solidFill>
                  <a:srgbClr val="FF0000"/>
                </a:solidFill>
              </a:rPr>
              <a:t>ndang</a:t>
            </a:r>
            <a:r>
              <a:rPr lang="en-US" sz="2000" b="1" dirty="0">
                <a:solidFill>
                  <a:srgbClr val="FF0000"/>
                </a:solidFill>
              </a:rPr>
              <a:t> </a:t>
            </a:r>
            <a:r>
              <a:rPr lang="en-US" sz="2000" b="1" dirty="0" err="1">
                <a:solidFill>
                  <a:srgbClr val="FF0000"/>
                </a:solidFill>
              </a:rPr>
              <a:t>Kepegawaian</a:t>
            </a:r>
            <a:r>
              <a:rPr lang="en-US" sz="2000" b="1" dirty="0" smtClean="0">
                <a:solidFill>
                  <a:srgbClr val="FF0000"/>
                </a:solidFill>
              </a:rPr>
              <a:t>.</a:t>
            </a:r>
          </a:p>
          <a:p>
            <a:pPr lvl="0">
              <a:buNone/>
            </a:pPr>
            <a:endParaRPr lang="en-US" sz="2000" dirty="0" smtClean="0"/>
          </a:p>
          <a:p>
            <a:pPr lvl="0">
              <a:buNone/>
            </a:pPr>
            <a:r>
              <a:rPr lang="en-US" sz="2000" dirty="0" smtClean="0"/>
              <a:t>12. </a:t>
            </a:r>
            <a:r>
              <a:rPr lang="en-US" sz="2000" dirty="0" err="1" smtClean="0"/>
              <a:t>Huruf</a:t>
            </a:r>
            <a:r>
              <a:rPr lang="en-US" sz="2000" dirty="0" smtClean="0"/>
              <a:t> capital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pertama</a:t>
            </a:r>
            <a:r>
              <a:rPr lang="en-US" sz="2000" dirty="0" smtClean="0"/>
              <a:t> </a:t>
            </a:r>
            <a:r>
              <a:rPr lang="en-US" sz="2000" dirty="0" err="1" smtClean="0"/>
              <a:t>semua</a:t>
            </a:r>
            <a:r>
              <a:rPr lang="en-US" sz="2000" dirty="0" smtClean="0"/>
              <a:t> </a:t>
            </a:r>
            <a:r>
              <a:rPr lang="en-US" sz="2000" dirty="0" err="1" smtClean="0"/>
              <a:t>kata</a:t>
            </a:r>
            <a:r>
              <a:rPr lang="en-US" sz="2000" dirty="0" smtClean="0"/>
              <a:t> (</a:t>
            </a:r>
            <a:r>
              <a:rPr lang="en-US" sz="2000" dirty="0" err="1" smtClean="0"/>
              <a:t>termasuk</a:t>
            </a:r>
            <a:r>
              <a:rPr lang="en-US" sz="2000" dirty="0" smtClean="0"/>
              <a:t> </a:t>
            </a:r>
            <a:r>
              <a:rPr lang="en-US" sz="2000" dirty="0" err="1" smtClean="0"/>
              <a:t>semua</a:t>
            </a:r>
            <a:r>
              <a:rPr lang="en-US" sz="2000" dirty="0" smtClean="0"/>
              <a:t> </a:t>
            </a:r>
            <a:r>
              <a:rPr lang="en-US" sz="2000" dirty="0" err="1" smtClean="0"/>
              <a:t>unsur</a:t>
            </a:r>
            <a:r>
              <a:rPr lang="en-US" sz="2000" dirty="0" smtClean="0"/>
              <a:t> </a:t>
            </a:r>
            <a:r>
              <a:rPr lang="en-US" sz="2000" dirty="0" err="1" smtClean="0"/>
              <a:t>kata</a:t>
            </a:r>
            <a:r>
              <a:rPr lang="en-US" sz="2000" dirty="0" smtClean="0"/>
              <a:t> </a:t>
            </a:r>
            <a:r>
              <a:rPr lang="en-US" sz="2000" dirty="0" err="1" smtClean="0"/>
              <a:t>ulang</a:t>
            </a:r>
            <a:r>
              <a:rPr lang="en-US" sz="2000" dirty="0" smtClean="0"/>
              <a:t> </a:t>
            </a:r>
            <a:r>
              <a:rPr lang="en-US" sz="2000" dirty="0" err="1" smtClean="0"/>
              <a:t>sempurna</a:t>
            </a:r>
            <a:r>
              <a:rPr lang="en-US" sz="2000" dirty="0" smtClean="0"/>
              <a:t>) </a:t>
            </a:r>
            <a:r>
              <a:rPr lang="en-US" sz="2000" dirty="0" err="1" smtClean="0"/>
              <a:t>di</a:t>
            </a:r>
            <a:r>
              <a:rPr lang="en-US" sz="2000" dirty="0" smtClean="0"/>
              <a:t> </a:t>
            </a:r>
            <a:r>
              <a:rPr lang="en-US" sz="2000" dirty="0" err="1" smtClean="0"/>
              <a:t>dalam</a:t>
            </a:r>
            <a:r>
              <a:rPr lang="en-US" sz="2000" dirty="0" smtClean="0"/>
              <a:t> </a:t>
            </a:r>
            <a:r>
              <a:rPr lang="en-US" sz="2000" dirty="0" err="1" smtClean="0"/>
              <a:t>nama</a:t>
            </a:r>
            <a:r>
              <a:rPr lang="en-US" sz="2000" dirty="0" smtClean="0"/>
              <a:t> </a:t>
            </a:r>
            <a:r>
              <a:rPr lang="en-US" sz="2000" dirty="0" err="1" smtClean="0"/>
              <a:t>buku</a:t>
            </a:r>
            <a:r>
              <a:rPr lang="en-US" sz="2000" dirty="0" smtClean="0"/>
              <a:t>, </a:t>
            </a:r>
            <a:r>
              <a:rPr lang="en-US" sz="2000" dirty="0" err="1" smtClean="0"/>
              <a:t>majalah</a:t>
            </a:r>
            <a:r>
              <a:rPr lang="en-US" sz="2000" dirty="0" smtClean="0"/>
              <a:t>, </a:t>
            </a:r>
            <a:r>
              <a:rPr lang="en-US" sz="2000" dirty="0" err="1" smtClean="0"/>
              <a:t>surat</a:t>
            </a:r>
            <a:r>
              <a:rPr lang="en-US" sz="2000" dirty="0" smtClean="0"/>
              <a:t> </a:t>
            </a:r>
            <a:r>
              <a:rPr lang="en-US" sz="2000" dirty="0" err="1" smtClean="0"/>
              <a:t>kabar</a:t>
            </a:r>
            <a:r>
              <a:rPr lang="en-US" sz="2000" dirty="0" smtClean="0"/>
              <a:t>, </a:t>
            </a:r>
            <a:r>
              <a:rPr lang="en-US" sz="2000" dirty="0" err="1" smtClean="0"/>
              <a:t>dan</a:t>
            </a:r>
            <a:r>
              <a:rPr lang="en-US" sz="2000" dirty="0" smtClean="0"/>
              <a:t> </a:t>
            </a:r>
            <a:r>
              <a:rPr lang="en-US" sz="2000" dirty="0" err="1" smtClean="0"/>
              <a:t>judul</a:t>
            </a:r>
            <a:r>
              <a:rPr lang="en-US" sz="2000" dirty="0" smtClean="0"/>
              <a:t> </a:t>
            </a:r>
            <a:r>
              <a:rPr lang="en-US" sz="2000" dirty="0" err="1" smtClean="0"/>
              <a:t>karangan</a:t>
            </a:r>
            <a:r>
              <a:rPr lang="en-US" sz="2000" dirty="0" smtClean="0"/>
              <a:t> </a:t>
            </a:r>
            <a:r>
              <a:rPr lang="en-US" sz="2000" dirty="0" err="1" smtClean="0"/>
              <a:t>kecuali</a:t>
            </a:r>
            <a:r>
              <a:rPr lang="en-US" sz="2000" dirty="0" smtClean="0"/>
              <a:t> </a:t>
            </a:r>
            <a:r>
              <a:rPr lang="en-US" sz="2000" dirty="0" err="1" smtClean="0"/>
              <a:t>kata</a:t>
            </a:r>
            <a:r>
              <a:rPr lang="en-US" sz="2000" dirty="0" smtClean="0"/>
              <a:t> </a:t>
            </a:r>
            <a:r>
              <a:rPr lang="en-US" sz="2000" dirty="0" err="1" smtClean="0"/>
              <a:t>seperti</a:t>
            </a:r>
            <a:r>
              <a:rPr lang="en-US" sz="2000" dirty="0" smtClean="0"/>
              <a:t> </a:t>
            </a:r>
            <a:r>
              <a:rPr lang="en-US" sz="2000" i="1" dirty="0" err="1" smtClean="0"/>
              <a:t>di,ke,dari,dan,yang,untuk</a:t>
            </a:r>
            <a:r>
              <a:rPr lang="en-US" sz="2000" i="1" dirty="0" smtClean="0"/>
              <a:t> </a:t>
            </a:r>
            <a:r>
              <a:rPr lang="en-US" sz="2000" dirty="0" smtClean="0"/>
              <a:t>yang </a:t>
            </a:r>
            <a:r>
              <a:rPr lang="en-US" sz="2000" dirty="0" err="1" smtClean="0"/>
              <a:t>tidak</a:t>
            </a:r>
            <a:r>
              <a:rPr lang="en-US" sz="2000" dirty="0" smtClean="0"/>
              <a:t> </a:t>
            </a:r>
            <a:r>
              <a:rPr lang="en-US" sz="2000" dirty="0" err="1" smtClean="0"/>
              <a:t>terletak</a:t>
            </a:r>
            <a:r>
              <a:rPr lang="en-US" sz="2000" dirty="0" smtClean="0"/>
              <a:t> </a:t>
            </a:r>
            <a:r>
              <a:rPr lang="en-US" sz="2000" dirty="0" err="1" smtClean="0"/>
              <a:t>pada</a:t>
            </a:r>
            <a:r>
              <a:rPr lang="en-US" sz="2000" dirty="0" smtClean="0"/>
              <a:t> </a:t>
            </a:r>
            <a:r>
              <a:rPr lang="en-US" sz="2000" dirty="0" err="1" smtClean="0"/>
              <a:t>posisi</a:t>
            </a:r>
            <a:r>
              <a:rPr lang="en-US" sz="2000" dirty="0" smtClean="0"/>
              <a:t> </a:t>
            </a:r>
            <a:r>
              <a:rPr lang="en-US" sz="2000" dirty="0" err="1" smtClean="0"/>
              <a:t>awal</a:t>
            </a:r>
            <a:r>
              <a:rPr lang="en-US" sz="2000" dirty="0" smtClean="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p>
          <a:p>
            <a:pPr>
              <a:buNone/>
            </a:pPr>
            <a:r>
              <a:rPr lang="en-US" sz="2000" dirty="0" smtClean="0">
                <a:solidFill>
                  <a:srgbClr val="FF0000"/>
                </a:solidFill>
              </a:rPr>
              <a:t>		</a:t>
            </a:r>
            <a:r>
              <a:rPr lang="en-US" sz="2000" b="1" dirty="0" err="1" smtClean="0">
                <a:solidFill>
                  <a:srgbClr val="FF0000"/>
                </a:solidFill>
              </a:rPr>
              <a:t>Saya</a:t>
            </a:r>
            <a:r>
              <a:rPr lang="en-US" sz="2000" b="1" dirty="0" smtClean="0">
                <a:solidFill>
                  <a:srgbClr val="FF0000"/>
                </a:solidFill>
              </a:rPr>
              <a:t> </a:t>
            </a:r>
            <a:r>
              <a:rPr lang="en-US" sz="2000" b="1" dirty="0" err="1" smtClean="0">
                <a:solidFill>
                  <a:srgbClr val="FF0000"/>
                </a:solidFill>
              </a:rPr>
              <a:t>telah</a:t>
            </a:r>
            <a:r>
              <a:rPr lang="en-US" sz="2000" b="1" dirty="0" smtClean="0">
                <a:solidFill>
                  <a:srgbClr val="FF0000"/>
                </a:solidFill>
              </a:rPr>
              <a:t> </a:t>
            </a:r>
            <a:r>
              <a:rPr lang="en-US" sz="2000" b="1" dirty="0" err="1" smtClean="0">
                <a:solidFill>
                  <a:srgbClr val="FF0000"/>
                </a:solidFill>
              </a:rPr>
              <a:t>membaca</a:t>
            </a:r>
            <a:r>
              <a:rPr lang="en-US" sz="2000" b="1" dirty="0" smtClean="0">
                <a:solidFill>
                  <a:srgbClr val="FF0000"/>
                </a:solidFill>
              </a:rPr>
              <a:t> </a:t>
            </a:r>
            <a:r>
              <a:rPr lang="en-US" sz="2000" b="1" dirty="0" err="1" smtClean="0">
                <a:solidFill>
                  <a:srgbClr val="FF0000"/>
                </a:solidFill>
              </a:rPr>
              <a:t>buku</a:t>
            </a:r>
            <a:r>
              <a:rPr lang="en-US" sz="2000" b="1" dirty="0" smtClean="0">
                <a:solidFill>
                  <a:srgbClr val="FF0000"/>
                </a:solidFill>
              </a:rPr>
              <a:t> </a:t>
            </a:r>
            <a:r>
              <a:rPr lang="en-US" sz="2000" b="1" i="1" dirty="0" smtClean="0">
                <a:solidFill>
                  <a:srgbClr val="FF0000"/>
                </a:solidFill>
              </a:rPr>
              <a:t>Dari Ave Maria </a:t>
            </a:r>
            <a:r>
              <a:rPr lang="en-US" sz="2000" b="1" i="1" dirty="0" err="1" smtClean="0">
                <a:solidFill>
                  <a:srgbClr val="FF0000"/>
                </a:solidFill>
              </a:rPr>
              <a:t>ke</a:t>
            </a:r>
            <a:r>
              <a:rPr lang="en-US" sz="2000" b="1" i="1" dirty="0" smtClean="0">
                <a:solidFill>
                  <a:srgbClr val="FF0000"/>
                </a:solidFill>
              </a:rPr>
              <a:t> </a:t>
            </a:r>
            <a:r>
              <a:rPr lang="en-US" sz="2000" b="1" i="1" dirty="0" err="1" smtClean="0">
                <a:solidFill>
                  <a:srgbClr val="FF0000"/>
                </a:solidFill>
              </a:rPr>
              <a:t>Jalan</a:t>
            </a:r>
            <a:r>
              <a:rPr lang="en-US" sz="2000" b="1" i="1" dirty="0" smtClean="0">
                <a:solidFill>
                  <a:srgbClr val="FF0000"/>
                </a:solidFill>
              </a:rPr>
              <a:t> Lain </a:t>
            </a:r>
            <a:r>
              <a:rPr lang="en-US" sz="2000" b="1" i="1" dirty="0" err="1" smtClean="0">
                <a:solidFill>
                  <a:srgbClr val="FF0000"/>
                </a:solidFill>
              </a:rPr>
              <a:t>ke</a:t>
            </a:r>
            <a:r>
              <a:rPr lang="en-US" sz="2000" b="1" i="1" dirty="0" smtClean="0">
                <a:solidFill>
                  <a:srgbClr val="FF0000"/>
                </a:solidFill>
              </a:rPr>
              <a:t> Roma</a:t>
            </a:r>
            <a:endParaRPr lang="en-US" sz="2000" b="1" dirty="0" smtClean="0">
              <a:solidFill>
                <a:srgbClr val="FF0000"/>
              </a:solidFill>
            </a:endParaRPr>
          </a:p>
          <a:p>
            <a:pPr>
              <a:buNone/>
            </a:pPr>
            <a:r>
              <a:rPr lang="en-US" sz="2000" b="1" i="1" dirty="0" smtClean="0">
                <a:solidFill>
                  <a:srgbClr val="FF0000"/>
                </a:solidFill>
              </a:rPr>
              <a:t>		</a:t>
            </a:r>
            <a:r>
              <a:rPr lang="en-US" sz="2000" b="1" dirty="0" err="1" smtClean="0">
                <a:solidFill>
                  <a:srgbClr val="FF0000"/>
                </a:solidFill>
              </a:rPr>
              <a:t>Bacalah</a:t>
            </a:r>
            <a:r>
              <a:rPr lang="en-US" sz="2000" b="1" dirty="0" smtClean="0">
                <a:solidFill>
                  <a:srgbClr val="FF0000"/>
                </a:solidFill>
              </a:rPr>
              <a:t> </a:t>
            </a:r>
            <a:r>
              <a:rPr lang="en-US" sz="2000" b="1" dirty="0" err="1" smtClean="0">
                <a:solidFill>
                  <a:srgbClr val="FF0000"/>
                </a:solidFill>
              </a:rPr>
              <a:t>majalah</a:t>
            </a:r>
            <a:r>
              <a:rPr lang="en-US" sz="2000" b="1" dirty="0" smtClean="0">
                <a:solidFill>
                  <a:srgbClr val="FF0000"/>
                </a:solidFill>
              </a:rPr>
              <a:t> </a:t>
            </a:r>
            <a:r>
              <a:rPr lang="en-US" sz="2000" b="1" i="1" dirty="0" err="1" smtClean="0">
                <a:solidFill>
                  <a:srgbClr val="FF0000"/>
                </a:solidFill>
              </a:rPr>
              <a:t>Bahasa</a:t>
            </a:r>
            <a:r>
              <a:rPr lang="en-US" sz="2000" b="1" i="1" dirty="0" smtClean="0">
                <a:solidFill>
                  <a:srgbClr val="FF0000"/>
                </a:solidFill>
              </a:rPr>
              <a:t> </a:t>
            </a:r>
            <a:r>
              <a:rPr lang="en-US" sz="2000" b="1" i="1" dirty="0" err="1" smtClean="0">
                <a:solidFill>
                  <a:srgbClr val="FF0000"/>
                </a:solidFill>
              </a:rPr>
              <a:t>dan</a:t>
            </a:r>
            <a:r>
              <a:rPr lang="en-US" sz="2000" b="1" i="1" dirty="0" smtClean="0">
                <a:solidFill>
                  <a:srgbClr val="FF0000"/>
                </a:solidFill>
              </a:rPr>
              <a:t> </a:t>
            </a:r>
            <a:r>
              <a:rPr lang="en-US" sz="2000" b="1" i="1" dirty="0" err="1" smtClean="0">
                <a:solidFill>
                  <a:srgbClr val="FF0000"/>
                </a:solidFill>
              </a:rPr>
              <a:t>Sastra</a:t>
            </a:r>
            <a:endParaRPr lang="en-US" sz="2000" b="1" dirty="0" smtClean="0">
              <a:solidFill>
                <a:srgbClr val="FF0000"/>
              </a:solidFill>
            </a:endParaRPr>
          </a:p>
          <a:p>
            <a:pPr>
              <a:buNone/>
            </a:pPr>
            <a:r>
              <a:rPr lang="en-US" sz="2000" b="1" i="1" dirty="0" smtClean="0">
                <a:solidFill>
                  <a:srgbClr val="FF0000"/>
                </a:solidFill>
              </a:rPr>
              <a:t>		</a:t>
            </a:r>
            <a:endParaRPr lang="en-US" sz="2000" dirty="0" smtClean="0"/>
          </a:p>
          <a:p>
            <a:pPr>
              <a:buNone/>
            </a:pPr>
            <a:endParaRPr lang="en-US" sz="2000" b="1" dirty="0"/>
          </a:p>
          <a:p>
            <a:pPr>
              <a:buNone/>
            </a:pPr>
            <a:r>
              <a:rPr lang="en-US" sz="2000" b="1" dirty="0"/>
              <a:t> </a:t>
            </a:r>
          </a:p>
          <a:p>
            <a:pPr lvl="0">
              <a:buNone/>
            </a:pPr>
            <a:endParaRPr lang="en-US" sz="2000" dirty="0" smtClean="0"/>
          </a:p>
          <a:p>
            <a:pPr>
              <a:buNone/>
            </a:pPr>
            <a:endParaRPr lang="en-US" sz="2000" dirty="0"/>
          </a:p>
        </p:txBody>
      </p:sp>
    </p:spTree>
  </p:cSld>
  <p:clrMapOvr>
    <a:masterClrMapping/>
  </p:clrMapOvr>
  <p:transition spd="slow">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cosmic.jpg"/>
          <p:cNvPicPr>
            <a:picLocks noChangeAspect="1"/>
          </p:cNvPicPr>
          <p:nvPr/>
        </p:nvPicPr>
        <p:blipFill>
          <a:blip r:embed="rId3"/>
          <a:stretch>
            <a:fillRect/>
          </a:stretch>
        </p:blipFill>
        <p:spPr>
          <a:xfrm>
            <a:off x="0" y="0"/>
            <a:ext cx="9144000" cy="6858000"/>
          </a:xfrm>
          <a:prstGeom prst="rect">
            <a:avLst/>
          </a:prstGeom>
        </p:spPr>
      </p:pic>
      <p:sp>
        <p:nvSpPr>
          <p:cNvPr id="3" name="Content Placeholder 2"/>
          <p:cNvSpPr>
            <a:spLocks noGrp="1"/>
          </p:cNvSpPr>
          <p:nvPr>
            <p:ph idx="1"/>
          </p:nvPr>
        </p:nvSpPr>
        <p:spPr>
          <a:xfrm>
            <a:off x="0" y="0"/>
            <a:ext cx="9144000" cy="6858000"/>
          </a:xfrm>
        </p:spPr>
        <p:txBody>
          <a:bodyPr>
            <a:noAutofit/>
          </a:bodyPr>
          <a:lstStyle/>
          <a:p>
            <a:pPr lvl="0">
              <a:buNone/>
            </a:pPr>
            <a:endParaRPr lang="en-US" sz="2000" dirty="0" smtClean="0">
              <a:solidFill>
                <a:schemeClr val="bg1"/>
              </a:solidFill>
              <a:latin typeface="Perpetua" pitchFamily="18" charset="0"/>
            </a:endParaRPr>
          </a:p>
          <a:p>
            <a:pPr lvl="0">
              <a:buNone/>
            </a:pPr>
            <a:r>
              <a:rPr lang="en-US" sz="2000" dirty="0" smtClean="0">
                <a:solidFill>
                  <a:schemeClr val="bg1"/>
                </a:solidFill>
                <a:latin typeface="Perpetua" pitchFamily="18" charset="0"/>
              </a:rPr>
              <a:t>13. </a:t>
            </a:r>
            <a:r>
              <a:rPr lang="en-US" sz="2000" dirty="0" err="1" smtClean="0">
                <a:solidFill>
                  <a:schemeClr val="bg1"/>
                </a:solidFill>
                <a:latin typeface="Perpetua" pitchFamily="18" charset="0"/>
              </a:rPr>
              <a:t>Huruf</a:t>
            </a:r>
            <a:r>
              <a:rPr lang="en-US" sz="2000" dirty="0" smtClean="0">
                <a:solidFill>
                  <a:schemeClr val="bg1"/>
                </a:solidFill>
                <a:latin typeface="Perpetua" pitchFamily="18" charset="0"/>
              </a:rPr>
              <a:t> </a:t>
            </a:r>
            <a:r>
              <a:rPr lang="en-US" sz="2000" dirty="0" err="1">
                <a:solidFill>
                  <a:schemeClr val="bg1"/>
                </a:solidFill>
                <a:latin typeface="Perpetua" pitchFamily="18" charset="0"/>
              </a:rPr>
              <a:t>k</a:t>
            </a:r>
            <a:r>
              <a:rPr lang="en-US" sz="2000" dirty="0" err="1" smtClean="0">
                <a:solidFill>
                  <a:schemeClr val="bg1"/>
                </a:solidFill>
                <a:latin typeface="Perpetua" pitchFamily="18" charset="0"/>
              </a:rPr>
              <a:t>apital</a:t>
            </a:r>
            <a:r>
              <a:rPr lang="en-US" sz="2000" dirty="0" smtClean="0">
                <a:solidFill>
                  <a:schemeClr val="bg1"/>
                </a:solidFill>
                <a:latin typeface="Perpetua" pitchFamily="18" charset="0"/>
              </a:rPr>
              <a:t> </a:t>
            </a:r>
            <a:r>
              <a:rPr lang="en-US" sz="2000" dirty="0" err="1">
                <a:solidFill>
                  <a:schemeClr val="bg1"/>
                </a:solidFill>
                <a:latin typeface="Perpetua" pitchFamily="18" charset="0"/>
              </a:rPr>
              <a:t>dipakai</a:t>
            </a:r>
            <a:r>
              <a:rPr lang="en-US" sz="2000" dirty="0">
                <a:solidFill>
                  <a:schemeClr val="bg1"/>
                </a:solidFill>
                <a:latin typeface="Perpetua" pitchFamily="18" charset="0"/>
              </a:rPr>
              <a:t> </a:t>
            </a:r>
            <a:r>
              <a:rPr lang="en-US" sz="2000" dirty="0" err="1">
                <a:solidFill>
                  <a:schemeClr val="bg1"/>
                </a:solidFill>
                <a:latin typeface="Perpetua" pitchFamily="18" charset="0"/>
              </a:rPr>
              <a:t>sebagai</a:t>
            </a:r>
            <a:r>
              <a:rPr lang="en-US" sz="2000" dirty="0">
                <a:solidFill>
                  <a:schemeClr val="bg1"/>
                </a:solidFill>
                <a:latin typeface="Perpetua" pitchFamily="18" charset="0"/>
              </a:rPr>
              <a:t> </a:t>
            </a:r>
            <a:r>
              <a:rPr lang="en-US" sz="2000" dirty="0" err="1">
                <a:solidFill>
                  <a:schemeClr val="bg1"/>
                </a:solidFill>
                <a:latin typeface="Perpetua" pitchFamily="18" charset="0"/>
              </a:rPr>
              <a:t>huruf</a:t>
            </a:r>
            <a:r>
              <a:rPr lang="en-US" sz="2000" dirty="0">
                <a:solidFill>
                  <a:schemeClr val="bg1"/>
                </a:solidFill>
                <a:latin typeface="Perpetua" pitchFamily="18" charset="0"/>
              </a:rPr>
              <a:t> </a:t>
            </a:r>
            <a:r>
              <a:rPr lang="en-US" sz="2000" dirty="0" err="1">
                <a:solidFill>
                  <a:schemeClr val="bg1"/>
                </a:solidFill>
                <a:latin typeface="Perpetua" pitchFamily="18" charset="0"/>
              </a:rPr>
              <a:t>pertama</a:t>
            </a:r>
            <a:r>
              <a:rPr lang="en-US" sz="2000" dirty="0">
                <a:solidFill>
                  <a:schemeClr val="bg1"/>
                </a:solidFill>
                <a:latin typeface="Perpetua" pitchFamily="18" charset="0"/>
              </a:rPr>
              <a:t> unsure </a:t>
            </a:r>
            <a:r>
              <a:rPr lang="en-US" sz="2000" dirty="0" err="1">
                <a:solidFill>
                  <a:schemeClr val="bg1"/>
                </a:solidFill>
                <a:latin typeface="Perpetua" pitchFamily="18" charset="0"/>
              </a:rPr>
              <a:t>singkatan</a:t>
            </a:r>
            <a:r>
              <a:rPr lang="en-US" sz="2000" dirty="0">
                <a:solidFill>
                  <a:schemeClr val="bg1"/>
                </a:solidFill>
                <a:latin typeface="Perpetua" pitchFamily="18" charset="0"/>
              </a:rPr>
              <a:t> </a:t>
            </a:r>
            <a:r>
              <a:rPr lang="en-US" sz="2000" dirty="0" err="1">
                <a:solidFill>
                  <a:schemeClr val="bg1"/>
                </a:solidFill>
                <a:latin typeface="Perpetua" pitchFamily="18" charset="0"/>
              </a:rPr>
              <a:t>nama</a:t>
            </a:r>
            <a:r>
              <a:rPr lang="en-US" sz="2000" dirty="0">
                <a:solidFill>
                  <a:schemeClr val="bg1"/>
                </a:solidFill>
                <a:latin typeface="Perpetua" pitchFamily="18" charset="0"/>
              </a:rPr>
              <a:t> </a:t>
            </a:r>
            <a:r>
              <a:rPr lang="en-US" sz="2000" dirty="0" err="1">
                <a:solidFill>
                  <a:schemeClr val="bg1"/>
                </a:solidFill>
                <a:latin typeface="Perpetua" pitchFamily="18" charset="0"/>
              </a:rPr>
              <a:t>gelar,pangkat</a:t>
            </a:r>
            <a:r>
              <a:rPr lang="en-US" sz="2000" dirty="0">
                <a:solidFill>
                  <a:schemeClr val="bg1"/>
                </a:solidFill>
                <a:latin typeface="Perpetua" pitchFamily="18" charset="0"/>
              </a:rPr>
              <a:t>, </a:t>
            </a:r>
            <a:r>
              <a:rPr lang="en-US" sz="2000" dirty="0" err="1">
                <a:solidFill>
                  <a:schemeClr val="bg1"/>
                </a:solidFill>
                <a:latin typeface="Perpetua" pitchFamily="18" charset="0"/>
              </a:rPr>
              <a:t>dan</a:t>
            </a:r>
            <a:r>
              <a:rPr lang="en-US" sz="2000" dirty="0">
                <a:solidFill>
                  <a:schemeClr val="bg1"/>
                </a:solidFill>
                <a:latin typeface="Perpetua" pitchFamily="18" charset="0"/>
              </a:rPr>
              <a:t> </a:t>
            </a:r>
            <a:r>
              <a:rPr lang="en-US" sz="2000" dirty="0" err="1">
                <a:solidFill>
                  <a:schemeClr val="bg1"/>
                </a:solidFill>
                <a:latin typeface="Perpetua" pitchFamily="18" charset="0"/>
              </a:rPr>
              <a:t>sapaan</a:t>
            </a:r>
            <a:r>
              <a:rPr lang="en-US" sz="2000" dirty="0">
                <a:solidFill>
                  <a:schemeClr val="bg1"/>
                </a:solidFill>
                <a:latin typeface="Perpetua" pitchFamily="18" charset="0"/>
              </a:rPr>
              <a:t>.</a:t>
            </a:r>
          </a:p>
          <a:p>
            <a:pPr>
              <a:buNone/>
            </a:pPr>
            <a:r>
              <a:rPr lang="en-US" sz="2000" dirty="0" smtClean="0">
                <a:solidFill>
                  <a:schemeClr val="bg1"/>
                </a:solidFill>
                <a:latin typeface="Perpetua" pitchFamily="18" charset="0"/>
              </a:rPr>
              <a:t>	</a:t>
            </a:r>
            <a:r>
              <a:rPr lang="en-US" sz="2000" dirty="0" err="1" smtClean="0">
                <a:solidFill>
                  <a:srgbClr val="FFFF00"/>
                </a:solidFill>
                <a:latin typeface="Perpetua" pitchFamily="18" charset="0"/>
              </a:rPr>
              <a:t>Misalnya</a:t>
            </a:r>
            <a:r>
              <a:rPr lang="en-US" sz="2000" dirty="0" smtClean="0">
                <a:solidFill>
                  <a:srgbClr val="FFFF00"/>
                </a:solidFill>
                <a:latin typeface="Perpetua" pitchFamily="18" charset="0"/>
              </a:rPr>
              <a:t> :</a:t>
            </a:r>
          </a:p>
          <a:p>
            <a:pPr>
              <a:buNone/>
            </a:pPr>
            <a:r>
              <a:rPr lang="en-US" sz="2000" b="1" i="1" dirty="0" smtClean="0">
                <a:solidFill>
                  <a:srgbClr val="FFFF00"/>
                </a:solidFill>
                <a:latin typeface="Perpetua" pitchFamily="18" charset="0"/>
              </a:rPr>
              <a:t>		 D</a:t>
            </a:r>
            <a:r>
              <a:rPr lang="en-US" sz="2000" b="1" dirty="0" smtClean="0">
                <a:solidFill>
                  <a:srgbClr val="FFFF00"/>
                </a:solidFill>
                <a:latin typeface="Perpetua" pitchFamily="18" charset="0"/>
              </a:rPr>
              <a:t>r</a:t>
            </a:r>
            <a:r>
              <a:rPr lang="en-US" sz="2000" b="1" dirty="0">
                <a:solidFill>
                  <a:srgbClr val="FFFF00"/>
                </a:solidFill>
                <a:latin typeface="Perpetua" pitchFamily="18" charset="0"/>
              </a:rPr>
              <a:t>.	doctor					</a:t>
            </a:r>
          </a:p>
          <a:p>
            <a:pPr>
              <a:buNone/>
            </a:pPr>
            <a:r>
              <a:rPr lang="en-US" sz="2000" b="1" i="1" dirty="0" smtClean="0">
                <a:solidFill>
                  <a:srgbClr val="FFFF00"/>
                </a:solidFill>
                <a:latin typeface="Perpetua" pitchFamily="18" charset="0"/>
              </a:rPr>
              <a:t>		M.A</a:t>
            </a:r>
            <a:r>
              <a:rPr lang="en-US" sz="2000" b="1" i="1" dirty="0">
                <a:solidFill>
                  <a:srgbClr val="FFFF00"/>
                </a:solidFill>
                <a:latin typeface="Perpetua" pitchFamily="18" charset="0"/>
              </a:rPr>
              <a:t>	master of arts				</a:t>
            </a:r>
            <a:r>
              <a:rPr lang="en-US" sz="2000" b="1" i="1" dirty="0" smtClean="0">
                <a:solidFill>
                  <a:srgbClr val="FFFF00"/>
                </a:solidFill>
                <a:latin typeface="Perpetua" pitchFamily="18" charset="0"/>
              </a:rPr>
              <a:t>		</a:t>
            </a:r>
            <a:r>
              <a:rPr lang="en-US" sz="2000" b="1" dirty="0">
                <a:solidFill>
                  <a:srgbClr val="FFFF00"/>
                </a:solidFill>
                <a:latin typeface="Perpetua" pitchFamily="18" charset="0"/>
              </a:rPr>
              <a:t>	</a:t>
            </a:r>
            <a:r>
              <a:rPr lang="en-US" sz="2000" b="1" i="1" dirty="0" smtClean="0">
                <a:solidFill>
                  <a:srgbClr val="FFFF00"/>
                </a:solidFill>
                <a:latin typeface="Perpetua" pitchFamily="18" charset="0"/>
              </a:rPr>
              <a:t>S.H</a:t>
            </a:r>
            <a:r>
              <a:rPr lang="en-US" sz="2000" b="1" i="1" dirty="0">
                <a:solidFill>
                  <a:srgbClr val="FFFF00"/>
                </a:solidFill>
                <a:latin typeface="Perpetua" pitchFamily="18" charset="0"/>
              </a:rPr>
              <a:t>	</a:t>
            </a:r>
            <a:r>
              <a:rPr lang="en-US" sz="2000" b="1" dirty="0" err="1">
                <a:solidFill>
                  <a:srgbClr val="FFFF00"/>
                </a:solidFill>
                <a:latin typeface="Perpetua" pitchFamily="18" charset="0"/>
              </a:rPr>
              <a:t>sarjana</a:t>
            </a:r>
            <a:r>
              <a:rPr lang="en-US" sz="2000" b="1" dirty="0">
                <a:solidFill>
                  <a:srgbClr val="FFFF00"/>
                </a:solidFill>
                <a:latin typeface="Perpetua" pitchFamily="18" charset="0"/>
              </a:rPr>
              <a:t> hokum				</a:t>
            </a:r>
            <a:endParaRPr lang="en-US" sz="2000" b="1" dirty="0" smtClean="0">
              <a:solidFill>
                <a:srgbClr val="FFFF00"/>
              </a:solidFill>
              <a:latin typeface="Perpetua" pitchFamily="18" charset="0"/>
            </a:endParaRPr>
          </a:p>
          <a:p>
            <a:pPr>
              <a:buNone/>
            </a:pPr>
            <a:r>
              <a:rPr lang="en-US" sz="2000" b="1" i="1" dirty="0" smtClean="0">
                <a:solidFill>
                  <a:srgbClr val="FFFF00"/>
                </a:solidFill>
                <a:latin typeface="Perpetua" pitchFamily="18" charset="0"/>
              </a:rPr>
              <a:t>		</a:t>
            </a:r>
            <a:r>
              <a:rPr lang="en-US" sz="2000" b="1" i="1" dirty="0" err="1" smtClean="0">
                <a:solidFill>
                  <a:srgbClr val="FFFF00"/>
                </a:solidFill>
                <a:latin typeface="Perpetua" pitchFamily="18" charset="0"/>
              </a:rPr>
              <a:t>Sdr</a:t>
            </a:r>
            <a:r>
              <a:rPr lang="en-US" sz="2000" b="1" i="1" dirty="0">
                <a:solidFill>
                  <a:srgbClr val="FFFF00"/>
                </a:solidFill>
                <a:latin typeface="Perpetua" pitchFamily="18" charset="0"/>
              </a:rPr>
              <a:t>.	</a:t>
            </a:r>
            <a:r>
              <a:rPr lang="en-US" sz="2000" b="1" dirty="0" err="1">
                <a:solidFill>
                  <a:srgbClr val="FFFF00"/>
                </a:solidFill>
                <a:latin typeface="Perpetua" pitchFamily="18" charset="0"/>
              </a:rPr>
              <a:t>Saudara</a:t>
            </a:r>
            <a:endParaRPr lang="en-US" sz="2000" b="1" dirty="0">
              <a:solidFill>
                <a:srgbClr val="FFFF00"/>
              </a:solidFill>
              <a:latin typeface="Perpetua" pitchFamily="18" charset="0"/>
            </a:endParaRPr>
          </a:p>
          <a:p>
            <a:pPr>
              <a:buNone/>
            </a:pPr>
            <a:r>
              <a:rPr lang="en-US" sz="2000" b="1" i="1" dirty="0" smtClean="0">
                <a:solidFill>
                  <a:schemeClr val="bg1"/>
                </a:solidFill>
                <a:latin typeface="Perpetua" pitchFamily="18" charset="0"/>
              </a:rPr>
              <a:t>		</a:t>
            </a:r>
            <a:r>
              <a:rPr lang="en-US" sz="2000" b="1" dirty="0">
                <a:solidFill>
                  <a:schemeClr val="bg1"/>
                </a:solidFill>
                <a:latin typeface="Perpetua" pitchFamily="18" charset="0"/>
              </a:rPr>
              <a:t>	</a:t>
            </a:r>
            <a:r>
              <a:rPr lang="en-US" sz="2000" dirty="0">
                <a:solidFill>
                  <a:schemeClr val="bg1"/>
                </a:solidFill>
                <a:latin typeface="Perpetua" pitchFamily="18" charset="0"/>
              </a:rPr>
              <a:t>		</a:t>
            </a:r>
          </a:p>
          <a:p>
            <a:pPr lvl="0">
              <a:buNone/>
            </a:pPr>
            <a:r>
              <a:rPr lang="en-US" sz="2000" dirty="0" smtClean="0">
                <a:solidFill>
                  <a:schemeClr val="bg1"/>
                </a:solidFill>
                <a:latin typeface="Perpetua" pitchFamily="18" charset="0"/>
              </a:rPr>
              <a:t>14. </a:t>
            </a:r>
            <a:r>
              <a:rPr lang="en-US" sz="2000" dirty="0" err="1" smtClean="0">
                <a:solidFill>
                  <a:schemeClr val="bg1"/>
                </a:solidFill>
                <a:latin typeface="Perpetua" pitchFamily="18" charset="0"/>
              </a:rPr>
              <a:t>Huruf</a:t>
            </a:r>
            <a:r>
              <a:rPr lang="en-US" sz="2000" dirty="0" smtClean="0">
                <a:solidFill>
                  <a:schemeClr val="bg1"/>
                </a:solidFill>
                <a:latin typeface="Perpetua" pitchFamily="18" charset="0"/>
              </a:rPr>
              <a:t> </a:t>
            </a:r>
            <a:r>
              <a:rPr lang="en-US" sz="2000" dirty="0" err="1">
                <a:solidFill>
                  <a:schemeClr val="bg1"/>
                </a:solidFill>
                <a:latin typeface="Perpetua" pitchFamily="18" charset="0"/>
              </a:rPr>
              <a:t>k</a:t>
            </a:r>
            <a:r>
              <a:rPr lang="en-US" sz="2000" dirty="0" err="1" smtClean="0">
                <a:solidFill>
                  <a:schemeClr val="bg1"/>
                </a:solidFill>
                <a:latin typeface="Perpetua" pitchFamily="18" charset="0"/>
              </a:rPr>
              <a:t>apital</a:t>
            </a:r>
            <a:r>
              <a:rPr lang="en-US" sz="2000" dirty="0" smtClean="0">
                <a:solidFill>
                  <a:schemeClr val="bg1"/>
                </a:solidFill>
                <a:latin typeface="Perpetua" pitchFamily="18" charset="0"/>
              </a:rPr>
              <a:t> </a:t>
            </a:r>
            <a:r>
              <a:rPr lang="en-US" sz="2000" dirty="0" err="1">
                <a:solidFill>
                  <a:schemeClr val="bg1"/>
                </a:solidFill>
                <a:latin typeface="Perpetua" pitchFamily="18" charset="0"/>
              </a:rPr>
              <a:t>dipakai</a:t>
            </a:r>
            <a:r>
              <a:rPr lang="en-US" sz="2000" dirty="0">
                <a:solidFill>
                  <a:schemeClr val="bg1"/>
                </a:solidFill>
                <a:latin typeface="Perpetua" pitchFamily="18" charset="0"/>
              </a:rPr>
              <a:t> </a:t>
            </a:r>
            <a:r>
              <a:rPr lang="en-US" sz="2000" dirty="0" err="1">
                <a:solidFill>
                  <a:schemeClr val="bg1"/>
                </a:solidFill>
                <a:latin typeface="Perpetua" pitchFamily="18" charset="0"/>
              </a:rPr>
              <a:t>sebagai</a:t>
            </a:r>
            <a:r>
              <a:rPr lang="en-US" sz="2000" dirty="0">
                <a:solidFill>
                  <a:schemeClr val="bg1"/>
                </a:solidFill>
                <a:latin typeface="Perpetua" pitchFamily="18" charset="0"/>
              </a:rPr>
              <a:t> </a:t>
            </a:r>
            <a:r>
              <a:rPr lang="en-US" sz="2000" dirty="0" err="1">
                <a:solidFill>
                  <a:schemeClr val="bg1"/>
                </a:solidFill>
                <a:latin typeface="Perpetua" pitchFamily="18" charset="0"/>
              </a:rPr>
              <a:t>huruf</a:t>
            </a:r>
            <a:r>
              <a:rPr lang="en-US" sz="2000" dirty="0">
                <a:solidFill>
                  <a:schemeClr val="bg1"/>
                </a:solidFill>
                <a:latin typeface="Perpetua" pitchFamily="18" charset="0"/>
              </a:rPr>
              <a:t> </a:t>
            </a:r>
            <a:r>
              <a:rPr lang="en-US" sz="2000" dirty="0" err="1">
                <a:solidFill>
                  <a:schemeClr val="bg1"/>
                </a:solidFill>
                <a:latin typeface="Perpetua" pitchFamily="18" charset="0"/>
              </a:rPr>
              <a:t>pertama</a:t>
            </a:r>
            <a:r>
              <a:rPr lang="en-US" sz="2000" dirty="0">
                <a:solidFill>
                  <a:schemeClr val="bg1"/>
                </a:solidFill>
                <a:latin typeface="Perpetua" pitchFamily="18" charset="0"/>
              </a:rPr>
              <a:t> </a:t>
            </a:r>
            <a:r>
              <a:rPr lang="en-US" sz="2000" dirty="0" err="1">
                <a:solidFill>
                  <a:schemeClr val="bg1"/>
                </a:solidFill>
                <a:latin typeface="Perpetua" pitchFamily="18" charset="0"/>
              </a:rPr>
              <a:t>kata</a:t>
            </a:r>
            <a:r>
              <a:rPr lang="en-US" sz="2000" dirty="0">
                <a:solidFill>
                  <a:schemeClr val="bg1"/>
                </a:solidFill>
                <a:latin typeface="Perpetua" pitchFamily="18" charset="0"/>
              </a:rPr>
              <a:t> </a:t>
            </a:r>
            <a:r>
              <a:rPr lang="en-US" sz="2000" dirty="0" err="1">
                <a:solidFill>
                  <a:schemeClr val="bg1"/>
                </a:solidFill>
                <a:latin typeface="Perpetua" pitchFamily="18" charset="0"/>
              </a:rPr>
              <a:t>penunjuk</a:t>
            </a:r>
            <a:r>
              <a:rPr lang="en-US" sz="2000" dirty="0">
                <a:solidFill>
                  <a:schemeClr val="bg1"/>
                </a:solidFill>
                <a:latin typeface="Perpetua" pitchFamily="18" charset="0"/>
              </a:rPr>
              <a:t> </a:t>
            </a:r>
            <a:r>
              <a:rPr lang="en-US" sz="2000" dirty="0" err="1">
                <a:solidFill>
                  <a:schemeClr val="bg1"/>
                </a:solidFill>
                <a:latin typeface="Perpetua" pitchFamily="18" charset="0"/>
              </a:rPr>
              <a:t>hubungan</a:t>
            </a:r>
            <a:r>
              <a:rPr lang="en-US" sz="2000" dirty="0">
                <a:solidFill>
                  <a:schemeClr val="bg1"/>
                </a:solidFill>
                <a:latin typeface="Perpetua" pitchFamily="18" charset="0"/>
              </a:rPr>
              <a:t> </a:t>
            </a:r>
            <a:r>
              <a:rPr lang="en-US" sz="2000" dirty="0" err="1">
                <a:solidFill>
                  <a:schemeClr val="bg1"/>
                </a:solidFill>
                <a:latin typeface="Perpetua" pitchFamily="18" charset="0"/>
              </a:rPr>
              <a:t>kekerabatan</a:t>
            </a:r>
            <a:r>
              <a:rPr lang="en-US" sz="2000" dirty="0">
                <a:solidFill>
                  <a:schemeClr val="bg1"/>
                </a:solidFill>
                <a:latin typeface="Perpetua" pitchFamily="18" charset="0"/>
              </a:rPr>
              <a:t> </a:t>
            </a:r>
            <a:r>
              <a:rPr lang="en-US" sz="2000" dirty="0" err="1">
                <a:solidFill>
                  <a:schemeClr val="bg1"/>
                </a:solidFill>
                <a:latin typeface="Perpetua" pitchFamily="18" charset="0"/>
              </a:rPr>
              <a:t>seperti</a:t>
            </a:r>
            <a:r>
              <a:rPr lang="en-US" sz="2000" dirty="0">
                <a:solidFill>
                  <a:schemeClr val="bg1"/>
                </a:solidFill>
                <a:latin typeface="Perpetua" pitchFamily="18" charset="0"/>
              </a:rPr>
              <a:t> </a:t>
            </a:r>
            <a:r>
              <a:rPr lang="en-US" sz="2000" i="1" dirty="0" err="1">
                <a:solidFill>
                  <a:schemeClr val="bg1"/>
                </a:solidFill>
                <a:latin typeface="Perpetua" pitchFamily="18" charset="0"/>
              </a:rPr>
              <a:t>bapak</a:t>
            </a:r>
            <a:r>
              <a:rPr lang="en-US" sz="2000" i="1" dirty="0">
                <a:solidFill>
                  <a:schemeClr val="bg1"/>
                </a:solidFill>
                <a:latin typeface="Perpetua" pitchFamily="18" charset="0"/>
              </a:rPr>
              <a:t>, </a:t>
            </a:r>
            <a:r>
              <a:rPr lang="en-US" sz="2000" i="1" dirty="0" err="1">
                <a:solidFill>
                  <a:schemeClr val="bg1"/>
                </a:solidFill>
                <a:latin typeface="Perpetua" pitchFamily="18" charset="0"/>
              </a:rPr>
              <a:t>ibu</a:t>
            </a:r>
            <a:r>
              <a:rPr lang="en-US" sz="2000" i="1" dirty="0">
                <a:solidFill>
                  <a:schemeClr val="bg1"/>
                </a:solidFill>
                <a:latin typeface="Perpetua" pitchFamily="18" charset="0"/>
              </a:rPr>
              <a:t>, </a:t>
            </a:r>
            <a:r>
              <a:rPr lang="en-US" sz="2000" i="1" dirty="0" err="1">
                <a:solidFill>
                  <a:schemeClr val="bg1"/>
                </a:solidFill>
                <a:latin typeface="Perpetua" pitchFamily="18" charset="0"/>
              </a:rPr>
              <a:t>saudara,kakak</a:t>
            </a:r>
            <a:r>
              <a:rPr lang="en-US" sz="2000" i="1" dirty="0">
                <a:solidFill>
                  <a:schemeClr val="bg1"/>
                </a:solidFill>
                <a:latin typeface="Perpetua" pitchFamily="18" charset="0"/>
              </a:rPr>
              <a:t>, </a:t>
            </a:r>
            <a:r>
              <a:rPr lang="en-US" sz="2000" i="1" dirty="0" err="1">
                <a:solidFill>
                  <a:schemeClr val="bg1"/>
                </a:solidFill>
                <a:latin typeface="Perpetua" pitchFamily="18" charset="0"/>
              </a:rPr>
              <a:t>adik</a:t>
            </a:r>
            <a:r>
              <a:rPr lang="en-US" sz="2000" i="1" dirty="0">
                <a:solidFill>
                  <a:schemeClr val="bg1"/>
                </a:solidFill>
                <a:latin typeface="Perpetua" pitchFamily="18" charset="0"/>
              </a:rPr>
              <a:t>, </a:t>
            </a:r>
            <a:r>
              <a:rPr lang="en-US" sz="2000" dirty="0" err="1">
                <a:solidFill>
                  <a:schemeClr val="bg1"/>
                </a:solidFill>
                <a:latin typeface="Perpetua" pitchFamily="18" charset="0"/>
              </a:rPr>
              <a:t>dan</a:t>
            </a:r>
            <a:r>
              <a:rPr lang="en-US" sz="2000" dirty="0">
                <a:solidFill>
                  <a:schemeClr val="bg1"/>
                </a:solidFill>
                <a:latin typeface="Perpetua" pitchFamily="18" charset="0"/>
              </a:rPr>
              <a:t> </a:t>
            </a:r>
            <a:r>
              <a:rPr lang="en-US" sz="2000" i="1" dirty="0" err="1">
                <a:solidFill>
                  <a:schemeClr val="bg1"/>
                </a:solidFill>
                <a:latin typeface="Perpetua" pitchFamily="18" charset="0"/>
              </a:rPr>
              <a:t>paman</a:t>
            </a:r>
            <a:r>
              <a:rPr lang="en-US" sz="2000" i="1" dirty="0">
                <a:solidFill>
                  <a:schemeClr val="bg1"/>
                </a:solidFill>
                <a:latin typeface="Perpetua" pitchFamily="18" charset="0"/>
              </a:rPr>
              <a:t> </a:t>
            </a:r>
            <a:r>
              <a:rPr lang="en-US" sz="2000" dirty="0">
                <a:solidFill>
                  <a:schemeClr val="bg1"/>
                </a:solidFill>
                <a:latin typeface="Perpetua" pitchFamily="18" charset="0"/>
              </a:rPr>
              <a:t>yang </a:t>
            </a:r>
            <a:r>
              <a:rPr lang="en-US" sz="2000" dirty="0" err="1">
                <a:solidFill>
                  <a:schemeClr val="bg1"/>
                </a:solidFill>
                <a:latin typeface="Perpetua" pitchFamily="18" charset="0"/>
              </a:rPr>
              <a:t>dipakai</a:t>
            </a:r>
            <a:r>
              <a:rPr lang="en-US" sz="2000" dirty="0">
                <a:solidFill>
                  <a:schemeClr val="bg1"/>
                </a:solidFill>
                <a:latin typeface="Perpetua" pitchFamily="18" charset="0"/>
              </a:rPr>
              <a:t> </a:t>
            </a:r>
            <a:r>
              <a:rPr lang="en-US" sz="2000" dirty="0" err="1">
                <a:solidFill>
                  <a:schemeClr val="bg1"/>
                </a:solidFill>
                <a:latin typeface="Perpetua" pitchFamily="18" charset="0"/>
              </a:rPr>
              <a:t>dalam</a:t>
            </a:r>
            <a:r>
              <a:rPr lang="en-US" sz="2000" dirty="0">
                <a:solidFill>
                  <a:schemeClr val="bg1"/>
                </a:solidFill>
                <a:latin typeface="Perpetua" pitchFamily="18" charset="0"/>
              </a:rPr>
              <a:t> </a:t>
            </a:r>
            <a:r>
              <a:rPr lang="en-US" sz="2000" dirty="0" err="1">
                <a:solidFill>
                  <a:schemeClr val="bg1"/>
                </a:solidFill>
                <a:latin typeface="Perpetua" pitchFamily="18" charset="0"/>
              </a:rPr>
              <a:t>penyapaan</a:t>
            </a:r>
            <a:r>
              <a:rPr lang="en-US" sz="2000" dirty="0">
                <a:solidFill>
                  <a:schemeClr val="bg1"/>
                </a:solidFill>
                <a:latin typeface="Perpetua" pitchFamily="18" charset="0"/>
              </a:rPr>
              <a:t> </a:t>
            </a:r>
            <a:r>
              <a:rPr lang="en-US" sz="2000" dirty="0" err="1">
                <a:solidFill>
                  <a:schemeClr val="bg1"/>
                </a:solidFill>
                <a:latin typeface="Perpetua" pitchFamily="18" charset="0"/>
              </a:rPr>
              <a:t>dan</a:t>
            </a:r>
            <a:r>
              <a:rPr lang="en-US" sz="2000" dirty="0">
                <a:solidFill>
                  <a:schemeClr val="bg1"/>
                </a:solidFill>
                <a:latin typeface="Perpetua" pitchFamily="18" charset="0"/>
              </a:rPr>
              <a:t> </a:t>
            </a:r>
            <a:r>
              <a:rPr lang="en-US" sz="2000" dirty="0" err="1">
                <a:solidFill>
                  <a:schemeClr val="bg1"/>
                </a:solidFill>
                <a:latin typeface="Perpetua" pitchFamily="18" charset="0"/>
              </a:rPr>
              <a:t>pengacuan</a:t>
            </a:r>
            <a:r>
              <a:rPr lang="en-US" sz="2000" dirty="0">
                <a:solidFill>
                  <a:schemeClr val="bg1"/>
                </a:solidFill>
                <a:latin typeface="Perpetua" pitchFamily="18" charset="0"/>
              </a:rPr>
              <a:t>.</a:t>
            </a:r>
          </a:p>
          <a:p>
            <a:pPr>
              <a:buNone/>
            </a:pPr>
            <a:r>
              <a:rPr lang="en-US" sz="2000" dirty="0" smtClean="0">
                <a:solidFill>
                  <a:schemeClr val="bg1"/>
                </a:solidFill>
                <a:latin typeface="Perpetua" pitchFamily="18" charset="0"/>
              </a:rPr>
              <a:t>	</a:t>
            </a:r>
            <a:r>
              <a:rPr lang="en-US" sz="2000" dirty="0" err="1" smtClean="0">
                <a:solidFill>
                  <a:srgbClr val="FFFF00"/>
                </a:solidFill>
                <a:latin typeface="Perpetua" pitchFamily="18" charset="0"/>
              </a:rPr>
              <a:t>Misalnya</a:t>
            </a:r>
            <a:r>
              <a:rPr lang="en-US" sz="2000" dirty="0" smtClean="0">
                <a:solidFill>
                  <a:srgbClr val="FFFF00"/>
                </a:solidFill>
                <a:latin typeface="Perpetua" pitchFamily="18" charset="0"/>
              </a:rPr>
              <a:t> </a:t>
            </a:r>
            <a:r>
              <a:rPr lang="en-US" sz="2000" dirty="0">
                <a:solidFill>
                  <a:srgbClr val="FFFF00"/>
                </a:solidFill>
                <a:latin typeface="Perpetua" pitchFamily="18" charset="0"/>
              </a:rPr>
              <a:t>:</a:t>
            </a:r>
          </a:p>
          <a:p>
            <a:pPr>
              <a:buNone/>
            </a:pPr>
            <a:r>
              <a:rPr lang="en-US" sz="2000" dirty="0" smtClean="0">
                <a:solidFill>
                  <a:srgbClr val="FFFF00"/>
                </a:solidFill>
                <a:latin typeface="Perpetua" pitchFamily="18" charset="0"/>
              </a:rPr>
              <a:t>		</a:t>
            </a:r>
            <a:r>
              <a:rPr lang="en-US" sz="2000" b="1" dirty="0" smtClean="0">
                <a:solidFill>
                  <a:srgbClr val="FFFF00"/>
                </a:solidFill>
                <a:latin typeface="Perpetua" pitchFamily="18" charset="0"/>
              </a:rPr>
              <a:t>“</a:t>
            </a:r>
            <a:r>
              <a:rPr lang="en-US" sz="2000" b="1" dirty="0" err="1">
                <a:solidFill>
                  <a:srgbClr val="FFFF00"/>
                </a:solidFill>
                <a:latin typeface="Perpetua" pitchFamily="18" charset="0"/>
              </a:rPr>
              <a:t>Kapan</a:t>
            </a:r>
            <a:r>
              <a:rPr lang="en-US" sz="2000" b="1" dirty="0">
                <a:solidFill>
                  <a:srgbClr val="FFFF00"/>
                </a:solidFill>
                <a:latin typeface="Perpetua" pitchFamily="18" charset="0"/>
              </a:rPr>
              <a:t> </a:t>
            </a:r>
            <a:r>
              <a:rPr lang="en-US" sz="2000" b="1" i="1" dirty="0" err="1">
                <a:solidFill>
                  <a:srgbClr val="FFFF00"/>
                </a:solidFill>
                <a:latin typeface="Perpetua" pitchFamily="18" charset="0"/>
              </a:rPr>
              <a:t>B</a:t>
            </a:r>
            <a:r>
              <a:rPr lang="en-US" sz="2000" b="1" dirty="0" err="1">
                <a:solidFill>
                  <a:srgbClr val="FFFF00"/>
                </a:solidFill>
                <a:latin typeface="Perpetua" pitchFamily="18" charset="0"/>
              </a:rPr>
              <a:t>apak</a:t>
            </a:r>
            <a:r>
              <a:rPr lang="en-US" sz="2000" b="1" dirty="0">
                <a:solidFill>
                  <a:srgbClr val="FFFF00"/>
                </a:solidFill>
                <a:latin typeface="Perpetua" pitchFamily="18" charset="0"/>
              </a:rPr>
              <a:t> </a:t>
            </a:r>
            <a:r>
              <a:rPr lang="en-US" sz="2000" b="1" dirty="0" err="1">
                <a:solidFill>
                  <a:srgbClr val="FFFF00"/>
                </a:solidFill>
                <a:latin typeface="Perpetua" pitchFamily="18" charset="0"/>
              </a:rPr>
              <a:t>berangkat</a:t>
            </a:r>
            <a:r>
              <a:rPr lang="en-US" sz="2000" b="1" dirty="0">
                <a:solidFill>
                  <a:srgbClr val="FFFF00"/>
                </a:solidFill>
                <a:latin typeface="Perpetua" pitchFamily="18" charset="0"/>
              </a:rPr>
              <a:t>?”.</a:t>
            </a:r>
            <a:r>
              <a:rPr lang="en-US" sz="2000" b="1" dirty="0" err="1">
                <a:solidFill>
                  <a:srgbClr val="FFFF00"/>
                </a:solidFill>
                <a:latin typeface="Perpetua" pitchFamily="18" charset="0"/>
              </a:rPr>
              <a:t>tanya</a:t>
            </a:r>
            <a:r>
              <a:rPr lang="en-US" sz="2000" b="1" dirty="0">
                <a:solidFill>
                  <a:srgbClr val="FFFF00"/>
                </a:solidFill>
                <a:latin typeface="Perpetua" pitchFamily="18" charset="0"/>
              </a:rPr>
              <a:t> </a:t>
            </a:r>
            <a:r>
              <a:rPr lang="en-US" sz="2000" b="1" dirty="0" err="1">
                <a:solidFill>
                  <a:srgbClr val="FFFF00"/>
                </a:solidFill>
                <a:latin typeface="Perpetua" pitchFamily="18" charset="0"/>
              </a:rPr>
              <a:t>Harto</a:t>
            </a:r>
            <a:r>
              <a:rPr lang="en-US" sz="2000" b="1" dirty="0" smtClean="0">
                <a:solidFill>
                  <a:srgbClr val="FFFF00"/>
                </a:solidFill>
                <a:latin typeface="Perpetua" pitchFamily="18" charset="0"/>
              </a:rPr>
              <a:t>.</a:t>
            </a:r>
            <a:endParaRPr lang="en-US" sz="2000" b="1" dirty="0">
              <a:solidFill>
                <a:srgbClr val="FFFF00"/>
              </a:solidFill>
              <a:latin typeface="Perpetua" pitchFamily="18" charset="0"/>
            </a:endParaRPr>
          </a:p>
          <a:p>
            <a:pPr>
              <a:buNone/>
            </a:pP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Surat</a:t>
            </a:r>
            <a:r>
              <a:rPr lang="en-US" sz="2000" b="1" dirty="0" smtClean="0">
                <a:solidFill>
                  <a:srgbClr val="FFFF00"/>
                </a:solidFill>
                <a:latin typeface="Perpetua" pitchFamily="18" charset="0"/>
              </a:rPr>
              <a:t> </a:t>
            </a:r>
            <a:r>
              <a:rPr lang="en-US" sz="2000" b="1" dirty="0" err="1">
                <a:solidFill>
                  <a:srgbClr val="FFFF00"/>
                </a:solidFill>
                <a:latin typeface="Perpetua" pitchFamily="18" charset="0"/>
              </a:rPr>
              <a:t>Saudara</a:t>
            </a:r>
            <a:r>
              <a:rPr lang="en-US" sz="2000" b="1" dirty="0">
                <a:solidFill>
                  <a:srgbClr val="FFFF00"/>
                </a:solidFill>
                <a:latin typeface="Perpetua" pitchFamily="18" charset="0"/>
              </a:rPr>
              <a:t> </a:t>
            </a:r>
            <a:r>
              <a:rPr lang="en-US" sz="2000" b="1" dirty="0" err="1">
                <a:solidFill>
                  <a:srgbClr val="FFFF00"/>
                </a:solidFill>
                <a:latin typeface="Perpetua" pitchFamily="18" charset="0"/>
              </a:rPr>
              <a:t>sudah</a:t>
            </a:r>
            <a:r>
              <a:rPr lang="en-US" sz="2000" b="1" dirty="0">
                <a:solidFill>
                  <a:srgbClr val="FFFF00"/>
                </a:solidFill>
                <a:latin typeface="Perpetua" pitchFamily="18" charset="0"/>
              </a:rPr>
              <a:t> </a:t>
            </a:r>
            <a:r>
              <a:rPr lang="en-US" sz="2000" b="1" dirty="0" err="1">
                <a:solidFill>
                  <a:srgbClr val="FFFF00"/>
                </a:solidFill>
                <a:latin typeface="Perpetua" pitchFamily="18" charset="0"/>
              </a:rPr>
              <a:t>saya</a:t>
            </a:r>
            <a:r>
              <a:rPr lang="en-US" sz="2000" b="1" dirty="0">
                <a:solidFill>
                  <a:srgbClr val="FFFF00"/>
                </a:solidFill>
                <a:latin typeface="Perpetua" pitchFamily="18" charset="0"/>
              </a:rPr>
              <a:t> </a:t>
            </a:r>
            <a:r>
              <a:rPr lang="en-US" sz="2000" b="1" dirty="0" err="1">
                <a:solidFill>
                  <a:srgbClr val="FFFF00"/>
                </a:solidFill>
                <a:latin typeface="Perpetua" pitchFamily="18" charset="0"/>
              </a:rPr>
              <a:t>terima</a:t>
            </a:r>
            <a:r>
              <a:rPr lang="en-US" sz="2000" b="1" dirty="0" smtClean="0">
                <a:solidFill>
                  <a:srgbClr val="FFFF00"/>
                </a:solidFill>
                <a:latin typeface="Perpetua" pitchFamily="18" charset="0"/>
              </a:rPr>
              <a:t>.</a:t>
            </a:r>
          </a:p>
          <a:p>
            <a:pPr>
              <a:buNone/>
            </a:pPr>
            <a:endParaRPr lang="en-US" sz="2000" b="1" dirty="0" smtClean="0">
              <a:solidFill>
                <a:schemeClr val="bg1"/>
              </a:solidFill>
              <a:latin typeface="Perpetua" pitchFamily="18" charset="0"/>
            </a:endParaRPr>
          </a:p>
          <a:p>
            <a:pPr>
              <a:buNone/>
            </a:pP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Huruf</a:t>
            </a:r>
            <a:r>
              <a:rPr lang="en-US" sz="2000" dirty="0" smtClean="0">
                <a:solidFill>
                  <a:schemeClr val="bg1"/>
                </a:solidFill>
                <a:latin typeface="Perpetua" pitchFamily="18" charset="0"/>
              </a:rPr>
              <a:t> capital </a:t>
            </a:r>
            <a:r>
              <a:rPr lang="en-US" sz="2000" dirty="0" err="1" smtClean="0">
                <a:solidFill>
                  <a:schemeClr val="bg1"/>
                </a:solidFill>
                <a:latin typeface="Perpetua" pitchFamily="18" charset="0"/>
              </a:rPr>
              <a:t>tidak</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dipakai</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sebagai</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huruf</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pertama</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kata</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penunjuk</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hubungan</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kekerabatan</a:t>
            </a:r>
            <a:r>
              <a:rPr lang="en-US" sz="2000" dirty="0" smtClean="0">
                <a:solidFill>
                  <a:schemeClr val="bg1"/>
                </a:solidFill>
                <a:latin typeface="Perpetua" pitchFamily="18" charset="0"/>
              </a:rPr>
              <a:t> yang </a:t>
            </a:r>
            <a:r>
              <a:rPr lang="en-US" sz="2000" dirty="0" err="1" smtClean="0">
                <a:solidFill>
                  <a:schemeClr val="bg1"/>
                </a:solidFill>
                <a:latin typeface="Perpetua" pitchFamily="18" charset="0"/>
              </a:rPr>
              <a:t>tidak</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dipakai</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dalam</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pengacauan</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atau</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penyapaan</a:t>
            </a:r>
            <a:r>
              <a:rPr lang="en-US" sz="2000" dirty="0" smtClean="0">
                <a:solidFill>
                  <a:schemeClr val="bg1"/>
                </a:solidFill>
                <a:latin typeface="Perpetua" pitchFamily="18" charset="0"/>
              </a:rPr>
              <a:t>.</a:t>
            </a:r>
          </a:p>
          <a:p>
            <a:pPr>
              <a:buNone/>
            </a:pPr>
            <a:r>
              <a:rPr lang="en-US" sz="2000" dirty="0" smtClean="0">
                <a:solidFill>
                  <a:schemeClr val="bg1"/>
                </a:solidFill>
                <a:latin typeface="Perpetua" pitchFamily="18" charset="0"/>
              </a:rPr>
              <a:t>	</a:t>
            </a:r>
            <a:r>
              <a:rPr lang="en-US" sz="2000" dirty="0" err="1" smtClean="0">
                <a:solidFill>
                  <a:srgbClr val="FFFF00"/>
                </a:solidFill>
                <a:latin typeface="Perpetua" pitchFamily="18" charset="0"/>
              </a:rPr>
              <a:t>Misalnya</a:t>
            </a:r>
            <a:r>
              <a:rPr lang="en-US" sz="2000" dirty="0" smtClean="0">
                <a:solidFill>
                  <a:srgbClr val="FFFF00"/>
                </a:solidFill>
                <a:latin typeface="Perpetua" pitchFamily="18" charset="0"/>
              </a:rPr>
              <a:t> :</a:t>
            </a:r>
          </a:p>
          <a:p>
            <a:pPr>
              <a:buNone/>
            </a:pPr>
            <a:r>
              <a:rPr lang="en-US" sz="2000" dirty="0" smtClean="0">
                <a:solidFill>
                  <a:srgbClr val="FFFF00"/>
                </a:solidFill>
                <a:latin typeface="Perpetua" pitchFamily="18" charset="0"/>
              </a:rPr>
              <a:t>		</a:t>
            </a:r>
            <a:r>
              <a:rPr lang="en-US" sz="2000" b="1" dirty="0" smtClean="0">
                <a:solidFill>
                  <a:srgbClr val="FFFF00"/>
                </a:solidFill>
                <a:latin typeface="Perpetua" pitchFamily="18" charset="0"/>
              </a:rPr>
              <a:t>Kita </a:t>
            </a:r>
            <a:r>
              <a:rPr lang="en-US" sz="2000" b="1" dirty="0" err="1" smtClean="0">
                <a:solidFill>
                  <a:srgbClr val="FFFF00"/>
                </a:solidFill>
                <a:latin typeface="Perpetua" pitchFamily="18" charset="0"/>
              </a:rPr>
              <a:t>harus</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menghormati</a:t>
            </a:r>
            <a:r>
              <a:rPr lang="en-US" sz="2000" b="1" dirty="0" smtClean="0">
                <a:solidFill>
                  <a:srgbClr val="FFFF00"/>
                </a:solidFill>
                <a:latin typeface="Perpetua" pitchFamily="18" charset="0"/>
              </a:rPr>
              <a:t> </a:t>
            </a:r>
            <a:r>
              <a:rPr lang="en-US" sz="2000" b="1" i="1" dirty="0" err="1" smtClean="0">
                <a:solidFill>
                  <a:srgbClr val="FFFF00"/>
                </a:solidFill>
                <a:latin typeface="Perpetua" pitchFamily="18" charset="0"/>
              </a:rPr>
              <a:t>b</a:t>
            </a:r>
            <a:r>
              <a:rPr lang="en-US" sz="2000" b="1" dirty="0" err="1" smtClean="0">
                <a:solidFill>
                  <a:srgbClr val="FFFF00"/>
                </a:solidFill>
                <a:latin typeface="Perpetua" pitchFamily="18" charset="0"/>
              </a:rPr>
              <a:t>apak</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dan</a:t>
            </a:r>
            <a:r>
              <a:rPr lang="en-US" sz="2000" b="1" dirty="0" smtClean="0">
                <a:solidFill>
                  <a:srgbClr val="FFFF00"/>
                </a:solidFill>
                <a:latin typeface="Perpetua" pitchFamily="18" charset="0"/>
              </a:rPr>
              <a:t> </a:t>
            </a:r>
            <a:r>
              <a:rPr lang="en-US" sz="2000" b="1" i="1" dirty="0" err="1" smtClean="0">
                <a:solidFill>
                  <a:srgbClr val="FFFF00"/>
                </a:solidFill>
                <a:latin typeface="Perpetua" pitchFamily="18" charset="0"/>
              </a:rPr>
              <a:t>i</a:t>
            </a:r>
            <a:r>
              <a:rPr lang="en-US" sz="2000" b="1" dirty="0" err="1" smtClean="0">
                <a:solidFill>
                  <a:srgbClr val="FFFF00"/>
                </a:solidFill>
                <a:latin typeface="Perpetua" pitchFamily="18" charset="0"/>
              </a:rPr>
              <a:t>bu</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kita</a:t>
            </a:r>
            <a:r>
              <a:rPr lang="en-US" sz="2000" b="1" dirty="0" smtClean="0">
                <a:solidFill>
                  <a:srgbClr val="FFFF00"/>
                </a:solidFill>
                <a:latin typeface="Perpetua" pitchFamily="18" charset="0"/>
              </a:rPr>
              <a:t>.</a:t>
            </a:r>
          </a:p>
          <a:p>
            <a:pPr>
              <a:buNone/>
            </a:pP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Semua</a:t>
            </a:r>
            <a:r>
              <a:rPr lang="en-US" sz="2000" b="1" dirty="0" smtClean="0">
                <a:solidFill>
                  <a:srgbClr val="FFFF00"/>
                </a:solidFill>
                <a:latin typeface="Perpetua" pitchFamily="18" charset="0"/>
              </a:rPr>
              <a:t> </a:t>
            </a:r>
            <a:r>
              <a:rPr lang="en-US" sz="2000" b="1" i="1" dirty="0" err="1" smtClean="0">
                <a:solidFill>
                  <a:srgbClr val="FFFF00"/>
                </a:solidFill>
                <a:latin typeface="Perpetua" pitchFamily="18" charset="0"/>
              </a:rPr>
              <a:t>k</a:t>
            </a:r>
            <a:r>
              <a:rPr lang="en-US" sz="2000" b="1" dirty="0" err="1" smtClean="0">
                <a:solidFill>
                  <a:srgbClr val="FFFF00"/>
                </a:solidFill>
                <a:latin typeface="Perpetua" pitchFamily="18" charset="0"/>
              </a:rPr>
              <a:t>akak</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dan</a:t>
            </a:r>
            <a:r>
              <a:rPr lang="en-US" sz="2000" b="1" dirty="0" smtClean="0">
                <a:solidFill>
                  <a:srgbClr val="FFFF00"/>
                </a:solidFill>
                <a:latin typeface="Perpetua" pitchFamily="18" charset="0"/>
              </a:rPr>
              <a:t> </a:t>
            </a:r>
            <a:r>
              <a:rPr lang="en-US" sz="2000" b="1" i="1" dirty="0" err="1" smtClean="0">
                <a:solidFill>
                  <a:srgbClr val="FFFF00"/>
                </a:solidFill>
                <a:latin typeface="Perpetua" pitchFamily="18" charset="0"/>
              </a:rPr>
              <a:t>a</a:t>
            </a:r>
            <a:r>
              <a:rPr lang="en-US" sz="2000" b="1" dirty="0" err="1" smtClean="0">
                <a:solidFill>
                  <a:srgbClr val="FFFF00"/>
                </a:solidFill>
                <a:latin typeface="Perpetua" pitchFamily="18" charset="0"/>
              </a:rPr>
              <a:t>dik</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saya</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sudah</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berkeluarga</a:t>
            </a:r>
            <a:endParaRPr lang="en-US" sz="2000" b="1" dirty="0" smtClean="0">
              <a:solidFill>
                <a:srgbClr val="FFFF00"/>
              </a:solidFill>
              <a:latin typeface="Perpetua" pitchFamily="18" charset="0"/>
            </a:endParaRPr>
          </a:p>
          <a:p>
            <a:pPr>
              <a:buNone/>
            </a:pPr>
            <a:endParaRPr lang="en-US" sz="2000" b="1" dirty="0">
              <a:solidFill>
                <a:schemeClr val="bg1"/>
              </a:solidFill>
              <a:latin typeface="Perpetua" pitchFamily="18" charset="0"/>
            </a:endParaRPr>
          </a:p>
        </p:txBody>
      </p:sp>
    </p:spTree>
  </p:cSld>
  <p:clrMapOvr>
    <a:masterClrMapping/>
  </p:clrMapOvr>
  <p:transition spd="slow">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648200"/>
          </a:xfrm>
          <a:solidFill>
            <a:srgbClr val="FFC000"/>
          </a:solidFill>
          <a:ln w="38100">
            <a:prstDash val="dashDot"/>
          </a:ln>
          <a:effectLst>
            <a:glow rad="228600">
              <a:schemeClr val="accent5">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a:normAutofit/>
          </a:bodyPr>
          <a:lstStyle/>
          <a:p>
            <a:pPr>
              <a:buNone/>
            </a:pPr>
            <a:endParaRPr lang="en-US" dirty="0" smtClean="0">
              <a:latin typeface="Perpetua" pitchFamily="18" charset="0"/>
            </a:endParaRPr>
          </a:p>
          <a:p>
            <a:pPr>
              <a:buNone/>
            </a:pPr>
            <a:r>
              <a:rPr lang="en-US" dirty="0" smtClean="0">
                <a:latin typeface="Perpetua" pitchFamily="18" charset="0"/>
              </a:rPr>
              <a:t>	</a:t>
            </a:r>
            <a:r>
              <a:rPr lang="en-US" dirty="0" smtClean="0">
                <a:solidFill>
                  <a:schemeClr val="tx1"/>
                </a:solidFill>
                <a:latin typeface="Perpetua" pitchFamily="18" charset="0"/>
              </a:rPr>
              <a:t>15.  </a:t>
            </a:r>
            <a:r>
              <a:rPr lang="en-US" dirty="0" err="1" smtClean="0">
                <a:solidFill>
                  <a:schemeClr val="tx1"/>
                </a:solidFill>
                <a:latin typeface="Perpetua" pitchFamily="18" charset="0"/>
              </a:rPr>
              <a:t>Huruf</a:t>
            </a:r>
            <a:r>
              <a:rPr lang="en-US" dirty="0" smtClean="0">
                <a:solidFill>
                  <a:schemeClr val="tx1"/>
                </a:solidFill>
                <a:latin typeface="Perpetua" pitchFamily="18" charset="0"/>
              </a:rPr>
              <a:t> </a:t>
            </a:r>
            <a:r>
              <a:rPr lang="en-US" dirty="0" err="1">
                <a:solidFill>
                  <a:schemeClr val="tx1"/>
                </a:solidFill>
                <a:latin typeface="Perpetua" pitchFamily="18" charset="0"/>
              </a:rPr>
              <a:t>K</a:t>
            </a:r>
            <a:r>
              <a:rPr lang="en-US" dirty="0" err="1" smtClean="0">
                <a:solidFill>
                  <a:schemeClr val="tx1"/>
                </a:solidFill>
                <a:latin typeface="Perpetua" pitchFamily="18" charset="0"/>
              </a:rPr>
              <a:t>apital</a:t>
            </a:r>
            <a:r>
              <a:rPr lang="en-US" dirty="0" smtClean="0">
                <a:solidFill>
                  <a:schemeClr val="tx1"/>
                </a:solidFill>
                <a:latin typeface="Perpetua" pitchFamily="18" charset="0"/>
              </a:rPr>
              <a:t> </a:t>
            </a:r>
            <a:r>
              <a:rPr lang="en-US" dirty="0" err="1">
                <a:solidFill>
                  <a:schemeClr val="tx1"/>
                </a:solidFill>
                <a:latin typeface="Perpetua" pitchFamily="18" charset="0"/>
              </a:rPr>
              <a:t>dipakai</a:t>
            </a:r>
            <a:r>
              <a:rPr lang="en-US" dirty="0">
                <a:solidFill>
                  <a:schemeClr val="tx1"/>
                </a:solidFill>
                <a:latin typeface="Perpetua" pitchFamily="18" charset="0"/>
              </a:rPr>
              <a:t> </a:t>
            </a:r>
            <a:r>
              <a:rPr lang="en-US" dirty="0" err="1">
                <a:solidFill>
                  <a:schemeClr val="tx1"/>
                </a:solidFill>
                <a:latin typeface="Perpetua" pitchFamily="18" charset="0"/>
              </a:rPr>
              <a:t>sebagai</a:t>
            </a:r>
            <a:r>
              <a:rPr lang="en-US" dirty="0">
                <a:solidFill>
                  <a:schemeClr val="tx1"/>
                </a:solidFill>
                <a:latin typeface="Perpetua" pitchFamily="18" charset="0"/>
              </a:rPr>
              <a:t> </a:t>
            </a:r>
            <a:r>
              <a:rPr lang="en-US" dirty="0" err="1">
                <a:solidFill>
                  <a:schemeClr val="tx1"/>
                </a:solidFill>
                <a:latin typeface="Perpetua" pitchFamily="18" charset="0"/>
              </a:rPr>
              <a:t>huruf</a:t>
            </a:r>
            <a:r>
              <a:rPr lang="en-US" dirty="0">
                <a:solidFill>
                  <a:schemeClr val="tx1"/>
                </a:solidFill>
                <a:latin typeface="Perpetua" pitchFamily="18" charset="0"/>
              </a:rPr>
              <a:t> </a:t>
            </a:r>
            <a:r>
              <a:rPr lang="en-US" dirty="0" err="1">
                <a:solidFill>
                  <a:schemeClr val="tx1"/>
                </a:solidFill>
                <a:latin typeface="Perpetua" pitchFamily="18" charset="0"/>
              </a:rPr>
              <a:t>pertama</a:t>
            </a:r>
            <a:r>
              <a:rPr lang="en-US" dirty="0">
                <a:solidFill>
                  <a:schemeClr val="tx1"/>
                </a:solidFill>
                <a:latin typeface="Perpetua" pitchFamily="18" charset="0"/>
              </a:rPr>
              <a:t> </a:t>
            </a:r>
            <a:r>
              <a:rPr lang="en-US" dirty="0" err="1">
                <a:solidFill>
                  <a:schemeClr val="tx1"/>
                </a:solidFill>
                <a:latin typeface="Perpetua" pitchFamily="18" charset="0"/>
              </a:rPr>
              <a:t>kata</a:t>
            </a:r>
            <a:r>
              <a:rPr lang="en-US" dirty="0">
                <a:solidFill>
                  <a:schemeClr val="tx1"/>
                </a:solidFill>
                <a:latin typeface="Perpetua" pitchFamily="18" charset="0"/>
              </a:rPr>
              <a:t> </a:t>
            </a:r>
            <a:r>
              <a:rPr lang="en-US" dirty="0" smtClean="0">
                <a:solidFill>
                  <a:schemeClr val="tx1"/>
                </a:solidFill>
                <a:latin typeface="Perpetua" pitchFamily="18" charset="0"/>
              </a:rPr>
              <a:t>	</a:t>
            </a:r>
            <a:r>
              <a:rPr lang="en-US" dirty="0" err="1" smtClean="0">
                <a:solidFill>
                  <a:schemeClr val="tx1"/>
                </a:solidFill>
                <a:latin typeface="Perpetua" pitchFamily="18" charset="0"/>
              </a:rPr>
              <a:t>ganti</a:t>
            </a:r>
            <a:r>
              <a:rPr lang="en-US" dirty="0" smtClean="0">
                <a:solidFill>
                  <a:schemeClr val="tx1"/>
                </a:solidFill>
                <a:latin typeface="Perpetua" pitchFamily="18" charset="0"/>
              </a:rPr>
              <a:t> </a:t>
            </a:r>
            <a:r>
              <a:rPr lang="en-US" dirty="0" err="1" smtClean="0">
                <a:solidFill>
                  <a:schemeClr val="tx1"/>
                </a:solidFill>
                <a:latin typeface="Perpetua" pitchFamily="18" charset="0"/>
              </a:rPr>
              <a:t>Anda</a:t>
            </a:r>
            <a:r>
              <a:rPr lang="en-US" dirty="0">
                <a:solidFill>
                  <a:schemeClr val="tx1"/>
                </a:solidFill>
                <a:latin typeface="Perpetua" pitchFamily="18" charset="0"/>
              </a:rPr>
              <a:t>.</a:t>
            </a:r>
          </a:p>
          <a:p>
            <a:pPr>
              <a:buNone/>
            </a:pPr>
            <a:r>
              <a:rPr lang="en-US" dirty="0" smtClean="0">
                <a:solidFill>
                  <a:schemeClr val="tx1"/>
                </a:solidFill>
                <a:latin typeface="Perpetua" pitchFamily="18" charset="0"/>
              </a:rPr>
              <a:t>	</a:t>
            </a:r>
            <a:r>
              <a:rPr lang="en-US" dirty="0" smtClean="0">
                <a:latin typeface="Perpetua" pitchFamily="18" charset="0"/>
              </a:rPr>
              <a:t>	</a:t>
            </a:r>
            <a:r>
              <a:rPr lang="en-US" dirty="0" err="1" smtClean="0">
                <a:solidFill>
                  <a:srgbClr val="FF0000"/>
                </a:solidFill>
                <a:latin typeface="Perpetua" pitchFamily="18" charset="0"/>
              </a:rPr>
              <a:t>Misalnya</a:t>
            </a:r>
            <a:r>
              <a:rPr lang="en-US" dirty="0" smtClean="0">
                <a:solidFill>
                  <a:srgbClr val="FF0000"/>
                </a:solidFill>
                <a:latin typeface="Perpetua" pitchFamily="18" charset="0"/>
              </a:rPr>
              <a:t> </a:t>
            </a:r>
            <a:r>
              <a:rPr lang="en-US" dirty="0">
                <a:solidFill>
                  <a:srgbClr val="FF0000"/>
                </a:solidFill>
                <a:latin typeface="Perpetua" pitchFamily="18" charset="0"/>
              </a:rPr>
              <a:t>:</a:t>
            </a:r>
          </a:p>
          <a:p>
            <a:pPr>
              <a:buNone/>
            </a:pPr>
            <a:r>
              <a:rPr lang="en-US" dirty="0" smtClean="0">
                <a:solidFill>
                  <a:srgbClr val="FF0000"/>
                </a:solidFill>
                <a:latin typeface="Perpetua" pitchFamily="18" charset="0"/>
              </a:rPr>
              <a:t>	</a:t>
            </a:r>
            <a:r>
              <a:rPr lang="en-US" dirty="0">
                <a:solidFill>
                  <a:srgbClr val="FF0000"/>
                </a:solidFill>
                <a:latin typeface="Perpetua" pitchFamily="18" charset="0"/>
              </a:rPr>
              <a:t>	</a:t>
            </a:r>
            <a:r>
              <a:rPr lang="en-US" dirty="0" smtClean="0">
                <a:solidFill>
                  <a:srgbClr val="FF0000"/>
                </a:solidFill>
                <a:latin typeface="Perpetua" pitchFamily="18" charset="0"/>
              </a:rPr>
              <a:t>	</a:t>
            </a:r>
            <a:r>
              <a:rPr lang="en-US" b="1" dirty="0" err="1" smtClean="0">
                <a:solidFill>
                  <a:srgbClr val="FF0000"/>
                </a:solidFill>
                <a:latin typeface="Perpetua" pitchFamily="18" charset="0"/>
              </a:rPr>
              <a:t>Sudahkah</a:t>
            </a:r>
            <a:r>
              <a:rPr lang="en-US" b="1" dirty="0" smtClean="0">
                <a:solidFill>
                  <a:srgbClr val="FF0000"/>
                </a:solidFill>
                <a:latin typeface="Perpetua" pitchFamily="18" charset="0"/>
              </a:rPr>
              <a:t> </a:t>
            </a:r>
            <a:r>
              <a:rPr lang="en-US" b="1" i="1" dirty="0" err="1">
                <a:solidFill>
                  <a:srgbClr val="FF0000"/>
                </a:solidFill>
                <a:latin typeface="Perpetua" pitchFamily="18" charset="0"/>
              </a:rPr>
              <a:t>A</a:t>
            </a:r>
            <a:r>
              <a:rPr lang="en-US" b="1" dirty="0" err="1">
                <a:solidFill>
                  <a:srgbClr val="FF0000"/>
                </a:solidFill>
                <a:latin typeface="Perpetua" pitchFamily="18" charset="0"/>
              </a:rPr>
              <a:t>nda</a:t>
            </a:r>
            <a:r>
              <a:rPr lang="en-US" b="1" dirty="0">
                <a:solidFill>
                  <a:srgbClr val="FF0000"/>
                </a:solidFill>
                <a:latin typeface="Perpetua" pitchFamily="18" charset="0"/>
              </a:rPr>
              <a:t> </a:t>
            </a:r>
            <a:r>
              <a:rPr lang="en-US" b="1" dirty="0" err="1">
                <a:solidFill>
                  <a:srgbClr val="FF0000"/>
                </a:solidFill>
                <a:latin typeface="Perpetua" pitchFamily="18" charset="0"/>
              </a:rPr>
              <a:t>tahu</a:t>
            </a:r>
            <a:r>
              <a:rPr lang="en-US" b="1" dirty="0">
                <a:solidFill>
                  <a:srgbClr val="FF0000"/>
                </a:solidFill>
                <a:latin typeface="Perpetua" pitchFamily="18" charset="0"/>
              </a:rPr>
              <a:t>?</a:t>
            </a:r>
          </a:p>
          <a:p>
            <a:pPr>
              <a:buNone/>
            </a:pPr>
            <a:r>
              <a:rPr lang="en-US" b="1" dirty="0" smtClean="0">
                <a:solidFill>
                  <a:srgbClr val="FF0000"/>
                </a:solidFill>
                <a:latin typeface="Perpetua" pitchFamily="18" charset="0"/>
              </a:rPr>
              <a:t>	</a:t>
            </a:r>
            <a:r>
              <a:rPr lang="en-US" b="1" dirty="0">
                <a:solidFill>
                  <a:srgbClr val="FF0000"/>
                </a:solidFill>
                <a:latin typeface="Perpetua" pitchFamily="18" charset="0"/>
              </a:rPr>
              <a:t>	</a:t>
            </a:r>
            <a:r>
              <a:rPr lang="en-US" b="1" dirty="0" smtClean="0">
                <a:solidFill>
                  <a:srgbClr val="FF0000"/>
                </a:solidFill>
                <a:latin typeface="Perpetua" pitchFamily="18" charset="0"/>
              </a:rPr>
              <a:t>	</a:t>
            </a:r>
            <a:r>
              <a:rPr lang="en-US" b="1" dirty="0" err="1" smtClean="0">
                <a:solidFill>
                  <a:srgbClr val="FF0000"/>
                </a:solidFill>
                <a:latin typeface="Perpetua" pitchFamily="18" charset="0"/>
              </a:rPr>
              <a:t>Surat</a:t>
            </a:r>
            <a:r>
              <a:rPr lang="en-US" b="1" dirty="0" smtClean="0">
                <a:solidFill>
                  <a:srgbClr val="FF0000"/>
                </a:solidFill>
                <a:latin typeface="Perpetua" pitchFamily="18" charset="0"/>
              </a:rPr>
              <a:t> </a:t>
            </a:r>
            <a:r>
              <a:rPr lang="en-US" b="1" i="1" dirty="0" err="1">
                <a:solidFill>
                  <a:srgbClr val="FF0000"/>
                </a:solidFill>
                <a:latin typeface="Perpetua" pitchFamily="18" charset="0"/>
              </a:rPr>
              <a:t>A</a:t>
            </a:r>
            <a:r>
              <a:rPr lang="en-US" b="1" dirty="0" err="1">
                <a:solidFill>
                  <a:srgbClr val="FF0000"/>
                </a:solidFill>
                <a:latin typeface="Perpetua" pitchFamily="18" charset="0"/>
              </a:rPr>
              <a:t>nda</a:t>
            </a:r>
            <a:r>
              <a:rPr lang="en-US" b="1" dirty="0">
                <a:solidFill>
                  <a:srgbClr val="FF0000"/>
                </a:solidFill>
                <a:latin typeface="Perpetua" pitchFamily="18" charset="0"/>
              </a:rPr>
              <a:t> </a:t>
            </a:r>
            <a:r>
              <a:rPr lang="en-US" b="1" dirty="0" err="1">
                <a:solidFill>
                  <a:srgbClr val="FF0000"/>
                </a:solidFill>
                <a:latin typeface="Perpetua" pitchFamily="18" charset="0"/>
              </a:rPr>
              <a:t>telah</a:t>
            </a:r>
            <a:r>
              <a:rPr lang="en-US" b="1" dirty="0">
                <a:solidFill>
                  <a:srgbClr val="FF0000"/>
                </a:solidFill>
                <a:latin typeface="Perpetua" pitchFamily="18" charset="0"/>
              </a:rPr>
              <a:t> </a:t>
            </a:r>
            <a:r>
              <a:rPr lang="en-US" b="1" dirty="0" err="1">
                <a:solidFill>
                  <a:srgbClr val="FF0000"/>
                </a:solidFill>
                <a:latin typeface="Perpetua" pitchFamily="18" charset="0"/>
              </a:rPr>
              <a:t>kami</a:t>
            </a:r>
            <a:r>
              <a:rPr lang="en-US" b="1" dirty="0">
                <a:solidFill>
                  <a:srgbClr val="FF0000"/>
                </a:solidFill>
                <a:latin typeface="Perpetua" pitchFamily="18" charset="0"/>
              </a:rPr>
              <a:t> </a:t>
            </a:r>
            <a:r>
              <a:rPr lang="en-US" b="1" dirty="0" err="1">
                <a:solidFill>
                  <a:srgbClr val="FF0000"/>
                </a:solidFill>
                <a:latin typeface="Perpetua" pitchFamily="18" charset="0"/>
              </a:rPr>
              <a:t>terima</a:t>
            </a:r>
            <a:r>
              <a:rPr lang="en-US" b="1" dirty="0">
                <a:solidFill>
                  <a:srgbClr val="FF0000"/>
                </a:solidFill>
                <a:latin typeface="Perpetua" pitchFamily="18" charset="0"/>
              </a:rPr>
              <a:t>.</a:t>
            </a:r>
          </a:p>
          <a:p>
            <a:pPr>
              <a:buNone/>
            </a:pPr>
            <a:r>
              <a:rPr lang="en-US" b="1" dirty="0">
                <a:solidFill>
                  <a:srgbClr val="FF0000"/>
                </a:solidFill>
                <a:latin typeface="Perpetua" pitchFamily="18" charset="0"/>
              </a:rPr>
              <a:t> </a:t>
            </a:r>
          </a:p>
          <a:p>
            <a:pPr>
              <a:buNone/>
            </a:pPr>
            <a:endParaRPr lang="en-US" dirty="0">
              <a:solidFill>
                <a:srgbClr val="FF0000"/>
              </a:solidFill>
              <a:latin typeface="Perpetua" pitchFamily="18" charset="0"/>
            </a:endParaRPr>
          </a:p>
        </p:txBody>
      </p:sp>
    </p:spTree>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572000" cy="792162"/>
          </a:xfrm>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90000"/>
          </a:bodyPr>
          <a:lstStyle/>
          <a:p>
            <a:pPr lvl="0"/>
            <a:r>
              <a:rPr lang="en-US" sz="4000" b="1" dirty="0" smtClean="0"/>
              <a:t/>
            </a:r>
            <a:br>
              <a:rPr lang="en-US" sz="4000" b="1" dirty="0" smtClean="0"/>
            </a:br>
            <a:r>
              <a:rPr lang="en-US" sz="4000" b="1" dirty="0" err="1" smtClean="0"/>
              <a:t>Huruf</a:t>
            </a:r>
            <a:r>
              <a:rPr lang="en-US" sz="4000" dirty="0" smtClean="0"/>
              <a:t> </a:t>
            </a:r>
            <a:r>
              <a:rPr lang="en-US" sz="4000" b="1" dirty="0"/>
              <a:t>Miring</a:t>
            </a:r>
            <a:r>
              <a:rPr lang="en-US" sz="3200" dirty="0"/>
              <a:t/>
            </a:r>
            <a:br>
              <a:rPr lang="en-US" sz="3200" dirty="0"/>
            </a:br>
            <a:endParaRPr lang="en-US" sz="3200" dirty="0"/>
          </a:p>
        </p:txBody>
      </p:sp>
      <p:sp>
        <p:nvSpPr>
          <p:cNvPr id="3" name="Content Placeholder 2"/>
          <p:cNvSpPr>
            <a:spLocks noGrp="1"/>
          </p:cNvSpPr>
          <p:nvPr>
            <p:ph idx="1"/>
          </p:nvPr>
        </p:nvSpPr>
        <p:spPr>
          <a:xfrm>
            <a:off x="0" y="1447800"/>
            <a:ext cx="9144000" cy="5410200"/>
          </a:xfrm>
          <a:solidFill>
            <a:srgbClr val="92D050"/>
          </a:solidFill>
          <a:ln w="38100">
            <a:solidFill>
              <a:schemeClr val="tx1"/>
            </a:solidFill>
            <a:prstDash val="dashDot"/>
          </a:ln>
        </p:spPr>
        <p:txBody>
          <a:bodyPr>
            <a:noAutofit/>
          </a:bodyPr>
          <a:lstStyle/>
          <a:p>
            <a:pPr lvl="0">
              <a:buNone/>
            </a:pPr>
            <a:r>
              <a:rPr lang="en-US" sz="2400" dirty="0" smtClean="0"/>
              <a:t>1.	</a:t>
            </a:r>
            <a:r>
              <a:rPr lang="en-US" sz="2400" dirty="0" err="1" smtClean="0"/>
              <a:t>Huruf</a:t>
            </a:r>
            <a:r>
              <a:rPr lang="en-US" sz="2400" dirty="0" smtClean="0"/>
              <a:t> </a:t>
            </a:r>
            <a:r>
              <a:rPr lang="en-US" sz="2400" dirty="0"/>
              <a:t>miring </a:t>
            </a:r>
            <a:r>
              <a:rPr lang="en-US" sz="2400" dirty="0" err="1"/>
              <a:t>dalam</a:t>
            </a:r>
            <a:r>
              <a:rPr lang="en-US" sz="2400" dirty="0"/>
              <a:t> </a:t>
            </a:r>
            <a:r>
              <a:rPr lang="en-US" sz="2400" dirty="0" err="1"/>
              <a:t>cetakan</a:t>
            </a:r>
            <a:r>
              <a:rPr lang="en-US" sz="2400" dirty="0"/>
              <a:t> </a:t>
            </a:r>
            <a:r>
              <a:rPr lang="en-US" sz="2400" dirty="0" err="1"/>
              <a:t>dipakai</a:t>
            </a:r>
            <a:r>
              <a:rPr lang="en-US" sz="2400" dirty="0"/>
              <a:t> </a:t>
            </a:r>
            <a:r>
              <a:rPr lang="en-US" sz="2400" dirty="0" err="1"/>
              <a:t>untuk</a:t>
            </a:r>
            <a:r>
              <a:rPr lang="en-US" sz="2400" dirty="0"/>
              <a:t> </a:t>
            </a:r>
            <a:r>
              <a:rPr lang="en-US" sz="2400" dirty="0" err="1"/>
              <a:t>menuliskan</a:t>
            </a:r>
            <a:r>
              <a:rPr lang="en-US" sz="2400" dirty="0"/>
              <a:t> </a:t>
            </a:r>
            <a:r>
              <a:rPr lang="en-US" sz="2400" dirty="0" err="1"/>
              <a:t>nama</a:t>
            </a:r>
            <a:r>
              <a:rPr lang="en-US" sz="2400" dirty="0"/>
              <a:t> </a:t>
            </a:r>
            <a:r>
              <a:rPr lang="en-US" sz="2400" dirty="0" err="1"/>
              <a:t>buku</a:t>
            </a:r>
            <a:r>
              <a:rPr lang="en-US" sz="2400" dirty="0"/>
              <a:t>, </a:t>
            </a:r>
            <a:r>
              <a:rPr lang="en-US" sz="2400" dirty="0" err="1"/>
              <a:t>majalah</a:t>
            </a:r>
            <a:r>
              <a:rPr lang="en-US" sz="2400" dirty="0"/>
              <a:t>, </a:t>
            </a:r>
            <a:r>
              <a:rPr lang="en-US" sz="2400" dirty="0" err="1"/>
              <a:t>dan</a:t>
            </a:r>
            <a:r>
              <a:rPr lang="en-US" sz="2400" dirty="0"/>
              <a:t> </a:t>
            </a:r>
            <a:r>
              <a:rPr lang="en-US" sz="2400" dirty="0" err="1"/>
              <a:t>surat</a:t>
            </a:r>
            <a:r>
              <a:rPr lang="en-US" sz="2400" dirty="0"/>
              <a:t> </a:t>
            </a:r>
            <a:r>
              <a:rPr lang="en-US" sz="2400" dirty="0" err="1"/>
              <a:t>kabar</a:t>
            </a:r>
            <a:r>
              <a:rPr lang="en-US" sz="2400" dirty="0"/>
              <a:t> yang </a:t>
            </a:r>
            <a:r>
              <a:rPr lang="en-US" sz="2400" dirty="0" err="1"/>
              <a:t>dikutip</a:t>
            </a:r>
            <a:r>
              <a:rPr lang="en-US" sz="2400" dirty="0"/>
              <a:t> </a:t>
            </a:r>
            <a:r>
              <a:rPr lang="en-US" sz="2400" dirty="0" err="1"/>
              <a:t>dalam</a:t>
            </a:r>
            <a:r>
              <a:rPr lang="en-US" sz="2400" dirty="0"/>
              <a:t> </a:t>
            </a:r>
            <a:r>
              <a:rPr lang="en-US" sz="2400" dirty="0" err="1"/>
              <a:t>tulisan</a:t>
            </a:r>
            <a:r>
              <a:rPr lang="en-US" sz="2400" dirty="0"/>
              <a:t>.</a:t>
            </a:r>
          </a:p>
          <a:p>
            <a:pPr>
              <a:buNone/>
            </a:pPr>
            <a:r>
              <a:rPr lang="en-US" sz="2400" dirty="0"/>
              <a:t>	</a:t>
            </a:r>
            <a:r>
              <a:rPr lang="en-US" sz="2400" dirty="0" err="1" smtClean="0">
                <a:solidFill>
                  <a:srgbClr val="FF0000"/>
                </a:solidFill>
              </a:rPr>
              <a:t>Misalnya</a:t>
            </a:r>
            <a:r>
              <a:rPr lang="en-US" sz="2400" dirty="0" smtClean="0">
                <a:solidFill>
                  <a:srgbClr val="FF0000"/>
                </a:solidFill>
              </a:rPr>
              <a:t> </a:t>
            </a:r>
            <a:r>
              <a:rPr lang="en-US" sz="2400" dirty="0">
                <a:solidFill>
                  <a:srgbClr val="FF0000"/>
                </a:solidFill>
              </a:rPr>
              <a:t>:</a:t>
            </a:r>
          </a:p>
          <a:p>
            <a:pPr>
              <a:buNone/>
            </a:pPr>
            <a:r>
              <a:rPr lang="en-US" sz="2400" dirty="0">
                <a:solidFill>
                  <a:srgbClr val="FF0000"/>
                </a:solidFill>
              </a:rPr>
              <a:t>	</a:t>
            </a:r>
            <a:r>
              <a:rPr lang="en-US" sz="2400" dirty="0" smtClean="0">
                <a:solidFill>
                  <a:srgbClr val="FF0000"/>
                </a:solidFill>
              </a:rPr>
              <a:t>	</a:t>
            </a:r>
            <a:r>
              <a:rPr lang="en-US" sz="2400" b="1" dirty="0" err="1" smtClean="0">
                <a:solidFill>
                  <a:srgbClr val="FF0000"/>
                </a:solidFill>
              </a:rPr>
              <a:t>majalah</a:t>
            </a:r>
            <a:r>
              <a:rPr lang="en-US" sz="2400" b="1" dirty="0" smtClean="0">
                <a:solidFill>
                  <a:srgbClr val="FF0000"/>
                </a:solidFill>
              </a:rPr>
              <a:t> </a:t>
            </a:r>
            <a:r>
              <a:rPr lang="en-US" sz="2400" b="1" i="1" dirty="0" err="1">
                <a:solidFill>
                  <a:srgbClr val="FF0000"/>
                </a:solidFill>
              </a:rPr>
              <a:t>Bahasa</a:t>
            </a:r>
            <a:r>
              <a:rPr lang="en-US" sz="2400" b="1" i="1" dirty="0">
                <a:solidFill>
                  <a:srgbClr val="FF0000"/>
                </a:solidFill>
              </a:rPr>
              <a:t> </a:t>
            </a:r>
            <a:r>
              <a:rPr lang="en-US" sz="2400" b="1" i="1" dirty="0" err="1">
                <a:solidFill>
                  <a:srgbClr val="FF0000"/>
                </a:solidFill>
              </a:rPr>
              <a:t>dan</a:t>
            </a:r>
            <a:r>
              <a:rPr lang="en-US" sz="2400" b="1" i="1" dirty="0">
                <a:solidFill>
                  <a:srgbClr val="FF0000"/>
                </a:solidFill>
              </a:rPr>
              <a:t> </a:t>
            </a:r>
            <a:r>
              <a:rPr lang="en-US" sz="2400" b="1" i="1" dirty="0" err="1">
                <a:solidFill>
                  <a:srgbClr val="FF0000"/>
                </a:solidFill>
              </a:rPr>
              <a:t>kesusasteraan</a:t>
            </a:r>
            <a:r>
              <a:rPr lang="en-US" sz="2400" b="1" dirty="0">
                <a:solidFill>
                  <a:srgbClr val="FF0000"/>
                </a:solidFill>
              </a:rPr>
              <a:t>, </a:t>
            </a:r>
            <a:r>
              <a:rPr lang="en-US" sz="2400" b="1" dirty="0" err="1">
                <a:solidFill>
                  <a:srgbClr val="FF0000"/>
                </a:solidFill>
              </a:rPr>
              <a:t>buku</a:t>
            </a:r>
            <a:r>
              <a:rPr lang="en-US" sz="2400" b="1" dirty="0">
                <a:solidFill>
                  <a:srgbClr val="FF0000"/>
                </a:solidFill>
              </a:rPr>
              <a:t> </a:t>
            </a:r>
            <a:r>
              <a:rPr lang="en-US" sz="2400" b="1" i="1" dirty="0" err="1">
                <a:solidFill>
                  <a:srgbClr val="FF0000"/>
                </a:solidFill>
              </a:rPr>
              <a:t>Negarakertagama</a:t>
            </a:r>
            <a:r>
              <a:rPr lang="en-US" sz="2400" b="1" i="1" dirty="0">
                <a:solidFill>
                  <a:srgbClr val="FF0000"/>
                </a:solidFill>
              </a:rPr>
              <a:t> </a:t>
            </a:r>
            <a:r>
              <a:rPr lang="en-US" sz="2400" b="1" i="1" dirty="0" smtClean="0">
                <a:solidFill>
                  <a:srgbClr val="FF0000"/>
                </a:solidFill>
              </a:rPr>
              <a:t>	</a:t>
            </a:r>
            <a:r>
              <a:rPr lang="en-US" sz="2400" b="1" dirty="0" err="1" smtClean="0">
                <a:solidFill>
                  <a:srgbClr val="FF0000"/>
                </a:solidFill>
              </a:rPr>
              <a:t>karangan</a:t>
            </a:r>
            <a:r>
              <a:rPr lang="en-US" sz="2400" b="1" dirty="0" smtClean="0">
                <a:solidFill>
                  <a:srgbClr val="FF0000"/>
                </a:solidFill>
              </a:rPr>
              <a:t> </a:t>
            </a:r>
            <a:r>
              <a:rPr lang="en-US" sz="2400" b="1" dirty="0" err="1" smtClean="0">
                <a:solidFill>
                  <a:srgbClr val="FF0000"/>
                </a:solidFill>
              </a:rPr>
              <a:t>Prapanca</a:t>
            </a:r>
            <a:r>
              <a:rPr lang="en-US" sz="2400" b="1" dirty="0">
                <a:solidFill>
                  <a:srgbClr val="FF0000"/>
                </a:solidFill>
              </a:rPr>
              <a:t>, </a:t>
            </a:r>
            <a:r>
              <a:rPr lang="en-US" sz="2400" b="1" dirty="0" err="1" smtClean="0">
                <a:solidFill>
                  <a:srgbClr val="FF0000"/>
                </a:solidFill>
              </a:rPr>
              <a:t>Surat</a:t>
            </a:r>
            <a:r>
              <a:rPr lang="en-US" sz="2400" b="1" dirty="0" smtClean="0">
                <a:solidFill>
                  <a:srgbClr val="FF0000"/>
                </a:solidFill>
              </a:rPr>
              <a:t> </a:t>
            </a:r>
            <a:r>
              <a:rPr lang="en-US" sz="2400" b="1" dirty="0" err="1" smtClean="0">
                <a:solidFill>
                  <a:srgbClr val="FF0000"/>
                </a:solidFill>
              </a:rPr>
              <a:t>kabar</a:t>
            </a:r>
            <a:r>
              <a:rPr lang="en-US" sz="2400" b="1" dirty="0" smtClean="0">
                <a:solidFill>
                  <a:srgbClr val="FF0000"/>
                </a:solidFill>
              </a:rPr>
              <a:t> </a:t>
            </a:r>
            <a:r>
              <a:rPr lang="en-US" sz="2400" b="1" i="1" dirty="0" err="1">
                <a:solidFill>
                  <a:srgbClr val="FF0000"/>
                </a:solidFill>
              </a:rPr>
              <a:t>Suara</a:t>
            </a:r>
            <a:r>
              <a:rPr lang="en-US" sz="2400" b="1" i="1" dirty="0">
                <a:solidFill>
                  <a:srgbClr val="FF0000"/>
                </a:solidFill>
              </a:rPr>
              <a:t> </a:t>
            </a:r>
            <a:r>
              <a:rPr lang="en-US" sz="2400" b="1" i="1" dirty="0" err="1">
                <a:solidFill>
                  <a:srgbClr val="FF0000"/>
                </a:solidFill>
              </a:rPr>
              <a:t>Karya</a:t>
            </a:r>
            <a:endParaRPr lang="en-US" sz="2400" b="1" dirty="0">
              <a:solidFill>
                <a:srgbClr val="FF0000"/>
              </a:solidFill>
            </a:endParaRPr>
          </a:p>
          <a:p>
            <a:pPr>
              <a:buNone/>
            </a:pPr>
            <a:r>
              <a:rPr lang="en-US" sz="2400" b="1" dirty="0">
                <a:solidFill>
                  <a:srgbClr val="FF0000"/>
                </a:solidFill>
              </a:rPr>
              <a:t> </a:t>
            </a:r>
          </a:p>
          <a:p>
            <a:pPr lvl="0">
              <a:buNone/>
            </a:pPr>
            <a:r>
              <a:rPr lang="en-US" sz="2400" dirty="0" smtClean="0"/>
              <a:t>2.	</a:t>
            </a:r>
            <a:r>
              <a:rPr lang="en-US" sz="2400" dirty="0" err="1" smtClean="0"/>
              <a:t>Huruf</a:t>
            </a:r>
            <a:r>
              <a:rPr lang="en-US" sz="2400" dirty="0" smtClean="0"/>
              <a:t> </a:t>
            </a:r>
            <a:r>
              <a:rPr lang="en-US" sz="2400" dirty="0"/>
              <a:t>miring </a:t>
            </a:r>
            <a:r>
              <a:rPr lang="en-US" sz="2400" dirty="0" err="1"/>
              <a:t>dalam</a:t>
            </a:r>
            <a:r>
              <a:rPr lang="en-US" sz="2400" dirty="0"/>
              <a:t> </a:t>
            </a:r>
            <a:r>
              <a:rPr lang="en-US" sz="2400" dirty="0" err="1"/>
              <a:t>cetakan</a:t>
            </a:r>
            <a:r>
              <a:rPr lang="en-US" sz="2400" dirty="0"/>
              <a:t> </a:t>
            </a:r>
            <a:r>
              <a:rPr lang="en-US" sz="2400" dirty="0" err="1"/>
              <a:t>dipakai</a:t>
            </a:r>
            <a:r>
              <a:rPr lang="en-US" sz="2400" dirty="0"/>
              <a:t> </a:t>
            </a:r>
            <a:r>
              <a:rPr lang="en-US" sz="2400" dirty="0" err="1"/>
              <a:t>untuk</a:t>
            </a:r>
            <a:r>
              <a:rPr lang="en-US" sz="2400" dirty="0"/>
              <a:t> </a:t>
            </a:r>
            <a:r>
              <a:rPr lang="en-US" sz="2400" dirty="0" err="1"/>
              <a:t>menegaskan</a:t>
            </a:r>
            <a:r>
              <a:rPr lang="en-US" sz="2400" dirty="0"/>
              <a:t> </a:t>
            </a:r>
            <a:r>
              <a:rPr lang="en-US" sz="2400" dirty="0" err="1"/>
              <a:t>atau</a:t>
            </a:r>
            <a:r>
              <a:rPr lang="en-US" sz="2400" dirty="0"/>
              <a:t> </a:t>
            </a:r>
            <a:r>
              <a:rPr lang="en-US" sz="2400" dirty="0" err="1"/>
              <a:t>mengkhususkan</a:t>
            </a:r>
            <a:r>
              <a:rPr lang="en-US" sz="2400" dirty="0"/>
              <a:t> </a:t>
            </a:r>
            <a:r>
              <a:rPr lang="en-US" sz="2400" dirty="0" err="1"/>
              <a:t>huruf,bagian</a:t>
            </a:r>
            <a:r>
              <a:rPr lang="en-US" sz="2400" dirty="0"/>
              <a:t> </a:t>
            </a:r>
            <a:r>
              <a:rPr lang="en-US" sz="2400" dirty="0" err="1"/>
              <a:t>kata</a:t>
            </a:r>
            <a:r>
              <a:rPr lang="en-US" sz="2400" dirty="0"/>
              <a:t>, </a:t>
            </a:r>
            <a:r>
              <a:rPr lang="en-US" sz="2400" dirty="0" err="1"/>
              <a:t>kata</a:t>
            </a:r>
            <a:r>
              <a:rPr lang="en-US" sz="2400" dirty="0"/>
              <a:t>, </a:t>
            </a:r>
            <a:r>
              <a:rPr lang="en-US" sz="2400" dirty="0" err="1"/>
              <a:t>atau</a:t>
            </a:r>
            <a:r>
              <a:rPr lang="en-US" sz="2400" dirty="0"/>
              <a:t> </a:t>
            </a:r>
            <a:r>
              <a:rPr lang="en-US" sz="2400" dirty="0" err="1"/>
              <a:t>kelompok</a:t>
            </a:r>
            <a:r>
              <a:rPr lang="en-US" sz="2400" dirty="0"/>
              <a:t> </a:t>
            </a:r>
            <a:r>
              <a:rPr lang="en-US" sz="2400" dirty="0" err="1"/>
              <a:t>kata</a:t>
            </a:r>
            <a:r>
              <a:rPr lang="en-US" sz="2400" dirty="0"/>
              <a:t>.</a:t>
            </a:r>
          </a:p>
          <a:p>
            <a:pPr>
              <a:buNone/>
            </a:pPr>
            <a:r>
              <a:rPr lang="en-US" sz="2400" dirty="0" smtClean="0"/>
              <a:t>	</a:t>
            </a:r>
            <a:r>
              <a:rPr lang="en-US" sz="2400" dirty="0" err="1" smtClean="0">
                <a:solidFill>
                  <a:srgbClr val="FF0000"/>
                </a:solidFill>
              </a:rPr>
              <a:t>Misalnya</a:t>
            </a:r>
            <a:r>
              <a:rPr lang="en-US" sz="2400" dirty="0" smtClean="0">
                <a:solidFill>
                  <a:srgbClr val="FF0000"/>
                </a:solidFill>
              </a:rPr>
              <a:t> </a:t>
            </a:r>
            <a:r>
              <a:rPr lang="en-US" sz="2400" dirty="0">
                <a:solidFill>
                  <a:srgbClr val="FF0000"/>
                </a:solidFill>
              </a:rPr>
              <a:t>:</a:t>
            </a:r>
          </a:p>
          <a:p>
            <a:pPr>
              <a:buNone/>
            </a:pPr>
            <a:r>
              <a:rPr lang="en-US" sz="2400" dirty="0" smtClean="0">
                <a:solidFill>
                  <a:srgbClr val="FF0000"/>
                </a:solidFill>
              </a:rPr>
              <a:t>	</a:t>
            </a:r>
            <a:r>
              <a:rPr lang="en-US" sz="2400" dirty="0">
                <a:solidFill>
                  <a:srgbClr val="FF0000"/>
                </a:solidFill>
              </a:rPr>
              <a:t>	</a:t>
            </a:r>
            <a:r>
              <a:rPr lang="en-US" sz="2400" b="1" dirty="0" err="1">
                <a:solidFill>
                  <a:srgbClr val="FF0000"/>
                </a:solidFill>
              </a:rPr>
              <a:t>Huruf</a:t>
            </a:r>
            <a:r>
              <a:rPr lang="en-US" sz="2400" b="1" dirty="0">
                <a:solidFill>
                  <a:srgbClr val="FF0000"/>
                </a:solidFill>
              </a:rPr>
              <a:t> </a:t>
            </a:r>
            <a:r>
              <a:rPr lang="en-US" sz="2400" b="1" dirty="0" err="1">
                <a:solidFill>
                  <a:srgbClr val="FF0000"/>
                </a:solidFill>
              </a:rPr>
              <a:t>pertama</a:t>
            </a:r>
            <a:r>
              <a:rPr lang="en-US" sz="2400" b="1" dirty="0">
                <a:solidFill>
                  <a:srgbClr val="FF0000"/>
                </a:solidFill>
              </a:rPr>
              <a:t> </a:t>
            </a:r>
            <a:r>
              <a:rPr lang="en-US" sz="2400" b="1" dirty="0" err="1">
                <a:solidFill>
                  <a:srgbClr val="FF0000"/>
                </a:solidFill>
              </a:rPr>
              <a:t>kata</a:t>
            </a:r>
            <a:r>
              <a:rPr lang="en-US" sz="2400" b="1" dirty="0">
                <a:solidFill>
                  <a:srgbClr val="FF0000"/>
                </a:solidFill>
              </a:rPr>
              <a:t> </a:t>
            </a:r>
            <a:r>
              <a:rPr lang="en-US" sz="2400" b="1" i="1" dirty="0" err="1">
                <a:solidFill>
                  <a:srgbClr val="FF0000"/>
                </a:solidFill>
              </a:rPr>
              <a:t>abad</a:t>
            </a:r>
            <a:r>
              <a:rPr lang="en-US" sz="2400" b="1" i="1" dirty="0">
                <a:solidFill>
                  <a:srgbClr val="FF0000"/>
                </a:solidFill>
              </a:rPr>
              <a:t> </a:t>
            </a:r>
            <a:r>
              <a:rPr lang="en-US" sz="2400" b="1" dirty="0" err="1">
                <a:solidFill>
                  <a:srgbClr val="FF0000"/>
                </a:solidFill>
              </a:rPr>
              <a:t>ialah</a:t>
            </a:r>
            <a:r>
              <a:rPr lang="en-US" sz="2400" b="1" dirty="0">
                <a:solidFill>
                  <a:srgbClr val="FF0000"/>
                </a:solidFill>
              </a:rPr>
              <a:t> </a:t>
            </a:r>
            <a:r>
              <a:rPr lang="en-US" sz="2400" b="1" i="1" dirty="0">
                <a:solidFill>
                  <a:srgbClr val="FF0000"/>
                </a:solidFill>
              </a:rPr>
              <a:t>a.</a:t>
            </a:r>
            <a:endParaRPr lang="en-US" sz="2400" b="1" dirty="0">
              <a:solidFill>
                <a:srgbClr val="FF0000"/>
              </a:solidFill>
            </a:endParaRPr>
          </a:p>
          <a:p>
            <a:pPr>
              <a:buNone/>
            </a:pPr>
            <a:r>
              <a:rPr lang="en-US" sz="2400" b="1" dirty="0" smtClean="0">
                <a:solidFill>
                  <a:srgbClr val="FF0000"/>
                </a:solidFill>
              </a:rPr>
              <a:t>		</a:t>
            </a:r>
            <a:r>
              <a:rPr lang="en-US" sz="2400" b="1" dirty="0" err="1" smtClean="0">
                <a:solidFill>
                  <a:srgbClr val="FF0000"/>
                </a:solidFill>
              </a:rPr>
              <a:t>Dia</a:t>
            </a:r>
            <a:r>
              <a:rPr lang="en-US" sz="2400" b="1" dirty="0" smtClean="0">
                <a:solidFill>
                  <a:srgbClr val="FF0000"/>
                </a:solidFill>
              </a:rPr>
              <a:t> </a:t>
            </a:r>
            <a:r>
              <a:rPr lang="en-US" sz="2400" b="1" dirty="0" err="1">
                <a:solidFill>
                  <a:srgbClr val="FF0000"/>
                </a:solidFill>
              </a:rPr>
              <a:t>bukan</a:t>
            </a:r>
            <a:r>
              <a:rPr lang="en-US" sz="2400" b="1" dirty="0">
                <a:solidFill>
                  <a:srgbClr val="FF0000"/>
                </a:solidFill>
              </a:rPr>
              <a:t> </a:t>
            </a:r>
            <a:r>
              <a:rPr lang="en-US" sz="2400" b="1" i="1" dirty="0" err="1">
                <a:solidFill>
                  <a:srgbClr val="FF0000"/>
                </a:solidFill>
              </a:rPr>
              <a:t>me</a:t>
            </a:r>
            <a:r>
              <a:rPr lang="en-US" sz="2400" b="1" dirty="0" err="1">
                <a:solidFill>
                  <a:srgbClr val="FF0000"/>
                </a:solidFill>
              </a:rPr>
              <a:t>nipu</a:t>
            </a:r>
            <a:r>
              <a:rPr lang="en-US" sz="2400" b="1" dirty="0">
                <a:solidFill>
                  <a:srgbClr val="FF0000"/>
                </a:solidFill>
              </a:rPr>
              <a:t> , </a:t>
            </a:r>
            <a:r>
              <a:rPr lang="en-US" sz="2400" b="1" dirty="0" err="1">
                <a:solidFill>
                  <a:srgbClr val="FF0000"/>
                </a:solidFill>
              </a:rPr>
              <a:t>tetapi</a:t>
            </a:r>
            <a:r>
              <a:rPr lang="en-US" sz="2400" b="1" dirty="0">
                <a:solidFill>
                  <a:srgbClr val="FF0000"/>
                </a:solidFill>
              </a:rPr>
              <a:t> </a:t>
            </a:r>
            <a:r>
              <a:rPr lang="en-US" sz="2400" b="1" i="1" dirty="0" err="1">
                <a:solidFill>
                  <a:srgbClr val="FF0000"/>
                </a:solidFill>
              </a:rPr>
              <a:t>di</a:t>
            </a:r>
            <a:r>
              <a:rPr lang="en-US" sz="2400" b="1" dirty="0" err="1">
                <a:solidFill>
                  <a:srgbClr val="FF0000"/>
                </a:solidFill>
              </a:rPr>
              <a:t>tipu</a:t>
            </a:r>
            <a:endParaRPr lang="en-US" sz="2400" b="1" dirty="0">
              <a:solidFill>
                <a:srgbClr val="FF0000"/>
              </a:solidFill>
            </a:endParaRPr>
          </a:p>
          <a:p>
            <a:pPr>
              <a:buNone/>
            </a:pPr>
            <a:r>
              <a:rPr lang="en-US" sz="2400" b="1" dirty="0" smtClean="0">
                <a:solidFill>
                  <a:srgbClr val="FF0000"/>
                </a:solidFill>
              </a:rPr>
              <a:t>		</a:t>
            </a:r>
            <a:r>
              <a:rPr lang="en-US" sz="2400" b="1" dirty="0" err="1" smtClean="0">
                <a:solidFill>
                  <a:srgbClr val="FF0000"/>
                </a:solidFill>
              </a:rPr>
              <a:t>Bab</a:t>
            </a:r>
            <a:r>
              <a:rPr lang="en-US" sz="2400" b="1" dirty="0" smtClean="0">
                <a:solidFill>
                  <a:srgbClr val="FF0000"/>
                </a:solidFill>
              </a:rPr>
              <a:t> </a:t>
            </a:r>
            <a:r>
              <a:rPr lang="en-US" sz="2400" b="1" dirty="0" err="1">
                <a:solidFill>
                  <a:srgbClr val="FF0000"/>
                </a:solidFill>
              </a:rPr>
              <a:t>ini</a:t>
            </a:r>
            <a:r>
              <a:rPr lang="en-US" sz="2400" b="1" i="1" dirty="0" err="1">
                <a:solidFill>
                  <a:srgbClr val="FF0000"/>
                </a:solidFill>
              </a:rPr>
              <a:t>tidak</a:t>
            </a:r>
            <a:r>
              <a:rPr lang="en-US" sz="2400" b="1" i="1" dirty="0">
                <a:solidFill>
                  <a:srgbClr val="FF0000"/>
                </a:solidFill>
              </a:rPr>
              <a:t> </a:t>
            </a:r>
            <a:r>
              <a:rPr lang="en-US" sz="2400" b="1" dirty="0" err="1">
                <a:solidFill>
                  <a:srgbClr val="FF0000"/>
                </a:solidFill>
              </a:rPr>
              <a:t>membicarakan</a:t>
            </a:r>
            <a:r>
              <a:rPr lang="en-US" sz="2400" b="1" dirty="0">
                <a:solidFill>
                  <a:srgbClr val="FF0000"/>
                </a:solidFill>
              </a:rPr>
              <a:t> </a:t>
            </a:r>
            <a:r>
              <a:rPr lang="en-US" sz="2400" b="1" dirty="0" err="1">
                <a:solidFill>
                  <a:srgbClr val="FF0000"/>
                </a:solidFill>
              </a:rPr>
              <a:t>penulisan</a:t>
            </a:r>
            <a:r>
              <a:rPr lang="en-US" sz="2400" b="1" dirty="0">
                <a:solidFill>
                  <a:srgbClr val="FF0000"/>
                </a:solidFill>
              </a:rPr>
              <a:t> </a:t>
            </a:r>
            <a:r>
              <a:rPr lang="en-US" sz="2400" b="1" dirty="0" err="1">
                <a:solidFill>
                  <a:srgbClr val="FF0000"/>
                </a:solidFill>
              </a:rPr>
              <a:t>huruf</a:t>
            </a:r>
            <a:r>
              <a:rPr lang="en-US" sz="2400" b="1" dirty="0">
                <a:solidFill>
                  <a:srgbClr val="FF0000"/>
                </a:solidFill>
              </a:rPr>
              <a:t> capital.</a:t>
            </a:r>
          </a:p>
          <a:p>
            <a:pPr>
              <a:buNone/>
            </a:pPr>
            <a:r>
              <a:rPr lang="en-US" sz="2400" b="1" dirty="0" smtClean="0">
                <a:solidFill>
                  <a:srgbClr val="FF0000"/>
                </a:solidFill>
              </a:rPr>
              <a:t>	</a:t>
            </a:r>
            <a:r>
              <a:rPr lang="en-US" sz="2400" b="1" dirty="0" smtClean="0"/>
              <a:t>	</a:t>
            </a:r>
            <a:endParaRPr lang="en-US" sz="2400" dirty="0"/>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lan-rajab.jpg"/>
          <p:cNvPicPr>
            <a:picLocks noChangeAspect="1"/>
          </p:cNvPicPr>
          <p:nvPr/>
        </p:nvPicPr>
        <p:blipFill>
          <a:blip r:embed="rId3"/>
          <a:stretch>
            <a:fillRect/>
          </a:stretch>
        </p:blipFill>
        <p:spPr>
          <a:xfrm>
            <a:off x="13252" y="0"/>
            <a:ext cx="9130748" cy="6858000"/>
          </a:xfrm>
          <a:prstGeom prst="rect">
            <a:avLst/>
          </a:prstGeom>
        </p:spPr>
      </p:pic>
      <p:sp>
        <p:nvSpPr>
          <p:cNvPr id="3" name="Content Placeholder 2"/>
          <p:cNvSpPr>
            <a:spLocks noGrp="1"/>
          </p:cNvSpPr>
          <p:nvPr>
            <p:ph idx="1"/>
          </p:nvPr>
        </p:nvSpPr>
        <p:spPr>
          <a:xfrm>
            <a:off x="0" y="0"/>
            <a:ext cx="9144000" cy="6858000"/>
          </a:xfrm>
        </p:spPr>
        <p:txBody>
          <a:bodyPr>
            <a:noAutofit/>
          </a:bodyPr>
          <a:lstStyle/>
          <a:p>
            <a:pPr lvl="0">
              <a:buNone/>
            </a:pPr>
            <a:endParaRPr lang="en-US" sz="2400" dirty="0" smtClean="0"/>
          </a:p>
          <a:p>
            <a:pPr lvl="0">
              <a:buNone/>
            </a:pPr>
            <a:r>
              <a:rPr lang="en-US" sz="2400" dirty="0" smtClean="0">
                <a:solidFill>
                  <a:schemeClr val="accent6">
                    <a:lumMod val="20000"/>
                    <a:lumOff val="80000"/>
                  </a:schemeClr>
                </a:solidFill>
              </a:rPr>
              <a:t>3.   </a:t>
            </a:r>
            <a:r>
              <a:rPr lang="en-US" sz="2400" dirty="0" err="1" smtClean="0">
                <a:solidFill>
                  <a:schemeClr val="accent6">
                    <a:lumMod val="20000"/>
                    <a:lumOff val="80000"/>
                  </a:schemeClr>
                </a:solidFill>
              </a:rPr>
              <a:t>Huruf</a:t>
            </a:r>
            <a:r>
              <a:rPr lang="en-US" sz="2400" dirty="0" smtClean="0">
                <a:solidFill>
                  <a:schemeClr val="accent6">
                    <a:lumMod val="20000"/>
                    <a:lumOff val="80000"/>
                  </a:schemeClr>
                </a:solidFill>
              </a:rPr>
              <a:t> </a:t>
            </a:r>
            <a:r>
              <a:rPr lang="en-US" sz="2400" dirty="0">
                <a:solidFill>
                  <a:schemeClr val="accent6">
                    <a:lumMod val="20000"/>
                    <a:lumOff val="80000"/>
                  </a:schemeClr>
                </a:solidFill>
              </a:rPr>
              <a:t>miring </a:t>
            </a:r>
            <a:r>
              <a:rPr lang="en-US" sz="2400" dirty="0" err="1">
                <a:solidFill>
                  <a:schemeClr val="accent6">
                    <a:lumMod val="20000"/>
                    <a:lumOff val="80000"/>
                  </a:schemeClr>
                </a:solidFill>
              </a:rPr>
              <a:t>dalam</a:t>
            </a:r>
            <a:r>
              <a:rPr lang="en-US" sz="2400" dirty="0">
                <a:solidFill>
                  <a:schemeClr val="accent6">
                    <a:lumMod val="20000"/>
                    <a:lumOff val="80000"/>
                  </a:schemeClr>
                </a:solidFill>
              </a:rPr>
              <a:t> </a:t>
            </a:r>
            <a:r>
              <a:rPr lang="en-US" sz="2400" dirty="0" err="1">
                <a:solidFill>
                  <a:schemeClr val="accent6">
                    <a:lumMod val="20000"/>
                    <a:lumOff val="80000"/>
                  </a:schemeClr>
                </a:solidFill>
              </a:rPr>
              <a:t>cetakan</a:t>
            </a:r>
            <a:r>
              <a:rPr lang="en-US" sz="2400" dirty="0">
                <a:solidFill>
                  <a:schemeClr val="accent6">
                    <a:lumMod val="20000"/>
                    <a:lumOff val="80000"/>
                  </a:schemeClr>
                </a:solidFill>
              </a:rPr>
              <a:t> </a:t>
            </a:r>
            <a:r>
              <a:rPr lang="en-US" sz="2400" dirty="0" err="1">
                <a:solidFill>
                  <a:schemeClr val="accent6">
                    <a:lumMod val="20000"/>
                    <a:lumOff val="80000"/>
                  </a:schemeClr>
                </a:solidFill>
              </a:rPr>
              <a:t>dipakai</a:t>
            </a:r>
            <a:r>
              <a:rPr lang="en-US" sz="2400" dirty="0">
                <a:solidFill>
                  <a:schemeClr val="accent6">
                    <a:lumMod val="20000"/>
                    <a:lumOff val="80000"/>
                  </a:schemeClr>
                </a:solidFill>
              </a:rPr>
              <a:t> </a:t>
            </a:r>
            <a:r>
              <a:rPr lang="en-US" sz="2400" dirty="0" err="1">
                <a:solidFill>
                  <a:schemeClr val="accent6">
                    <a:lumMod val="20000"/>
                    <a:lumOff val="80000"/>
                  </a:schemeClr>
                </a:solidFill>
              </a:rPr>
              <a:t>untuk</a:t>
            </a:r>
            <a:r>
              <a:rPr lang="en-US" sz="2400" dirty="0">
                <a:solidFill>
                  <a:schemeClr val="accent6">
                    <a:lumMod val="20000"/>
                    <a:lumOff val="80000"/>
                  </a:schemeClr>
                </a:solidFill>
              </a:rPr>
              <a:t> </a:t>
            </a:r>
            <a:r>
              <a:rPr lang="en-US" sz="2400" dirty="0" err="1">
                <a:solidFill>
                  <a:schemeClr val="accent6">
                    <a:lumMod val="20000"/>
                    <a:lumOff val="80000"/>
                  </a:schemeClr>
                </a:solidFill>
              </a:rPr>
              <a:t>menuliskan</a:t>
            </a:r>
            <a:r>
              <a:rPr lang="en-US" sz="2400" dirty="0">
                <a:solidFill>
                  <a:schemeClr val="accent6">
                    <a:lumMod val="20000"/>
                    <a:lumOff val="80000"/>
                  </a:schemeClr>
                </a:solidFill>
              </a:rPr>
              <a:t> </a:t>
            </a:r>
            <a:r>
              <a:rPr lang="en-US" sz="2400" dirty="0" err="1">
                <a:solidFill>
                  <a:schemeClr val="accent6">
                    <a:lumMod val="20000"/>
                    <a:lumOff val="80000"/>
                  </a:schemeClr>
                </a:solidFill>
              </a:rPr>
              <a:t>kata</a:t>
            </a:r>
            <a:r>
              <a:rPr lang="en-US" sz="2400" dirty="0">
                <a:solidFill>
                  <a:schemeClr val="accent6">
                    <a:lumMod val="20000"/>
                    <a:lumOff val="80000"/>
                  </a:schemeClr>
                </a:solidFill>
              </a:rPr>
              <a:t> </a:t>
            </a:r>
            <a:r>
              <a:rPr lang="en-US" sz="2400" dirty="0" err="1">
                <a:solidFill>
                  <a:schemeClr val="accent6">
                    <a:lumMod val="20000"/>
                    <a:lumOff val="80000"/>
                  </a:schemeClr>
                </a:solidFill>
              </a:rPr>
              <a:t>ilmiah</a:t>
            </a:r>
            <a:r>
              <a:rPr lang="en-US" sz="2400" dirty="0">
                <a:solidFill>
                  <a:schemeClr val="accent6">
                    <a:lumMod val="20000"/>
                    <a:lumOff val="80000"/>
                  </a:schemeClr>
                </a:solidFill>
              </a:rPr>
              <a:t> </a:t>
            </a:r>
            <a:r>
              <a:rPr lang="en-US" sz="2400" dirty="0" err="1">
                <a:solidFill>
                  <a:schemeClr val="accent6">
                    <a:lumMod val="20000"/>
                    <a:lumOff val="80000"/>
                  </a:schemeClr>
                </a:solidFill>
              </a:rPr>
              <a:t>atau</a:t>
            </a:r>
            <a:r>
              <a:rPr lang="en-US" sz="2400" dirty="0">
                <a:solidFill>
                  <a:schemeClr val="accent6">
                    <a:lumMod val="20000"/>
                    <a:lumOff val="80000"/>
                  </a:schemeClr>
                </a:solidFill>
              </a:rPr>
              <a:t> </a:t>
            </a:r>
            <a:r>
              <a:rPr lang="en-US" sz="2400" dirty="0" err="1">
                <a:solidFill>
                  <a:schemeClr val="accent6">
                    <a:lumMod val="20000"/>
                    <a:lumOff val="80000"/>
                  </a:schemeClr>
                </a:solidFill>
              </a:rPr>
              <a:t>ungkapan</a:t>
            </a:r>
            <a:r>
              <a:rPr lang="en-US" sz="2400" dirty="0">
                <a:solidFill>
                  <a:schemeClr val="accent6">
                    <a:lumMod val="20000"/>
                    <a:lumOff val="80000"/>
                  </a:schemeClr>
                </a:solidFill>
              </a:rPr>
              <a:t> </a:t>
            </a:r>
            <a:r>
              <a:rPr lang="en-US" sz="2400" dirty="0" err="1">
                <a:solidFill>
                  <a:schemeClr val="accent6">
                    <a:lumMod val="20000"/>
                    <a:lumOff val="80000"/>
                  </a:schemeClr>
                </a:solidFill>
              </a:rPr>
              <a:t>asing</a:t>
            </a:r>
            <a:r>
              <a:rPr lang="en-US" sz="2400" dirty="0">
                <a:solidFill>
                  <a:schemeClr val="accent6">
                    <a:lumMod val="20000"/>
                    <a:lumOff val="80000"/>
                  </a:schemeClr>
                </a:solidFill>
              </a:rPr>
              <a:t> </a:t>
            </a:r>
            <a:r>
              <a:rPr lang="en-US" sz="2400" dirty="0" err="1">
                <a:solidFill>
                  <a:schemeClr val="accent6">
                    <a:lumMod val="20000"/>
                    <a:lumOff val="80000"/>
                  </a:schemeClr>
                </a:solidFill>
              </a:rPr>
              <a:t>kecuali</a:t>
            </a:r>
            <a:r>
              <a:rPr lang="en-US" sz="2400" dirty="0">
                <a:solidFill>
                  <a:schemeClr val="accent6">
                    <a:lumMod val="20000"/>
                    <a:lumOff val="80000"/>
                  </a:schemeClr>
                </a:solidFill>
              </a:rPr>
              <a:t>  yang </a:t>
            </a:r>
            <a:r>
              <a:rPr lang="en-US" sz="2400" dirty="0" err="1">
                <a:solidFill>
                  <a:schemeClr val="accent6">
                    <a:lumMod val="20000"/>
                    <a:lumOff val="80000"/>
                  </a:schemeClr>
                </a:solidFill>
              </a:rPr>
              <a:t>telah</a:t>
            </a:r>
            <a:r>
              <a:rPr lang="en-US" sz="2400" dirty="0">
                <a:solidFill>
                  <a:schemeClr val="accent6">
                    <a:lumMod val="20000"/>
                    <a:lumOff val="80000"/>
                  </a:schemeClr>
                </a:solidFill>
              </a:rPr>
              <a:t> </a:t>
            </a:r>
            <a:r>
              <a:rPr lang="en-US" sz="2400" dirty="0" err="1">
                <a:solidFill>
                  <a:schemeClr val="accent6">
                    <a:lumMod val="20000"/>
                    <a:lumOff val="80000"/>
                  </a:schemeClr>
                </a:solidFill>
              </a:rPr>
              <a:t>disesuaikan</a:t>
            </a:r>
            <a:r>
              <a:rPr lang="en-US" sz="2400" dirty="0">
                <a:solidFill>
                  <a:schemeClr val="accent6">
                    <a:lumMod val="20000"/>
                    <a:lumOff val="80000"/>
                  </a:schemeClr>
                </a:solidFill>
              </a:rPr>
              <a:t> </a:t>
            </a:r>
            <a:r>
              <a:rPr lang="en-US" sz="2400" dirty="0" err="1">
                <a:solidFill>
                  <a:schemeClr val="accent6">
                    <a:lumMod val="20000"/>
                    <a:lumOff val="80000"/>
                  </a:schemeClr>
                </a:solidFill>
              </a:rPr>
              <a:t>ejaannya</a:t>
            </a:r>
            <a:r>
              <a:rPr lang="en-US" sz="2400" dirty="0">
                <a:solidFill>
                  <a:schemeClr val="accent6">
                    <a:lumMod val="20000"/>
                    <a:lumOff val="80000"/>
                  </a:schemeClr>
                </a:solidFill>
              </a:rPr>
              <a:t>.</a:t>
            </a:r>
          </a:p>
          <a:p>
            <a:pPr>
              <a:buNone/>
            </a:pPr>
            <a:r>
              <a:rPr lang="en-US" sz="2400" dirty="0" smtClean="0">
                <a:solidFill>
                  <a:schemeClr val="accent6">
                    <a:lumMod val="20000"/>
                    <a:lumOff val="80000"/>
                  </a:schemeClr>
                </a:solidFill>
              </a:rPr>
              <a:t>	</a:t>
            </a:r>
            <a:r>
              <a:rPr lang="en-US" sz="2400" dirty="0" err="1" smtClean="0">
                <a:solidFill>
                  <a:srgbClr val="FF0000"/>
                </a:solidFill>
              </a:rPr>
              <a:t>Misalnya</a:t>
            </a:r>
            <a:r>
              <a:rPr lang="en-US" sz="2400" dirty="0" smtClean="0">
                <a:solidFill>
                  <a:srgbClr val="FF0000"/>
                </a:solidFill>
              </a:rPr>
              <a:t> </a:t>
            </a:r>
            <a:r>
              <a:rPr lang="en-US" sz="2400" dirty="0">
                <a:solidFill>
                  <a:srgbClr val="FF0000"/>
                </a:solidFill>
              </a:rPr>
              <a:t>:</a:t>
            </a:r>
          </a:p>
          <a:p>
            <a:pPr>
              <a:buNone/>
            </a:pPr>
            <a:r>
              <a:rPr lang="en-US" sz="2400" dirty="0" smtClean="0">
                <a:solidFill>
                  <a:srgbClr val="FF0000"/>
                </a:solidFill>
              </a:rPr>
              <a:t>		</a:t>
            </a:r>
            <a:r>
              <a:rPr lang="en-US" sz="2400" b="1" dirty="0" err="1" smtClean="0">
                <a:solidFill>
                  <a:srgbClr val="FF0000"/>
                </a:solidFill>
              </a:rPr>
              <a:t>Nama</a:t>
            </a:r>
            <a:r>
              <a:rPr lang="en-US" sz="2400" b="1" dirty="0" smtClean="0">
                <a:solidFill>
                  <a:srgbClr val="FF0000"/>
                </a:solidFill>
              </a:rPr>
              <a:t> </a:t>
            </a:r>
            <a:r>
              <a:rPr lang="en-US" sz="2400" b="1" dirty="0" err="1">
                <a:solidFill>
                  <a:srgbClr val="FF0000"/>
                </a:solidFill>
              </a:rPr>
              <a:t>ilmiah</a:t>
            </a:r>
            <a:r>
              <a:rPr lang="en-US" sz="2400" b="1" dirty="0">
                <a:solidFill>
                  <a:srgbClr val="FF0000"/>
                </a:solidFill>
              </a:rPr>
              <a:t> </a:t>
            </a:r>
            <a:r>
              <a:rPr lang="en-US" sz="2400" b="1" dirty="0" err="1">
                <a:solidFill>
                  <a:srgbClr val="FF0000"/>
                </a:solidFill>
              </a:rPr>
              <a:t>buah</a:t>
            </a:r>
            <a:r>
              <a:rPr lang="en-US" sz="2400" b="1" dirty="0">
                <a:solidFill>
                  <a:srgbClr val="FF0000"/>
                </a:solidFill>
              </a:rPr>
              <a:t> </a:t>
            </a:r>
            <a:r>
              <a:rPr lang="en-US" sz="2400" b="1" dirty="0" err="1">
                <a:solidFill>
                  <a:srgbClr val="FF0000"/>
                </a:solidFill>
              </a:rPr>
              <a:t>manggis</a:t>
            </a:r>
            <a:r>
              <a:rPr lang="en-US" sz="2400" b="1" dirty="0">
                <a:solidFill>
                  <a:srgbClr val="FF0000"/>
                </a:solidFill>
              </a:rPr>
              <a:t> </a:t>
            </a:r>
            <a:r>
              <a:rPr lang="en-US" sz="2400" b="1" dirty="0" err="1">
                <a:solidFill>
                  <a:srgbClr val="FF0000"/>
                </a:solidFill>
              </a:rPr>
              <a:t>ialah</a:t>
            </a:r>
            <a:r>
              <a:rPr lang="en-US" sz="2400" b="1" dirty="0">
                <a:solidFill>
                  <a:srgbClr val="FF0000"/>
                </a:solidFill>
              </a:rPr>
              <a:t> </a:t>
            </a:r>
            <a:r>
              <a:rPr lang="en-US" sz="2400" b="1" i="1" dirty="0" err="1">
                <a:solidFill>
                  <a:srgbClr val="FF0000"/>
                </a:solidFill>
              </a:rPr>
              <a:t>Carcania</a:t>
            </a:r>
            <a:r>
              <a:rPr lang="en-US" sz="2400" b="1" i="1" dirty="0">
                <a:solidFill>
                  <a:srgbClr val="FF0000"/>
                </a:solidFill>
              </a:rPr>
              <a:t> </a:t>
            </a:r>
            <a:r>
              <a:rPr lang="en-US" sz="2400" b="1" i="1" dirty="0" err="1">
                <a:solidFill>
                  <a:srgbClr val="FF0000"/>
                </a:solidFill>
              </a:rPr>
              <a:t>mangostana</a:t>
            </a:r>
            <a:r>
              <a:rPr lang="en-US" sz="2400" b="1" i="1" dirty="0" smtClean="0">
                <a:solidFill>
                  <a:srgbClr val="FF0000"/>
                </a:solidFill>
              </a:rPr>
              <a:t>.</a:t>
            </a:r>
            <a:endParaRPr lang="en-US" sz="2400" b="1" dirty="0" smtClean="0">
              <a:solidFill>
                <a:srgbClr val="FF0000"/>
              </a:solidFill>
            </a:endParaRPr>
          </a:p>
          <a:p>
            <a:pPr>
              <a:buNone/>
            </a:pPr>
            <a:r>
              <a:rPr lang="en-US" sz="2400" b="1" i="1" dirty="0" smtClean="0">
                <a:solidFill>
                  <a:srgbClr val="FF0000"/>
                </a:solidFill>
              </a:rPr>
              <a:t>		</a:t>
            </a:r>
            <a:r>
              <a:rPr lang="en-US" sz="2400" b="1" dirty="0" err="1" smtClean="0">
                <a:solidFill>
                  <a:srgbClr val="FF0000"/>
                </a:solidFill>
              </a:rPr>
              <a:t>Politik</a:t>
            </a:r>
            <a:r>
              <a:rPr lang="en-US" sz="2400" b="1" dirty="0" smtClean="0">
                <a:solidFill>
                  <a:srgbClr val="FF0000"/>
                </a:solidFill>
              </a:rPr>
              <a:t> </a:t>
            </a:r>
            <a:r>
              <a:rPr lang="en-US" sz="2400" b="1" i="1" dirty="0" err="1" smtClean="0">
                <a:solidFill>
                  <a:srgbClr val="FF0000"/>
                </a:solidFill>
              </a:rPr>
              <a:t>devide</a:t>
            </a:r>
            <a:r>
              <a:rPr lang="en-US" sz="2400" b="1" i="1" dirty="0" smtClean="0">
                <a:solidFill>
                  <a:srgbClr val="FF0000"/>
                </a:solidFill>
              </a:rPr>
              <a:t> et </a:t>
            </a:r>
            <a:r>
              <a:rPr lang="en-US" sz="2400" b="1" i="1" dirty="0" err="1" smtClean="0">
                <a:solidFill>
                  <a:srgbClr val="FF0000"/>
                </a:solidFill>
              </a:rPr>
              <a:t>impera</a:t>
            </a:r>
            <a:r>
              <a:rPr lang="en-US" sz="2400" b="1" i="1" dirty="0" smtClean="0">
                <a:solidFill>
                  <a:srgbClr val="FF0000"/>
                </a:solidFill>
              </a:rPr>
              <a:t> </a:t>
            </a:r>
            <a:r>
              <a:rPr lang="en-US" sz="2400" b="1" dirty="0" err="1" smtClean="0">
                <a:solidFill>
                  <a:srgbClr val="FF0000"/>
                </a:solidFill>
              </a:rPr>
              <a:t>pernah</a:t>
            </a:r>
            <a:r>
              <a:rPr lang="en-US" sz="2400" b="1" dirty="0" smtClean="0">
                <a:solidFill>
                  <a:srgbClr val="FF0000"/>
                </a:solidFill>
              </a:rPr>
              <a:t> </a:t>
            </a:r>
            <a:r>
              <a:rPr lang="en-US" sz="2400" b="1" dirty="0" err="1" smtClean="0">
                <a:solidFill>
                  <a:srgbClr val="FF0000"/>
                </a:solidFill>
              </a:rPr>
              <a:t>merajalela</a:t>
            </a:r>
            <a:r>
              <a:rPr lang="en-US" sz="2400" b="1" dirty="0" smtClean="0">
                <a:solidFill>
                  <a:srgbClr val="FF0000"/>
                </a:solidFill>
              </a:rPr>
              <a:t> </a:t>
            </a:r>
            <a:r>
              <a:rPr lang="en-US" sz="2400" b="1" dirty="0" err="1" smtClean="0">
                <a:solidFill>
                  <a:srgbClr val="FF0000"/>
                </a:solidFill>
              </a:rPr>
              <a:t>di</a:t>
            </a:r>
            <a:r>
              <a:rPr lang="en-US" sz="2400" b="1" dirty="0" smtClean="0">
                <a:solidFill>
                  <a:srgbClr val="FF0000"/>
                </a:solidFill>
              </a:rPr>
              <a:t> </a:t>
            </a:r>
            <a:r>
              <a:rPr lang="en-US" sz="2400" b="1" dirty="0" err="1" smtClean="0">
                <a:solidFill>
                  <a:srgbClr val="FF0000"/>
                </a:solidFill>
              </a:rPr>
              <a:t>negeri</a:t>
            </a:r>
            <a:r>
              <a:rPr lang="en-US" sz="2400" b="1" dirty="0" smtClean="0">
                <a:solidFill>
                  <a:srgbClr val="FF0000"/>
                </a:solidFill>
              </a:rPr>
              <a:t> </a:t>
            </a:r>
            <a:r>
              <a:rPr lang="en-US" sz="2400" b="1" dirty="0" err="1" smtClean="0">
                <a:solidFill>
                  <a:srgbClr val="FF0000"/>
                </a:solidFill>
              </a:rPr>
              <a:t>ini</a:t>
            </a:r>
            <a:r>
              <a:rPr lang="en-US" sz="2400" b="1" dirty="0" smtClean="0">
                <a:solidFill>
                  <a:srgbClr val="FF0000"/>
                </a:solidFill>
              </a:rPr>
              <a:t>.</a:t>
            </a:r>
          </a:p>
          <a:p>
            <a:pPr>
              <a:buNone/>
            </a:pPr>
            <a:r>
              <a:rPr lang="en-US" sz="2400" b="1" i="1" dirty="0" smtClean="0">
                <a:solidFill>
                  <a:srgbClr val="FF0000"/>
                </a:solidFill>
              </a:rPr>
              <a:t>		</a:t>
            </a:r>
            <a:r>
              <a:rPr lang="en-US" sz="2400" b="1" i="1" dirty="0" err="1" smtClean="0">
                <a:solidFill>
                  <a:srgbClr val="FF0000"/>
                </a:solidFill>
              </a:rPr>
              <a:t>Weltanshauung</a:t>
            </a:r>
            <a:r>
              <a:rPr lang="en-US" sz="2400" b="1" i="1" dirty="0" smtClean="0">
                <a:solidFill>
                  <a:srgbClr val="FF0000"/>
                </a:solidFill>
              </a:rPr>
              <a:t> </a:t>
            </a:r>
            <a:r>
              <a:rPr lang="en-US" sz="2400" b="1" dirty="0" err="1">
                <a:solidFill>
                  <a:srgbClr val="FF0000"/>
                </a:solidFill>
              </a:rPr>
              <a:t>antara</a:t>
            </a:r>
            <a:r>
              <a:rPr lang="en-US" sz="2400" b="1" dirty="0">
                <a:solidFill>
                  <a:srgbClr val="FF0000"/>
                </a:solidFill>
              </a:rPr>
              <a:t> lain </a:t>
            </a:r>
            <a:r>
              <a:rPr lang="en-US" sz="2400" b="1" dirty="0" err="1">
                <a:solidFill>
                  <a:srgbClr val="FF0000"/>
                </a:solidFill>
              </a:rPr>
              <a:t>diterjemahkan</a:t>
            </a:r>
            <a:r>
              <a:rPr lang="en-US" sz="2400" b="1" dirty="0">
                <a:solidFill>
                  <a:srgbClr val="FF0000"/>
                </a:solidFill>
              </a:rPr>
              <a:t> </a:t>
            </a:r>
            <a:r>
              <a:rPr lang="en-US" sz="2400" b="1" dirty="0" err="1">
                <a:solidFill>
                  <a:srgbClr val="FF0000"/>
                </a:solidFill>
              </a:rPr>
              <a:t>menjadi</a:t>
            </a:r>
            <a:r>
              <a:rPr lang="en-US" sz="2400" b="1" dirty="0">
                <a:solidFill>
                  <a:srgbClr val="FF0000"/>
                </a:solidFill>
              </a:rPr>
              <a:t> ‘</a:t>
            </a:r>
            <a:r>
              <a:rPr lang="en-US" sz="2400" b="1" dirty="0" err="1">
                <a:solidFill>
                  <a:srgbClr val="FF0000"/>
                </a:solidFill>
              </a:rPr>
              <a:t>pandangan</a:t>
            </a:r>
            <a:r>
              <a:rPr lang="en-US" sz="2400" b="1" dirty="0">
                <a:solidFill>
                  <a:srgbClr val="FF0000"/>
                </a:solidFill>
              </a:rPr>
              <a:t> </a:t>
            </a:r>
            <a:r>
              <a:rPr lang="en-US" sz="2400" b="1" dirty="0" smtClean="0">
                <a:solidFill>
                  <a:srgbClr val="FF0000"/>
                </a:solidFill>
              </a:rPr>
              <a:t>	</a:t>
            </a:r>
            <a:r>
              <a:rPr lang="en-US" sz="2400" b="1" dirty="0" err="1" smtClean="0">
                <a:solidFill>
                  <a:srgbClr val="FF0000"/>
                </a:solidFill>
              </a:rPr>
              <a:t>dunia</a:t>
            </a:r>
            <a:r>
              <a:rPr lang="en-US" sz="2400" b="1" dirty="0" smtClean="0">
                <a:solidFill>
                  <a:srgbClr val="FF0000"/>
                </a:solidFill>
              </a:rPr>
              <a:t>’</a:t>
            </a:r>
          </a:p>
          <a:p>
            <a:pPr>
              <a:buNone/>
            </a:pPr>
            <a:endParaRPr lang="en-US" sz="2400" dirty="0" smtClean="0">
              <a:solidFill>
                <a:schemeClr val="accent6">
                  <a:lumMod val="20000"/>
                  <a:lumOff val="80000"/>
                </a:schemeClr>
              </a:solidFill>
            </a:endParaRPr>
          </a:p>
          <a:p>
            <a:pPr>
              <a:buNone/>
            </a:pPr>
            <a:r>
              <a:rPr lang="en-US" sz="2400" dirty="0" smtClean="0">
                <a:solidFill>
                  <a:schemeClr val="accent6">
                    <a:lumMod val="20000"/>
                    <a:lumOff val="80000"/>
                  </a:schemeClr>
                </a:solidFill>
              </a:rPr>
              <a:t>	</a:t>
            </a:r>
            <a:r>
              <a:rPr lang="en-US" sz="2400" dirty="0" err="1" smtClean="0">
                <a:solidFill>
                  <a:schemeClr val="accent6">
                    <a:lumMod val="20000"/>
                    <a:lumOff val="80000"/>
                  </a:schemeClr>
                </a:solidFill>
              </a:rPr>
              <a:t>Tetapi</a:t>
            </a:r>
            <a:r>
              <a:rPr lang="en-US" sz="2400" dirty="0" smtClean="0">
                <a:solidFill>
                  <a:schemeClr val="accent6">
                    <a:lumMod val="20000"/>
                    <a:lumOff val="80000"/>
                  </a:schemeClr>
                </a:solidFill>
              </a:rPr>
              <a:t> </a:t>
            </a:r>
            <a:r>
              <a:rPr lang="en-US" sz="2400" dirty="0">
                <a:solidFill>
                  <a:schemeClr val="accent6">
                    <a:lumMod val="20000"/>
                    <a:lumOff val="80000"/>
                  </a:schemeClr>
                </a:solidFill>
              </a:rPr>
              <a:t>:</a:t>
            </a:r>
          </a:p>
          <a:p>
            <a:pPr>
              <a:buNone/>
            </a:pPr>
            <a:r>
              <a:rPr lang="en-US" sz="2400" dirty="0" smtClean="0">
                <a:solidFill>
                  <a:schemeClr val="accent6">
                    <a:lumMod val="20000"/>
                    <a:lumOff val="80000"/>
                  </a:schemeClr>
                </a:solidFill>
              </a:rPr>
              <a:t>	 </a:t>
            </a:r>
            <a:r>
              <a:rPr lang="en-US" sz="2400" dirty="0">
                <a:solidFill>
                  <a:schemeClr val="accent6">
                    <a:lumMod val="20000"/>
                    <a:lumOff val="80000"/>
                  </a:schemeClr>
                </a:solidFill>
              </a:rPr>
              <a:t>	</a:t>
            </a:r>
            <a:r>
              <a:rPr lang="en-US" sz="2400" dirty="0">
                <a:solidFill>
                  <a:srgbClr val="FF0000"/>
                </a:solidFill>
              </a:rPr>
              <a:t>Negara </a:t>
            </a:r>
            <a:r>
              <a:rPr lang="en-US" sz="2400" dirty="0" err="1">
                <a:solidFill>
                  <a:srgbClr val="FF0000"/>
                </a:solidFill>
              </a:rPr>
              <a:t>itu</a:t>
            </a:r>
            <a:r>
              <a:rPr lang="en-US" sz="2400" dirty="0">
                <a:solidFill>
                  <a:srgbClr val="FF0000"/>
                </a:solidFill>
              </a:rPr>
              <a:t> </a:t>
            </a:r>
            <a:r>
              <a:rPr lang="en-US" sz="2400" dirty="0" err="1">
                <a:solidFill>
                  <a:srgbClr val="FF0000"/>
                </a:solidFill>
              </a:rPr>
              <a:t>telah</a:t>
            </a:r>
            <a:r>
              <a:rPr lang="en-US" sz="2400" dirty="0">
                <a:solidFill>
                  <a:srgbClr val="FF0000"/>
                </a:solidFill>
              </a:rPr>
              <a:t> </a:t>
            </a:r>
            <a:r>
              <a:rPr lang="en-US" sz="2400" dirty="0" err="1">
                <a:solidFill>
                  <a:srgbClr val="FF0000"/>
                </a:solidFill>
              </a:rPr>
              <a:t>mengalami</a:t>
            </a:r>
            <a:r>
              <a:rPr lang="en-US" sz="2400" dirty="0">
                <a:solidFill>
                  <a:srgbClr val="FF0000"/>
                </a:solidFill>
              </a:rPr>
              <a:t> </a:t>
            </a:r>
            <a:r>
              <a:rPr lang="en-US" sz="2400" dirty="0" err="1">
                <a:solidFill>
                  <a:srgbClr val="FF0000"/>
                </a:solidFill>
              </a:rPr>
              <a:t>empat</a:t>
            </a:r>
            <a:r>
              <a:rPr lang="en-US" sz="2400" dirty="0">
                <a:solidFill>
                  <a:srgbClr val="FF0000"/>
                </a:solidFill>
              </a:rPr>
              <a:t> </a:t>
            </a:r>
            <a:r>
              <a:rPr lang="en-US" sz="2400" dirty="0" err="1">
                <a:solidFill>
                  <a:srgbClr val="FF0000"/>
                </a:solidFill>
              </a:rPr>
              <a:t>kudeta</a:t>
            </a:r>
            <a:r>
              <a:rPr lang="en-US" sz="2400" dirty="0">
                <a:solidFill>
                  <a:srgbClr val="FF0000"/>
                </a:solidFill>
              </a:rPr>
              <a:t>.</a:t>
            </a:r>
          </a:p>
          <a:p>
            <a:pPr>
              <a:buNone/>
            </a:pPr>
            <a:endParaRPr lang="en-US" sz="2400" dirty="0" smtClean="0">
              <a:solidFill>
                <a:schemeClr val="accent6">
                  <a:lumMod val="20000"/>
                  <a:lumOff val="80000"/>
                </a:schemeClr>
              </a:solidFill>
            </a:endParaRPr>
          </a:p>
          <a:p>
            <a:pPr>
              <a:buNone/>
            </a:pPr>
            <a:r>
              <a:rPr lang="en-US" sz="2400" b="1" dirty="0">
                <a:solidFill>
                  <a:schemeClr val="accent6">
                    <a:lumMod val="20000"/>
                    <a:lumOff val="80000"/>
                  </a:schemeClr>
                </a:solidFill>
              </a:rPr>
              <a:t>	</a:t>
            </a:r>
            <a:r>
              <a:rPr lang="en-US" sz="2400" b="1" dirty="0" err="1" smtClean="0">
                <a:solidFill>
                  <a:schemeClr val="accent6">
                    <a:lumMod val="20000"/>
                    <a:lumOff val="80000"/>
                  </a:schemeClr>
                </a:solidFill>
              </a:rPr>
              <a:t>Catatan</a:t>
            </a:r>
            <a:r>
              <a:rPr lang="en-US" sz="2400" b="1" dirty="0" smtClean="0">
                <a:solidFill>
                  <a:schemeClr val="accent6">
                    <a:lumMod val="20000"/>
                    <a:lumOff val="80000"/>
                  </a:schemeClr>
                </a:solidFill>
              </a:rPr>
              <a:t> </a:t>
            </a:r>
            <a:r>
              <a:rPr lang="en-US" sz="2400" b="1" dirty="0">
                <a:solidFill>
                  <a:schemeClr val="accent6">
                    <a:lumMod val="20000"/>
                    <a:lumOff val="80000"/>
                  </a:schemeClr>
                </a:solidFill>
              </a:rPr>
              <a:t>:</a:t>
            </a:r>
          </a:p>
          <a:p>
            <a:pPr>
              <a:buNone/>
            </a:pPr>
            <a:r>
              <a:rPr lang="en-US" sz="2400" b="1" dirty="0" smtClean="0">
                <a:solidFill>
                  <a:schemeClr val="accent6">
                    <a:lumMod val="20000"/>
                    <a:lumOff val="80000"/>
                  </a:schemeClr>
                </a:solidFill>
              </a:rPr>
              <a:t>	</a:t>
            </a:r>
            <a:r>
              <a:rPr lang="en-US" sz="2400" b="1" dirty="0">
                <a:solidFill>
                  <a:schemeClr val="accent6">
                    <a:lumMod val="20000"/>
                    <a:lumOff val="80000"/>
                  </a:schemeClr>
                </a:solidFill>
              </a:rPr>
              <a:t>	</a:t>
            </a:r>
            <a:r>
              <a:rPr lang="en-US" sz="2400" b="1" dirty="0" err="1">
                <a:solidFill>
                  <a:srgbClr val="FF0000"/>
                </a:solidFill>
              </a:rPr>
              <a:t>Dalam</a:t>
            </a:r>
            <a:r>
              <a:rPr lang="en-US" sz="2400" b="1" dirty="0">
                <a:solidFill>
                  <a:srgbClr val="FF0000"/>
                </a:solidFill>
              </a:rPr>
              <a:t> </a:t>
            </a:r>
            <a:r>
              <a:rPr lang="en-US" sz="2400" b="1" dirty="0" err="1">
                <a:solidFill>
                  <a:srgbClr val="FF0000"/>
                </a:solidFill>
              </a:rPr>
              <a:t>tulisan</a:t>
            </a:r>
            <a:r>
              <a:rPr lang="en-US" sz="2400" b="1" dirty="0">
                <a:solidFill>
                  <a:srgbClr val="FF0000"/>
                </a:solidFill>
              </a:rPr>
              <a:t> </a:t>
            </a:r>
            <a:r>
              <a:rPr lang="en-US" sz="2400" b="1" dirty="0" err="1">
                <a:solidFill>
                  <a:srgbClr val="FF0000"/>
                </a:solidFill>
              </a:rPr>
              <a:t>tangan</a:t>
            </a:r>
            <a:r>
              <a:rPr lang="en-US" sz="2400" b="1" dirty="0">
                <a:solidFill>
                  <a:srgbClr val="FF0000"/>
                </a:solidFill>
              </a:rPr>
              <a:t> </a:t>
            </a:r>
            <a:r>
              <a:rPr lang="en-US" sz="2400" b="1" dirty="0" err="1">
                <a:solidFill>
                  <a:srgbClr val="FF0000"/>
                </a:solidFill>
              </a:rPr>
              <a:t>atau</a:t>
            </a:r>
            <a:r>
              <a:rPr lang="en-US" sz="2400" b="1" dirty="0">
                <a:solidFill>
                  <a:srgbClr val="FF0000"/>
                </a:solidFill>
              </a:rPr>
              <a:t> </a:t>
            </a:r>
            <a:r>
              <a:rPr lang="en-US" sz="2400" b="1" dirty="0" err="1">
                <a:solidFill>
                  <a:srgbClr val="FF0000"/>
                </a:solidFill>
              </a:rPr>
              <a:t>ketikan</a:t>
            </a:r>
            <a:r>
              <a:rPr lang="en-US" sz="2400" b="1" dirty="0">
                <a:solidFill>
                  <a:srgbClr val="FF0000"/>
                </a:solidFill>
              </a:rPr>
              <a:t>, </a:t>
            </a:r>
            <a:r>
              <a:rPr lang="en-US" sz="2400" b="1" dirty="0" err="1">
                <a:solidFill>
                  <a:srgbClr val="FF0000"/>
                </a:solidFill>
              </a:rPr>
              <a:t>huruf</a:t>
            </a:r>
            <a:r>
              <a:rPr lang="en-US" sz="2400" b="1" dirty="0">
                <a:solidFill>
                  <a:srgbClr val="FF0000"/>
                </a:solidFill>
              </a:rPr>
              <a:t> </a:t>
            </a:r>
            <a:r>
              <a:rPr lang="en-US" sz="2400" b="1" dirty="0" err="1">
                <a:solidFill>
                  <a:srgbClr val="FF0000"/>
                </a:solidFill>
              </a:rPr>
              <a:t>atau</a:t>
            </a:r>
            <a:r>
              <a:rPr lang="en-US" sz="2400" b="1" dirty="0">
                <a:solidFill>
                  <a:srgbClr val="FF0000"/>
                </a:solidFill>
              </a:rPr>
              <a:t> </a:t>
            </a:r>
            <a:r>
              <a:rPr lang="en-US" sz="2400" b="1" dirty="0" err="1">
                <a:solidFill>
                  <a:srgbClr val="FF0000"/>
                </a:solidFill>
              </a:rPr>
              <a:t>kata</a:t>
            </a:r>
            <a:r>
              <a:rPr lang="en-US" sz="2400" b="1" dirty="0">
                <a:solidFill>
                  <a:srgbClr val="FF0000"/>
                </a:solidFill>
              </a:rPr>
              <a:t> yang </a:t>
            </a:r>
            <a:r>
              <a:rPr lang="en-US" sz="2400" b="1" dirty="0" err="1">
                <a:solidFill>
                  <a:srgbClr val="FF0000"/>
                </a:solidFill>
              </a:rPr>
              <a:t>akan</a:t>
            </a:r>
            <a:r>
              <a:rPr lang="en-US" sz="2400" b="1" dirty="0">
                <a:solidFill>
                  <a:srgbClr val="FF0000"/>
                </a:solidFill>
              </a:rPr>
              <a:t> </a:t>
            </a:r>
            <a:r>
              <a:rPr lang="en-US" sz="2400" b="1" dirty="0" smtClean="0">
                <a:solidFill>
                  <a:srgbClr val="FF0000"/>
                </a:solidFill>
              </a:rPr>
              <a:t>	</a:t>
            </a:r>
            <a:r>
              <a:rPr lang="en-US" sz="2400" b="1" dirty="0" err="1" smtClean="0">
                <a:solidFill>
                  <a:srgbClr val="FF0000"/>
                </a:solidFill>
              </a:rPr>
              <a:t>dicetak</a:t>
            </a:r>
            <a:r>
              <a:rPr lang="en-US" sz="2400" b="1" dirty="0" smtClean="0">
                <a:solidFill>
                  <a:srgbClr val="FF0000"/>
                </a:solidFill>
              </a:rPr>
              <a:t> </a:t>
            </a:r>
            <a:r>
              <a:rPr lang="en-US" sz="2400" b="1" dirty="0">
                <a:solidFill>
                  <a:srgbClr val="FF0000"/>
                </a:solidFill>
              </a:rPr>
              <a:t>miring </a:t>
            </a:r>
            <a:r>
              <a:rPr lang="en-US" sz="2400" b="1" dirty="0" err="1" smtClean="0">
                <a:solidFill>
                  <a:srgbClr val="FF0000"/>
                </a:solidFill>
              </a:rPr>
              <a:t>diberi</a:t>
            </a:r>
            <a:r>
              <a:rPr lang="en-US" sz="2400" b="1" dirty="0" smtClean="0">
                <a:solidFill>
                  <a:srgbClr val="FF0000"/>
                </a:solidFill>
              </a:rPr>
              <a:t> </a:t>
            </a:r>
            <a:r>
              <a:rPr lang="en-US" sz="2400" b="1" dirty="0" err="1" smtClean="0">
                <a:solidFill>
                  <a:srgbClr val="FF0000"/>
                </a:solidFill>
              </a:rPr>
              <a:t>satu</a:t>
            </a:r>
            <a:r>
              <a:rPr lang="en-US" sz="2400" b="1" dirty="0" smtClean="0">
                <a:solidFill>
                  <a:srgbClr val="FF0000"/>
                </a:solidFill>
              </a:rPr>
              <a:t> </a:t>
            </a:r>
            <a:r>
              <a:rPr lang="en-US" sz="2400" b="1" dirty="0" err="1">
                <a:solidFill>
                  <a:srgbClr val="FF0000"/>
                </a:solidFill>
              </a:rPr>
              <a:t>garis</a:t>
            </a:r>
            <a:r>
              <a:rPr lang="en-US" sz="2400" b="1" dirty="0">
                <a:solidFill>
                  <a:srgbClr val="FF0000"/>
                </a:solidFill>
              </a:rPr>
              <a:t> </a:t>
            </a:r>
            <a:r>
              <a:rPr lang="en-US" sz="2400" b="1" dirty="0" err="1">
                <a:solidFill>
                  <a:srgbClr val="FF0000"/>
                </a:solidFill>
              </a:rPr>
              <a:t>dibawahnya</a:t>
            </a:r>
            <a:r>
              <a:rPr lang="en-US" sz="2400" b="1" dirty="0">
                <a:solidFill>
                  <a:srgbClr val="FF0000"/>
                </a:solidFill>
              </a:rPr>
              <a:t>.</a:t>
            </a:r>
          </a:p>
          <a:p>
            <a:pPr>
              <a:buNone/>
            </a:pPr>
            <a:r>
              <a:rPr lang="en-US" sz="2400" b="1" dirty="0" smtClean="0">
                <a:solidFill>
                  <a:srgbClr val="FF0000"/>
                </a:solidFill>
              </a:rPr>
              <a:t>	</a:t>
            </a:r>
            <a:r>
              <a:rPr lang="en-US" sz="2400" b="1" dirty="0">
                <a:solidFill>
                  <a:srgbClr val="FF0000"/>
                </a:solidFill>
              </a:rPr>
              <a:t>	</a:t>
            </a:r>
          </a:p>
          <a:p>
            <a:pPr>
              <a:buNone/>
            </a:pPr>
            <a:r>
              <a:rPr lang="en-US" sz="2400" dirty="0"/>
              <a:t>	</a:t>
            </a:r>
          </a:p>
          <a:p>
            <a:pPr>
              <a:buNone/>
            </a:pPr>
            <a:endParaRPr lang="en-US" sz="2400" dirty="0"/>
          </a:p>
        </p:txBody>
      </p:sp>
    </p:spTree>
  </p:cSld>
  <p:clrMapOvr>
    <a:masterClrMapping/>
  </p:clrMapOvr>
  <p:transition spd="slow">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76400"/>
          </a:xfrm>
        </p:spPr>
        <p:txBody>
          <a:bodyPr>
            <a:normAutofit fontScale="90000"/>
          </a:bodyPr>
          <a:lstStyle/>
          <a:p>
            <a:r>
              <a:rPr lang="id-ID" b="1" dirty="0" smtClean="0"/>
              <a:t>Kaidah penulisan kata dalam bahasa Indonesia meliputi :</a:t>
            </a:r>
            <a:r>
              <a:rPr lang="en-US" b="1" dirty="0" smtClean="0"/>
              <a:t/>
            </a:r>
            <a:br>
              <a:rPr lang="en-US" b="1" dirty="0" smtClean="0"/>
            </a:br>
            <a:endParaRPr lang="en-US" b="1" dirty="0"/>
          </a:p>
        </p:txBody>
      </p:sp>
      <p:sp>
        <p:nvSpPr>
          <p:cNvPr id="3" name="Content Placeholder 2"/>
          <p:cNvSpPr>
            <a:spLocks noGrp="1"/>
          </p:cNvSpPr>
          <p:nvPr>
            <p:ph idx="1"/>
          </p:nvPr>
        </p:nvSpPr>
        <p:spPr>
          <a:xfrm>
            <a:off x="457200" y="1600200"/>
            <a:ext cx="8229600" cy="4953000"/>
          </a:xfrm>
          <a:prstGeom prst="roundRect">
            <a:avLst/>
          </a:prstGeom>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lvl="0"/>
            <a:r>
              <a:rPr lang="id-ID" b="1" dirty="0" smtClean="0"/>
              <a:t>Kata Dasar</a:t>
            </a:r>
            <a:endParaRPr lang="en-US" dirty="0" smtClean="0"/>
          </a:p>
          <a:p>
            <a:pPr lvl="0"/>
            <a:r>
              <a:rPr lang="id-ID" b="1" dirty="0" smtClean="0"/>
              <a:t>Kata Turunan</a:t>
            </a:r>
            <a:endParaRPr lang="en-US" dirty="0" smtClean="0"/>
          </a:p>
          <a:p>
            <a:pPr lvl="0"/>
            <a:r>
              <a:rPr lang="id-ID" b="1" dirty="0" smtClean="0"/>
              <a:t>Bentuk Ulang</a:t>
            </a:r>
            <a:endParaRPr lang="en-US" dirty="0" smtClean="0"/>
          </a:p>
          <a:p>
            <a:pPr lvl="0"/>
            <a:r>
              <a:rPr lang="id-ID" b="1" dirty="0" smtClean="0"/>
              <a:t>Gabungan Kata</a:t>
            </a:r>
            <a:endParaRPr lang="en-US" dirty="0" smtClean="0"/>
          </a:p>
          <a:p>
            <a:pPr lvl="0"/>
            <a:r>
              <a:rPr lang="id-ID" b="1" dirty="0" smtClean="0"/>
              <a:t>Suku Kata</a:t>
            </a:r>
            <a:endParaRPr lang="en-US" dirty="0" smtClean="0"/>
          </a:p>
          <a:p>
            <a:pPr lvl="0"/>
            <a:r>
              <a:rPr lang="id-ID" b="1" dirty="0" smtClean="0"/>
              <a:t>Kata Depan di,ke, dan dari</a:t>
            </a:r>
            <a:endParaRPr lang="en-US" dirty="0" smtClean="0"/>
          </a:p>
          <a:p>
            <a:r>
              <a:rPr lang="id-ID" b="1" dirty="0" smtClean="0"/>
              <a:t>Partikel</a:t>
            </a:r>
            <a:endParaRPr lang="en-US" dirty="0" smtClean="0"/>
          </a:p>
          <a:p>
            <a:r>
              <a:rPr lang="id-ID" b="1" dirty="0" smtClean="0"/>
              <a:t>Singkatan dan Akronim</a:t>
            </a:r>
            <a:endParaRPr lang="en-US" dirty="0" smtClean="0"/>
          </a:p>
          <a:p>
            <a:pPr lvl="0"/>
            <a:r>
              <a:rPr lang="id-ID" b="1" dirty="0" smtClean="0"/>
              <a:t>Angka dan Bilangan </a:t>
            </a:r>
            <a:endParaRPr lang="en-US" dirty="0" smtClean="0"/>
          </a:p>
          <a:p>
            <a:r>
              <a:rPr lang="id-ID" b="1" dirty="0" smtClean="0"/>
              <a:t>kata ganti </a:t>
            </a:r>
            <a:r>
              <a:rPr lang="id-ID" b="1" i="1" dirty="0" smtClean="0"/>
              <a:t>Ku-, kau-, -ku, -mu</a:t>
            </a:r>
            <a:r>
              <a:rPr lang="id-ID" b="1" dirty="0" smtClean="0"/>
              <a:t>, dan </a:t>
            </a:r>
            <a:r>
              <a:rPr lang="id-ID" b="1" i="1" dirty="0" smtClean="0"/>
              <a:t>–nya</a:t>
            </a:r>
            <a:endParaRPr lang="en-US" dirty="0" smtClean="0"/>
          </a:p>
          <a:p>
            <a:r>
              <a:rPr lang="id-ID" b="1" dirty="0" smtClean="0"/>
              <a:t>Kata </a:t>
            </a:r>
            <a:r>
              <a:rPr lang="id-ID" b="1" i="1" dirty="0" smtClean="0"/>
              <a:t>Si</a:t>
            </a:r>
            <a:r>
              <a:rPr lang="id-ID" b="1" dirty="0" smtClean="0"/>
              <a:t> dan </a:t>
            </a:r>
            <a:r>
              <a:rPr lang="id-ID" b="1" i="1" dirty="0" smtClean="0"/>
              <a:t>Sang</a:t>
            </a:r>
            <a:endParaRPr lang="en-US" b="1" i="1" dirty="0" smtClean="0"/>
          </a:p>
          <a:p>
            <a:r>
              <a:rPr lang="en-US" b="1" dirty="0" err="1" smtClean="0"/>
              <a:t>Singkatan</a:t>
            </a:r>
            <a:r>
              <a:rPr lang="en-US" b="1" dirty="0" smtClean="0"/>
              <a:t> </a:t>
            </a:r>
            <a:r>
              <a:rPr lang="en-US" b="1" dirty="0" err="1" smtClean="0"/>
              <a:t>dan</a:t>
            </a:r>
            <a:r>
              <a:rPr lang="en-US" b="1" dirty="0" smtClean="0"/>
              <a:t> </a:t>
            </a:r>
            <a:r>
              <a:rPr lang="en-US" b="1" dirty="0" err="1" smtClean="0"/>
              <a:t>Akronim</a:t>
            </a:r>
            <a:endParaRPr lang="en-US" b="1" dirty="0" smtClean="0"/>
          </a:p>
          <a:p>
            <a:r>
              <a:rPr lang="en-US" b="1" dirty="0" err="1" smtClean="0"/>
              <a:t>Angka</a:t>
            </a:r>
            <a:r>
              <a:rPr lang="en-US" b="1" dirty="0" smtClean="0"/>
              <a:t> </a:t>
            </a:r>
            <a:r>
              <a:rPr lang="en-US" b="1" dirty="0" err="1" smtClean="0"/>
              <a:t>dan</a:t>
            </a:r>
            <a:r>
              <a:rPr lang="en-US" b="1" dirty="0" smtClean="0"/>
              <a:t> </a:t>
            </a:r>
            <a:r>
              <a:rPr lang="en-US" b="1" dirty="0" err="1" smtClean="0"/>
              <a:t>Lambang</a:t>
            </a:r>
            <a:r>
              <a:rPr lang="en-US" b="1" dirty="0" smtClean="0"/>
              <a:t> </a:t>
            </a:r>
            <a:r>
              <a:rPr lang="en-US" b="1" dirty="0" err="1" smtClean="0"/>
              <a:t>Bilangan</a:t>
            </a:r>
            <a:endParaRPr lang="en-US" dirty="0" smtClean="0"/>
          </a:p>
          <a:p>
            <a:pPr>
              <a:buNone/>
            </a:pPr>
            <a:endParaRPr lang="en-US" dirty="0"/>
          </a:p>
        </p:txBody>
      </p:sp>
      <p:pic>
        <p:nvPicPr>
          <p:cNvPr id="4" name="Picture 3" descr="butterfly_065.gif"/>
          <p:cNvPicPr>
            <a:picLocks noChangeAspect="1"/>
          </p:cNvPicPr>
          <p:nvPr/>
        </p:nvPicPr>
        <p:blipFill>
          <a:blip r:embed="rId3"/>
          <a:stretch>
            <a:fillRect/>
          </a:stretch>
        </p:blipFill>
        <p:spPr>
          <a:xfrm rot="20699409">
            <a:off x="5088598" y="1211695"/>
            <a:ext cx="3623978" cy="33635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4" presetClass="entr" presetSubtype="0" accel="10000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strVal val="#ppt_w*0.05"/>
                                          </p:val>
                                        </p:tav>
                                        <p:tav tm="100000">
                                          <p:val>
                                            <p:strVal val="#ppt_w"/>
                                          </p:val>
                                        </p:tav>
                                      </p:tavLst>
                                    </p:anim>
                                    <p:anim calcmode="lin" valueType="num">
                                      <p:cBhvr>
                                        <p:cTn id="13" dur="500" fill="hold"/>
                                        <p:tgtEl>
                                          <p:spTgt spid="3">
                                            <p:bg/>
                                          </p:spTgt>
                                        </p:tgtEl>
                                        <p:attrNameLst>
                                          <p:attrName>ppt_h</p:attrName>
                                        </p:attrNameLst>
                                      </p:cBhvr>
                                      <p:tavLst>
                                        <p:tav tm="0">
                                          <p:val>
                                            <p:strVal val="#ppt_h"/>
                                          </p:val>
                                        </p:tav>
                                        <p:tav tm="100000">
                                          <p:val>
                                            <p:strVal val="#ppt_h"/>
                                          </p:val>
                                        </p:tav>
                                      </p:tavLst>
                                    </p:anim>
                                    <p:anim calcmode="lin" valueType="num">
                                      <p:cBhvr>
                                        <p:cTn id="14" dur="500" fill="hold"/>
                                        <p:tgtEl>
                                          <p:spTgt spid="3">
                                            <p:bg/>
                                          </p:spTgt>
                                        </p:tgtEl>
                                        <p:attrNameLst>
                                          <p:attrName>ppt_x</p:attrName>
                                        </p:attrNameLst>
                                      </p:cBhvr>
                                      <p:tavLst>
                                        <p:tav tm="0">
                                          <p:val>
                                            <p:strVal val="#ppt_x-.2"/>
                                          </p:val>
                                        </p:tav>
                                        <p:tav tm="100000">
                                          <p:val>
                                            <p:strVal val="#ppt_x"/>
                                          </p:val>
                                        </p:tav>
                                      </p:tavLst>
                                    </p:anim>
                                    <p:anim calcmode="lin" valueType="num">
                                      <p:cBhvr>
                                        <p:cTn id="15" dur="500" fill="hold"/>
                                        <p:tgtEl>
                                          <p:spTgt spid="3">
                                            <p:bg/>
                                          </p:spTgt>
                                        </p:tgtEl>
                                        <p:attrNameLst>
                                          <p:attrName>ppt_y</p:attrName>
                                        </p:attrNameLst>
                                      </p:cBhvr>
                                      <p:tavLst>
                                        <p:tav tm="0">
                                          <p:val>
                                            <p:strVal val="#ppt_y"/>
                                          </p:val>
                                        </p:tav>
                                        <p:tav tm="100000">
                                          <p:val>
                                            <p:strVal val="#ppt_y"/>
                                          </p:val>
                                        </p:tav>
                                      </p:tavLst>
                                    </p:anim>
                                    <p:animEffect transition="in" filter="fade">
                                      <p:cBhvr>
                                        <p:cTn id="16" dur="500"/>
                                        <p:tgtEl>
                                          <p:spTgt spid="3">
                                            <p:bg/>
                                          </p:spTgt>
                                        </p:tgtEl>
                                      </p:cBhvr>
                                    </p:animEffect>
                                  </p:childTnLst>
                                </p:cTn>
                              </p:par>
                            </p:childTnLst>
                          </p:cTn>
                        </p:par>
                        <p:par>
                          <p:cTn id="17" fill="hold">
                            <p:stCondLst>
                              <p:cond delay="1000"/>
                            </p:stCondLst>
                            <p:childTnLst>
                              <p:par>
                                <p:cTn id="18" presetID="54" presetClass="entr" presetSubtype="0" accel="10000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21"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2"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4" dur="500"/>
                                        <p:tgtEl>
                                          <p:spTgt spid="3">
                                            <p:txEl>
                                              <p:pRg st="0" end="0"/>
                                            </p:txEl>
                                          </p:spTgt>
                                        </p:tgtEl>
                                      </p:cBhvr>
                                    </p:animEffect>
                                  </p:childTnLst>
                                </p:cTn>
                              </p:par>
                            </p:childTnLst>
                          </p:cTn>
                        </p:par>
                        <p:par>
                          <p:cTn id="25" fill="hold">
                            <p:stCondLst>
                              <p:cond delay="1500"/>
                            </p:stCondLst>
                            <p:childTnLst>
                              <p:par>
                                <p:cTn id="26" presetID="54" presetClass="entr" presetSubtype="0" accel="10000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9"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1"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32" dur="500"/>
                                        <p:tgtEl>
                                          <p:spTgt spid="3">
                                            <p:txEl>
                                              <p:pRg st="1" end="1"/>
                                            </p:txEl>
                                          </p:spTgt>
                                        </p:tgtEl>
                                      </p:cBhvr>
                                    </p:animEffect>
                                  </p:childTnLst>
                                </p:cTn>
                              </p:par>
                            </p:childTnLst>
                          </p:cTn>
                        </p:par>
                        <p:par>
                          <p:cTn id="33" fill="hold">
                            <p:stCondLst>
                              <p:cond delay="2000"/>
                            </p:stCondLst>
                            <p:childTnLst>
                              <p:par>
                                <p:cTn id="34" presetID="54" presetClass="entr" presetSubtype="0" accel="100000"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40" dur="500"/>
                                        <p:tgtEl>
                                          <p:spTgt spid="3">
                                            <p:txEl>
                                              <p:pRg st="2" end="2"/>
                                            </p:txEl>
                                          </p:spTgt>
                                        </p:tgtEl>
                                      </p:cBhvr>
                                    </p:animEffect>
                                  </p:childTnLst>
                                </p:cTn>
                              </p:par>
                            </p:childTnLst>
                          </p:cTn>
                        </p:par>
                        <p:par>
                          <p:cTn id="41" fill="hold">
                            <p:stCondLst>
                              <p:cond delay="2500"/>
                            </p:stCondLst>
                            <p:childTnLst>
                              <p:par>
                                <p:cTn id="42" presetID="54" presetClass="entr" presetSubtype="0" accel="100000" fill="hold" grpId="0" nodeType="after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8" dur="500"/>
                                        <p:tgtEl>
                                          <p:spTgt spid="3">
                                            <p:txEl>
                                              <p:pRg st="3" end="3"/>
                                            </p:txEl>
                                          </p:spTgt>
                                        </p:tgtEl>
                                      </p:cBhvr>
                                    </p:animEffect>
                                  </p:childTnLst>
                                </p:cTn>
                              </p:par>
                            </p:childTnLst>
                          </p:cTn>
                        </p:par>
                        <p:par>
                          <p:cTn id="49" fill="hold">
                            <p:stCondLst>
                              <p:cond delay="3000"/>
                            </p:stCondLst>
                            <p:childTnLst>
                              <p:par>
                                <p:cTn id="50" presetID="54" presetClass="entr" presetSubtype="0" accel="100000" fill="hold" grpId="0" nodeType="after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4" end="4"/>
                                            </p:txEl>
                                          </p:spTgt>
                                        </p:tgtEl>
                                      </p:cBhvr>
                                    </p:animEffect>
                                  </p:childTnLst>
                                </p:cTn>
                              </p:par>
                            </p:childTnLst>
                          </p:cTn>
                        </p:par>
                        <p:par>
                          <p:cTn id="57" fill="hold">
                            <p:stCondLst>
                              <p:cond delay="3500"/>
                            </p:stCondLst>
                            <p:childTnLst>
                              <p:par>
                                <p:cTn id="58" presetID="54" presetClass="entr" presetSubtype="0" accel="100000" fill="hold" grpId="0" nodeType="after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 calcmode="lin" valueType="num">
                                      <p:cBhvr>
                                        <p:cTn id="60"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61"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2"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63"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4" dur="500"/>
                                        <p:tgtEl>
                                          <p:spTgt spid="3">
                                            <p:txEl>
                                              <p:pRg st="5" end="5"/>
                                            </p:txEl>
                                          </p:spTgt>
                                        </p:tgtEl>
                                      </p:cBhvr>
                                    </p:animEffect>
                                  </p:childTnLst>
                                </p:cTn>
                              </p:par>
                            </p:childTnLst>
                          </p:cTn>
                        </p:par>
                        <p:par>
                          <p:cTn id="65" fill="hold">
                            <p:stCondLst>
                              <p:cond delay="4000"/>
                            </p:stCondLst>
                            <p:childTnLst>
                              <p:par>
                                <p:cTn id="66" presetID="54" presetClass="entr" presetSubtype="0" accel="100000" fill="hold" grpId="0" nodeType="after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 calcmode="lin" valueType="num">
                                      <p:cBhvr>
                                        <p:cTn id="68"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9"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0"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71"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72" dur="500"/>
                                        <p:tgtEl>
                                          <p:spTgt spid="3">
                                            <p:txEl>
                                              <p:pRg st="6" end="6"/>
                                            </p:txEl>
                                          </p:spTgt>
                                        </p:tgtEl>
                                      </p:cBhvr>
                                    </p:animEffect>
                                  </p:childTnLst>
                                </p:cTn>
                              </p:par>
                            </p:childTnLst>
                          </p:cTn>
                        </p:par>
                        <p:par>
                          <p:cTn id="73" fill="hold">
                            <p:stCondLst>
                              <p:cond delay="4500"/>
                            </p:stCondLst>
                            <p:childTnLst>
                              <p:par>
                                <p:cTn id="74" presetID="54" presetClass="entr" presetSubtype="0" accel="100000" fill="hold" grpId="0" nodeType="after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 calcmode="lin" valueType="num">
                                      <p:cBhvr>
                                        <p:cTn id="76"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77"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8"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79"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80" dur="500"/>
                                        <p:tgtEl>
                                          <p:spTgt spid="3">
                                            <p:txEl>
                                              <p:pRg st="7" end="7"/>
                                            </p:txEl>
                                          </p:spTgt>
                                        </p:tgtEl>
                                      </p:cBhvr>
                                    </p:animEffect>
                                  </p:childTnLst>
                                </p:cTn>
                              </p:par>
                            </p:childTnLst>
                          </p:cTn>
                        </p:par>
                        <p:par>
                          <p:cTn id="81" fill="hold">
                            <p:stCondLst>
                              <p:cond delay="5000"/>
                            </p:stCondLst>
                            <p:childTnLst>
                              <p:par>
                                <p:cTn id="82" presetID="54" presetClass="entr" presetSubtype="0" accel="100000" fill="hold" grpId="0" nodeType="after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 calcmode="lin" valueType="num">
                                      <p:cBhvr>
                                        <p:cTn id="84"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85"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6"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87"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88" dur="500"/>
                                        <p:tgtEl>
                                          <p:spTgt spid="3">
                                            <p:txEl>
                                              <p:pRg st="8" end="8"/>
                                            </p:txEl>
                                          </p:spTgt>
                                        </p:tgtEl>
                                      </p:cBhvr>
                                    </p:animEffect>
                                  </p:childTnLst>
                                </p:cTn>
                              </p:par>
                            </p:childTnLst>
                          </p:cTn>
                        </p:par>
                        <p:par>
                          <p:cTn id="89" fill="hold">
                            <p:stCondLst>
                              <p:cond delay="5500"/>
                            </p:stCondLst>
                            <p:childTnLst>
                              <p:par>
                                <p:cTn id="90" presetID="54" presetClass="entr" presetSubtype="0" accel="100000" fill="hold" grpId="0" nodeType="afterEffect">
                                  <p:stCondLst>
                                    <p:cond delay="0"/>
                                  </p:stCondLst>
                                  <p:childTnLst>
                                    <p:set>
                                      <p:cBhvr>
                                        <p:cTn id="91" dur="1" fill="hold">
                                          <p:stCondLst>
                                            <p:cond delay="0"/>
                                          </p:stCondLst>
                                        </p:cTn>
                                        <p:tgtEl>
                                          <p:spTgt spid="3">
                                            <p:txEl>
                                              <p:pRg st="9" end="9"/>
                                            </p:txEl>
                                          </p:spTgt>
                                        </p:tgtEl>
                                        <p:attrNameLst>
                                          <p:attrName>style.visibility</p:attrName>
                                        </p:attrNameLst>
                                      </p:cBhvr>
                                      <p:to>
                                        <p:strVal val="visible"/>
                                      </p:to>
                                    </p:set>
                                    <p:anim calcmode="lin" valueType="num">
                                      <p:cBhvr>
                                        <p:cTn id="92"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93"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94"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95"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96" dur="500"/>
                                        <p:tgtEl>
                                          <p:spTgt spid="3">
                                            <p:txEl>
                                              <p:pRg st="9" end="9"/>
                                            </p:txEl>
                                          </p:spTgt>
                                        </p:tgtEl>
                                      </p:cBhvr>
                                    </p:animEffect>
                                  </p:childTnLst>
                                </p:cTn>
                              </p:par>
                            </p:childTnLst>
                          </p:cTn>
                        </p:par>
                        <p:par>
                          <p:cTn id="97" fill="hold">
                            <p:stCondLst>
                              <p:cond delay="6000"/>
                            </p:stCondLst>
                            <p:childTnLst>
                              <p:par>
                                <p:cTn id="98" presetID="54" presetClass="entr" presetSubtype="0" accel="100000" fill="hold" grpId="0" nodeType="afterEffect">
                                  <p:stCondLst>
                                    <p:cond delay="0"/>
                                  </p:stCondLst>
                                  <p:childTnLst>
                                    <p:set>
                                      <p:cBhvr>
                                        <p:cTn id="99" dur="1" fill="hold">
                                          <p:stCondLst>
                                            <p:cond delay="0"/>
                                          </p:stCondLst>
                                        </p:cTn>
                                        <p:tgtEl>
                                          <p:spTgt spid="3">
                                            <p:txEl>
                                              <p:pRg st="10" end="10"/>
                                            </p:txEl>
                                          </p:spTgt>
                                        </p:tgtEl>
                                        <p:attrNameLst>
                                          <p:attrName>style.visibility</p:attrName>
                                        </p:attrNameLst>
                                      </p:cBhvr>
                                      <p:to>
                                        <p:strVal val="visible"/>
                                      </p:to>
                                    </p:set>
                                    <p:anim calcmode="lin" valueType="num">
                                      <p:cBhvr>
                                        <p:cTn id="100"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101"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02"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103"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104" dur="500"/>
                                        <p:tgtEl>
                                          <p:spTgt spid="3">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4" presetClass="entr" presetSubtype="0" accel="100000" fill="hold" grpId="0" nodeType="clickEffect">
                                  <p:stCondLst>
                                    <p:cond delay="0"/>
                                  </p:stCondLst>
                                  <p:childTnLst>
                                    <p:set>
                                      <p:cBhvr>
                                        <p:cTn id="108" dur="1" fill="hold">
                                          <p:stCondLst>
                                            <p:cond delay="0"/>
                                          </p:stCondLst>
                                        </p:cTn>
                                        <p:tgtEl>
                                          <p:spTgt spid="3">
                                            <p:txEl>
                                              <p:pRg st="11" end="11"/>
                                            </p:txEl>
                                          </p:spTgt>
                                        </p:tgtEl>
                                        <p:attrNameLst>
                                          <p:attrName>style.visibility</p:attrName>
                                        </p:attrNameLst>
                                      </p:cBhvr>
                                      <p:to>
                                        <p:strVal val="visible"/>
                                      </p:to>
                                    </p:set>
                                    <p:anim calcmode="lin" valueType="num">
                                      <p:cBhvr>
                                        <p:cTn id="109" dur="5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110" dur="5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11" dur="5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112" dur="5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113" dur="500"/>
                                        <p:tgtEl>
                                          <p:spTgt spid="3">
                                            <p:txEl>
                                              <p:pRg st="11" end="11"/>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4" presetClass="entr" presetSubtype="0" accel="100000" fill="hold" grpId="0" nodeType="clickEffect">
                                  <p:stCondLst>
                                    <p:cond delay="0"/>
                                  </p:stCondLst>
                                  <p:childTnLst>
                                    <p:set>
                                      <p:cBhvr>
                                        <p:cTn id="117" dur="1" fill="hold">
                                          <p:stCondLst>
                                            <p:cond delay="0"/>
                                          </p:stCondLst>
                                        </p:cTn>
                                        <p:tgtEl>
                                          <p:spTgt spid="3">
                                            <p:txEl>
                                              <p:pRg st="12" end="12"/>
                                            </p:txEl>
                                          </p:spTgt>
                                        </p:tgtEl>
                                        <p:attrNameLst>
                                          <p:attrName>style.visibility</p:attrName>
                                        </p:attrNameLst>
                                      </p:cBhvr>
                                      <p:to>
                                        <p:strVal val="visible"/>
                                      </p:to>
                                    </p:set>
                                    <p:anim calcmode="lin" valueType="num">
                                      <p:cBhvr>
                                        <p:cTn id="118" dur="5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119" dur="5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20" dur="5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21" dur="5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12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Kata Dasar</a:t>
            </a:r>
            <a:endParaRPr lang="en-US" dirty="0"/>
          </a:p>
        </p:txBody>
      </p:sp>
      <p:sp>
        <p:nvSpPr>
          <p:cNvPr id="3" name="Content Placeholder 2"/>
          <p:cNvSpPr>
            <a:spLocks noGrp="1"/>
          </p:cNvSpPr>
          <p:nvPr>
            <p:ph idx="1"/>
          </p:nvPr>
        </p:nvSpPr>
        <p:spPr>
          <a:prstGeom prst="roundRect">
            <a:avLst/>
          </a:prstGeom>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buNone/>
            </a:pPr>
            <a:r>
              <a:rPr lang="en-US" dirty="0" smtClean="0"/>
              <a:t>	</a:t>
            </a:r>
            <a:r>
              <a:rPr lang="id-ID" dirty="0" smtClean="0"/>
              <a:t>Kata yang berupa kata dasar ditulis sebagai suatu kesatuan.</a:t>
            </a:r>
            <a:endParaRPr lang="en-US" dirty="0" smtClean="0"/>
          </a:p>
          <a:p>
            <a:pPr>
              <a:buNone/>
            </a:pPr>
            <a:endParaRPr lang="en-US" dirty="0" smtClean="0"/>
          </a:p>
          <a:p>
            <a:pPr>
              <a:buNone/>
            </a:pPr>
            <a:r>
              <a:rPr lang="en-US" dirty="0" smtClean="0"/>
              <a:t>	</a:t>
            </a:r>
            <a:r>
              <a:rPr lang="id-ID" dirty="0" smtClean="0"/>
              <a:t>Misalnya:</a:t>
            </a:r>
            <a:endParaRPr lang="en-US" dirty="0" smtClean="0"/>
          </a:p>
          <a:p>
            <a:pPr>
              <a:buFont typeface="Wingdings" pitchFamily="2" charset="2"/>
              <a:buChar char="§"/>
            </a:pPr>
            <a:r>
              <a:rPr lang="id-ID" i="1" dirty="0" smtClean="0"/>
              <a:t>Buku itu sangat menarik.</a:t>
            </a:r>
            <a:endParaRPr lang="en-US" dirty="0" smtClean="0"/>
          </a:p>
          <a:p>
            <a:pPr>
              <a:buFont typeface="Wingdings" pitchFamily="2" charset="2"/>
              <a:buChar char="§"/>
            </a:pPr>
            <a:r>
              <a:rPr lang="id-ID" i="1" dirty="0" smtClean="0"/>
              <a:t>Ibu sangat mengharapkan keberhasilanmu.</a:t>
            </a:r>
            <a:endParaRPr lang="en-US" dirty="0" smtClean="0"/>
          </a:p>
          <a:p>
            <a:pPr>
              <a:buFont typeface="Wingdings" pitchFamily="2" charset="2"/>
              <a:buChar char="§"/>
            </a:pPr>
            <a:r>
              <a:rPr lang="id-ID" i="1" dirty="0" smtClean="0"/>
              <a:t>Kantor pajak penuh sesak.</a:t>
            </a:r>
            <a:endParaRPr lang="en-US" dirty="0" smtClean="0"/>
          </a:p>
          <a:p>
            <a:pPr>
              <a:buFont typeface="Wingdings" pitchFamily="2" charset="2"/>
              <a:buChar char="§"/>
            </a:pPr>
            <a:r>
              <a:rPr lang="id-ID" i="1" dirty="0" smtClean="0"/>
              <a:t>Dia bertemu dengan kawannya di kantor pos.</a:t>
            </a:r>
            <a:endParaRPr lang="en-US" dirty="0" smtClean="0"/>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57158" y="1371600"/>
          <a:ext cx="8534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428625" y="214313"/>
            <a:ext cx="7786688" cy="10048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nSpc>
                <a:spcPct val="80000"/>
              </a:lnSpc>
              <a:defRPr/>
            </a:pPr>
            <a:r>
              <a:rPr lang="en-US" sz="4000" b="1" dirty="0" err="1" smtClean="0">
                <a:solidFill>
                  <a:srgbClr val="0070C0"/>
                </a:solidFill>
              </a:rPr>
              <a:t>Apa</a:t>
            </a:r>
            <a:r>
              <a:rPr lang="en-US" sz="4000" b="1" dirty="0" smtClean="0">
                <a:solidFill>
                  <a:srgbClr val="0070C0"/>
                </a:solidFill>
              </a:rPr>
              <a:t> </a:t>
            </a:r>
            <a:r>
              <a:rPr lang="en-US" sz="4000" b="1" dirty="0" err="1" smtClean="0">
                <a:solidFill>
                  <a:srgbClr val="0070C0"/>
                </a:solidFill>
              </a:rPr>
              <a:t>itu</a:t>
            </a:r>
            <a:r>
              <a:rPr lang="en-US" sz="4000" b="1" dirty="0" smtClean="0">
                <a:solidFill>
                  <a:srgbClr val="0070C0"/>
                </a:solidFill>
              </a:rPr>
              <a:t> </a:t>
            </a:r>
            <a:r>
              <a:rPr lang="en-US" sz="4000" b="1" dirty="0" err="1" smtClean="0">
                <a:solidFill>
                  <a:srgbClr val="0070C0"/>
                </a:solidFill>
              </a:rPr>
              <a:t>Ejaan</a:t>
            </a:r>
            <a:r>
              <a:rPr lang="en-US" sz="4000" b="1" dirty="0" smtClean="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b="1" dirty="0" smtClean="0"/>
              <a:t>Kata Turunan</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5311808"/>
          </a:xfrm>
          <a:prstGeom prst="roundRect">
            <a:avLst/>
          </a:prstGeom>
          <a:ln/>
        </p:spPr>
        <p:style>
          <a:lnRef idx="2">
            <a:schemeClr val="accent1"/>
          </a:lnRef>
          <a:fillRef idx="1">
            <a:schemeClr val="lt1"/>
          </a:fillRef>
          <a:effectRef idx="0">
            <a:schemeClr val="accent1"/>
          </a:effectRef>
          <a:fontRef idx="minor">
            <a:schemeClr val="dk1"/>
          </a:fontRef>
        </p:style>
        <p:txBody>
          <a:bodyPr>
            <a:noAutofit/>
          </a:bodyPr>
          <a:lstStyle/>
          <a:p>
            <a:pPr>
              <a:buNone/>
            </a:pPr>
            <a:r>
              <a:rPr lang="id-ID" sz="2000" dirty="0" smtClean="0"/>
              <a:t> </a:t>
            </a:r>
            <a:r>
              <a:rPr lang="en-US" sz="2000" dirty="0" smtClean="0"/>
              <a:t>1.a. </a:t>
            </a:r>
            <a:r>
              <a:rPr lang="id-ID" sz="2000" dirty="0" smtClean="0"/>
              <a:t> </a:t>
            </a:r>
            <a:r>
              <a:rPr lang="en-US" sz="2000" dirty="0" smtClean="0"/>
              <a:t>	</a:t>
            </a:r>
            <a:r>
              <a:rPr lang="id-ID" sz="2000" dirty="0" smtClean="0"/>
              <a:t>Imbuhan (awalan, sisipan, akhiran) ditulis serangkai dengan </a:t>
            </a:r>
            <a:r>
              <a:rPr lang="en-US" sz="2000" dirty="0" smtClean="0"/>
              <a:t>	</a:t>
            </a:r>
            <a:r>
              <a:rPr lang="id-ID" sz="2000" dirty="0" smtClean="0"/>
              <a:t>bentuk </a:t>
            </a:r>
            <a:r>
              <a:rPr lang="en-US" sz="2000" dirty="0" smtClean="0"/>
              <a:t>  </a:t>
            </a:r>
            <a:r>
              <a:rPr lang="id-ID" sz="2000" dirty="0" smtClean="0"/>
              <a:t>dasarnya.</a:t>
            </a:r>
            <a:endParaRPr lang="en-US" sz="2000" dirty="0" smtClean="0"/>
          </a:p>
          <a:p>
            <a:pPr>
              <a:buNone/>
            </a:pPr>
            <a:r>
              <a:rPr lang="en-US" sz="2000" dirty="0" smtClean="0"/>
              <a:t>		</a:t>
            </a:r>
            <a:r>
              <a:rPr lang="id-ID" sz="2000" dirty="0" smtClean="0"/>
              <a:t>Misalnya:</a:t>
            </a:r>
            <a:r>
              <a:rPr lang="en-US" sz="2000" dirty="0" smtClean="0"/>
              <a:t>	</a:t>
            </a:r>
            <a:r>
              <a:rPr lang="en-US" sz="2000" i="1" dirty="0" err="1" smtClean="0"/>
              <a:t>mem</a:t>
            </a:r>
            <a:r>
              <a:rPr lang="en-US" sz="2000" dirty="0" err="1" smtClean="0"/>
              <a:t>beli</a:t>
            </a:r>
            <a:endParaRPr lang="en-US" sz="2000" dirty="0" smtClean="0"/>
          </a:p>
          <a:p>
            <a:pPr>
              <a:buNone/>
            </a:pPr>
            <a:r>
              <a:rPr lang="id-ID" sz="2000" dirty="0" smtClean="0"/>
              <a:t>		</a:t>
            </a:r>
            <a:r>
              <a:rPr lang="en-US" sz="2000" dirty="0" smtClean="0"/>
              <a:t>		</a:t>
            </a:r>
            <a:r>
              <a:rPr lang="en-US" sz="2000" i="1" dirty="0" err="1" smtClean="0"/>
              <a:t>di</a:t>
            </a:r>
            <a:r>
              <a:rPr lang="en-US" sz="2000" dirty="0" err="1" smtClean="0"/>
              <a:t>produksi</a:t>
            </a:r>
            <a:endParaRPr lang="en-US" sz="2000" dirty="0" smtClean="0"/>
          </a:p>
          <a:p>
            <a:pPr>
              <a:buNone/>
            </a:pPr>
            <a:r>
              <a:rPr lang="id-ID" sz="2000" dirty="0" smtClean="0"/>
              <a:t>		</a:t>
            </a:r>
            <a:r>
              <a:rPr lang="en-US" sz="2000" dirty="0" smtClean="0"/>
              <a:t>		</a:t>
            </a:r>
            <a:r>
              <a:rPr lang="en-US" sz="2000" i="1" dirty="0" err="1" smtClean="0"/>
              <a:t>per</a:t>
            </a:r>
            <a:r>
              <a:rPr lang="en-US" sz="2000" dirty="0" err="1" smtClean="0"/>
              <a:t>dagang</a:t>
            </a:r>
            <a:r>
              <a:rPr lang="en-US" sz="2000" i="1" dirty="0" err="1" smtClean="0"/>
              <a:t>an</a:t>
            </a:r>
            <a:endParaRPr lang="en-US" sz="2000" dirty="0" smtClean="0"/>
          </a:p>
          <a:p>
            <a:pPr>
              <a:buNone/>
            </a:pPr>
            <a:r>
              <a:rPr lang="en-US" sz="2000" dirty="0" smtClean="0"/>
              <a:t>	</a:t>
            </a:r>
            <a:r>
              <a:rPr lang="id-ID" sz="2000" dirty="0" smtClean="0"/>
              <a:t>		</a:t>
            </a:r>
            <a:endParaRPr lang="en-US" sz="2000" dirty="0" smtClean="0"/>
          </a:p>
          <a:p>
            <a:pPr>
              <a:buNone/>
            </a:pPr>
            <a:r>
              <a:rPr lang="en-US" sz="2000" dirty="0" smtClean="0"/>
              <a:t>	</a:t>
            </a:r>
            <a:r>
              <a:rPr lang="id-ID" sz="2000" dirty="0" smtClean="0"/>
              <a:t>b. </a:t>
            </a:r>
            <a:r>
              <a:rPr lang="en-US" sz="2000" dirty="0" smtClean="0"/>
              <a:t>	</a:t>
            </a:r>
            <a:r>
              <a:rPr lang="id-ID" sz="2000" dirty="0" smtClean="0"/>
              <a:t> Imbuhan dirangkaikan dengan tanda hubung jika ditambahkan </a:t>
            </a:r>
            <a:r>
              <a:rPr lang="en-US" sz="2000" dirty="0" smtClean="0"/>
              <a:t>	</a:t>
            </a:r>
            <a:r>
              <a:rPr lang="id-ID" sz="2000" dirty="0" smtClean="0"/>
              <a:t>pada bentuk singkatan atau kata dasar yang bukan bahasa </a:t>
            </a:r>
            <a:r>
              <a:rPr lang="en-US" sz="2000" dirty="0" smtClean="0"/>
              <a:t>	</a:t>
            </a:r>
            <a:r>
              <a:rPr lang="id-ID" sz="2000" dirty="0" smtClean="0"/>
              <a:t>Indonesia.</a:t>
            </a:r>
            <a:endParaRPr lang="en-US" sz="2000" dirty="0" smtClean="0"/>
          </a:p>
          <a:p>
            <a:pPr>
              <a:buNone/>
            </a:pPr>
            <a:r>
              <a:rPr lang="en-US" sz="2000" dirty="0" smtClean="0"/>
              <a:t>	</a:t>
            </a:r>
            <a:r>
              <a:rPr lang="id-ID" sz="2000" dirty="0" smtClean="0"/>
              <a:t>	Misalnya:</a:t>
            </a:r>
            <a:endParaRPr lang="en-US" sz="2000" dirty="0" smtClean="0"/>
          </a:p>
          <a:p>
            <a:pPr>
              <a:buNone/>
            </a:pPr>
            <a:r>
              <a:rPr lang="en-US" sz="2000" dirty="0" smtClean="0"/>
              <a:t>	</a:t>
            </a:r>
            <a:r>
              <a:rPr lang="id-ID" sz="2000" dirty="0" smtClean="0"/>
              <a:t>		</a:t>
            </a:r>
            <a:r>
              <a:rPr lang="en-US" sz="2000" dirty="0" smtClean="0"/>
              <a:t>	</a:t>
            </a:r>
            <a:r>
              <a:rPr lang="id-ID" sz="2000" i="1" dirty="0" smtClean="0"/>
              <a:t>mem</a:t>
            </a:r>
            <a:r>
              <a:rPr lang="id-ID" sz="2000" dirty="0" smtClean="0"/>
              <a:t>-PHK-</a:t>
            </a:r>
            <a:r>
              <a:rPr lang="id-ID" sz="2000" i="1" dirty="0" smtClean="0"/>
              <a:t>kan</a:t>
            </a:r>
            <a:endParaRPr lang="en-US" sz="2000" dirty="0" smtClean="0"/>
          </a:p>
          <a:p>
            <a:pPr>
              <a:buNone/>
            </a:pPr>
            <a:r>
              <a:rPr lang="en-US" sz="2000" dirty="0" smtClean="0"/>
              <a:t>	</a:t>
            </a:r>
            <a:r>
              <a:rPr lang="id-ID" sz="2000" dirty="0" smtClean="0"/>
              <a:t>		</a:t>
            </a:r>
            <a:r>
              <a:rPr lang="en-US" sz="2000" dirty="0" smtClean="0"/>
              <a:t>	</a:t>
            </a:r>
            <a:r>
              <a:rPr lang="id-ID" sz="2000" i="1" dirty="0" smtClean="0"/>
              <a:t>di</a:t>
            </a:r>
            <a:r>
              <a:rPr lang="id-ID" sz="2000" dirty="0" smtClean="0"/>
              <a:t>-PTU-</a:t>
            </a:r>
            <a:r>
              <a:rPr lang="id-ID" sz="2000" i="1" dirty="0" smtClean="0"/>
              <a:t>kan</a:t>
            </a:r>
            <a:endParaRPr lang="en-US" sz="2000" dirty="0" smtClean="0"/>
          </a:p>
          <a:p>
            <a:pPr>
              <a:buNone/>
            </a:pPr>
            <a:r>
              <a:rPr lang="en-US" sz="2000" dirty="0" smtClean="0"/>
              <a:t>	</a:t>
            </a:r>
            <a:r>
              <a:rPr lang="id-ID" sz="2000" dirty="0" smtClean="0"/>
              <a:t>		</a:t>
            </a:r>
            <a:r>
              <a:rPr lang="en-US" sz="2000" dirty="0" smtClean="0"/>
              <a:t>	</a:t>
            </a:r>
            <a:r>
              <a:rPr lang="id-ID" sz="2000" dirty="0" smtClean="0"/>
              <a:t>di-</a:t>
            </a:r>
            <a:r>
              <a:rPr lang="id-ID" sz="2000" i="1" dirty="0" smtClean="0"/>
              <a:t>upgrade</a:t>
            </a:r>
            <a:endParaRPr lang="en-US" sz="2000" i="1" dirty="0" smtClean="0"/>
          </a:p>
          <a:p>
            <a:pPr>
              <a:buNone/>
            </a:pPr>
            <a:r>
              <a:rPr lang="en-US" sz="2000" i="1" dirty="0" smtClean="0"/>
              <a:t>	</a:t>
            </a:r>
            <a:r>
              <a:rPr lang="id-ID" sz="2000" i="1" dirty="0" smtClean="0"/>
              <a:t>		</a:t>
            </a:r>
            <a:r>
              <a:rPr lang="en-US" sz="2000" i="1" dirty="0" smtClean="0"/>
              <a:t>	</a:t>
            </a:r>
            <a:r>
              <a:rPr lang="id-ID" sz="2000" i="1" dirty="0" smtClean="0"/>
              <a:t>me-recall</a:t>
            </a:r>
            <a:endParaRPr lang="en-US" sz="2000" dirty="0" smtClean="0"/>
          </a:p>
          <a:p>
            <a:pPr>
              <a:buNone/>
            </a:pPr>
            <a:endParaRPr lang="en-US" sz="2000" dirty="0"/>
          </a:p>
        </p:txBody>
      </p:sp>
      <p:pic>
        <p:nvPicPr>
          <p:cNvPr id="7" name="Picture 6" descr="qoo35.gif"/>
          <p:cNvPicPr>
            <a:picLocks noChangeAspect="1"/>
          </p:cNvPicPr>
          <p:nvPr/>
        </p:nvPicPr>
        <p:blipFill>
          <a:blip r:embed="rId3"/>
          <a:stretch>
            <a:fillRect/>
          </a:stretch>
        </p:blipFill>
        <p:spPr>
          <a:xfrm>
            <a:off x="6629400" y="3810000"/>
            <a:ext cx="1447800" cy="247408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a:prstGeom prst="roundRect">
            <a:avLst/>
          </a:prstGeom>
          <a:ln/>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pPr>
              <a:buNone/>
            </a:pPr>
            <a:r>
              <a:rPr lang="id-ID" dirty="0" smtClean="0"/>
              <a:t>2.  Jika bentuk dasarnya berupa gabungan kata, awalan atau akhiran ditulis serangkai dengan kata yang langsung mengikuti atau mendahuluinya.</a:t>
            </a:r>
            <a:endParaRPr lang="en-US" dirty="0" smtClean="0"/>
          </a:p>
          <a:p>
            <a:pPr>
              <a:buNone/>
            </a:pPr>
            <a:r>
              <a:rPr lang="en-US" dirty="0" smtClean="0"/>
              <a:t>	</a:t>
            </a:r>
            <a:r>
              <a:rPr lang="id-ID" dirty="0" smtClean="0"/>
              <a:t>Misalnya:</a:t>
            </a:r>
            <a:endParaRPr lang="en-US" dirty="0" smtClean="0"/>
          </a:p>
          <a:p>
            <a:pPr>
              <a:buNone/>
            </a:pPr>
            <a:r>
              <a:rPr lang="en-US" i="1" dirty="0" smtClean="0"/>
              <a:t>		</a:t>
            </a:r>
            <a:r>
              <a:rPr lang="id-ID" i="1" dirty="0" smtClean="0"/>
              <a:t>ber</a:t>
            </a:r>
            <a:r>
              <a:rPr lang="id-ID" dirty="0" smtClean="0"/>
              <a:t>tepuk tangan		</a:t>
            </a:r>
            <a:endParaRPr lang="en-US" dirty="0" smtClean="0"/>
          </a:p>
          <a:p>
            <a:pPr>
              <a:buNone/>
            </a:pPr>
            <a:r>
              <a:rPr lang="id-ID" dirty="0" smtClean="0"/>
              <a:t>		garis bawah</a:t>
            </a:r>
            <a:r>
              <a:rPr lang="id-ID" i="1" dirty="0" smtClean="0"/>
              <a:t>i</a:t>
            </a:r>
            <a:endParaRPr lang="en-US" dirty="0" smtClean="0"/>
          </a:p>
          <a:p>
            <a:pPr>
              <a:buNone/>
            </a:pPr>
            <a:r>
              <a:rPr lang="id-ID" i="1" dirty="0" smtClean="0"/>
              <a:t>		</a:t>
            </a:r>
            <a:r>
              <a:rPr lang="id-ID" dirty="0" smtClean="0"/>
              <a:t> </a:t>
            </a:r>
            <a:endParaRPr lang="en-US" dirty="0" smtClean="0"/>
          </a:p>
          <a:p>
            <a:pPr>
              <a:buNone/>
            </a:pPr>
            <a:r>
              <a:rPr lang="id-ID" dirty="0" smtClean="0"/>
              <a:t>3.  Jika bentuk dasar yang berupa gabungan kata mendapat awalan dan akhiran sekaligus, unsur gabungan kata itu ditulis serangkai.</a:t>
            </a:r>
            <a:endParaRPr lang="en-US" dirty="0" smtClean="0"/>
          </a:p>
          <a:p>
            <a:pPr>
              <a:buNone/>
            </a:pPr>
            <a:r>
              <a:rPr lang="id-ID" dirty="0" smtClean="0"/>
              <a:t>	Misalnya:</a:t>
            </a:r>
            <a:endParaRPr lang="en-US" dirty="0" smtClean="0"/>
          </a:p>
          <a:p>
            <a:pPr>
              <a:buNone/>
            </a:pPr>
            <a:r>
              <a:rPr lang="id-ID" dirty="0" smtClean="0"/>
              <a:t>		</a:t>
            </a:r>
            <a:r>
              <a:rPr lang="id-ID" i="1" dirty="0" smtClean="0"/>
              <a:t>di</a:t>
            </a:r>
            <a:r>
              <a:rPr lang="id-ID" dirty="0" smtClean="0"/>
              <a:t>lipatganda</a:t>
            </a:r>
            <a:r>
              <a:rPr lang="id-ID" i="1" dirty="0" smtClean="0"/>
              <a:t>kan</a:t>
            </a:r>
            <a:endParaRPr lang="en-US" dirty="0" smtClean="0"/>
          </a:p>
          <a:p>
            <a:pPr>
              <a:buNone/>
            </a:pPr>
            <a:r>
              <a:rPr lang="id-ID" dirty="0" smtClean="0"/>
              <a:t>   		</a:t>
            </a:r>
            <a:r>
              <a:rPr lang="id-ID" i="1" dirty="0" smtClean="0"/>
              <a:t>meng</a:t>
            </a:r>
            <a:r>
              <a:rPr lang="id-ID" dirty="0" smtClean="0"/>
              <a:t>garisbawah</a:t>
            </a:r>
            <a:r>
              <a:rPr lang="id-ID" i="1" dirty="0" smtClean="0"/>
              <a:t>i</a:t>
            </a:r>
            <a:endParaRPr lang="en-US" dirty="0" smtClean="0"/>
          </a:p>
          <a:p>
            <a:pPr>
              <a:buNone/>
            </a:pPr>
            <a:r>
              <a:rPr lang="id-ID" i="1" dirty="0" smtClean="0"/>
              <a:t> </a:t>
            </a:r>
            <a:endParaRPr lang="en-US" dirty="0" smtClean="0"/>
          </a:p>
          <a:p>
            <a:pPr>
              <a:buNone/>
            </a:pPr>
            <a:r>
              <a:rPr lang="id-ID" dirty="0" smtClean="0"/>
              <a:t>4.  Jika salah satu unsur gabungan kata hanya dipakai dalam kombinasi, gabungan kata  itu ditulis serangkai.</a:t>
            </a:r>
            <a:endParaRPr lang="en-US" dirty="0" smtClean="0"/>
          </a:p>
          <a:p>
            <a:pPr>
              <a:buNone/>
            </a:pPr>
            <a:r>
              <a:rPr lang="id-ID" dirty="0" smtClean="0"/>
              <a:t>	Misalnya:</a:t>
            </a:r>
            <a:endParaRPr lang="en-US" dirty="0" smtClean="0"/>
          </a:p>
          <a:p>
            <a:pPr>
              <a:buNone/>
            </a:pPr>
            <a:r>
              <a:rPr lang="id-ID" dirty="0" smtClean="0"/>
              <a:t>		</a:t>
            </a:r>
            <a:r>
              <a:rPr lang="id-ID" i="1" dirty="0" smtClean="0"/>
              <a:t>adi</a:t>
            </a:r>
            <a:r>
              <a:rPr lang="id-ID" dirty="0" smtClean="0"/>
              <a:t>pati</a:t>
            </a:r>
            <a:endParaRPr lang="en-US" dirty="0" smtClean="0"/>
          </a:p>
          <a:p>
            <a:pPr>
              <a:buNone/>
            </a:pPr>
            <a:r>
              <a:rPr lang="id-ID" dirty="0" smtClean="0"/>
              <a:t>		</a:t>
            </a:r>
            <a:r>
              <a:rPr lang="id-ID" i="1" dirty="0" smtClean="0"/>
              <a:t>aero</a:t>
            </a:r>
            <a:r>
              <a:rPr lang="id-ID" dirty="0" smtClean="0"/>
              <a:t>dinamika				</a:t>
            </a:r>
            <a:endParaRPr lang="en-US" dirty="0" smtClean="0"/>
          </a:p>
          <a:p>
            <a:pPr>
              <a:buNone/>
            </a:pPr>
            <a:r>
              <a:rPr lang="id-ID" dirty="0" smtClean="0"/>
              <a:t>		</a:t>
            </a:r>
            <a:r>
              <a:rPr lang="id-ID" i="1" dirty="0" smtClean="0"/>
              <a:t>kos</a:t>
            </a:r>
            <a:r>
              <a:rPr lang="id-ID" dirty="0" smtClean="0"/>
              <a:t>ponsor				</a:t>
            </a:r>
            <a:endParaRPr lang="en-US" dirty="0"/>
          </a:p>
        </p:txBody>
      </p:sp>
      <p:pic>
        <p:nvPicPr>
          <p:cNvPr id="6" name="Picture 5" descr="ag00291_.gif"/>
          <p:cNvPicPr>
            <a:picLocks noChangeAspect="1"/>
          </p:cNvPicPr>
          <p:nvPr/>
        </p:nvPicPr>
        <p:blipFill>
          <a:blip r:embed="rId3"/>
          <a:stretch>
            <a:fillRect/>
          </a:stretch>
        </p:blipFill>
        <p:spPr>
          <a:xfrm>
            <a:off x="4343400" y="5029200"/>
            <a:ext cx="3429000" cy="145523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5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3">
                                            <p:bg/>
                                          </p:spTgt>
                                        </p:tgtEl>
                                        <p:attrNameLst>
                                          <p:attrName>ppt_x</p:attrName>
                                          <p:attrName>ppt_y</p:attrName>
                                        </p:attrNameLst>
                                      </p:cBhvr>
                                    </p:animMotion>
                                    <p:animEffect transition="in" filter="fade">
                                      <p:cBhvr>
                                        <p:cTn id="9" dur="500"/>
                                        <p:tgtEl>
                                          <p:spTgt spid="3">
                                            <p:bg/>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5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txEl>
                                              <p:pRg st="0" end="0"/>
                                            </p:txEl>
                                          </p:spTgt>
                                        </p:tgtEl>
                                        <p:attrNameLst>
                                          <p:attrName>ppt_x</p:attrName>
                                          <p:attrName>ppt_y</p:attrName>
                                        </p:attrNameLst>
                                      </p:cBhvr>
                                    </p:animMotion>
                                    <p:animEffect transition="in" filter="fade">
                                      <p:cBhvr>
                                        <p:cTn id="14" dur="500"/>
                                        <p:tgtEl>
                                          <p:spTgt spid="3">
                                            <p:txEl>
                                              <p:pRg st="0" end="0"/>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Scale>
                                      <p:cBhvr>
                                        <p:cTn id="17" dur="5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3">
                                            <p:txEl>
                                              <p:pRg st="1" end="1"/>
                                            </p:txEl>
                                          </p:spTgt>
                                        </p:tgtEl>
                                        <p:attrNameLst>
                                          <p:attrName>ppt_x</p:attrName>
                                          <p:attrName>ppt_y</p:attrName>
                                        </p:attrNameLst>
                                      </p:cBhvr>
                                    </p:animMotion>
                                    <p:animEffect transition="in" filter="fade">
                                      <p:cBhvr>
                                        <p:cTn id="19" dur="500"/>
                                        <p:tgtEl>
                                          <p:spTgt spid="3">
                                            <p:txEl>
                                              <p:pRg st="1" end="1"/>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Scale>
                                      <p:cBhvr>
                                        <p:cTn id="22" dur="5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3">
                                            <p:txEl>
                                              <p:pRg st="2" end="2"/>
                                            </p:txEl>
                                          </p:spTgt>
                                        </p:tgtEl>
                                        <p:attrNameLst>
                                          <p:attrName>ppt_x</p:attrName>
                                          <p:attrName>ppt_y</p:attrName>
                                        </p:attrNameLst>
                                      </p:cBhvr>
                                    </p:animMotion>
                                    <p:animEffect transition="in" filter="fade">
                                      <p:cBhvr>
                                        <p:cTn id="24" dur="500"/>
                                        <p:tgtEl>
                                          <p:spTgt spid="3">
                                            <p:txEl>
                                              <p:pRg st="2" end="2"/>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Scale>
                                      <p:cBhvr>
                                        <p:cTn id="27" dur="5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3">
                                            <p:txEl>
                                              <p:pRg st="3" end="3"/>
                                            </p:txEl>
                                          </p:spTgt>
                                        </p:tgtEl>
                                        <p:attrNameLst>
                                          <p:attrName>ppt_x</p:attrName>
                                          <p:attrName>ppt_y</p:attrName>
                                        </p:attrNameLst>
                                      </p:cBhvr>
                                    </p:animMotion>
                                    <p:animEffect transition="in" filter="fade">
                                      <p:cBhvr>
                                        <p:cTn id="29" dur="500"/>
                                        <p:tgtEl>
                                          <p:spTgt spid="3">
                                            <p:txEl>
                                              <p:pRg st="3" end="3"/>
                                            </p:txEl>
                                          </p:spTgt>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Scale>
                                      <p:cBhvr>
                                        <p:cTn id="32" dur="5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3">
                                            <p:txEl>
                                              <p:pRg st="4" end="4"/>
                                            </p:txEl>
                                          </p:spTgt>
                                        </p:tgtEl>
                                        <p:attrNameLst>
                                          <p:attrName>ppt_x</p:attrName>
                                          <p:attrName>ppt_y</p:attrName>
                                        </p:attrNameLst>
                                      </p:cBhvr>
                                    </p:animMotion>
                                    <p:animEffect transition="in" filter="fade">
                                      <p:cBhvr>
                                        <p:cTn id="34" dur="500"/>
                                        <p:tgtEl>
                                          <p:spTgt spid="3">
                                            <p:txEl>
                                              <p:pRg st="4" end="4"/>
                                            </p:txEl>
                                          </p:spTgt>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Scale>
                                      <p:cBhvr>
                                        <p:cTn id="37" dur="5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3">
                                            <p:txEl>
                                              <p:pRg st="5" end="5"/>
                                            </p:txEl>
                                          </p:spTgt>
                                        </p:tgtEl>
                                        <p:attrNameLst>
                                          <p:attrName>ppt_x</p:attrName>
                                          <p:attrName>ppt_y</p:attrName>
                                        </p:attrNameLst>
                                      </p:cBhvr>
                                    </p:animMotion>
                                    <p:animEffect transition="in" filter="fade">
                                      <p:cBhvr>
                                        <p:cTn id="39" dur="500"/>
                                        <p:tgtEl>
                                          <p:spTgt spid="3">
                                            <p:txEl>
                                              <p:pRg st="5" end="5"/>
                                            </p:txEl>
                                          </p:spTgt>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Scale>
                                      <p:cBhvr>
                                        <p:cTn id="42" dur="5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3">
                                            <p:txEl>
                                              <p:pRg st="6" end="6"/>
                                            </p:txEl>
                                          </p:spTgt>
                                        </p:tgtEl>
                                        <p:attrNameLst>
                                          <p:attrName>ppt_x</p:attrName>
                                          <p:attrName>ppt_y</p:attrName>
                                        </p:attrNameLst>
                                      </p:cBhvr>
                                    </p:animMotion>
                                    <p:animEffect transition="in" filter="fade">
                                      <p:cBhvr>
                                        <p:cTn id="44" dur="500"/>
                                        <p:tgtEl>
                                          <p:spTgt spid="3">
                                            <p:txEl>
                                              <p:pRg st="6" end="6"/>
                                            </p:txEl>
                                          </p:spTgt>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Scale>
                                      <p:cBhvr>
                                        <p:cTn id="47" dur="5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3">
                                            <p:txEl>
                                              <p:pRg st="7" end="7"/>
                                            </p:txEl>
                                          </p:spTgt>
                                        </p:tgtEl>
                                        <p:attrNameLst>
                                          <p:attrName>ppt_x</p:attrName>
                                          <p:attrName>ppt_y</p:attrName>
                                        </p:attrNameLst>
                                      </p:cBhvr>
                                    </p:animMotion>
                                    <p:animEffect transition="in" filter="fade">
                                      <p:cBhvr>
                                        <p:cTn id="49" dur="500"/>
                                        <p:tgtEl>
                                          <p:spTgt spid="3">
                                            <p:txEl>
                                              <p:pRg st="7" end="7"/>
                                            </p:txEl>
                                          </p:spTgt>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Scale>
                                      <p:cBhvr>
                                        <p:cTn id="52" dur="5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3">
                                            <p:txEl>
                                              <p:pRg st="8" end="8"/>
                                            </p:txEl>
                                          </p:spTgt>
                                        </p:tgtEl>
                                        <p:attrNameLst>
                                          <p:attrName>ppt_x</p:attrName>
                                          <p:attrName>ppt_y</p:attrName>
                                        </p:attrNameLst>
                                      </p:cBhvr>
                                    </p:animMotion>
                                    <p:animEffect transition="in" filter="fade">
                                      <p:cBhvr>
                                        <p:cTn id="54" dur="500"/>
                                        <p:tgtEl>
                                          <p:spTgt spid="3">
                                            <p:txEl>
                                              <p:pRg st="8" end="8"/>
                                            </p:txEl>
                                          </p:spTgt>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Scale>
                                      <p:cBhvr>
                                        <p:cTn id="57" dur="5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3">
                                            <p:txEl>
                                              <p:pRg st="9" end="9"/>
                                            </p:txEl>
                                          </p:spTgt>
                                        </p:tgtEl>
                                        <p:attrNameLst>
                                          <p:attrName>ppt_x</p:attrName>
                                          <p:attrName>ppt_y</p:attrName>
                                        </p:attrNameLst>
                                      </p:cBhvr>
                                    </p:animMotion>
                                    <p:animEffect transition="in" filter="fade">
                                      <p:cBhvr>
                                        <p:cTn id="59" dur="500"/>
                                        <p:tgtEl>
                                          <p:spTgt spid="3">
                                            <p:txEl>
                                              <p:pRg st="9" end="9"/>
                                            </p:txEl>
                                          </p:spTgt>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Scale>
                                      <p:cBhvr>
                                        <p:cTn id="62" dur="5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500" decel="50000" fill="hold">
                                          <p:stCondLst>
                                            <p:cond delay="0"/>
                                          </p:stCondLst>
                                        </p:cTn>
                                        <p:tgtEl>
                                          <p:spTgt spid="3">
                                            <p:txEl>
                                              <p:pRg st="10" end="10"/>
                                            </p:txEl>
                                          </p:spTgt>
                                        </p:tgtEl>
                                        <p:attrNameLst>
                                          <p:attrName>ppt_x</p:attrName>
                                          <p:attrName>ppt_y</p:attrName>
                                        </p:attrNameLst>
                                      </p:cBhvr>
                                    </p:animMotion>
                                    <p:animEffect transition="in" filter="fade">
                                      <p:cBhvr>
                                        <p:cTn id="64" dur="500"/>
                                        <p:tgtEl>
                                          <p:spTgt spid="3">
                                            <p:txEl>
                                              <p:pRg st="10" end="10"/>
                                            </p:txEl>
                                          </p:spTgt>
                                        </p:tgtEl>
                                      </p:cBhvr>
                                    </p:animEffect>
                                  </p:childTnLst>
                                </p:cTn>
                              </p:par>
                              <p:par>
                                <p:cTn id="65" presetID="52" presetClass="entr" presetSubtype="0" fill="hold" grpId="0"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Scale>
                                      <p:cBhvr>
                                        <p:cTn id="67" dur="500" decel="50000" fill="hold">
                                          <p:stCondLst>
                                            <p:cond delay="0"/>
                                          </p:stCondLst>
                                        </p:cTn>
                                        <p:tgtEl>
                                          <p:spTgt spid="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500" decel="50000" fill="hold">
                                          <p:stCondLst>
                                            <p:cond delay="0"/>
                                          </p:stCondLst>
                                        </p:cTn>
                                        <p:tgtEl>
                                          <p:spTgt spid="3">
                                            <p:txEl>
                                              <p:pRg st="11" end="11"/>
                                            </p:txEl>
                                          </p:spTgt>
                                        </p:tgtEl>
                                        <p:attrNameLst>
                                          <p:attrName>ppt_x</p:attrName>
                                          <p:attrName>ppt_y</p:attrName>
                                        </p:attrNameLst>
                                      </p:cBhvr>
                                    </p:animMotion>
                                    <p:animEffect transition="in" filter="fade">
                                      <p:cBhvr>
                                        <p:cTn id="69" dur="500"/>
                                        <p:tgtEl>
                                          <p:spTgt spid="3">
                                            <p:txEl>
                                              <p:pRg st="11" end="11"/>
                                            </p:txEl>
                                          </p:spTgt>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Scale>
                                      <p:cBhvr>
                                        <p:cTn id="72" dur="500" decel="50000" fill="hold">
                                          <p:stCondLst>
                                            <p:cond delay="0"/>
                                          </p:stCondLst>
                                        </p:cTn>
                                        <p:tgtEl>
                                          <p:spTgt spid="3">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500" decel="50000" fill="hold">
                                          <p:stCondLst>
                                            <p:cond delay="0"/>
                                          </p:stCondLst>
                                        </p:cTn>
                                        <p:tgtEl>
                                          <p:spTgt spid="3">
                                            <p:txEl>
                                              <p:pRg st="12" end="12"/>
                                            </p:txEl>
                                          </p:spTgt>
                                        </p:tgtEl>
                                        <p:attrNameLst>
                                          <p:attrName>ppt_x</p:attrName>
                                          <p:attrName>ppt_y</p:attrName>
                                        </p:attrNameLst>
                                      </p:cBhvr>
                                    </p:animMotion>
                                    <p:animEffect transition="in" filter="fade">
                                      <p:cBhvr>
                                        <p:cTn id="74" dur="500"/>
                                        <p:tgtEl>
                                          <p:spTgt spid="3">
                                            <p:txEl>
                                              <p:pRg st="12" end="12"/>
                                            </p:txEl>
                                          </p:spTgt>
                                        </p:tgtEl>
                                      </p:cBhvr>
                                    </p:animEffect>
                                  </p:childTnLst>
                                </p:cTn>
                              </p:par>
                              <p:par>
                                <p:cTn id="75" presetID="52" presetClass="entr" presetSubtype="0" fill="hold" grpId="0" nodeType="with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Scale>
                                      <p:cBhvr>
                                        <p:cTn id="77" dur="500" decel="50000" fill="hold">
                                          <p:stCondLst>
                                            <p:cond delay="0"/>
                                          </p:stCondLst>
                                        </p:cTn>
                                        <p:tgtEl>
                                          <p:spTgt spid="3">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500" decel="50000" fill="hold">
                                          <p:stCondLst>
                                            <p:cond delay="0"/>
                                          </p:stCondLst>
                                        </p:cTn>
                                        <p:tgtEl>
                                          <p:spTgt spid="3">
                                            <p:txEl>
                                              <p:pRg st="13" end="13"/>
                                            </p:txEl>
                                          </p:spTgt>
                                        </p:tgtEl>
                                        <p:attrNameLst>
                                          <p:attrName>ppt_x</p:attrName>
                                          <p:attrName>ppt_y</p:attrName>
                                        </p:attrNameLst>
                                      </p:cBhvr>
                                    </p:animMotion>
                                    <p:animEffect transition="in" filter="fade">
                                      <p:cBhvr>
                                        <p:cTn id="79" dur="500"/>
                                        <p:tgtEl>
                                          <p:spTgt spid="3">
                                            <p:txEl>
                                              <p:pRg st="13" end="13"/>
                                            </p:txEl>
                                          </p:spTgt>
                                        </p:tgtEl>
                                      </p:cBhvr>
                                    </p:animEffect>
                                  </p:childTnLst>
                                </p:cTn>
                              </p:par>
                              <p:par>
                                <p:cTn id="80" presetID="52" presetClass="entr" presetSubtype="0" fill="hold" grpId="0" nodeType="with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Scale>
                                      <p:cBhvr>
                                        <p:cTn id="82" dur="500" decel="50000" fill="hold">
                                          <p:stCondLst>
                                            <p:cond delay="0"/>
                                          </p:stCondLst>
                                        </p:cTn>
                                        <p:tgtEl>
                                          <p:spTgt spid="3">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500" decel="50000" fill="hold">
                                          <p:stCondLst>
                                            <p:cond delay="0"/>
                                          </p:stCondLst>
                                        </p:cTn>
                                        <p:tgtEl>
                                          <p:spTgt spid="3">
                                            <p:txEl>
                                              <p:pRg st="14" end="14"/>
                                            </p:txEl>
                                          </p:spTgt>
                                        </p:tgtEl>
                                        <p:attrNameLst>
                                          <p:attrName>ppt_x</p:attrName>
                                          <p:attrName>ppt_y</p:attrName>
                                        </p:attrNameLst>
                                      </p:cBhvr>
                                    </p:animMotion>
                                    <p:animEffect transition="in" filter="fade">
                                      <p:cBhvr>
                                        <p:cTn id="8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b="1" dirty="0" smtClean="0"/>
              <a:t>Bentuk Ulang</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562600"/>
          </a:xfrm>
          <a:prstGeom prst="roundRect">
            <a:avLst/>
          </a:prstGeom>
          <a:ln/>
        </p:spPr>
        <p:style>
          <a:lnRef idx="2">
            <a:schemeClr val="accent6"/>
          </a:lnRef>
          <a:fillRef idx="1">
            <a:schemeClr val="lt1"/>
          </a:fillRef>
          <a:effectRef idx="0">
            <a:schemeClr val="accent6"/>
          </a:effectRef>
          <a:fontRef idx="minor">
            <a:schemeClr val="dk1"/>
          </a:fontRef>
        </p:style>
        <p:txBody>
          <a:bodyPr>
            <a:noAutofit/>
          </a:bodyPr>
          <a:lstStyle/>
          <a:p>
            <a:pPr>
              <a:buNone/>
            </a:pPr>
            <a:endParaRPr lang="en-US" sz="2000" dirty="0" smtClean="0"/>
          </a:p>
          <a:p>
            <a:pPr>
              <a:buNone/>
            </a:pPr>
            <a:r>
              <a:rPr lang="id-ID" sz="2000" dirty="0" smtClean="0"/>
              <a:t>1. </a:t>
            </a:r>
            <a:r>
              <a:rPr lang="en-US" sz="2000" dirty="0" smtClean="0"/>
              <a:t>  </a:t>
            </a:r>
            <a:r>
              <a:rPr lang="id-ID" sz="2000" dirty="0" smtClean="0"/>
              <a:t>Bentuk ulang ditulis dengan menggunakan tanda hubung di antara unsur-unsurnya.</a:t>
            </a:r>
            <a:endParaRPr lang="en-US" sz="2000" dirty="0" smtClean="0"/>
          </a:p>
          <a:p>
            <a:pPr>
              <a:buNone/>
            </a:pPr>
            <a:r>
              <a:rPr lang="en-US" sz="2000" dirty="0" smtClean="0"/>
              <a:t>	</a:t>
            </a:r>
            <a:r>
              <a:rPr lang="en-US" sz="2000" dirty="0" err="1" smtClean="0"/>
              <a:t>Misalnya</a:t>
            </a:r>
            <a:r>
              <a:rPr lang="en-US" sz="2000" dirty="0" smtClean="0"/>
              <a:t> :</a:t>
            </a:r>
            <a:r>
              <a:rPr lang="id-ID" sz="2000" dirty="0" smtClean="0"/>
              <a:t>	</a:t>
            </a:r>
            <a:r>
              <a:rPr lang="en-US" sz="2000" dirty="0" smtClean="0"/>
              <a:t>Rata-rata		</a:t>
            </a:r>
            <a:r>
              <a:rPr lang="id-ID" sz="2000" dirty="0" smtClean="0"/>
              <a:t>tukar-menukar</a:t>
            </a:r>
            <a:endParaRPr lang="en-US" sz="2000" dirty="0" smtClean="0"/>
          </a:p>
          <a:p>
            <a:pPr>
              <a:buNone/>
            </a:pPr>
            <a:r>
              <a:rPr lang="id-ID" sz="2000" dirty="0" smtClean="0"/>
              <a:t>	</a:t>
            </a:r>
            <a:r>
              <a:rPr lang="en-US" sz="2000" dirty="0" smtClean="0"/>
              <a:t>		</a:t>
            </a:r>
            <a:r>
              <a:rPr lang="en-US" sz="2000" dirty="0" err="1" smtClean="0"/>
              <a:t>Pinjam-meminjam</a:t>
            </a:r>
            <a:r>
              <a:rPr lang="en-US" sz="2000" dirty="0" smtClean="0"/>
              <a:t>	</a:t>
            </a:r>
            <a:r>
              <a:rPr lang="id-ID" sz="2000" dirty="0" smtClean="0"/>
              <a:t>terus-menerus</a:t>
            </a:r>
            <a:endParaRPr lang="en-US" sz="2000" dirty="0" smtClean="0"/>
          </a:p>
          <a:p>
            <a:pPr>
              <a:buNone/>
            </a:pPr>
            <a:r>
              <a:rPr lang="id-ID" sz="2000" dirty="0" smtClean="0"/>
              <a:t>		</a:t>
            </a:r>
            <a:r>
              <a:rPr lang="en-US" sz="2000" dirty="0" smtClean="0"/>
              <a:t>	</a:t>
            </a:r>
            <a:r>
              <a:rPr lang="en-US" sz="2000" dirty="0" err="1" smtClean="0"/>
              <a:t>Saham-saham</a:t>
            </a:r>
            <a:r>
              <a:rPr lang="en-US" sz="2000" dirty="0" smtClean="0"/>
              <a:t>		</a:t>
            </a:r>
            <a:r>
              <a:rPr lang="id-ID" sz="2000" dirty="0" smtClean="0"/>
              <a:t>serba-serbi</a:t>
            </a:r>
            <a:endParaRPr lang="en-US" sz="2000" dirty="0" smtClean="0"/>
          </a:p>
          <a:p>
            <a:pPr>
              <a:buNone/>
            </a:pPr>
            <a:r>
              <a:rPr lang="id-ID" sz="2000" dirty="0" smtClean="0"/>
              <a:t>		</a:t>
            </a:r>
            <a:endParaRPr lang="en-US" sz="2000" dirty="0" smtClean="0"/>
          </a:p>
          <a:p>
            <a:pPr>
              <a:buNone/>
            </a:pPr>
            <a:r>
              <a:rPr lang="id-ID" sz="2000" dirty="0" smtClean="0"/>
              <a:t>2.  Awalan adan akhiran ditulis serangkai dengan bentuk ulang.</a:t>
            </a:r>
            <a:endParaRPr lang="en-US" sz="2000" dirty="0" smtClean="0"/>
          </a:p>
          <a:p>
            <a:pPr>
              <a:buNone/>
            </a:pPr>
            <a:r>
              <a:rPr lang="en-US" sz="2000" dirty="0" smtClean="0"/>
              <a:t>	</a:t>
            </a:r>
            <a:r>
              <a:rPr lang="en-US" sz="2000" dirty="0" err="1" smtClean="0"/>
              <a:t>Misalnya</a:t>
            </a:r>
            <a:r>
              <a:rPr lang="en-US" sz="2000" dirty="0" smtClean="0"/>
              <a:t> : 	    </a:t>
            </a:r>
            <a:r>
              <a:rPr lang="en-US" sz="2000" dirty="0" err="1" smtClean="0"/>
              <a:t>merata-ratakan</a:t>
            </a:r>
            <a:endParaRPr lang="en-US" sz="2000" dirty="0" smtClean="0"/>
          </a:p>
          <a:p>
            <a:pPr>
              <a:buNone/>
            </a:pPr>
            <a:r>
              <a:rPr lang="id-ID" sz="2000" dirty="0" smtClean="0"/>
              <a:t>		 </a:t>
            </a:r>
            <a:r>
              <a:rPr lang="en-US" sz="2000" dirty="0" smtClean="0"/>
              <a:t>	</a:t>
            </a:r>
            <a:r>
              <a:rPr lang="id-ID" sz="2000" dirty="0" smtClean="0"/>
              <a:t>    perundang-undangan</a:t>
            </a:r>
            <a:endParaRPr lang="en-US" sz="2000" dirty="0" smtClean="0"/>
          </a:p>
          <a:p>
            <a:pPr>
              <a:buNone/>
            </a:pPr>
            <a:r>
              <a:rPr lang="id-ID" sz="2000" dirty="0" smtClean="0"/>
              <a:t>		  </a:t>
            </a:r>
            <a:r>
              <a:rPr lang="en-US" sz="2000" dirty="0" smtClean="0"/>
              <a:t>	</a:t>
            </a:r>
            <a:r>
              <a:rPr lang="id-ID" sz="2000" dirty="0" smtClean="0"/>
              <a:t>    melambai-lambaikan</a:t>
            </a:r>
            <a:endParaRPr lang="en-US" sz="2000" dirty="0" smtClean="0"/>
          </a:p>
          <a:p>
            <a:pPr>
              <a:buNone/>
            </a:pPr>
            <a:r>
              <a:rPr lang="id-ID" sz="2000" dirty="0" smtClean="0"/>
              <a:t>		   </a:t>
            </a:r>
            <a:r>
              <a:rPr lang="en-US" sz="2000" dirty="0" smtClean="0"/>
              <a:t>	</a:t>
            </a:r>
            <a:r>
              <a:rPr lang="id-ID" sz="2000" dirty="0" smtClean="0"/>
              <a:t> </a:t>
            </a:r>
            <a:r>
              <a:rPr lang="en-US" sz="2000" dirty="0" smtClean="0"/>
              <a:t> </a:t>
            </a:r>
            <a:r>
              <a:rPr lang="id-ID" sz="2000" dirty="0" smtClean="0"/>
              <a:t>  dibesar-besarkan</a:t>
            </a:r>
            <a:endParaRPr lang="en-US" sz="2000" dirty="0" smtClean="0"/>
          </a:p>
          <a:p>
            <a:pPr>
              <a:buNone/>
            </a:pPr>
            <a:r>
              <a:rPr lang="id-ID" sz="2000" dirty="0" smtClean="0"/>
              <a:t>		    </a:t>
            </a:r>
            <a:r>
              <a:rPr lang="en-US" sz="2000" dirty="0" smtClean="0"/>
              <a:t>	</a:t>
            </a:r>
            <a:r>
              <a:rPr lang="id-ID" sz="2000" dirty="0" smtClean="0"/>
              <a:t> </a:t>
            </a:r>
            <a:r>
              <a:rPr lang="en-US" sz="2000" dirty="0" smtClean="0"/>
              <a:t> </a:t>
            </a:r>
            <a:r>
              <a:rPr lang="id-ID" sz="2000" dirty="0" smtClean="0"/>
              <a:t> memata-matai</a:t>
            </a:r>
            <a:endParaRPr lang="en-US" sz="2000" dirty="0" smtClean="0"/>
          </a:p>
          <a:p>
            <a:endParaRPr lang="en-US" sz="2000" dirty="0"/>
          </a:p>
        </p:txBody>
      </p:sp>
      <p:pic>
        <p:nvPicPr>
          <p:cNvPr id="8" name="Picture 7" descr="ag00526_.gif"/>
          <p:cNvPicPr>
            <a:picLocks noChangeAspect="1"/>
          </p:cNvPicPr>
          <p:nvPr/>
        </p:nvPicPr>
        <p:blipFill>
          <a:blip r:embed="rId3"/>
          <a:stretch>
            <a:fillRect/>
          </a:stretch>
        </p:blipFill>
        <p:spPr>
          <a:xfrm>
            <a:off x="5943600" y="4267200"/>
            <a:ext cx="2514600" cy="223296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Scale>
                                      <p:cBhvr>
                                        <p:cTn id="12" dur="5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bg/>
                                          </p:spTgt>
                                        </p:tgtEl>
                                        <p:attrNameLst>
                                          <p:attrName>ppt_x</p:attrName>
                                          <p:attrName>ppt_y</p:attrName>
                                        </p:attrNameLst>
                                      </p:cBhvr>
                                    </p:animMotion>
                                    <p:animEffect transition="in" filter="fade">
                                      <p:cBhvr>
                                        <p:cTn id="14" dur="500"/>
                                        <p:tgtEl>
                                          <p:spTgt spid="3">
                                            <p:bg/>
                                          </p:spTgt>
                                        </p:tgtEl>
                                      </p:cBhvr>
                                    </p:animEffect>
                                  </p:childTnLst>
                                </p:cTn>
                              </p:par>
                            </p:childTnLst>
                          </p:cTn>
                        </p:par>
                        <p:par>
                          <p:cTn id="15" fill="hold">
                            <p:stCondLst>
                              <p:cond delay="1000"/>
                            </p:stCondLst>
                            <p:childTnLst>
                              <p:par>
                                <p:cTn id="16" presetID="5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Scale>
                                      <p:cBhvr>
                                        <p:cTn id="18" dur="5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500" decel="50000" fill="hold">
                                          <p:stCondLst>
                                            <p:cond delay="0"/>
                                          </p:stCondLst>
                                        </p:cTn>
                                        <p:tgtEl>
                                          <p:spTgt spid="3">
                                            <p:txEl>
                                              <p:pRg st="1" end="1"/>
                                            </p:txEl>
                                          </p:spTgt>
                                        </p:tgtEl>
                                        <p:attrNameLst>
                                          <p:attrName>ppt_x</p:attrName>
                                          <p:attrName>ppt_y</p:attrName>
                                        </p:attrNameLst>
                                      </p:cBhvr>
                                    </p:animMotion>
                                    <p:animEffect transition="in" filter="fade">
                                      <p:cBhvr>
                                        <p:cTn id="20" dur="500"/>
                                        <p:tgtEl>
                                          <p:spTgt spid="3">
                                            <p:txEl>
                                              <p:pRg st="1" end="1"/>
                                            </p:txEl>
                                          </p:spTgt>
                                        </p:tgtEl>
                                      </p:cBhvr>
                                    </p:animEffect>
                                  </p:childTnLst>
                                </p:cTn>
                              </p:par>
                            </p:childTnLst>
                          </p:cTn>
                        </p:par>
                        <p:par>
                          <p:cTn id="21" fill="hold">
                            <p:stCondLst>
                              <p:cond delay="1500"/>
                            </p:stCondLst>
                            <p:childTnLst>
                              <p:par>
                                <p:cTn id="22" presetID="5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Scale>
                                      <p:cBhvr>
                                        <p:cTn id="24" dur="5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3">
                                            <p:txEl>
                                              <p:pRg st="2" end="2"/>
                                            </p:txEl>
                                          </p:spTgt>
                                        </p:tgtEl>
                                        <p:attrNameLst>
                                          <p:attrName>ppt_x</p:attrName>
                                          <p:attrName>ppt_y</p:attrName>
                                        </p:attrNameLst>
                                      </p:cBhvr>
                                    </p:animMotion>
                                    <p:animEffect transition="in" filter="fade">
                                      <p:cBhvr>
                                        <p:cTn id="26" dur="500"/>
                                        <p:tgtEl>
                                          <p:spTgt spid="3">
                                            <p:txEl>
                                              <p:pRg st="2" end="2"/>
                                            </p:txEl>
                                          </p:spTgt>
                                        </p:tgtEl>
                                      </p:cBhvr>
                                    </p:animEffect>
                                  </p:childTnLst>
                                </p:cTn>
                              </p:par>
                            </p:childTnLst>
                          </p:cTn>
                        </p:par>
                        <p:par>
                          <p:cTn id="27" fill="hold">
                            <p:stCondLst>
                              <p:cond delay="2000"/>
                            </p:stCondLst>
                            <p:childTnLst>
                              <p:par>
                                <p:cTn id="28" presetID="52"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Scale>
                                      <p:cBhvr>
                                        <p:cTn id="30" dur="5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500" decel="50000" fill="hold">
                                          <p:stCondLst>
                                            <p:cond delay="0"/>
                                          </p:stCondLst>
                                        </p:cTn>
                                        <p:tgtEl>
                                          <p:spTgt spid="3">
                                            <p:txEl>
                                              <p:pRg st="3" end="3"/>
                                            </p:txEl>
                                          </p:spTgt>
                                        </p:tgtEl>
                                        <p:attrNameLst>
                                          <p:attrName>ppt_x</p:attrName>
                                          <p:attrName>ppt_y</p:attrName>
                                        </p:attrNameLst>
                                      </p:cBhvr>
                                    </p:animMotion>
                                    <p:animEffect transition="in" filter="fade">
                                      <p:cBhvr>
                                        <p:cTn id="32" dur="500"/>
                                        <p:tgtEl>
                                          <p:spTgt spid="3">
                                            <p:txEl>
                                              <p:pRg st="3" end="3"/>
                                            </p:txEl>
                                          </p:spTgt>
                                        </p:tgtEl>
                                      </p:cBhvr>
                                    </p:animEffect>
                                  </p:childTnLst>
                                </p:cTn>
                              </p:par>
                            </p:childTnLst>
                          </p:cTn>
                        </p:par>
                        <p:par>
                          <p:cTn id="33" fill="hold">
                            <p:stCondLst>
                              <p:cond delay="2500"/>
                            </p:stCondLst>
                            <p:childTnLst>
                              <p:par>
                                <p:cTn id="34" presetID="52"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Scale>
                                      <p:cBhvr>
                                        <p:cTn id="36" dur="5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3">
                                            <p:txEl>
                                              <p:pRg st="4" end="4"/>
                                            </p:txEl>
                                          </p:spTgt>
                                        </p:tgtEl>
                                        <p:attrNameLst>
                                          <p:attrName>ppt_x</p:attrName>
                                          <p:attrName>ppt_y</p:attrName>
                                        </p:attrNameLst>
                                      </p:cBhvr>
                                    </p:animMotion>
                                    <p:animEffect transition="in" filter="fade">
                                      <p:cBhvr>
                                        <p:cTn id="38" dur="500"/>
                                        <p:tgtEl>
                                          <p:spTgt spid="3">
                                            <p:txEl>
                                              <p:pRg st="4" end="4"/>
                                            </p:txEl>
                                          </p:spTgt>
                                        </p:tgtEl>
                                      </p:cBhvr>
                                    </p:animEffect>
                                  </p:childTnLst>
                                </p:cTn>
                              </p:par>
                            </p:childTnLst>
                          </p:cTn>
                        </p:par>
                        <p:par>
                          <p:cTn id="39" fill="hold">
                            <p:stCondLst>
                              <p:cond delay="3000"/>
                            </p:stCondLst>
                            <p:childTnLst>
                              <p:par>
                                <p:cTn id="40" presetID="52"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Scale>
                                      <p:cBhvr>
                                        <p:cTn id="42" dur="5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3">
                                            <p:txEl>
                                              <p:pRg st="5" end="5"/>
                                            </p:txEl>
                                          </p:spTgt>
                                        </p:tgtEl>
                                        <p:attrNameLst>
                                          <p:attrName>ppt_x</p:attrName>
                                          <p:attrName>ppt_y</p:attrName>
                                        </p:attrNameLst>
                                      </p:cBhvr>
                                    </p:animMotion>
                                    <p:animEffect transition="in" filter="fade">
                                      <p:cBhvr>
                                        <p:cTn id="44" dur="500"/>
                                        <p:tgtEl>
                                          <p:spTgt spid="3">
                                            <p:txEl>
                                              <p:pRg st="5" end="5"/>
                                            </p:txEl>
                                          </p:spTgt>
                                        </p:tgtEl>
                                      </p:cBhvr>
                                    </p:animEffect>
                                  </p:childTnLst>
                                </p:cTn>
                              </p:par>
                            </p:childTnLst>
                          </p:cTn>
                        </p:par>
                        <p:par>
                          <p:cTn id="45" fill="hold">
                            <p:stCondLst>
                              <p:cond delay="3500"/>
                            </p:stCondLst>
                            <p:childTnLst>
                              <p:par>
                                <p:cTn id="46" presetID="52" presetClass="entr" presetSubtype="0"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Scale>
                                      <p:cBhvr>
                                        <p:cTn id="48" dur="5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500" decel="50000" fill="hold">
                                          <p:stCondLst>
                                            <p:cond delay="0"/>
                                          </p:stCondLst>
                                        </p:cTn>
                                        <p:tgtEl>
                                          <p:spTgt spid="3">
                                            <p:txEl>
                                              <p:pRg st="6" end="6"/>
                                            </p:txEl>
                                          </p:spTgt>
                                        </p:tgtEl>
                                        <p:attrNameLst>
                                          <p:attrName>ppt_x</p:attrName>
                                          <p:attrName>ppt_y</p:attrName>
                                        </p:attrNameLst>
                                      </p:cBhvr>
                                    </p:animMotion>
                                    <p:animEffect transition="in" filter="fade">
                                      <p:cBhvr>
                                        <p:cTn id="50" dur="500"/>
                                        <p:tgtEl>
                                          <p:spTgt spid="3">
                                            <p:txEl>
                                              <p:pRg st="6" end="6"/>
                                            </p:txEl>
                                          </p:spTgt>
                                        </p:tgtEl>
                                      </p:cBhvr>
                                    </p:animEffect>
                                  </p:childTnLst>
                                </p:cTn>
                              </p:par>
                            </p:childTnLst>
                          </p:cTn>
                        </p:par>
                        <p:par>
                          <p:cTn id="51" fill="hold">
                            <p:stCondLst>
                              <p:cond delay="4000"/>
                            </p:stCondLst>
                            <p:childTnLst>
                              <p:par>
                                <p:cTn id="52" presetID="52" presetClass="entr" presetSubtype="0" fill="hold" grpId="0"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Scale>
                                      <p:cBhvr>
                                        <p:cTn id="54" dur="5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500" decel="50000" fill="hold">
                                          <p:stCondLst>
                                            <p:cond delay="0"/>
                                          </p:stCondLst>
                                        </p:cTn>
                                        <p:tgtEl>
                                          <p:spTgt spid="3">
                                            <p:txEl>
                                              <p:pRg st="7" end="7"/>
                                            </p:txEl>
                                          </p:spTgt>
                                        </p:tgtEl>
                                        <p:attrNameLst>
                                          <p:attrName>ppt_x</p:attrName>
                                          <p:attrName>ppt_y</p:attrName>
                                        </p:attrNameLst>
                                      </p:cBhvr>
                                    </p:animMotion>
                                    <p:animEffect transition="in" filter="fade">
                                      <p:cBhvr>
                                        <p:cTn id="56" dur="500"/>
                                        <p:tgtEl>
                                          <p:spTgt spid="3">
                                            <p:txEl>
                                              <p:pRg st="7" end="7"/>
                                            </p:txEl>
                                          </p:spTgt>
                                        </p:tgtEl>
                                      </p:cBhvr>
                                    </p:animEffect>
                                  </p:childTnLst>
                                </p:cTn>
                              </p:par>
                            </p:childTnLst>
                          </p:cTn>
                        </p:par>
                        <p:par>
                          <p:cTn id="57" fill="hold">
                            <p:stCondLst>
                              <p:cond delay="4500"/>
                            </p:stCondLst>
                            <p:childTnLst>
                              <p:par>
                                <p:cTn id="58" presetID="52" presetClass="entr" presetSubtype="0" fill="hold" grpId="0" nodeType="after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Scale>
                                      <p:cBhvr>
                                        <p:cTn id="60" dur="5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500" decel="50000" fill="hold">
                                          <p:stCondLst>
                                            <p:cond delay="0"/>
                                          </p:stCondLst>
                                        </p:cTn>
                                        <p:tgtEl>
                                          <p:spTgt spid="3">
                                            <p:txEl>
                                              <p:pRg st="8" end="8"/>
                                            </p:txEl>
                                          </p:spTgt>
                                        </p:tgtEl>
                                        <p:attrNameLst>
                                          <p:attrName>ppt_x</p:attrName>
                                          <p:attrName>ppt_y</p:attrName>
                                        </p:attrNameLst>
                                      </p:cBhvr>
                                    </p:animMotion>
                                    <p:animEffect transition="in" filter="fade">
                                      <p:cBhvr>
                                        <p:cTn id="62" dur="500"/>
                                        <p:tgtEl>
                                          <p:spTgt spid="3">
                                            <p:txEl>
                                              <p:pRg st="8" end="8"/>
                                            </p:txEl>
                                          </p:spTgt>
                                        </p:tgtEl>
                                      </p:cBhvr>
                                    </p:animEffect>
                                  </p:childTnLst>
                                </p:cTn>
                              </p:par>
                            </p:childTnLst>
                          </p:cTn>
                        </p:par>
                        <p:par>
                          <p:cTn id="63" fill="hold">
                            <p:stCondLst>
                              <p:cond delay="5000"/>
                            </p:stCondLst>
                            <p:childTnLst>
                              <p:par>
                                <p:cTn id="64" presetID="52" presetClass="entr" presetSubtype="0" fill="hold" grpId="0" nodeType="after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Scale>
                                      <p:cBhvr>
                                        <p:cTn id="66" dur="5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500" decel="50000" fill="hold">
                                          <p:stCondLst>
                                            <p:cond delay="0"/>
                                          </p:stCondLst>
                                        </p:cTn>
                                        <p:tgtEl>
                                          <p:spTgt spid="3">
                                            <p:txEl>
                                              <p:pRg st="9" end="9"/>
                                            </p:txEl>
                                          </p:spTgt>
                                        </p:tgtEl>
                                        <p:attrNameLst>
                                          <p:attrName>ppt_x</p:attrName>
                                          <p:attrName>ppt_y</p:attrName>
                                        </p:attrNameLst>
                                      </p:cBhvr>
                                    </p:animMotion>
                                    <p:animEffect transition="in" filter="fade">
                                      <p:cBhvr>
                                        <p:cTn id="68" dur="500"/>
                                        <p:tgtEl>
                                          <p:spTgt spid="3">
                                            <p:txEl>
                                              <p:pRg st="9" end="9"/>
                                            </p:txEl>
                                          </p:spTgt>
                                        </p:tgtEl>
                                      </p:cBhvr>
                                    </p:animEffect>
                                  </p:childTnLst>
                                </p:cTn>
                              </p:par>
                            </p:childTnLst>
                          </p:cTn>
                        </p:par>
                        <p:par>
                          <p:cTn id="69" fill="hold">
                            <p:stCondLst>
                              <p:cond delay="5500"/>
                            </p:stCondLst>
                            <p:childTnLst>
                              <p:par>
                                <p:cTn id="70" presetID="52" presetClass="entr" presetSubtype="0" fill="hold" grpId="0" nodeType="after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Scale>
                                      <p:cBhvr>
                                        <p:cTn id="72" dur="5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500" decel="50000" fill="hold">
                                          <p:stCondLst>
                                            <p:cond delay="0"/>
                                          </p:stCondLst>
                                        </p:cTn>
                                        <p:tgtEl>
                                          <p:spTgt spid="3">
                                            <p:txEl>
                                              <p:pRg st="10" end="10"/>
                                            </p:txEl>
                                          </p:spTgt>
                                        </p:tgtEl>
                                        <p:attrNameLst>
                                          <p:attrName>ppt_x</p:attrName>
                                          <p:attrName>ppt_y</p:attrName>
                                        </p:attrNameLst>
                                      </p:cBhvr>
                                    </p:animMotion>
                                    <p:animEffect transition="in" filter="fade">
                                      <p:cBhvr>
                                        <p:cTn id="74" dur="500"/>
                                        <p:tgtEl>
                                          <p:spTgt spid="3">
                                            <p:txEl>
                                              <p:pRg st="10" end="10"/>
                                            </p:txEl>
                                          </p:spTgt>
                                        </p:tgtEl>
                                      </p:cBhvr>
                                    </p:animEffect>
                                  </p:childTnLst>
                                </p:cTn>
                              </p:par>
                            </p:childTnLst>
                          </p:cTn>
                        </p:par>
                        <p:par>
                          <p:cTn id="75" fill="hold">
                            <p:stCondLst>
                              <p:cond delay="6000"/>
                            </p:stCondLst>
                            <p:childTnLst>
                              <p:par>
                                <p:cTn id="76" presetID="52" presetClass="entr" presetSubtype="0" fill="hold" grpId="0" nodeType="after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Scale>
                                      <p:cBhvr>
                                        <p:cTn id="78" dur="500" decel="50000" fill="hold">
                                          <p:stCondLst>
                                            <p:cond delay="0"/>
                                          </p:stCondLst>
                                        </p:cTn>
                                        <p:tgtEl>
                                          <p:spTgt spid="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500" decel="50000" fill="hold">
                                          <p:stCondLst>
                                            <p:cond delay="0"/>
                                          </p:stCondLst>
                                        </p:cTn>
                                        <p:tgtEl>
                                          <p:spTgt spid="3">
                                            <p:txEl>
                                              <p:pRg st="11" end="11"/>
                                            </p:txEl>
                                          </p:spTgt>
                                        </p:tgtEl>
                                        <p:attrNameLst>
                                          <p:attrName>ppt_x</p:attrName>
                                          <p:attrName>ppt_y</p:attrName>
                                        </p:attrNameLst>
                                      </p:cBhvr>
                                    </p:animMotion>
                                    <p:animEffect transition="in" filter="fade">
                                      <p:cBhvr>
                                        <p:cTn id="8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b="1" dirty="0" smtClean="0"/>
              <a:t>Gabungan Kata</a:t>
            </a:r>
            <a:r>
              <a:rPr lang="en-US" dirty="0" smtClean="0"/>
              <a:t/>
            </a:r>
            <a:br>
              <a:rPr lang="en-US" dirty="0" smtClean="0"/>
            </a:br>
            <a:endParaRPr lang="en-US" dirty="0"/>
          </a:p>
        </p:txBody>
      </p:sp>
      <p:sp>
        <p:nvSpPr>
          <p:cNvPr id="3" name="Content Placeholder 2"/>
          <p:cNvSpPr>
            <a:spLocks noGrp="1"/>
          </p:cNvSpPr>
          <p:nvPr>
            <p:ph idx="1"/>
          </p:nvPr>
        </p:nvSpPr>
        <p:spPr>
          <a:xfrm>
            <a:off x="152400" y="914400"/>
            <a:ext cx="8839200" cy="5638800"/>
          </a:xfrm>
          <a:prstGeom prst="roundRect">
            <a:avLst/>
          </a:prstGeom>
          <a:ln/>
        </p:spPr>
        <p:style>
          <a:lnRef idx="1">
            <a:schemeClr val="accent5"/>
          </a:lnRef>
          <a:fillRef idx="2">
            <a:schemeClr val="accent5"/>
          </a:fillRef>
          <a:effectRef idx="1">
            <a:schemeClr val="accent5"/>
          </a:effectRef>
          <a:fontRef idx="minor">
            <a:schemeClr val="dk1"/>
          </a:fontRef>
        </p:style>
        <p:txBody>
          <a:bodyPr>
            <a:noAutofit/>
          </a:bodyPr>
          <a:lstStyle/>
          <a:p>
            <a:pPr>
              <a:buNone/>
            </a:pPr>
            <a:r>
              <a:rPr lang="id-ID" sz="1800" b="1" dirty="0" smtClean="0"/>
              <a:t> </a:t>
            </a:r>
            <a:endParaRPr lang="en-US" sz="1800" dirty="0" smtClean="0"/>
          </a:p>
          <a:p>
            <a:pPr>
              <a:buNone/>
            </a:pPr>
            <a:r>
              <a:rPr lang="id-ID" sz="1800" dirty="0" smtClean="0"/>
              <a:t>1. Unsur-unsur gabungan kata yang lazim disebut kata majemuk ditulis terpisah.</a:t>
            </a:r>
            <a:endParaRPr lang="en-US" sz="1800" dirty="0" smtClean="0"/>
          </a:p>
          <a:p>
            <a:pPr>
              <a:buNone/>
            </a:pPr>
            <a:r>
              <a:rPr lang="en-US" sz="1800" dirty="0" smtClean="0"/>
              <a:t>	</a:t>
            </a:r>
            <a:r>
              <a:rPr lang="id-ID" sz="1800" dirty="0" smtClean="0"/>
              <a:t> Misalnya : </a:t>
            </a:r>
            <a:r>
              <a:rPr lang="en-US" sz="1800" dirty="0" err="1" smtClean="0"/>
              <a:t>kerja</a:t>
            </a:r>
            <a:r>
              <a:rPr lang="en-US" sz="1800" dirty="0" smtClean="0"/>
              <a:t> </a:t>
            </a:r>
            <a:r>
              <a:rPr lang="en-US" sz="1800" dirty="0" err="1" smtClean="0"/>
              <a:t>sama</a:t>
            </a:r>
            <a:r>
              <a:rPr lang="en-US" sz="1800" dirty="0" smtClean="0"/>
              <a:t>, </a:t>
            </a:r>
            <a:r>
              <a:rPr lang="id-ID" sz="1800" dirty="0" smtClean="0"/>
              <a:t>duta besar</a:t>
            </a:r>
            <a:r>
              <a:rPr lang="en-US" sz="1800" dirty="0" smtClean="0"/>
              <a:t>, </a:t>
            </a:r>
            <a:r>
              <a:rPr lang="id-ID" sz="1800" dirty="0" smtClean="0"/>
              <a:t>kambing hitam</a:t>
            </a:r>
            <a:endParaRPr lang="en-US" sz="1800" dirty="0" smtClean="0"/>
          </a:p>
          <a:p>
            <a:pPr>
              <a:buNone/>
            </a:pPr>
            <a:r>
              <a:rPr lang="id-ID" sz="1800" dirty="0" smtClean="0"/>
              <a:t>	</a:t>
            </a:r>
            <a:endParaRPr lang="en-US" sz="1800" dirty="0" smtClean="0"/>
          </a:p>
          <a:p>
            <a:pPr>
              <a:buNone/>
            </a:pPr>
            <a:r>
              <a:rPr lang="id-ID" sz="1800" dirty="0" smtClean="0"/>
              <a:t>2. Gabungan kata yang dapat menimbulkan kesalahan pengertian dapat ditulis dengan menambahkan tanda hubung di antara unsur-unsurnya untuk menegaskan pertalian unsur yang bersangkutan.</a:t>
            </a:r>
            <a:endParaRPr lang="en-US" sz="1800" dirty="0" smtClean="0"/>
          </a:p>
          <a:p>
            <a:pPr>
              <a:buNone/>
            </a:pPr>
            <a:r>
              <a:rPr lang="en-US" sz="1800" dirty="0" smtClean="0"/>
              <a:t>	</a:t>
            </a:r>
            <a:r>
              <a:rPr lang="id-ID" sz="1800" dirty="0" smtClean="0"/>
              <a:t>Misalnya :</a:t>
            </a:r>
            <a:endParaRPr lang="en-US" sz="1800" dirty="0" smtClean="0"/>
          </a:p>
          <a:p>
            <a:pPr>
              <a:buNone/>
            </a:pPr>
            <a:r>
              <a:rPr lang="id-ID" sz="1800" dirty="0" smtClean="0"/>
              <a:t>	</a:t>
            </a:r>
            <a:r>
              <a:rPr lang="id-ID" sz="1800" i="1" dirty="0" smtClean="0"/>
              <a:t>anak-istri</a:t>
            </a:r>
            <a:r>
              <a:rPr lang="id-ID" sz="1800" dirty="0" smtClean="0"/>
              <a:t> Ali</a:t>
            </a:r>
            <a:endParaRPr lang="en-US" sz="1800" dirty="0" smtClean="0"/>
          </a:p>
          <a:p>
            <a:pPr>
              <a:buNone/>
            </a:pPr>
            <a:r>
              <a:rPr lang="id-ID" sz="1800" dirty="0" smtClean="0"/>
              <a:t>	</a:t>
            </a:r>
            <a:r>
              <a:rPr lang="id-ID" sz="1800" i="1" dirty="0" smtClean="0"/>
              <a:t>ibu-bapak</a:t>
            </a:r>
            <a:r>
              <a:rPr lang="id-ID" sz="1800" dirty="0" smtClean="0"/>
              <a:t> kami</a:t>
            </a:r>
            <a:endParaRPr lang="en-US" sz="1800" dirty="0" smtClean="0"/>
          </a:p>
          <a:p>
            <a:pPr>
              <a:buNone/>
            </a:pPr>
            <a:r>
              <a:rPr lang="id-ID" sz="1800" dirty="0" smtClean="0"/>
              <a:t>	</a:t>
            </a:r>
            <a:r>
              <a:rPr lang="id-ID" sz="1800" i="1" dirty="0" smtClean="0"/>
              <a:t>buku-sejarah</a:t>
            </a:r>
            <a:r>
              <a:rPr lang="id-ID" sz="1800" dirty="0" smtClean="0"/>
              <a:t> baru</a:t>
            </a:r>
            <a:endParaRPr lang="en-US" sz="1800" dirty="0" smtClean="0"/>
          </a:p>
          <a:p>
            <a:pPr>
              <a:buNone/>
            </a:pPr>
            <a:r>
              <a:rPr lang="id-ID" sz="1800" dirty="0" smtClean="0"/>
              <a:t>	 </a:t>
            </a:r>
            <a:endParaRPr lang="en-US" sz="1800" dirty="0" smtClean="0"/>
          </a:p>
          <a:p>
            <a:pPr>
              <a:buNone/>
            </a:pPr>
            <a:r>
              <a:rPr lang="id-ID" sz="1800" dirty="0" smtClean="0"/>
              <a:t>3. Gabungan kata yang dirasakan sudah padu benar ditulis serangkai.</a:t>
            </a:r>
            <a:endParaRPr lang="en-US" sz="1800" dirty="0" smtClean="0"/>
          </a:p>
          <a:p>
            <a:pPr>
              <a:buNone/>
            </a:pPr>
            <a:r>
              <a:rPr lang="id-ID" sz="1800" dirty="0" smtClean="0"/>
              <a:t>	Misalnya : acapkali</a:t>
            </a:r>
            <a:endParaRPr lang="en-US" sz="1800" dirty="0" smtClean="0"/>
          </a:p>
          <a:p>
            <a:pPr>
              <a:buNone/>
            </a:pPr>
            <a:r>
              <a:rPr lang="id-ID" sz="1800" dirty="0" smtClean="0"/>
              <a:t>		             barangkal</a:t>
            </a:r>
            <a:r>
              <a:rPr lang="en-US" sz="1800" dirty="0" err="1" smtClean="0"/>
              <a:t>i</a:t>
            </a:r>
            <a:endParaRPr lang="en-US" sz="1800" dirty="0" smtClean="0"/>
          </a:p>
          <a:p>
            <a:pPr>
              <a:buNone/>
            </a:pPr>
            <a:r>
              <a:rPr lang="id-ID" sz="1800" dirty="0" smtClean="0"/>
              <a:t>		             daripada</a:t>
            </a:r>
            <a:endParaRPr lang="en-US" sz="1800" dirty="0" smtClean="0"/>
          </a:p>
          <a:p>
            <a:pPr>
              <a:buNone/>
            </a:pPr>
            <a:r>
              <a:rPr lang="id-ID" sz="1800" dirty="0" smtClean="0"/>
              <a:t>		       </a:t>
            </a:r>
            <a:r>
              <a:rPr lang="en-US" sz="1800" dirty="0" smtClean="0"/>
              <a:t>	</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 calcmode="lin" valueType="num">
                                      <p:cBhvr additive="base">
                                        <p:cTn id="16"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3">
                                            <p:txEl>
                                              <p:pRg st="11" end="11"/>
                                            </p:txEl>
                                          </p:spTgt>
                                        </p:tgtEl>
                                        <p:attrNameLst>
                                          <p:attrName>style.visibility</p:attrName>
                                        </p:attrNameLst>
                                      </p:cBhvr>
                                      <p:to>
                                        <p:strVal val="visible"/>
                                      </p:to>
                                    </p:set>
                                    <p:anim calcmode="lin" valueType="num">
                                      <p:cBhvr additive="base">
                                        <p:cTn id="7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3">
                                            <p:txEl>
                                              <p:pRg st="12" end="12"/>
                                            </p:txEl>
                                          </p:spTgt>
                                        </p:tgtEl>
                                        <p:attrNameLst>
                                          <p:attrName>style.visibility</p:attrName>
                                        </p:attrNameLst>
                                      </p:cBhvr>
                                      <p:to>
                                        <p:strVal val="visible"/>
                                      </p:to>
                                    </p:set>
                                    <p:anim calcmode="lin" valueType="num">
                                      <p:cBhvr additive="base">
                                        <p:cTn id="8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3">
                                            <p:txEl>
                                              <p:pRg st="13" end="13"/>
                                            </p:txEl>
                                          </p:spTgt>
                                        </p:tgtEl>
                                        <p:attrNameLst>
                                          <p:attrName>style.visibility</p:attrName>
                                        </p:attrNameLst>
                                      </p:cBhvr>
                                      <p:to>
                                        <p:strVal val="visible"/>
                                      </p:to>
                                    </p:set>
                                    <p:anim calcmode="lin" valueType="num">
                                      <p:cBhvr additive="base">
                                        <p:cTn id="86"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2" presetClass="entr" presetSubtype="4" fill="hold" grpId="0" nodeType="after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normAutofit fontScale="90000"/>
          </a:bodyPr>
          <a:lstStyle/>
          <a:p>
            <a:pPr lvl="0"/>
            <a:r>
              <a:rPr lang="id-ID" b="1" dirty="0" smtClean="0"/>
              <a:t>Suku Kata</a:t>
            </a:r>
            <a:r>
              <a:rPr lang="en-US" dirty="0" smtClean="0"/>
              <a:t/>
            </a:r>
            <a:br>
              <a:rPr lang="en-US" dirty="0" smtClean="0"/>
            </a:br>
            <a:endParaRPr lang="en-US" dirty="0"/>
          </a:p>
        </p:txBody>
      </p:sp>
      <p:sp>
        <p:nvSpPr>
          <p:cNvPr id="3" name="Content Placeholder 2"/>
          <p:cNvSpPr>
            <a:spLocks noGrp="1"/>
          </p:cNvSpPr>
          <p:nvPr>
            <p:ph idx="1"/>
          </p:nvPr>
        </p:nvSpPr>
        <p:spPr>
          <a:xfrm>
            <a:off x="228600" y="533400"/>
            <a:ext cx="8610600" cy="6172200"/>
          </a:xfrm>
          <a:prstGeom prst="roundRect">
            <a:avLst/>
          </a:prstGeom>
          <a:ln/>
        </p:spPr>
        <p:style>
          <a:lnRef idx="2">
            <a:schemeClr val="dk1"/>
          </a:lnRef>
          <a:fillRef idx="1">
            <a:schemeClr val="lt1"/>
          </a:fillRef>
          <a:effectRef idx="0">
            <a:schemeClr val="dk1"/>
          </a:effectRef>
          <a:fontRef idx="minor">
            <a:schemeClr val="dk1"/>
          </a:fontRef>
        </p:style>
        <p:txBody>
          <a:bodyPr>
            <a:noAutofit/>
          </a:bodyPr>
          <a:lstStyle/>
          <a:p>
            <a:endParaRPr lang="en-US" sz="1400" dirty="0" smtClean="0"/>
          </a:p>
          <a:p>
            <a:pPr>
              <a:buNone/>
            </a:pPr>
            <a:r>
              <a:rPr lang="id-ID" sz="1400" dirty="0" smtClean="0"/>
              <a:t>1. Pemenggalan kata pada kata dasar dilakukan sebagai berikut.</a:t>
            </a:r>
            <a:endParaRPr lang="en-US" sz="1400" dirty="0" smtClean="0"/>
          </a:p>
          <a:p>
            <a:pPr>
              <a:buNone/>
            </a:pPr>
            <a:r>
              <a:rPr lang="id-ID" sz="1400" dirty="0" smtClean="0"/>
              <a:t>a. </a:t>
            </a:r>
            <a:r>
              <a:rPr lang="en-US" sz="1400" dirty="0" smtClean="0"/>
              <a:t>	</a:t>
            </a:r>
            <a:r>
              <a:rPr lang="id-ID" sz="1400" dirty="0" smtClean="0"/>
              <a:t>Jika di tengah kata ada huruf vokal yang berurutan, pemenggalannya dilakukan di antara kedua huruf vokal itu.</a:t>
            </a:r>
            <a:endParaRPr lang="en-US" sz="1400" dirty="0" smtClean="0"/>
          </a:p>
          <a:p>
            <a:pPr>
              <a:buNone/>
            </a:pPr>
            <a:r>
              <a:rPr lang="en-US" sz="1400" dirty="0" smtClean="0">
                <a:solidFill>
                  <a:srgbClr val="FF0000"/>
                </a:solidFill>
              </a:rPr>
              <a:t>	</a:t>
            </a:r>
            <a:r>
              <a:rPr lang="id-ID" sz="1400" dirty="0" smtClean="0">
                <a:solidFill>
                  <a:srgbClr val="FF0000"/>
                </a:solidFill>
              </a:rPr>
              <a:t>Misalnya :</a:t>
            </a:r>
            <a:r>
              <a:rPr lang="en-US" sz="1400" dirty="0" err="1" smtClean="0">
                <a:solidFill>
                  <a:srgbClr val="FF0000"/>
                </a:solidFill>
              </a:rPr>
              <a:t>j</a:t>
            </a:r>
            <a:r>
              <a:rPr lang="en-US" sz="1400" i="1" dirty="0" err="1" smtClean="0">
                <a:solidFill>
                  <a:srgbClr val="FF0000"/>
                </a:solidFill>
              </a:rPr>
              <a:t>u</a:t>
            </a:r>
            <a:r>
              <a:rPr lang="en-US" sz="1400" i="1" dirty="0" smtClean="0">
                <a:solidFill>
                  <a:srgbClr val="FF0000"/>
                </a:solidFill>
              </a:rPr>
              <a:t>-a</a:t>
            </a:r>
            <a:r>
              <a:rPr lang="en-US" sz="1400" dirty="0" smtClean="0">
                <a:solidFill>
                  <a:srgbClr val="FF0000"/>
                </a:solidFill>
              </a:rPr>
              <a:t>l</a:t>
            </a:r>
            <a:r>
              <a:rPr lang="id-ID" sz="1400" dirty="0" smtClean="0">
                <a:solidFill>
                  <a:srgbClr val="FF0000"/>
                </a:solidFill>
              </a:rPr>
              <a:t>, </a:t>
            </a:r>
            <a:r>
              <a:rPr lang="en-US" sz="1400" dirty="0" err="1" smtClean="0">
                <a:solidFill>
                  <a:srgbClr val="FF0000"/>
                </a:solidFill>
              </a:rPr>
              <a:t>li-k</a:t>
            </a:r>
            <a:r>
              <a:rPr lang="en-US" sz="1400" i="1" dirty="0" err="1" smtClean="0">
                <a:solidFill>
                  <a:srgbClr val="FF0000"/>
                </a:solidFill>
              </a:rPr>
              <a:t>u-i</a:t>
            </a:r>
            <a:r>
              <a:rPr lang="en-US" sz="1400" dirty="0" err="1" smtClean="0">
                <a:solidFill>
                  <a:srgbClr val="FF0000"/>
                </a:solidFill>
              </a:rPr>
              <a:t>-di-tas</a:t>
            </a:r>
            <a:r>
              <a:rPr lang="id-ID" sz="1400" dirty="0" smtClean="0">
                <a:solidFill>
                  <a:srgbClr val="FF0000"/>
                </a:solidFill>
              </a:rPr>
              <a:t>, </a:t>
            </a:r>
            <a:r>
              <a:rPr lang="en-US" sz="1400" dirty="0" smtClean="0">
                <a:solidFill>
                  <a:srgbClr val="FF0000"/>
                </a:solidFill>
              </a:rPr>
              <a:t>e-</a:t>
            </a:r>
            <a:r>
              <a:rPr lang="en-US" sz="1400" dirty="0" err="1" smtClean="0">
                <a:solidFill>
                  <a:srgbClr val="FF0000"/>
                </a:solidFill>
              </a:rPr>
              <a:t>fi</a:t>
            </a:r>
            <a:r>
              <a:rPr lang="en-US" sz="1400" dirty="0" smtClean="0">
                <a:solidFill>
                  <a:srgbClr val="FF0000"/>
                </a:solidFill>
              </a:rPr>
              <a:t>-</a:t>
            </a:r>
            <a:r>
              <a:rPr lang="en-US" sz="1400" dirty="0" err="1" smtClean="0">
                <a:solidFill>
                  <a:srgbClr val="FF0000"/>
                </a:solidFill>
              </a:rPr>
              <a:t>s</a:t>
            </a:r>
            <a:r>
              <a:rPr lang="en-US" sz="1400" i="1" dirty="0" err="1" smtClean="0">
                <a:solidFill>
                  <a:srgbClr val="FF0000"/>
                </a:solidFill>
              </a:rPr>
              <a:t>i</a:t>
            </a:r>
            <a:r>
              <a:rPr lang="en-US" sz="1400" i="1" dirty="0" smtClean="0">
                <a:solidFill>
                  <a:srgbClr val="FF0000"/>
                </a:solidFill>
              </a:rPr>
              <a:t>-e</a:t>
            </a:r>
            <a:r>
              <a:rPr lang="en-US" sz="1400" dirty="0" smtClean="0">
                <a:solidFill>
                  <a:srgbClr val="FF0000"/>
                </a:solidFill>
              </a:rPr>
              <a:t>n</a:t>
            </a:r>
            <a:r>
              <a:rPr lang="id-ID" sz="1400" dirty="0" smtClean="0">
                <a:solidFill>
                  <a:srgbClr val="FF0000"/>
                </a:solidFill>
              </a:rPr>
              <a:t>,</a:t>
            </a:r>
            <a:endParaRPr lang="en-US" sz="1400" dirty="0" smtClean="0">
              <a:solidFill>
                <a:srgbClr val="FF0000"/>
              </a:solidFill>
            </a:endParaRPr>
          </a:p>
          <a:p>
            <a:endParaRPr lang="en-US" sz="1400" dirty="0" smtClean="0"/>
          </a:p>
          <a:p>
            <a:pPr>
              <a:buNone/>
            </a:pPr>
            <a:r>
              <a:rPr lang="id-ID" sz="1400" dirty="0" smtClean="0"/>
              <a:t>b.</a:t>
            </a:r>
            <a:r>
              <a:rPr lang="en-US" sz="1400" dirty="0" smtClean="0"/>
              <a:t>	</a:t>
            </a:r>
            <a:r>
              <a:rPr lang="id-ID" sz="1400" dirty="0" smtClean="0"/>
              <a:t> Huruf diftong ai, au dan oi tidak dipenggal.</a:t>
            </a:r>
            <a:endParaRPr lang="en-US" sz="1400" dirty="0" smtClean="0"/>
          </a:p>
          <a:p>
            <a:pPr>
              <a:buNone/>
            </a:pPr>
            <a:r>
              <a:rPr lang="en-US" sz="1400" dirty="0" smtClean="0">
                <a:solidFill>
                  <a:srgbClr val="FF0000"/>
                </a:solidFill>
              </a:rPr>
              <a:t>	</a:t>
            </a:r>
            <a:r>
              <a:rPr lang="id-ID" sz="1400" dirty="0" smtClean="0">
                <a:solidFill>
                  <a:srgbClr val="FF0000"/>
                </a:solidFill>
              </a:rPr>
              <a:t>Misalnya  : pan-d</a:t>
            </a:r>
            <a:r>
              <a:rPr lang="id-ID" sz="1400" i="1" dirty="0" smtClean="0">
                <a:solidFill>
                  <a:srgbClr val="FF0000"/>
                </a:solidFill>
              </a:rPr>
              <a:t>ai</a:t>
            </a:r>
            <a:r>
              <a:rPr lang="id-ID" sz="1400" dirty="0" smtClean="0">
                <a:solidFill>
                  <a:srgbClr val="FF0000"/>
                </a:solidFill>
              </a:rPr>
              <a:t>, </a:t>
            </a:r>
            <a:r>
              <a:rPr lang="id-ID" sz="1400" i="1" dirty="0" smtClean="0">
                <a:solidFill>
                  <a:srgbClr val="FF0000"/>
                </a:solidFill>
              </a:rPr>
              <a:t>au</a:t>
            </a:r>
            <a:r>
              <a:rPr lang="id-ID" sz="1400" dirty="0" smtClean="0">
                <a:solidFill>
                  <a:srgbClr val="FF0000"/>
                </a:solidFill>
              </a:rPr>
              <a:t>-la, s</a:t>
            </a:r>
            <a:r>
              <a:rPr lang="id-ID" sz="1400" i="1" dirty="0" smtClean="0">
                <a:solidFill>
                  <a:srgbClr val="FF0000"/>
                </a:solidFill>
              </a:rPr>
              <a:t>au</a:t>
            </a:r>
            <a:r>
              <a:rPr lang="id-ID" sz="1400" dirty="0" smtClean="0">
                <a:solidFill>
                  <a:srgbClr val="FF0000"/>
                </a:solidFill>
              </a:rPr>
              <a:t>-da-ra, am-b</a:t>
            </a:r>
            <a:r>
              <a:rPr lang="id-ID" sz="1400" i="1" dirty="0" smtClean="0">
                <a:solidFill>
                  <a:srgbClr val="FF0000"/>
                </a:solidFill>
              </a:rPr>
              <a:t>oi</a:t>
            </a:r>
            <a:endParaRPr lang="en-US" sz="1400" i="1" dirty="0" smtClean="0">
              <a:solidFill>
                <a:srgbClr val="FF0000"/>
              </a:solidFill>
            </a:endParaRPr>
          </a:p>
          <a:p>
            <a:endParaRPr lang="en-US" sz="1400" dirty="0" smtClean="0"/>
          </a:p>
          <a:p>
            <a:pPr>
              <a:buNone/>
            </a:pPr>
            <a:r>
              <a:rPr lang="id-ID" sz="1400" dirty="0" smtClean="0"/>
              <a:t>c. </a:t>
            </a:r>
            <a:r>
              <a:rPr lang="en-US" sz="1400" dirty="0" smtClean="0"/>
              <a:t>	</a:t>
            </a:r>
            <a:r>
              <a:rPr lang="id-ID" sz="1400" dirty="0" smtClean="0"/>
              <a:t>Jika di tengah kata dasar ada huruf konsonan (termasuk gabungan huruf konsonan) di anatara dua  buah huruf vokal, pemenggalannya dilakukan sebelum huruf konsonan itu.</a:t>
            </a:r>
            <a:endParaRPr lang="en-US" sz="1400" dirty="0" smtClean="0"/>
          </a:p>
          <a:p>
            <a:pPr>
              <a:buNone/>
            </a:pPr>
            <a:r>
              <a:rPr lang="en-US" sz="1400" dirty="0" smtClean="0">
                <a:solidFill>
                  <a:srgbClr val="FF0000"/>
                </a:solidFill>
              </a:rPr>
              <a:t>	</a:t>
            </a:r>
            <a:r>
              <a:rPr lang="id-ID" sz="1400" dirty="0" smtClean="0">
                <a:solidFill>
                  <a:srgbClr val="FF0000"/>
                </a:solidFill>
              </a:rPr>
              <a:t>Misalnya :</a:t>
            </a:r>
            <a:r>
              <a:rPr lang="en-US" sz="1400" dirty="0" err="1" smtClean="0">
                <a:solidFill>
                  <a:srgbClr val="FF0000"/>
                </a:solidFill>
              </a:rPr>
              <a:t>b</a:t>
            </a:r>
            <a:r>
              <a:rPr lang="en-US" sz="1400" i="1" dirty="0" err="1" smtClean="0">
                <a:solidFill>
                  <a:srgbClr val="FF0000"/>
                </a:solidFill>
              </a:rPr>
              <a:t>u-su</a:t>
            </a:r>
            <a:r>
              <a:rPr lang="en-US" sz="1400" dirty="0" err="1" smtClean="0">
                <a:solidFill>
                  <a:srgbClr val="FF0000"/>
                </a:solidFill>
              </a:rPr>
              <a:t>r</a:t>
            </a:r>
            <a:r>
              <a:rPr lang="id-ID" sz="1400" dirty="0" smtClean="0">
                <a:solidFill>
                  <a:srgbClr val="FF0000"/>
                </a:solidFill>
              </a:rPr>
              <a:t>, </a:t>
            </a:r>
            <a:r>
              <a:rPr lang="en-US" sz="1400" dirty="0" smtClean="0">
                <a:solidFill>
                  <a:srgbClr val="FF0000"/>
                </a:solidFill>
              </a:rPr>
              <a:t>m</a:t>
            </a:r>
            <a:r>
              <a:rPr lang="en-US" sz="1400" i="1" dirty="0" smtClean="0">
                <a:solidFill>
                  <a:srgbClr val="FF0000"/>
                </a:solidFill>
              </a:rPr>
              <a:t>o-</a:t>
            </a:r>
            <a:r>
              <a:rPr lang="en-US" sz="1400" i="1" dirty="0" err="1" smtClean="0">
                <a:solidFill>
                  <a:srgbClr val="FF0000"/>
                </a:solidFill>
              </a:rPr>
              <a:t>da</a:t>
            </a:r>
            <a:r>
              <a:rPr lang="en-US" sz="1400" dirty="0" err="1" smtClean="0">
                <a:solidFill>
                  <a:srgbClr val="FF0000"/>
                </a:solidFill>
              </a:rPr>
              <a:t>l</a:t>
            </a:r>
            <a:r>
              <a:rPr lang="en-US" sz="1400" dirty="0" smtClean="0">
                <a:solidFill>
                  <a:srgbClr val="FF0000"/>
                </a:solidFill>
              </a:rPr>
              <a:t>, </a:t>
            </a:r>
            <a:r>
              <a:rPr lang="en-US" sz="1400" dirty="0" err="1" smtClean="0">
                <a:solidFill>
                  <a:srgbClr val="FF0000"/>
                </a:solidFill>
              </a:rPr>
              <a:t>va</a:t>
            </a:r>
            <a:r>
              <a:rPr lang="en-US" sz="1400" dirty="0" smtClean="0">
                <a:solidFill>
                  <a:srgbClr val="FF0000"/>
                </a:solidFill>
              </a:rPr>
              <a:t>-</a:t>
            </a:r>
            <a:r>
              <a:rPr lang="en-US" sz="1400" dirty="0" err="1" smtClean="0">
                <a:solidFill>
                  <a:srgbClr val="FF0000"/>
                </a:solidFill>
              </a:rPr>
              <a:t>ri</a:t>
            </a:r>
            <a:r>
              <a:rPr lang="en-US" sz="1400" dirty="0" smtClean="0">
                <a:solidFill>
                  <a:srgbClr val="FF0000"/>
                </a:solidFill>
              </a:rPr>
              <a:t>-a-</a:t>
            </a:r>
            <a:r>
              <a:rPr lang="en-US" sz="1400" dirty="0" err="1" smtClean="0">
                <a:solidFill>
                  <a:srgbClr val="FF0000"/>
                </a:solidFill>
              </a:rPr>
              <a:t>bel</a:t>
            </a:r>
            <a:r>
              <a:rPr lang="id-ID" sz="1400" dirty="0" smtClean="0">
                <a:solidFill>
                  <a:srgbClr val="FF0000"/>
                </a:solidFill>
              </a:rPr>
              <a:t>, d</a:t>
            </a:r>
            <a:r>
              <a:rPr lang="id-ID" sz="1400" i="1" dirty="0" smtClean="0">
                <a:solidFill>
                  <a:srgbClr val="FF0000"/>
                </a:solidFill>
              </a:rPr>
              <a:t>e-n</a:t>
            </a:r>
            <a:r>
              <a:rPr lang="id-ID" sz="1400" dirty="0" smtClean="0">
                <a:solidFill>
                  <a:srgbClr val="FF0000"/>
                </a:solidFill>
              </a:rPr>
              <a:t>gan, </a:t>
            </a:r>
            <a:r>
              <a:rPr lang="en-US" sz="1400" dirty="0" err="1" smtClean="0">
                <a:solidFill>
                  <a:srgbClr val="FF0000"/>
                </a:solidFill>
              </a:rPr>
              <a:t>ve</a:t>
            </a:r>
            <a:r>
              <a:rPr lang="en-US" sz="1400" dirty="0" smtClean="0">
                <a:solidFill>
                  <a:srgbClr val="FF0000"/>
                </a:solidFill>
              </a:rPr>
              <a:t>-to</a:t>
            </a:r>
            <a:r>
              <a:rPr lang="id-ID" sz="1400" dirty="0" smtClean="0">
                <a:solidFill>
                  <a:srgbClr val="FF0000"/>
                </a:solidFill>
              </a:rPr>
              <a:t>,</a:t>
            </a:r>
            <a:r>
              <a:rPr lang="en-US" sz="1400" dirty="0" smtClean="0">
                <a:solidFill>
                  <a:srgbClr val="FF0000"/>
                </a:solidFill>
              </a:rPr>
              <a:t> pa-</a:t>
            </a:r>
            <a:r>
              <a:rPr lang="en-US" sz="1400" dirty="0" err="1" smtClean="0">
                <a:solidFill>
                  <a:srgbClr val="FF0000"/>
                </a:solidFill>
              </a:rPr>
              <a:t>jak</a:t>
            </a:r>
            <a:r>
              <a:rPr lang="en-US" sz="1400" dirty="0" smtClean="0">
                <a:solidFill>
                  <a:srgbClr val="FF0000"/>
                </a:solidFill>
              </a:rPr>
              <a:t>,</a:t>
            </a:r>
            <a:r>
              <a:rPr lang="id-ID" sz="1400" dirty="0" smtClean="0">
                <a:solidFill>
                  <a:srgbClr val="FF0000"/>
                </a:solidFill>
              </a:rPr>
              <a:t> m</a:t>
            </a:r>
            <a:r>
              <a:rPr lang="id-ID" sz="1400" i="1" dirty="0" smtClean="0">
                <a:solidFill>
                  <a:srgbClr val="FF0000"/>
                </a:solidFill>
              </a:rPr>
              <a:t>u-ta-khir</a:t>
            </a:r>
            <a:r>
              <a:rPr lang="id-ID" sz="1400" dirty="0" smtClean="0">
                <a:solidFill>
                  <a:srgbClr val="FF0000"/>
                </a:solidFill>
              </a:rPr>
              <a:t>, m</a:t>
            </a:r>
            <a:r>
              <a:rPr lang="id-ID" sz="1400" i="1" dirty="0" smtClean="0">
                <a:solidFill>
                  <a:srgbClr val="FF0000"/>
                </a:solidFill>
              </a:rPr>
              <a:t>u-sya-</a:t>
            </a:r>
            <a:r>
              <a:rPr lang="id-ID" sz="1400" dirty="0" smtClean="0">
                <a:solidFill>
                  <a:srgbClr val="FF0000"/>
                </a:solidFill>
              </a:rPr>
              <a:t>wa-</a:t>
            </a:r>
            <a:r>
              <a:rPr lang="id-ID" sz="1400" i="1" dirty="0" smtClean="0">
                <a:solidFill>
                  <a:srgbClr val="FF0000"/>
                </a:solidFill>
              </a:rPr>
              <a:t>r</a:t>
            </a:r>
            <a:r>
              <a:rPr lang="id-ID" sz="1400" dirty="0" smtClean="0">
                <a:solidFill>
                  <a:srgbClr val="FF0000"/>
                </a:solidFill>
              </a:rPr>
              <a:t>ah</a:t>
            </a:r>
            <a:r>
              <a:rPr lang="en-US" sz="1400" dirty="0" smtClean="0">
                <a:solidFill>
                  <a:srgbClr val="FF0000"/>
                </a:solidFill>
              </a:rPr>
              <a:t>, </a:t>
            </a:r>
          </a:p>
          <a:p>
            <a:endParaRPr lang="en-US" sz="1400" dirty="0" smtClean="0"/>
          </a:p>
          <a:p>
            <a:pPr>
              <a:buAutoNum type="alphaLcPeriod" startAt="4"/>
            </a:pPr>
            <a:r>
              <a:rPr lang="id-ID" sz="1400" dirty="0" smtClean="0"/>
              <a:t>Jika di tengah kata dasar ada dua huruf konsonan yang berurutan, pemenggalannya dilakukan di antara kedua huruf konsonan itu. </a:t>
            </a:r>
            <a:endParaRPr lang="en-US" sz="1400" dirty="0" smtClean="0"/>
          </a:p>
          <a:p>
            <a:pPr>
              <a:buNone/>
            </a:pPr>
            <a:r>
              <a:rPr lang="en-US" sz="1400" dirty="0" smtClean="0">
                <a:solidFill>
                  <a:srgbClr val="FF0000"/>
                </a:solidFill>
              </a:rPr>
              <a:t>	</a:t>
            </a:r>
            <a:r>
              <a:rPr lang="id-ID" sz="1400" dirty="0" smtClean="0">
                <a:solidFill>
                  <a:srgbClr val="FF0000"/>
                </a:solidFill>
              </a:rPr>
              <a:t>Misalnya :</a:t>
            </a:r>
            <a:r>
              <a:rPr lang="en-US" sz="1400" dirty="0" err="1" smtClean="0">
                <a:solidFill>
                  <a:srgbClr val="FF0000"/>
                </a:solidFill>
              </a:rPr>
              <a:t>fi</a:t>
            </a:r>
            <a:r>
              <a:rPr lang="en-US" sz="1400" i="1" dirty="0" err="1" smtClean="0">
                <a:solidFill>
                  <a:srgbClr val="FF0000"/>
                </a:solidFill>
              </a:rPr>
              <a:t>s-k</a:t>
            </a:r>
            <a:r>
              <a:rPr lang="en-US" sz="1400" dirty="0" err="1" smtClean="0">
                <a:solidFill>
                  <a:srgbClr val="FF0000"/>
                </a:solidFill>
              </a:rPr>
              <a:t>al</a:t>
            </a:r>
            <a:r>
              <a:rPr lang="en-US" sz="1400" dirty="0" smtClean="0">
                <a:solidFill>
                  <a:srgbClr val="FF0000"/>
                </a:solidFill>
              </a:rPr>
              <a:t>, </a:t>
            </a:r>
            <a:r>
              <a:rPr lang="en-US" sz="1400" dirty="0" err="1" smtClean="0">
                <a:solidFill>
                  <a:srgbClr val="FF0000"/>
                </a:solidFill>
              </a:rPr>
              <a:t>ku</a:t>
            </a:r>
            <a:r>
              <a:rPr lang="en-US" sz="1400" i="1" dirty="0" err="1" smtClean="0">
                <a:solidFill>
                  <a:srgbClr val="FF0000"/>
                </a:solidFill>
              </a:rPr>
              <a:t>r-v</a:t>
            </a:r>
            <a:r>
              <a:rPr lang="en-US" sz="1400" dirty="0" err="1" smtClean="0">
                <a:solidFill>
                  <a:srgbClr val="FF0000"/>
                </a:solidFill>
              </a:rPr>
              <a:t>a</a:t>
            </a:r>
            <a:r>
              <a:rPr lang="en-US" sz="1400" dirty="0" smtClean="0">
                <a:solidFill>
                  <a:srgbClr val="FF0000"/>
                </a:solidFill>
              </a:rPr>
              <a:t>, </a:t>
            </a:r>
            <a:r>
              <a:rPr lang="id-ID" sz="1400" dirty="0" smtClean="0">
                <a:solidFill>
                  <a:srgbClr val="FF0000"/>
                </a:solidFill>
              </a:rPr>
              <a:t>ca</a:t>
            </a:r>
            <a:r>
              <a:rPr lang="id-ID" sz="1400" i="1" dirty="0" smtClean="0">
                <a:solidFill>
                  <a:srgbClr val="FF0000"/>
                </a:solidFill>
              </a:rPr>
              <a:t>p-l</a:t>
            </a:r>
            <a:r>
              <a:rPr lang="id-ID" sz="1400" dirty="0" smtClean="0">
                <a:solidFill>
                  <a:srgbClr val="FF0000"/>
                </a:solidFill>
              </a:rPr>
              <a:t>ok</a:t>
            </a:r>
            <a:r>
              <a:rPr lang="en-US" sz="1400" dirty="0" smtClean="0">
                <a:solidFill>
                  <a:srgbClr val="FF0000"/>
                </a:solidFill>
              </a:rPr>
              <a:t>, </a:t>
            </a:r>
            <a:r>
              <a:rPr lang="en-US" sz="1400" dirty="0" err="1" smtClean="0">
                <a:solidFill>
                  <a:srgbClr val="FF0000"/>
                </a:solidFill>
              </a:rPr>
              <a:t>de</a:t>
            </a:r>
            <a:r>
              <a:rPr lang="en-US" sz="1400" i="1" dirty="0" err="1" smtClean="0">
                <a:solidFill>
                  <a:srgbClr val="FF0000"/>
                </a:solidFill>
              </a:rPr>
              <a:t>p-r</a:t>
            </a:r>
            <a:r>
              <a:rPr lang="en-US" sz="1400" dirty="0" err="1" smtClean="0">
                <a:solidFill>
                  <a:srgbClr val="FF0000"/>
                </a:solidFill>
              </a:rPr>
              <a:t>esi</a:t>
            </a:r>
            <a:r>
              <a:rPr lang="en-US" sz="1400" dirty="0" smtClean="0">
                <a:solidFill>
                  <a:srgbClr val="FF0000"/>
                </a:solidFill>
              </a:rPr>
              <a:t>, </a:t>
            </a:r>
            <a:r>
              <a:rPr lang="id-ID" sz="1400" dirty="0" smtClean="0">
                <a:solidFill>
                  <a:srgbClr val="FF0000"/>
                </a:solidFill>
              </a:rPr>
              <a:t>sa</a:t>
            </a:r>
            <a:r>
              <a:rPr lang="id-ID" sz="1400" i="1" dirty="0" smtClean="0">
                <a:solidFill>
                  <a:srgbClr val="FF0000"/>
                </a:solidFill>
              </a:rPr>
              <a:t>ng-g</a:t>
            </a:r>
            <a:r>
              <a:rPr lang="id-ID" sz="1400" dirty="0" smtClean="0">
                <a:solidFill>
                  <a:srgbClr val="FF0000"/>
                </a:solidFill>
              </a:rPr>
              <a:t>up</a:t>
            </a:r>
            <a:r>
              <a:rPr lang="en-US" sz="1400" dirty="0" smtClean="0">
                <a:solidFill>
                  <a:srgbClr val="FF0000"/>
                </a:solidFill>
              </a:rPr>
              <a:t>, </a:t>
            </a:r>
            <a:r>
              <a:rPr lang="en-US" sz="1400" dirty="0" err="1" smtClean="0">
                <a:solidFill>
                  <a:srgbClr val="FF0000"/>
                </a:solidFill>
              </a:rPr>
              <a:t>ka</a:t>
            </a:r>
            <a:r>
              <a:rPr lang="en-US" sz="1400" i="1" dirty="0" err="1" smtClean="0">
                <a:solidFill>
                  <a:srgbClr val="FF0000"/>
                </a:solidFill>
              </a:rPr>
              <a:t>r-t</a:t>
            </a:r>
            <a:r>
              <a:rPr lang="en-US" sz="1400" dirty="0" err="1" smtClean="0">
                <a:solidFill>
                  <a:srgbClr val="FF0000"/>
                </a:solidFill>
              </a:rPr>
              <a:t>el</a:t>
            </a:r>
            <a:r>
              <a:rPr lang="en-US" sz="1400" dirty="0" smtClean="0">
                <a:solidFill>
                  <a:srgbClr val="FF0000"/>
                </a:solidFill>
              </a:rPr>
              <a:t> </a:t>
            </a:r>
            <a:r>
              <a:rPr lang="id-ID" sz="1400" dirty="0" smtClean="0">
                <a:solidFill>
                  <a:srgbClr val="FF0000"/>
                </a:solidFill>
              </a:rPr>
              <a:t>swa</a:t>
            </a:r>
            <a:r>
              <a:rPr lang="id-ID" sz="1400" i="1" dirty="0" smtClean="0">
                <a:solidFill>
                  <a:srgbClr val="FF0000"/>
                </a:solidFill>
              </a:rPr>
              <a:t>s-t</a:t>
            </a:r>
            <a:r>
              <a:rPr lang="id-ID" sz="1400" dirty="0" smtClean="0">
                <a:solidFill>
                  <a:srgbClr val="FF0000"/>
                </a:solidFill>
              </a:rPr>
              <a:t>a</a:t>
            </a:r>
            <a:endParaRPr lang="en-US" sz="1400" dirty="0" smtClean="0">
              <a:solidFill>
                <a:srgbClr val="FF0000"/>
              </a:solidFill>
            </a:endParaRPr>
          </a:p>
          <a:p>
            <a:endParaRPr lang="en-US" sz="1400" dirty="0" smtClean="0"/>
          </a:p>
          <a:p>
            <a:pPr>
              <a:buAutoNum type="alphaLcPeriod" startAt="5"/>
            </a:pPr>
            <a:r>
              <a:rPr lang="id-ID" sz="1400" dirty="0" smtClean="0"/>
              <a:t>Jika di tenga</a:t>
            </a:r>
            <a:r>
              <a:rPr lang="en-US" sz="1400" dirty="0" smtClean="0"/>
              <a:t>h</a:t>
            </a:r>
            <a:r>
              <a:rPr lang="id-ID" sz="1400" dirty="0" smtClean="0"/>
              <a:t> kata dasar ada tiga huruf konsonan atau lebih yang masing-masing melambahkan satu bunyi, pemenggalannya dilakukan di antara huruf konsonan yang pertama dan huruf konsonan yang kedua. </a:t>
            </a:r>
            <a:endParaRPr lang="en-US" sz="1400" dirty="0" smtClean="0"/>
          </a:p>
          <a:p>
            <a:pPr>
              <a:buNone/>
            </a:pPr>
            <a:r>
              <a:rPr lang="en-US" sz="1400" dirty="0" smtClean="0">
                <a:solidFill>
                  <a:srgbClr val="FF0000"/>
                </a:solidFill>
              </a:rPr>
              <a:t>	</a:t>
            </a:r>
            <a:r>
              <a:rPr lang="id-ID" sz="1400" dirty="0" smtClean="0">
                <a:solidFill>
                  <a:srgbClr val="FF0000"/>
                </a:solidFill>
              </a:rPr>
              <a:t>Misalnya :</a:t>
            </a:r>
            <a:r>
              <a:rPr lang="en-US" sz="1400" dirty="0" err="1" smtClean="0">
                <a:solidFill>
                  <a:srgbClr val="FF0000"/>
                </a:solidFill>
              </a:rPr>
              <a:t>ek</a:t>
            </a:r>
            <a:r>
              <a:rPr lang="en-US" sz="1400" i="1" dirty="0" err="1" smtClean="0">
                <a:solidFill>
                  <a:srgbClr val="FF0000"/>
                </a:solidFill>
              </a:rPr>
              <a:t>s</a:t>
            </a:r>
            <a:r>
              <a:rPr lang="en-US" sz="1400" i="1" dirty="0" smtClean="0">
                <a:solidFill>
                  <a:srgbClr val="FF0000"/>
                </a:solidFill>
              </a:rPr>
              <a:t>-</a:t>
            </a:r>
            <a:r>
              <a:rPr lang="en-US" sz="1400" i="1" dirty="0" err="1" smtClean="0">
                <a:solidFill>
                  <a:srgbClr val="FF0000"/>
                </a:solidFill>
              </a:rPr>
              <a:t>p</a:t>
            </a:r>
            <a:r>
              <a:rPr lang="en-US" sz="1400" dirty="0" err="1" smtClean="0">
                <a:solidFill>
                  <a:srgbClr val="FF0000"/>
                </a:solidFill>
              </a:rPr>
              <a:t>li</a:t>
            </a:r>
            <a:r>
              <a:rPr lang="en-US" sz="1400" dirty="0" smtClean="0">
                <a:solidFill>
                  <a:srgbClr val="FF0000"/>
                </a:solidFill>
              </a:rPr>
              <a:t>-sit, </a:t>
            </a:r>
            <a:r>
              <a:rPr lang="id-ID" sz="1400" dirty="0" smtClean="0">
                <a:solidFill>
                  <a:srgbClr val="FF0000"/>
                </a:solidFill>
              </a:rPr>
              <a:t>i</a:t>
            </a:r>
            <a:r>
              <a:rPr lang="id-ID" sz="1400" i="1" dirty="0" smtClean="0">
                <a:solidFill>
                  <a:srgbClr val="FF0000"/>
                </a:solidFill>
              </a:rPr>
              <a:t>n-f</a:t>
            </a:r>
            <a:r>
              <a:rPr lang="id-ID" sz="1400" dirty="0" smtClean="0">
                <a:solidFill>
                  <a:srgbClr val="FF0000"/>
                </a:solidFill>
              </a:rPr>
              <a:t>ra</a:t>
            </a:r>
            <a:r>
              <a:rPr lang="en-US" sz="1400" dirty="0" smtClean="0">
                <a:solidFill>
                  <a:srgbClr val="FF0000"/>
                </a:solidFill>
              </a:rPr>
              <a:t>-</a:t>
            </a:r>
            <a:r>
              <a:rPr lang="en-US" sz="1400" dirty="0" err="1" smtClean="0">
                <a:solidFill>
                  <a:srgbClr val="FF0000"/>
                </a:solidFill>
              </a:rPr>
              <a:t>struk-tur</a:t>
            </a:r>
            <a:r>
              <a:rPr lang="en-US" sz="1400" dirty="0" smtClean="0">
                <a:solidFill>
                  <a:srgbClr val="FF0000"/>
                </a:solidFill>
              </a:rPr>
              <a:t>, </a:t>
            </a:r>
            <a:r>
              <a:rPr lang="en-US" sz="1400" dirty="0" err="1" smtClean="0">
                <a:solidFill>
                  <a:srgbClr val="FF0000"/>
                </a:solidFill>
              </a:rPr>
              <a:t>eks-por</a:t>
            </a:r>
            <a:r>
              <a:rPr lang="en-US" sz="1400" dirty="0" smtClean="0">
                <a:solidFill>
                  <a:srgbClr val="FF0000"/>
                </a:solidFill>
              </a:rPr>
              <a:t>, </a:t>
            </a:r>
            <a:r>
              <a:rPr lang="id-ID" sz="1400" dirty="0" smtClean="0">
                <a:solidFill>
                  <a:srgbClr val="FF0000"/>
                </a:solidFill>
              </a:rPr>
              <a:t>i</a:t>
            </a:r>
            <a:r>
              <a:rPr lang="id-ID" sz="1400" i="1" dirty="0" smtClean="0">
                <a:solidFill>
                  <a:srgbClr val="FF0000"/>
                </a:solidFill>
              </a:rPr>
              <a:t>n</a:t>
            </a:r>
            <a:r>
              <a:rPr lang="id-ID" sz="1400" dirty="0" smtClean="0">
                <a:solidFill>
                  <a:srgbClr val="FF0000"/>
                </a:solidFill>
              </a:rPr>
              <a:t>-stru-men</a:t>
            </a:r>
            <a:endParaRPr lang="en-US" sz="1400" dirty="0" smtClean="0">
              <a:solidFill>
                <a:srgbClr val="FF0000"/>
              </a:solidFill>
            </a:endParaRPr>
          </a:p>
          <a:p>
            <a:endParaRPr lang="en-US" sz="1400" dirty="0" smtClean="0"/>
          </a:p>
          <a:p>
            <a:pPr>
              <a:buNone/>
            </a:pPr>
            <a:r>
              <a:rPr lang="id-ID" sz="1400" dirty="0" smtClean="0"/>
              <a:t>				 	</a:t>
            </a:r>
            <a:endParaRPr lang="en-US" sz="1400" dirty="0" smtClean="0"/>
          </a:p>
          <a:p>
            <a:pPr>
              <a:buNone/>
            </a:pPr>
            <a:endParaRPr lang="en-US" sz="1400" dirty="0"/>
          </a:p>
        </p:txBody>
      </p:sp>
      <p:pic>
        <p:nvPicPr>
          <p:cNvPr id="6" name="Picture 5" descr="13.gif"/>
          <p:cNvPicPr>
            <a:picLocks noChangeAspect="1"/>
          </p:cNvPicPr>
          <p:nvPr/>
        </p:nvPicPr>
        <p:blipFill>
          <a:blip r:embed="rId3"/>
          <a:stretch>
            <a:fillRect/>
          </a:stretch>
        </p:blipFill>
        <p:spPr>
          <a:xfrm>
            <a:off x="6781800" y="0"/>
            <a:ext cx="2007524" cy="1524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 calcmode="lin" valueType="num">
                                      <p:cBhvr additive="base">
                                        <p:cTn id="5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2" presetClass="entr" presetSubtype="4" fill="hold" grpId="0" nodeType="afterEffect">
                                  <p:stCondLst>
                                    <p:cond delay="0"/>
                                  </p:stCondLst>
                                  <p:childTnLst>
                                    <p:set>
                                      <p:cBhvr>
                                        <p:cTn id="63" dur="1" fill="hold">
                                          <p:stCondLst>
                                            <p:cond delay="0"/>
                                          </p:stCondLst>
                                        </p:cTn>
                                        <p:tgtEl>
                                          <p:spTgt spid="3">
                                            <p:txEl>
                                              <p:pRg st="14" end="14"/>
                                            </p:txEl>
                                          </p:spTgt>
                                        </p:tgtEl>
                                        <p:attrNameLst>
                                          <p:attrName>style.visibility</p:attrName>
                                        </p:attrNameLst>
                                      </p:cBhvr>
                                      <p:to>
                                        <p:strVal val="visible"/>
                                      </p:to>
                                    </p:set>
                                    <p:anim calcmode="lin" valueType="num">
                                      <p:cBhvr additive="base">
                                        <p:cTn id="6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66" fill="hold">
                            <p:stCondLst>
                              <p:cond delay="6000"/>
                            </p:stCondLst>
                            <p:childTnLst>
                              <p:par>
                                <p:cTn id="67" presetID="2" presetClass="entr" presetSubtype="4" fill="hold" grpId="0" nodeType="after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3">
                                            <p:txEl>
                                              <p:pRg st="17" end="17"/>
                                            </p:txEl>
                                          </p:spTgt>
                                        </p:tgtEl>
                                        <p:attrNameLst>
                                          <p:attrName>style.visibility</p:attrName>
                                        </p:attrNameLst>
                                      </p:cBhvr>
                                      <p:to>
                                        <p:strVal val="visible"/>
                                      </p:to>
                                    </p:set>
                                    <p:anim calcmode="lin" valueType="num">
                                      <p:cBhvr additive="base">
                                        <p:cTn id="74"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048000" cy="868362"/>
          </a:xfrm>
        </p:spPr>
        <p:txBody>
          <a:bodyPr/>
          <a:lstStyle/>
          <a:p>
            <a:r>
              <a:rPr lang="en-US" dirty="0" err="1" smtClean="0"/>
              <a:t>Lanjutan</a:t>
            </a:r>
            <a:r>
              <a:rPr lang="en-US" dirty="0" smtClean="0"/>
              <a:t>…</a:t>
            </a:r>
            <a:endParaRPr lang="en-US" dirty="0"/>
          </a:p>
        </p:txBody>
      </p:sp>
      <p:sp>
        <p:nvSpPr>
          <p:cNvPr id="3" name="Content Placeholder 2"/>
          <p:cNvSpPr>
            <a:spLocks noGrp="1"/>
          </p:cNvSpPr>
          <p:nvPr>
            <p:ph idx="1"/>
          </p:nvPr>
        </p:nvSpPr>
        <p:spPr>
          <a:xfrm>
            <a:off x="228600" y="990600"/>
            <a:ext cx="8686800" cy="5638800"/>
          </a:xfrm>
          <a:prstGeom prst="roundRect">
            <a:avLst/>
          </a:prstGeom>
          <a:ln/>
        </p:spPr>
        <p:style>
          <a:lnRef idx="2">
            <a:schemeClr val="accent2"/>
          </a:lnRef>
          <a:fillRef idx="1">
            <a:schemeClr val="lt1"/>
          </a:fillRef>
          <a:effectRef idx="0">
            <a:schemeClr val="accent2"/>
          </a:effectRef>
          <a:fontRef idx="minor">
            <a:schemeClr val="dk1"/>
          </a:fontRef>
        </p:style>
        <p:txBody>
          <a:bodyPr>
            <a:normAutofit/>
          </a:bodyPr>
          <a:lstStyle/>
          <a:p>
            <a:pPr>
              <a:lnSpc>
                <a:spcPct val="150000"/>
              </a:lnSpc>
              <a:buNone/>
            </a:pPr>
            <a:r>
              <a:rPr lang="en-US" sz="2400" dirty="0" smtClean="0"/>
              <a:t>	</a:t>
            </a:r>
            <a:r>
              <a:rPr lang="id-ID" sz="2400" dirty="0" smtClean="0"/>
              <a:t>2.</a:t>
            </a:r>
            <a:r>
              <a:rPr lang="en-US" sz="2400" dirty="0" smtClean="0"/>
              <a:t>	</a:t>
            </a:r>
            <a:r>
              <a:rPr lang="id-ID" sz="2400" dirty="0" smtClean="0"/>
              <a:t> Pemenggalan kata dengan awalan, akhiran, atau partikel </a:t>
            </a:r>
            <a:r>
              <a:rPr lang="en-US" sz="2400" dirty="0" smtClean="0"/>
              <a:t>	</a:t>
            </a:r>
            <a:r>
              <a:rPr lang="id-ID" sz="2400" dirty="0" smtClean="0"/>
              <a:t>dilakukan di antara bentuk dasar  dan imbuhan atau </a:t>
            </a:r>
            <a:r>
              <a:rPr lang="en-US" sz="2400" dirty="0" smtClean="0"/>
              <a:t>	</a:t>
            </a:r>
            <a:r>
              <a:rPr lang="id-ID" sz="2400" dirty="0" smtClean="0"/>
              <a:t>partikel itu.</a:t>
            </a:r>
            <a:endParaRPr lang="en-US" sz="2400" dirty="0" smtClean="0"/>
          </a:p>
          <a:p>
            <a:pPr>
              <a:lnSpc>
                <a:spcPct val="150000"/>
              </a:lnSpc>
              <a:buNone/>
            </a:pPr>
            <a:r>
              <a:rPr lang="en-US" sz="2400" dirty="0" smtClean="0"/>
              <a:t>		</a:t>
            </a:r>
            <a:r>
              <a:rPr lang="id-ID" sz="2400" dirty="0" smtClean="0"/>
              <a:t>Misalnya : </a:t>
            </a:r>
            <a:endParaRPr lang="en-US" sz="2400" dirty="0" smtClean="0"/>
          </a:p>
          <a:p>
            <a:pPr>
              <a:lnSpc>
                <a:spcPct val="150000"/>
              </a:lnSpc>
              <a:buNone/>
            </a:pPr>
            <a:r>
              <a:rPr lang="en-US" sz="2400" i="1" dirty="0" smtClean="0"/>
              <a:t>		</a:t>
            </a:r>
            <a:r>
              <a:rPr lang="en-US" sz="2400" i="1" dirty="0" err="1" smtClean="0"/>
              <a:t>di-</a:t>
            </a:r>
            <a:r>
              <a:rPr lang="en-US" sz="2400" dirty="0" err="1" smtClean="0"/>
              <a:t>impor</a:t>
            </a:r>
            <a:r>
              <a:rPr lang="en-US" sz="2400" dirty="0" smtClean="0"/>
              <a:t>, </a:t>
            </a:r>
            <a:r>
              <a:rPr lang="en-US" sz="2400" i="1" dirty="0" err="1" smtClean="0"/>
              <a:t>mem-</a:t>
            </a:r>
            <a:r>
              <a:rPr lang="en-US" sz="2400" dirty="0" err="1" smtClean="0"/>
              <a:t>proses</a:t>
            </a:r>
            <a:r>
              <a:rPr lang="en-US" sz="2400" dirty="0" smtClean="0"/>
              <a:t>, </a:t>
            </a:r>
            <a:r>
              <a:rPr lang="en-US" sz="2400" i="1" dirty="0" err="1" smtClean="0"/>
              <a:t>ter</a:t>
            </a:r>
            <a:r>
              <a:rPr lang="en-US" sz="2400" dirty="0" err="1" smtClean="0"/>
              <a:t>-hitung</a:t>
            </a:r>
            <a:r>
              <a:rPr lang="id-ID" sz="2400" dirty="0" smtClean="0"/>
              <a:t>, </a:t>
            </a:r>
            <a:r>
              <a:rPr lang="id-ID" sz="2400" i="1" dirty="0" smtClean="0"/>
              <a:t>di</a:t>
            </a:r>
            <a:r>
              <a:rPr lang="id-ID" sz="2400" dirty="0" smtClean="0"/>
              <a:t>-</a:t>
            </a:r>
            <a:r>
              <a:rPr lang="en-US" sz="2400" dirty="0" smtClean="0"/>
              <a:t>	</a:t>
            </a:r>
            <a:r>
              <a:rPr lang="id-ID" sz="2400" dirty="0" smtClean="0"/>
              <a:t>ambil, </a:t>
            </a:r>
            <a:r>
              <a:rPr lang="en-US" sz="2400" i="1" dirty="0" err="1" smtClean="0"/>
              <a:t>ber-</a:t>
            </a:r>
            <a:r>
              <a:rPr lang="en-US" sz="2400" dirty="0" err="1" smtClean="0"/>
              <a:t>nilai</a:t>
            </a:r>
            <a:r>
              <a:rPr lang="id-ID" sz="2400" dirty="0" smtClean="0"/>
              <a:t>, </a:t>
            </a:r>
            <a:r>
              <a:rPr lang="en-US" sz="2400" dirty="0" smtClean="0"/>
              <a:t>	</a:t>
            </a:r>
            <a:r>
              <a:rPr lang="en-US" sz="2400" i="1" dirty="0" smtClean="0"/>
              <a:t>men</a:t>
            </a:r>
            <a:r>
              <a:rPr lang="en-US" sz="2400" dirty="0" smtClean="0"/>
              <a:t>-</a:t>
            </a:r>
            <a:r>
              <a:rPr lang="en-US" sz="2400" dirty="0" err="1" smtClean="0"/>
              <a:t>distribusi</a:t>
            </a:r>
            <a:r>
              <a:rPr lang="id-ID" sz="2400" dirty="0" smtClean="0"/>
              <a:t>, </a:t>
            </a:r>
            <a:r>
              <a:rPr lang="en-US" sz="2400" i="1" dirty="0" err="1" smtClean="0"/>
              <a:t>di</a:t>
            </a:r>
            <a:r>
              <a:rPr lang="en-US" sz="2400" dirty="0" err="1" smtClean="0"/>
              <a:t>-subsidi</a:t>
            </a:r>
            <a:r>
              <a:rPr lang="id-ID" sz="2400" dirty="0" smtClean="0"/>
              <a:t>, letak-</a:t>
            </a:r>
            <a:r>
              <a:rPr lang="id-ID" sz="2400" i="1" dirty="0" smtClean="0"/>
              <a:t>kan</a:t>
            </a:r>
            <a:r>
              <a:rPr lang="id-ID" sz="2400" dirty="0" smtClean="0"/>
              <a:t>, me-rasa-</a:t>
            </a:r>
            <a:r>
              <a:rPr lang="id-ID" sz="2400" i="1" dirty="0" smtClean="0"/>
              <a:t>kan</a:t>
            </a:r>
            <a:r>
              <a:rPr lang="id-ID" sz="2400" dirty="0" smtClean="0"/>
              <a:t>, </a:t>
            </a:r>
            <a:endParaRPr lang="en-US" sz="2400" dirty="0" smtClean="0"/>
          </a:p>
          <a:p>
            <a:pPr>
              <a:lnSpc>
                <a:spcPct val="150000"/>
              </a:lnSpc>
              <a:buNone/>
            </a:pPr>
            <a:r>
              <a:rPr lang="en-US" sz="2400" dirty="0" smtClean="0"/>
              <a:t>		</a:t>
            </a:r>
            <a:r>
              <a:rPr lang="id-ID" sz="2400" dirty="0" smtClean="0"/>
              <a:t>pergi-</a:t>
            </a:r>
            <a:r>
              <a:rPr lang="id-ID" sz="2400" i="1" dirty="0" smtClean="0"/>
              <a:t>lah</a:t>
            </a:r>
            <a:r>
              <a:rPr lang="id-ID" sz="2400" dirty="0" smtClean="0"/>
              <a:t>, apa</a:t>
            </a:r>
            <a:r>
              <a:rPr lang="id-ID" sz="2400" i="1" dirty="0" smtClean="0"/>
              <a:t>-kah</a:t>
            </a:r>
            <a:r>
              <a:rPr lang="id-ID" sz="2400" dirty="0" smtClean="0"/>
              <a:t>, per-buat-</a:t>
            </a:r>
            <a:r>
              <a:rPr lang="id-ID" sz="2400" i="1" dirty="0" smtClean="0"/>
              <a:t>an</a:t>
            </a:r>
            <a:r>
              <a:rPr lang="id-ID" sz="2400" dirty="0" smtClean="0"/>
              <a:t>, ke-kuat-</a:t>
            </a:r>
            <a:r>
              <a:rPr lang="id-ID" sz="2400" i="1" dirty="0" smtClean="0"/>
              <a:t>an</a:t>
            </a:r>
            <a:endParaRPr lang="en-US" sz="2400" dirty="0" smtClean="0"/>
          </a:p>
          <a:p>
            <a:pPr>
              <a:lnSpc>
                <a:spcPct val="150000"/>
              </a:lnSpc>
              <a:buNone/>
            </a:pPr>
            <a:endParaRPr lang="en-US" sz="2400" dirty="0"/>
          </a:p>
        </p:txBody>
      </p:sp>
      <p:pic>
        <p:nvPicPr>
          <p:cNvPr id="5" name="Picture 4" descr="ag00527_.gif"/>
          <p:cNvPicPr>
            <a:picLocks noChangeAspect="1"/>
          </p:cNvPicPr>
          <p:nvPr/>
        </p:nvPicPr>
        <p:blipFill>
          <a:blip r:embed="rId3"/>
          <a:stretch>
            <a:fillRect/>
          </a:stretch>
        </p:blipFill>
        <p:spPr>
          <a:xfrm>
            <a:off x="7543800" y="4495800"/>
            <a:ext cx="1600200" cy="213220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5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3">
                                            <p:bg/>
                                          </p:spTgt>
                                        </p:tgtEl>
                                        <p:attrNameLst>
                                          <p:attrName>ppt_x</p:attrName>
                                          <p:attrName>ppt_y</p:attrName>
                                        </p:attrNameLst>
                                      </p:cBhvr>
                                    </p:animMotion>
                                    <p:animEffect transition="in" filter="fade">
                                      <p:cBhvr>
                                        <p:cTn id="9" dur="500"/>
                                        <p:tgtEl>
                                          <p:spTgt spid="3">
                                            <p:bg/>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5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txEl>
                                              <p:pRg st="0" end="0"/>
                                            </p:txEl>
                                          </p:spTgt>
                                        </p:tgtEl>
                                        <p:attrNameLst>
                                          <p:attrName>ppt_x</p:attrName>
                                          <p:attrName>ppt_y</p:attrName>
                                        </p:attrNameLst>
                                      </p:cBhvr>
                                    </p:animMotion>
                                    <p:animEffect transition="in" filter="fade">
                                      <p:cBhvr>
                                        <p:cTn id="14" dur="500"/>
                                        <p:tgtEl>
                                          <p:spTgt spid="3">
                                            <p:txEl>
                                              <p:pRg st="0" end="0"/>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Scale>
                                      <p:cBhvr>
                                        <p:cTn id="17" dur="5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3">
                                            <p:txEl>
                                              <p:pRg st="1" end="1"/>
                                            </p:txEl>
                                          </p:spTgt>
                                        </p:tgtEl>
                                        <p:attrNameLst>
                                          <p:attrName>ppt_x</p:attrName>
                                          <p:attrName>ppt_y</p:attrName>
                                        </p:attrNameLst>
                                      </p:cBhvr>
                                    </p:animMotion>
                                    <p:animEffect transition="in" filter="fade">
                                      <p:cBhvr>
                                        <p:cTn id="19" dur="500"/>
                                        <p:tgtEl>
                                          <p:spTgt spid="3">
                                            <p:txEl>
                                              <p:pRg st="1" end="1"/>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Scale>
                                      <p:cBhvr>
                                        <p:cTn id="22" dur="5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3">
                                            <p:txEl>
                                              <p:pRg st="2" end="2"/>
                                            </p:txEl>
                                          </p:spTgt>
                                        </p:tgtEl>
                                        <p:attrNameLst>
                                          <p:attrName>ppt_x</p:attrName>
                                          <p:attrName>ppt_y</p:attrName>
                                        </p:attrNameLst>
                                      </p:cBhvr>
                                    </p:animMotion>
                                    <p:animEffect transition="in" filter="fade">
                                      <p:cBhvr>
                                        <p:cTn id="24" dur="500"/>
                                        <p:tgtEl>
                                          <p:spTgt spid="3">
                                            <p:txEl>
                                              <p:pRg st="2" end="2"/>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Scale>
                                      <p:cBhvr>
                                        <p:cTn id="27" dur="5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3">
                                            <p:txEl>
                                              <p:pRg st="3" end="3"/>
                                            </p:txEl>
                                          </p:spTgt>
                                        </p:tgtEl>
                                        <p:attrNameLst>
                                          <p:attrName>ppt_x</p:attrName>
                                          <p:attrName>ppt_y</p:attrName>
                                        </p:attrNameLst>
                                      </p:cBhvr>
                                    </p:animMotion>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b="1" dirty="0" smtClean="0"/>
              <a:t>Kata Depan di,ke, dan dari</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5235608"/>
          </a:xfrm>
          <a:prstGeom prst="roundRect">
            <a:avLst/>
          </a:prstGeom>
          <a:ln/>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buNone/>
            </a:pPr>
            <a:r>
              <a:rPr lang="id-ID" b="1" dirty="0" smtClean="0"/>
              <a:t> </a:t>
            </a:r>
            <a:endParaRPr lang="en-US" dirty="0" smtClean="0"/>
          </a:p>
          <a:p>
            <a:pPr>
              <a:buNone/>
            </a:pPr>
            <a:r>
              <a:rPr lang="en-US" dirty="0" smtClean="0"/>
              <a:t>	</a:t>
            </a:r>
            <a:r>
              <a:rPr lang="id-ID" dirty="0" smtClean="0"/>
              <a:t>Kata depan </a:t>
            </a:r>
            <a:r>
              <a:rPr lang="id-ID" i="1" dirty="0" smtClean="0"/>
              <a:t>di, ke</a:t>
            </a:r>
            <a:r>
              <a:rPr lang="id-ID" dirty="0" smtClean="0"/>
              <a:t>, dan </a:t>
            </a:r>
            <a:r>
              <a:rPr lang="id-ID" i="1" dirty="0" smtClean="0"/>
              <a:t>dari</a:t>
            </a:r>
            <a:r>
              <a:rPr lang="id-ID" dirty="0" smtClean="0"/>
              <a:t> ditulis terpisah dari</a:t>
            </a:r>
            <a:r>
              <a:rPr lang="en-US" dirty="0" smtClean="0"/>
              <a:t> </a:t>
            </a:r>
            <a:r>
              <a:rPr lang="id-ID" dirty="0" smtClean="0"/>
              <a:t>kata yang mengikutinya kecuali di dalam gabungan kata yang sudah lazim dianggapo suatu kata, seperti </a:t>
            </a:r>
            <a:r>
              <a:rPr lang="id-ID" i="1" dirty="0" smtClean="0"/>
              <a:t>kepada</a:t>
            </a:r>
            <a:r>
              <a:rPr lang="id-ID" dirty="0" smtClean="0"/>
              <a:t> dan </a:t>
            </a:r>
            <a:r>
              <a:rPr lang="id-ID" i="1" dirty="0" smtClean="0"/>
              <a:t>daripada</a:t>
            </a:r>
            <a:r>
              <a:rPr lang="id-ID" dirty="0" smtClean="0"/>
              <a:t>.</a:t>
            </a:r>
            <a:endParaRPr lang="en-US" dirty="0" smtClean="0"/>
          </a:p>
          <a:p>
            <a:pPr>
              <a:buNone/>
            </a:pPr>
            <a:r>
              <a:rPr lang="en-US" dirty="0" smtClean="0"/>
              <a:t>	</a:t>
            </a:r>
            <a:r>
              <a:rPr lang="id-ID" dirty="0" smtClean="0">
                <a:solidFill>
                  <a:srgbClr val="FF0000"/>
                </a:solidFill>
              </a:rPr>
              <a:t>Misalnya : </a:t>
            </a:r>
            <a:endParaRPr lang="en-US" dirty="0" smtClean="0">
              <a:solidFill>
                <a:srgbClr val="FF0000"/>
              </a:solidFill>
            </a:endParaRPr>
          </a:p>
          <a:p>
            <a:pPr>
              <a:buNone/>
            </a:pPr>
            <a:r>
              <a:rPr lang="en-US" dirty="0" smtClean="0">
                <a:solidFill>
                  <a:srgbClr val="FF0000"/>
                </a:solidFill>
              </a:rPr>
              <a:t>	- </a:t>
            </a:r>
            <a:r>
              <a:rPr lang="en-US" dirty="0" err="1" smtClean="0">
                <a:solidFill>
                  <a:srgbClr val="FF0000"/>
                </a:solidFill>
              </a:rPr>
              <a:t>Menabunglah</a:t>
            </a:r>
            <a:r>
              <a:rPr lang="en-US" dirty="0" smtClean="0">
                <a:solidFill>
                  <a:srgbClr val="FF0000"/>
                </a:solidFill>
              </a:rPr>
              <a:t> </a:t>
            </a:r>
            <a:r>
              <a:rPr lang="id-ID" i="1" dirty="0" smtClean="0">
                <a:solidFill>
                  <a:srgbClr val="FF0000"/>
                </a:solidFill>
              </a:rPr>
              <a:t>di</a:t>
            </a:r>
            <a:r>
              <a:rPr lang="id-ID" dirty="0" smtClean="0">
                <a:solidFill>
                  <a:srgbClr val="FF0000"/>
                </a:solidFill>
              </a:rPr>
              <a:t> </a:t>
            </a:r>
            <a:r>
              <a:rPr lang="en-US" dirty="0" smtClean="0">
                <a:solidFill>
                  <a:srgbClr val="FF0000"/>
                </a:solidFill>
              </a:rPr>
              <a:t>bank</a:t>
            </a:r>
          </a:p>
          <a:p>
            <a:pPr>
              <a:buNone/>
            </a:pPr>
            <a:r>
              <a:rPr lang="id-ID" dirty="0" smtClean="0">
                <a:solidFill>
                  <a:srgbClr val="FF0000"/>
                </a:solidFill>
              </a:rPr>
              <a:t>    </a:t>
            </a:r>
            <a:r>
              <a:rPr lang="en-US" dirty="0" smtClean="0">
                <a:solidFill>
                  <a:srgbClr val="FF0000"/>
                </a:solidFill>
              </a:rPr>
              <a:t>-</a:t>
            </a:r>
            <a:r>
              <a:rPr lang="id-ID" dirty="0" smtClean="0">
                <a:solidFill>
                  <a:srgbClr val="FF0000"/>
                </a:solidFill>
              </a:rPr>
              <a:t> </a:t>
            </a:r>
            <a:r>
              <a:rPr lang="en-US" dirty="0" err="1" smtClean="0">
                <a:solidFill>
                  <a:srgbClr val="FF0000"/>
                </a:solidFill>
              </a:rPr>
              <a:t>pusat</a:t>
            </a:r>
            <a:r>
              <a:rPr lang="en-US" dirty="0" smtClean="0">
                <a:solidFill>
                  <a:srgbClr val="FF0000"/>
                </a:solidFill>
              </a:rPr>
              <a:t> </a:t>
            </a:r>
            <a:r>
              <a:rPr lang="en-US" dirty="0" err="1" smtClean="0">
                <a:solidFill>
                  <a:srgbClr val="FF0000"/>
                </a:solidFill>
              </a:rPr>
              <a:t>kegiatan</a:t>
            </a:r>
            <a:r>
              <a:rPr lang="en-US" dirty="0" smtClean="0">
                <a:solidFill>
                  <a:srgbClr val="FF0000"/>
                </a:solidFill>
              </a:rPr>
              <a:t> </a:t>
            </a:r>
            <a:r>
              <a:rPr lang="en-US" dirty="0" err="1" smtClean="0">
                <a:solidFill>
                  <a:srgbClr val="FF0000"/>
                </a:solidFill>
              </a:rPr>
              <a:t>ekonomi</a:t>
            </a:r>
            <a:r>
              <a:rPr lang="en-US" dirty="0" smtClean="0">
                <a:solidFill>
                  <a:srgbClr val="FF0000"/>
                </a:solidFill>
              </a:rPr>
              <a:t> </a:t>
            </a:r>
            <a:r>
              <a:rPr lang="en-US" dirty="0" err="1" smtClean="0">
                <a:solidFill>
                  <a:srgbClr val="FF0000"/>
                </a:solidFill>
              </a:rPr>
              <a:t>berada</a:t>
            </a:r>
            <a:r>
              <a:rPr lang="en-US" dirty="0" smtClean="0">
                <a:solidFill>
                  <a:srgbClr val="FF0000"/>
                </a:solidFill>
              </a:rPr>
              <a:t> </a:t>
            </a:r>
            <a:r>
              <a:rPr lang="en-US" i="1" dirty="0" err="1" smtClean="0">
                <a:solidFill>
                  <a:srgbClr val="FF0000"/>
                </a:solidFill>
              </a:rPr>
              <a:t>di</a:t>
            </a:r>
            <a:r>
              <a:rPr lang="en-US" dirty="0" smtClean="0">
                <a:solidFill>
                  <a:srgbClr val="FF0000"/>
                </a:solidFill>
              </a:rPr>
              <a:t> </a:t>
            </a:r>
            <a:r>
              <a:rPr lang="en-US" dirty="0" err="1" smtClean="0">
                <a:solidFill>
                  <a:srgbClr val="FF0000"/>
                </a:solidFill>
              </a:rPr>
              <a:t>pasar</a:t>
            </a:r>
            <a:r>
              <a:rPr lang="id-ID" dirty="0" smtClean="0">
                <a:solidFill>
                  <a:srgbClr val="FF0000"/>
                </a:solidFill>
              </a:rPr>
              <a:t>	       </a:t>
            </a:r>
            <a:r>
              <a:rPr lang="en-US" dirty="0" smtClean="0">
                <a:solidFill>
                  <a:srgbClr val="FF0000"/>
                </a:solidFill>
              </a:rPr>
              <a:t>-</a:t>
            </a:r>
            <a:r>
              <a:rPr lang="id-ID" dirty="0" smtClean="0">
                <a:solidFill>
                  <a:srgbClr val="FF0000"/>
                </a:solidFill>
              </a:rPr>
              <a:t> </a:t>
            </a:r>
            <a:r>
              <a:rPr lang="en-US" dirty="0" err="1" smtClean="0">
                <a:solidFill>
                  <a:srgbClr val="FF0000"/>
                </a:solidFill>
              </a:rPr>
              <a:t>jumlah</a:t>
            </a:r>
            <a:r>
              <a:rPr lang="en-US" dirty="0" smtClean="0">
                <a:solidFill>
                  <a:srgbClr val="FF0000"/>
                </a:solidFill>
              </a:rPr>
              <a:t> </a:t>
            </a:r>
            <a:r>
              <a:rPr lang="en-US" dirty="0" err="1" smtClean="0">
                <a:solidFill>
                  <a:srgbClr val="FF0000"/>
                </a:solidFill>
              </a:rPr>
              <a:t>uang</a:t>
            </a:r>
            <a:r>
              <a:rPr lang="en-US" dirty="0" smtClean="0">
                <a:solidFill>
                  <a:srgbClr val="FF0000"/>
                </a:solidFill>
              </a:rPr>
              <a:t> yang </a:t>
            </a:r>
            <a:r>
              <a:rPr lang="en-US" dirty="0" err="1" smtClean="0">
                <a:solidFill>
                  <a:srgbClr val="FF0000"/>
                </a:solidFill>
              </a:rPr>
              <a:t>beredar</a:t>
            </a:r>
            <a:r>
              <a:rPr lang="en-US" dirty="0" smtClean="0">
                <a:solidFill>
                  <a:srgbClr val="FF0000"/>
                </a:solidFill>
              </a:rPr>
              <a:t> </a:t>
            </a:r>
            <a:r>
              <a:rPr lang="en-US" i="1" dirty="0" err="1" smtClean="0">
                <a:solidFill>
                  <a:srgbClr val="FF0000"/>
                </a:solidFill>
              </a:rPr>
              <a:t>di</a:t>
            </a:r>
            <a:r>
              <a:rPr lang="en-US" dirty="0" smtClean="0">
                <a:solidFill>
                  <a:srgbClr val="FF0000"/>
                </a:solidFill>
              </a:rPr>
              <a:t> Indonesia</a:t>
            </a:r>
          </a:p>
          <a:p>
            <a:pPr>
              <a:buNone/>
            </a:pPr>
            <a:r>
              <a:rPr lang="en-US" dirty="0" smtClean="0">
                <a:solidFill>
                  <a:srgbClr val="FF0000"/>
                </a:solidFill>
              </a:rPr>
              <a:t>    - </a:t>
            </a:r>
            <a:r>
              <a:rPr lang="en-US" dirty="0" err="1" smtClean="0">
                <a:solidFill>
                  <a:srgbClr val="FF0000"/>
                </a:solidFill>
              </a:rPr>
              <a:t>para</a:t>
            </a:r>
            <a:r>
              <a:rPr lang="en-US" dirty="0" smtClean="0">
                <a:solidFill>
                  <a:srgbClr val="FF0000"/>
                </a:solidFill>
              </a:rPr>
              <a:t> investor </a:t>
            </a:r>
            <a:r>
              <a:rPr lang="en-US" dirty="0" err="1" smtClean="0">
                <a:solidFill>
                  <a:srgbClr val="FF0000"/>
                </a:solidFill>
              </a:rPr>
              <a:t>sedang</a:t>
            </a:r>
            <a:r>
              <a:rPr lang="en-US" dirty="0" smtClean="0">
                <a:solidFill>
                  <a:srgbClr val="FF0000"/>
                </a:solidFill>
              </a:rPr>
              <a:t> </a:t>
            </a:r>
            <a:r>
              <a:rPr lang="en-US" dirty="0" err="1" smtClean="0">
                <a:solidFill>
                  <a:srgbClr val="FF0000"/>
                </a:solidFill>
              </a:rPr>
              <a:t>mengadakan</a:t>
            </a:r>
            <a:r>
              <a:rPr lang="en-US" dirty="0" smtClean="0">
                <a:solidFill>
                  <a:srgbClr val="FF0000"/>
                </a:solidFill>
              </a:rPr>
              <a:t> </a:t>
            </a:r>
            <a:r>
              <a:rPr lang="en-US" dirty="0" err="1" smtClean="0">
                <a:solidFill>
                  <a:srgbClr val="FF0000"/>
                </a:solidFill>
              </a:rPr>
              <a:t>rapat</a:t>
            </a:r>
            <a:r>
              <a:rPr lang="en-US" dirty="0" smtClean="0">
                <a:solidFill>
                  <a:srgbClr val="FF0000"/>
                </a:solidFill>
              </a:rPr>
              <a:t>  	</a:t>
            </a:r>
            <a:r>
              <a:rPr lang="en-US" dirty="0" err="1" smtClean="0">
                <a:solidFill>
                  <a:srgbClr val="FF0000"/>
                </a:solidFill>
              </a:rPr>
              <a:t>rapat</a:t>
            </a:r>
            <a:r>
              <a:rPr lang="en-US" dirty="0" smtClean="0">
                <a:solidFill>
                  <a:srgbClr val="FF0000"/>
                </a:solidFill>
              </a:rPr>
              <a:t> </a:t>
            </a:r>
            <a:r>
              <a:rPr lang="en-US" i="1" dirty="0" err="1" smtClean="0">
                <a:solidFill>
                  <a:srgbClr val="FF0000"/>
                </a:solidFill>
              </a:rPr>
              <a:t>di</a:t>
            </a:r>
            <a:r>
              <a:rPr lang="en-US" dirty="0" smtClean="0">
                <a:solidFill>
                  <a:srgbClr val="FF0000"/>
                </a:solidFill>
              </a:rPr>
              <a:t> </a:t>
            </a:r>
            <a:r>
              <a:rPr lang="en-US" dirty="0" err="1" smtClean="0">
                <a:solidFill>
                  <a:srgbClr val="FF0000"/>
                </a:solidFill>
              </a:rPr>
              <a:t>gedung</a:t>
            </a:r>
            <a:endParaRPr lang="en-US" dirty="0" smtClean="0">
              <a:solidFill>
                <a:srgbClr val="FF0000"/>
              </a:solidFill>
            </a:endParaRPr>
          </a:p>
          <a:p>
            <a:pPr>
              <a:buNone/>
            </a:pPr>
            <a:endParaRPr lang="en-US" dirty="0"/>
          </a:p>
        </p:txBody>
      </p:sp>
      <p:pic>
        <p:nvPicPr>
          <p:cNvPr id="4" name="Picture 3" descr="5.gif"/>
          <p:cNvPicPr>
            <a:picLocks noChangeAspect="1"/>
          </p:cNvPicPr>
          <p:nvPr/>
        </p:nvPicPr>
        <p:blipFill>
          <a:blip r:embed="rId3"/>
          <a:stretch>
            <a:fillRect/>
          </a:stretch>
        </p:blipFill>
        <p:spPr>
          <a:xfrm>
            <a:off x="7391400" y="5029200"/>
            <a:ext cx="1752600" cy="1828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Scale>
                                      <p:cBhvr>
                                        <p:cTn id="12" dur="5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bg/>
                                          </p:spTgt>
                                        </p:tgtEl>
                                        <p:attrNameLst>
                                          <p:attrName>ppt_x</p:attrName>
                                          <p:attrName>ppt_y</p:attrName>
                                        </p:attrNameLst>
                                      </p:cBhvr>
                                    </p:animMotion>
                                    <p:animEffect transition="in" filter="fade">
                                      <p:cBhvr>
                                        <p:cTn id="14" dur="500"/>
                                        <p:tgtEl>
                                          <p:spTgt spid="3">
                                            <p:bg/>
                                          </p:spTgt>
                                        </p:tgtEl>
                                      </p:cBhvr>
                                    </p:animEffect>
                                  </p:childTnLst>
                                </p:cTn>
                              </p:par>
                            </p:childTnLst>
                          </p:cTn>
                        </p:par>
                        <p:par>
                          <p:cTn id="15" fill="hold">
                            <p:stCondLst>
                              <p:cond delay="1000"/>
                            </p:stCondLst>
                            <p:childTnLst>
                              <p:par>
                                <p:cTn id="16" presetID="52"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Scale>
                                      <p:cBhvr>
                                        <p:cTn id="18" dur="5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500" decel="50000" fill="hold">
                                          <p:stCondLst>
                                            <p:cond delay="0"/>
                                          </p:stCondLst>
                                        </p:cTn>
                                        <p:tgtEl>
                                          <p:spTgt spid="3">
                                            <p:txEl>
                                              <p:pRg st="0" end="0"/>
                                            </p:txEl>
                                          </p:spTgt>
                                        </p:tgtEl>
                                        <p:attrNameLst>
                                          <p:attrName>ppt_x</p:attrName>
                                          <p:attrName>ppt_y</p:attrName>
                                        </p:attrNameLst>
                                      </p:cBhvr>
                                    </p:animMotion>
                                    <p:animEffect transition="in" filter="fade">
                                      <p:cBhvr>
                                        <p:cTn id="20" dur="500"/>
                                        <p:tgtEl>
                                          <p:spTgt spid="3">
                                            <p:txEl>
                                              <p:pRg st="0" end="0"/>
                                            </p:txEl>
                                          </p:spTgt>
                                        </p:tgtEl>
                                      </p:cBhvr>
                                    </p:animEffect>
                                  </p:childTnLst>
                                </p:cTn>
                              </p:par>
                            </p:childTnLst>
                          </p:cTn>
                        </p:par>
                        <p:par>
                          <p:cTn id="21" fill="hold">
                            <p:stCondLst>
                              <p:cond delay="1500"/>
                            </p:stCondLst>
                            <p:childTnLst>
                              <p:par>
                                <p:cTn id="22" presetID="52"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Scale>
                                      <p:cBhvr>
                                        <p:cTn id="24" dur="5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3">
                                            <p:txEl>
                                              <p:pRg st="1" end="1"/>
                                            </p:txEl>
                                          </p:spTgt>
                                        </p:tgtEl>
                                        <p:attrNameLst>
                                          <p:attrName>ppt_x</p:attrName>
                                          <p:attrName>ppt_y</p:attrName>
                                        </p:attrNameLst>
                                      </p:cBhvr>
                                    </p:animMotion>
                                    <p:animEffect transition="in" filter="fade">
                                      <p:cBhvr>
                                        <p:cTn id="26" dur="500"/>
                                        <p:tgtEl>
                                          <p:spTgt spid="3">
                                            <p:txEl>
                                              <p:pRg st="1" end="1"/>
                                            </p:txEl>
                                          </p:spTgt>
                                        </p:tgtEl>
                                      </p:cBhvr>
                                    </p:animEffect>
                                  </p:childTnLst>
                                </p:cTn>
                              </p:par>
                            </p:childTnLst>
                          </p:cTn>
                        </p:par>
                        <p:par>
                          <p:cTn id="27" fill="hold">
                            <p:stCondLst>
                              <p:cond delay="2000"/>
                            </p:stCondLst>
                            <p:childTnLst>
                              <p:par>
                                <p:cTn id="28" presetID="52"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Scale>
                                      <p:cBhvr>
                                        <p:cTn id="30" dur="5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500" decel="50000" fill="hold">
                                          <p:stCondLst>
                                            <p:cond delay="0"/>
                                          </p:stCondLst>
                                        </p:cTn>
                                        <p:tgtEl>
                                          <p:spTgt spid="3">
                                            <p:txEl>
                                              <p:pRg st="2" end="2"/>
                                            </p:txEl>
                                          </p:spTgt>
                                        </p:tgtEl>
                                        <p:attrNameLst>
                                          <p:attrName>ppt_x</p:attrName>
                                          <p:attrName>ppt_y</p:attrName>
                                        </p:attrNameLst>
                                      </p:cBhvr>
                                    </p:animMotion>
                                    <p:animEffect transition="in" filter="fade">
                                      <p:cBhvr>
                                        <p:cTn id="32" dur="500"/>
                                        <p:tgtEl>
                                          <p:spTgt spid="3">
                                            <p:txEl>
                                              <p:pRg st="2" end="2"/>
                                            </p:txEl>
                                          </p:spTgt>
                                        </p:tgtEl>
                                      </p:cBhvr>
                                    </p:animEffect>
                                  </p:childTnLst>
                                </p:cTn>
                              </p:par>
                            </p:childTnLst>
                          </p:cTn>
                        </p:par>
                        <p:par>
                          <p:cTn id="33" fill="hold">
                            <p:stCondLst>
                              <p:cond delay="2500"/>
                            </p:stCondLst>
                            <p:childTnLst>
                              <p:par>
                                <p:cTn id="34" presetID="52" presetClass="entr" presetSubtype="0"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Scale>
                                      <p:cBhvr>
                                        <p:cTn id="36" dur="5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3">
                                            <p:txEl>
                                              <p:pRg st="3" end="3"/>
                                            </p:txEl>
                                          </p:spTgt>
                                        </p:tgtEl>
                                        <p:attrNameLst>
                                          <p:attrName>ppt_x</p:attrName>
                                          <p:attrName>ppt_y</p:attrName>
                                        </p:attrNameLst>
                                      </p:cBhvr>
                                    </p:animMotion>
                                    <p:animEffect transition="in" filter="fade">
                                      <p:cBhvr>
                                        <p:cTn id="38" dur="500"/>
                                        <p:tgtEl>
                                          <p:spTgt spid="3">
                                            <p:txEl>
                                              <p:pRg st="3" end="3"/>
                                            </p:txEl>
                                          </p:spTgt>
                                        </p:tgtEl>
                                      </p:cBhvr>
                                    </p:animEffect>
                                  </p:childTnLst>
                                </p:cTn>
                              </p:par>
                            </p:childTnLst>
                          </p:cTn>
                        </p:par>
                        <p:par>
                          <p:cTn id="39" fill="hold">
                            <p:stCondLst>
                              <p:cond delay="3000"/>
                            </p:stCondLst>
                            <p:childTnLst>
                              <p:par>
                                <p:cTn id="40" presetID="52"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5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3">
                                            <p:txEl>
                                              <p:pRg st="4" end="4"/>
                                            </p:txEl>
                                          </p:spTgt>
                                        </p:tgtEl>
                                        <p:attrNameLst>
                                          <p:attrName>ppt_x</p:attrName>
                                          <p:attrName>ppt_y</p:attrName>
                                        </p:attrNameLst>
                                      </p:cBhvr>
                                    </p:animMotion>
                                    <p:animEffect transition="in" filter="fade">
                                      <p:cBhvr>
                                        <p:cTn id="44" dur="500"/>
                                        <p:tgtEl>
                                          <p:spTgt spid="3">
                                            <p:txEl>
                                              <p:pRg st="4" end="4"/>
                                            </p:txEl>
                                          </p:spTgt>
                                        </p:tgtEl>
                                      </p:cBhvr>
                                    </p:animEffect>
                                  </p:childTnLst>
                                </p:cTn>
                              </p:par>
                            </p:childTnLst>
                          </p:cTn>
                        </p:par>
                        <p:par>
                          <p:cTn id="45" fill="hold">
                            <p:stCondLst>
                              <p:cond delay="3500"/>
                            </p:stCondLst>
                            <p:childTnLst>
                              <p:par>
                                <p:cTn id="46" presetID="52" presetClass="entr" presetSubtype="0"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Scale>
                                      <p:cBhvr>
                                        <p:cTn id="48" dur="5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500" decel="50000" fill="hold">
                                          <p:stCondLst>
                                            <p:cond delay="0"/>
                                          </p:stCondLst>
                                        </p:cTn>
                                        <p:tgtEl>
                                          <p:spTgt spid="3">
                                            <p:txEl>
                                              <p:pRg st="5" end="5"/>
                                            </p:txEl>
                                          </p:spTgt>
                                        </p:tgtEl>
                                        <p:attrNameLst>
                                          <p:attrName>ppt_x</p:attrName>
                                          <p:attrName>ppt_y</p:attrName>
                                        </p:attrNameLst>
                                      </p:cBhvr>
                                    </p:animMotion>
                                    <p:animEffect transition="in" filter="fade">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Partikel</a:t>
            </a:r>
            <a:r>
              <a:rPr lang="en-US" dirty="0" smtClean="0"/>
              <a:t/>
            </a:r>
            <a:br>
              <a:rPr lang="en-US" dirty="0" smtClean="0"/>
            </a:br>
            <a:endParaRPr lang="en-US" dirty="0"/>
          </a:p>
        </p:txBody>
      </p:sp>
      <p:sp>
        <p:nvSpPr>
          <p:cNvPr id="3" name="Content Placeholder 2"/>
          <p:cNvSpPr>
            <a:spLocks noGrp="1"/>
          </p:cNvSpPr>
          <p:nvPr>
            <p:ph idx="1"/>
          </p:nvPr>
        </p:nvSpPr>
        <p:spPr>
          <a:xfrm>
            <a:off x="228600" y="990600"/>
            <a:ext cx="8686800" cy="5638800"/>
          </a:xfrm>
          <a:prstGeom prst="roundRect">
            <a:avLst/>
          </a:prstGeom>
          <a:ln/>
        </p:spPr>
        <p:style>
          <a:lnRef idx="1">
            <a:schemeClr val="accent1"/>
          </a:lnRef>
          <a:fillRef idx="2">
            <a:schemeClr val="accent1"/>
          </a:fillRef>
          <a:effectRef idx="1">
            <a:schemeClr val="accent1"/>
          </a:effectRef>
          <a:fontRef idx="minor">
            <a:schemeClr val="dk1"/>
          </a:fontRef>
        </p:style>
        <p:txBody>
          <a:bodyPr>
            <a:noAutofit/>
          </a:bodyPr>
          <a:lstStyle/>
          <a:p>
            <a:pPr>
              <a:buNone/>
            </a:pPr>
            <a:endParaRPr lang="en-US" sz="1800" dirty="0" smtClean="0"/>
          </a:p>
          <a:p>
            <a:pPr>
              <a:buNone/>
            </a:pPr>
            <a:r>
              <a:rPr lang="en-US" sz="1800" dirty="0" smtClean="0"/>
              <a:t>	</a:t>
            </a:r>
            <a:r>
              <a:rPr lang="id-ID" sz="1800" dirty="0" smtClean="0"/>
              <a:t>1. partikel </a:t>
            </a:r>
            <a:r>
              <a:rPr lang="id-ID" sz="1800" i="1" dirty="0" smtClean="0"/>
              <a:t>-lah, -kah,</a:t>
            </a:r>
            <a:r>
              <a:rPr lang="id-ID" sz="1800" dirty="0" smtClean="0"/>
              <a:t> dan –</a:t>
            </a:r>
            <a:r>
              <a:rPr lang="id-ID" sz="1800" i="1" dirty="0" smtClean="0"/>
              <a:t>tah</a:t>
            </a:r>
            <a:r>
              <a:rPr lang="id-ID" sz="1800" dirty="0" smtClean="0"/>
              <a:t> ditulis serangkai dengan kata yang mendahuluinya.</a:t>
            </a:r>
            <a:endParaRPr lang="en-US" sz="1800" dirty="0" smtClean="0"/>
          </a:p>
          <a:p>
            <a:pPr>
              <a:buNone/>
            </a:pPr>
            <a:r>
              <a:rPr lang="en-US" sz="1800" dirty="0" smtClean="0"/>
              <a:t>		</a:t>
            </a:r>
            <a:r>
              <a:rPr lang="id-ID" sz="1800" dirty="0" smtClean="0">
                <a:solidFill>
                  <a:srgbClr val="FF0000"/>
                </a:solidFill>
              </a:rPr>
              <a:t>Misalnya </a:t>
            </a:r>
            <a:r>
              <a:rPr lang="en-US" sz="1800" dirty="0" smtClean="0">
                <a:solidFill>
                  <a:srgbClr val="FF0000"/>
                </a:solidFill>
              </a:rPr>
              <a:t>: </a:t>
            </a:r>
          </a:p>
          <a:p>
            <a:pPr>
              <a:buNone/>
            </a:pPr>
            <a:r>
              <a:rPr lang="en-US" sz="1800" dirty="0" smtClean="0">
                <a:solidFill>
                  <a:srgbClr val="FF0000"/>
                </a:solidFill>
              </a:rPr>
              <a:t>		 </a:t>
            </a:r>
            <a:r>
              <a:rPr lang="en-US" sz="1800" dirty="0" err="1" smtClean="0">
                <a:solidFill>
                  <a:srgbClr val="FF0000"/>
                </a:solidFill>
              </a:rPr>
              <a:t>Berapa</a:t>
            </a:r>
            <a:r>
              <a:rPr lang="id-ID" sz="1800" i="1" dirty="0" smtClean="0">
                <a:solidFill>
                  <a:srgbClr val="FF0000"/>
                </a:solidFill>
              </a:rPr>
              <a:t>kah</a:t>
            </a:r>
            <a:r>
              <a:rPr lang="id-ID" sz="1800" dirty="0" smtClean="0">
                <a:solidFill>
                  <a:srgbClr val="FF0000"/>
                </a:solidFill>
              </a:rPr>
              <a:t> </a:t>
            </a:r>
            <a:r>
              <a:rPr lang="en-US" sz="1800" dirty="0" err="1" smtClean="0">
                <a:solidFill>
                  <a:srgbClr val="FF0000"/>
                </a:solidFill>
              </a:rPr>
              <a:t>kurs</a:t>
            </a:r>
            <a:r>
              <a:rPr lang="en-US" sz="1800" dirty="0" smtClean="0">
                <a:solidFill>
                  <a:srgbClr val="FF0000"/>
                </a:solidFill>
              </a:rPr>
              <a:t> rupiah </a:t>
            </a:r>
            <a:r>
              <a:rPr lang="en-US" sz="1800" dirty="0" err="1" smtClean="0">
                <a:solidFill>
                  <a:srgbClr val="FF0000"/>
                </a:solidFill>
              </a:rPr>
              <a:t>hari</a:t>
            </a:r>
            <a:r>
              <a:rPr lang="en-US" sz="1800" dirty="0" smtClean="0">
                <a:solidFill>
                  <a:srgbClr val="FF0000"/>
                </a:solidFill>
              </a:rPr>
              <a:t> </a:t>
            </a:r>
            <a:r>
              <a:rPr lang="en-US" sz="1800" dirty="0" err="1" smtClean="0">
                <a:solidFill>
                  <a:srgbClr val="FF0000"/>
                </a:solidFill>
              </a:rPr>
              <a:t>ini</a:t>
            </a:r>
            <a:r>
              <a:rPr lang="en-US" sz="1800" dirty="0" smtClean="0">
                <a:solidFill>
                  <a:srgbClr val="FF0000"/>
                </a:solidFill>
              </a:rPr>
              <a:t> </a:t>
            </a:r>
            <a:r>
              <a:rPr lang="id-ID" sz="1800" dirty="0" smtClean="0">
                <a:solidFill>
                  <a:srgbClr val="FF0000"/>
                </a:solidFill>
              </a:rPr>
              <a:t>?</a:t>
            </a:r>
            <a:endParaRPr lang="en-US" sz="1800" dirty="0" smtClean="0">
              <a:solidFill>
                <a:srgbClr val="FF0000"/>
              </a:solidFill>
            </a:endParaRPr>
          </a:p>
          <a:p>
            <a:pPr>
              <a:buNone/>
            </a:pPr>
            <a:r>
              <a:rPr lang="id-ID" sz="1800" dirty="0" smtClean="0">
                <a:solidFill>
                  <a:srgbClr val="FF0000"/>
                </a:solidFill>
              </a:rPr>
              <a:t>		</a:t>
            </a:r>
            <a:r>
              <a:rPr lang="en-US" sz="1800" dirty="0" smtClean="0">
                <a:solidFill>
                  <a:srgbClr val="FF0000"/>
                </a:solidFill>
              </a:rPr>
              <a:t> A</a:t>
            </a:r>
            <a:r>
              <a:rPr lang="id-ID" sz="1800" dirty="0" smtClean="0">
                <a:solidFill>
                  <a:srgbClr val="FF0000"/>
                </a:solidFill>
              </a:rPr>
              <a:t>pa</a:t>
            </a:r>
            <a:r>
              <a:rPr lang="id-ID" sz="1800" i="1" dirty="0" smtClean="0">
                <a:solidFill>
                  <a:srgbClr val="FF0000"/>
                </a:solidFill>
              </a:rPr>
              <a:t>tah</a:t>
            </a:r>
            <a:r>
              <a:rPr lang="id-ID" sz="1800" dirty="0" smtClean="0">
                <a:solidFill>
                  <a:srgbClr val="FF0000"/>
                </a:solidFill>
              </a:rPr>
              <a:t> gunan</a:t>
            </a:r>
            <a:r>
              <a:rPr lang="en-US" sz="1800" dirty="0" err="1" smtClean="0">
                <a:solidFill>
                  <a:srgbClr val="FF0000"/>
                </a:solidFill>
              </a:rPr>
              <a:t>ya</a:t>
            </a:r>
            <a:r>
              <a:rPr lang="en-US" sz="1800" dirty="0" smtClean="0">
                <a:solidFill>
                  <a:srgbClr val="FF0000"/>
                </a:solidFill>
              </a:rPr>
              <a:t> </a:t>
            </a:r>
            <a:r>
              <a:rPr lang="en-US" sz="1800" dirty="0" err="1" smtClean="0">
                <a:solidFill>
                  <a:srgbClr val="FF0000"/>
                </a:solidFill>
              </a:rPr>
              <a:t>kebijakan</a:t>
            </a:r>
            <a:r>
              <a:rPr lang="en-US" sz="1800" dirty="0" smtClean="0">
                <a:solidFill>
                  <a:srgbClr val="FF0000"/>
                </a:solidFill>
              </a:rPr>
              <a:t> </a:t>
            </a:r>
            <a:r>
              <a:rPr lang="en-US" sz="1800" dirty="0" err="1" smtClean="0">
                <a:solidFill>
                  <a:srgbClr val="FF0000"/>
                </a:solidFill>
              </a:rPr>
              <a:t>fiskal</a:t>
            </a:r>
            <a:r>
              <a:rPr lang="en-US" sz="1800" dirty="0" smtClean="0">
                <a:solidFill>
                  <a:srgbClr val="FF0000"/>
                </a:solidFill>
              </a:rPr>
              <a:t> </a:t>
            </a:r>
            <a:r>
              <a:rPr lang="id-ID" sz="1800" dirty="0" smtClean="0">
                <a:solidFill>
                  <a:srgbClr val="FF0000"/>
                </a:solidFill>
              </a:rPr>
              <a:t>?</a:t>
            </a:r>
            <a:endParaRPr lang="en-US" sz="1800" dirty="0" smtClean="0">
              <a:solidFill>
                <a:srgbClr val="FF0000"/>
              </a:solidFill>
            </a:endParaRPr>
          </a:p>
          <a:p>
            <a:pPr>
              <a:buNone/>
            </a:pPr>
            <a:r>
              <a:rPr lang="en-US" sz="1800" dirty="0" smtClean="0">
                <a:solidFill>
                  <a:srgbClr val="FF0000"/>
                </a:solidFill>
              </a:rPr>
              <a:t>		</a:t>
            </a:r>
            <a:r>
              <a:rPr lang="id-ID" sz="1800" dirty="0" smtClean="0">
                <a:solidFill>
                  <a:srgbClr val="FF0000"/>
                </a:solidFill>
              </a:rPr>
              <a:t>	</a:t>
            </a:r>
            <a:endParaRPr lang="en-US" sz="1800" dirty="0" smtClean="0">
              <a:solidFill>
                <a:srgbClr val="FF0000"/>
              </a:solidFill>
            </a:endParaRPr>
          </a:p>
          <a:p>
            <a:pPr>
              <a:buNone/>
            </a:pPr>
            <a:r>
              <a:rPr lang="en-US" sz="1800" dirty="0" smtClean="0"/>
              <a:t>	</a:t>
            </a:r>
            <a:r>
              <a:rPr lang="id-ID" sz="1800" dirty="0" smtClean="0"/>
              <a:t>2. Partikel </a:t>
            </a:r>
            <a:r>
              <a:rPr lang="id-ID" sz="1800" i="1" dirty="0" smtClean="0"/>
              <a:t>pun</a:t>
            </a:r>
            <a:r>
              <a:rPr lang="id-ID" sz="1800" dirty="0" smtClean="0"/>
              <a:t> ditulis terpisah dari kata yang mendahuluinya.</a:t>
            </a:r>
            <a:endParaRPr lang="en-US" sz="1800" dirty="0" smtClean="0"/>
          </a:p>
          <a:p>
            <a:pPr>
              <a:buNone/>
            </a:pPr>
            <a:r>
              <a:rPr lang="en-US" sz="1800" dirty="0" smtClean="0"/>
              <a:t>	</a:t>
            </a:r>
            <a:r>
              <a:rPr lang="id-ID" sz="1800" dirty="0" smtClean="0"/>
              <a:t>	</a:t>
            </a:r>
            <a:r>
              <a:rPr lang="id-ID" sz="1800" dirty="0" smtClean="0">
                <a:solidFill>
                  <a:srgbClr val="FF0000"/>
                </a:solidFill>
              </a:rPr>
              <a:t>Misalnya :</a:t>
            </a:r>
            <a:endParaRPr lang="en-US" sz="1800" dirty="0" smtClean="0">
              <a:solidFill>
                <a:srgbClr val="FF0000"/>
              </a:solidFill>
            </a:endParaRPr>
          </a:p>
          <a:p>
            <a:pPr>
              <a:buNone/>
            </a:pPr>
            <a:r>
              <a:rPr lang="en-US" sz="1800" dirty="0" smtClean="0">
                <a:solidFill>
                  <a:srgbClr val="FF0000"/>
                </a:solidFill>
              </a:rPr>
              <a:t>	</a:t>
            </a:r>
            <a:r>
              <a:rPr lang="id-ID" sz="1800" dirty="0" smtClean="0">
                <a:solidFill>
                  <a:srgbClr val="FF0000"/>
                </a:solidFill>
              </a:rPr>
              <a:t>	Apa </a:t>
            </a:r>
            <a:r>
              <a:rPr lang="id-ID" sz="1800" i="1" dirty="0" smtClean="0">
                <a:solidFill>
                  <a:srgbClr val="FF0000"/>
                </a:solidFill>
              </a:rPr>
              <a:t>pun</a:t>
            </a:r>
            <a:r>
              <a:rPr lang="id-ID" sz="1800" dirty="0" smtClean="0">
                <a:solidFill>
                  <a:srgbClr val="FF0000"/>
                </a:solidFill>
              </a:rPr>
              <a:t> masalahnya, dia dapat</a:t>
            </a:r>
            <a:r>
              <a:rPr lang="en-US" sz="1800" dirty="0" smtClean="0">
                <a:solidFill>
                  <a:srgbClr val="FF0000"/>
                </a:solidFill>
              </a:rPr>
              <a:t> </a:t>
            </a:r>
            <a:r>
              <a:rPr lang="id-ID" sz="1800" dirty="0" smtClean="0">
                <a:solidFill>
                  <a:srgbClr val="FF0000"/>
                </a:solidFill>
              </a:rPr>
              <a:t>mengatasinya dengan bijaksana.</a:t>
            </a:r>
            <a:endParaRPr lang="en-US" sz="1800" dirty="0" smtClean="0">
              <a:solidFill>
                <a:srgbClr val="FF0000"/>
              </a:solidFill>
            </a:endParaRPr>
          </a:p>
          <a:p>
            <a:pPr>
              <a:buNone/>
            </a:pPr>
            <a:r>
              <a:rPr lang="en-US" sz="1800" dirty="0" smtClean="0">
                <a:solidFill>
                  <a:srgbClr val="FF0000"/>
                </a:solidFill>
              </a:rPr>
              <a:t>		</a:t>
            </a:r>
            <a:r>
              <a:rPr lang="id-ID" sz="1800" dirty="0" smtClean="0">
                <a:solidFill>
                  <a:srgbClr val="FF0000"/>
                </a:solidFill>
              </a:rPr>
              <a:t>Hendak pulang tengah malam </a:t>
            </a:r>
            <a:r>
              <a:rPr lang="id-ID" sz="1800" i="1" dirty="0" smtClean="0">
                <a:solidFill>
                  <a:srgbClr val="FF0000"/>
                </a:solidFill>
              </a:rPr>
              <a:t>pun</a:t>
            </a:r>
            <a:r>
              <a:rPr lang="id-ID" sz="1800" dirty="0" smtClean="0">
                <a:solidFill>
                  <a:srgbClr val="FF0000"/>
                </a:solidFill>
              </a:rPr>
              <a:t> sudah ada kendaraan.</a:t>
            </a:r>
            <a:endParaRPr lang="en-US" sz="1800" dirty="0" smtClean="0">
              <a:solidFill>
                <a:srgbClr val="FF0000"/>
              </a:solidFill>
            </a:endParaRPr>
          </a:p>
          <a:p>
            <a:pPr>
              <a:buNone/>
            </a:pPr>
            <a:endParaRPr lang="en-US" sz="1800" dirty="0" smtClean="0"/>
          </a:p>
          <a:p>
            <a:pPr>
              <a:buNone/>
            </a:pPr>
            <a:r>
              <a:rPr lang="en-US" sz="1800" dirty="0" smtClean="0"/>
              <a:t>	</a:t>
            </a:r>
            <a:r>
              <a:rPr lang="id-ID" sz="1800" dirty="0" smtClean="0"/>
              <a:t>3. Partikel per yang berarti ‘demi’, ‘tiap’, atau ‘mulai’ ditulis terpisah dari kata </a:t>
            </a:r>
            <a:r>
              <a:rPr lang="en-US" sz="1800" dirty="0" smtClean="0"/>
              <a:t>     </a:t>
            </a:r>
            <a:r>
              <a:rPr lang="id-ID" sz="1800" dirty="0" smtClean="0"/>
              <a:t>yang mengikutinya.</a:t>
            </a:r>
            <a:endParaRPr lang="en-US" sz="1800" dirty="0" smtClean="0"/>
          </a:p>
          <a:p>
            <a:pPr>
              <a:buNone/>
            </a:pPr>
            <a:r>
              <a:rPr lang="en-US" sz="1800" dirty="0" smtClean="0"/>
              <a:t>		</a:t>
            </a:r>
            <a:r>
              <a:rPr lang="id-ID" sz="1800" dirty="0" smtClean="0">
                <a:solidFill>
                  <a:srgbClr val="FF0000"/>
                </a:solidFill>
              </a:rPr>
              <a:t>Misalnya : </a:t>
            </a:r>
            <a:endParaRPr lang="en-US" sz="1800" dirty="0" smtClean="0">
              <a:solidFill>
                <a:srgbClr val="FF0000"/>
              </a:solidFill>
            </a:endParaRPr>
          </a:p>
          <a:p>
            <a:pPr>
              <a:buNone/>
            </a:pPr>
            <a:r>
              <a:rPr lang="en-US" sz="1800" dirty="0" smtClean="0">
                <a:solidFill>
                  <a:srgbClr val="FF0000"/>
                </a:solidFill>
              </a:rPr>
              <a:t>		</a:t>
            </a:r>
            <a:r>
              <a:rPr lang="id-ID" sz="1800" dirty="0" smtClean="0">
                <a:solidFill>
                  <a:srgbClr val="FF0000"/>
                </a:solidFill>
              </a:rPr>
              <a:t>Mereka masuk ke dalam ruang satu </a:t>
            </a:r>
            <a:r>
              <a:rPr lang="id-ID" sz="1800" i="1" dirty="0" smtClean="0">
                <a:solidFill>
                  <a:srgbClr val="FF0000"/>
                </a:solidFill>
              </a:rPr>
              <a:t>per</a:t>
            </a:r>
            <a:r>
              <a:rPr lang="id-ID" sz="1800" dirty="0" smtClean="0">
                <a:solidFill>
                  <a:srgbClr val="FF0000"/>
                </a:solidFill>
              </a:rPr>
              <a:t> satu.</a:t>
            </a:r>
            <a:endParaRPr lang="en-US" sz="1800" dirty="0" smtClean="0">
              <a:solidFill>
                <a:srgbClr val="FF0000"/>
              </a:solidFill>
            </a:endParaRPr>
          </a:p>
          <a:p>
            <a:pPr>
              <a:buNone/>
            </a:pPr>
            <a:r>
              <a:rPr lang="en-US" sz="1800" dirty="0" smtClean="0">
                <a:solidFill>
                  <a:srgbClr val="FF0000"/>
                </a:solidFill>
              </a:rPr>
              <a:t>	       </a:t>
            </a:r>
            <a:r>
              <a:rPr lang="id-ID" sz="1800" dirty="0" smtClean="0">
                <a:solidFill>
                  <a:srgbClr val="FF0000"/>
                </a:solidFill>
              </a:rPr>
              <a:t>    Harga kain itu Rp 50.000,00 </a:t>
            </a:r>
            <a:r>
              <a:rPr lang="id-ID" sz="1800" i="1" dirty="0" smtClean="0">
                <a:solidFill>
                  <a:srgbClr val="FF0000"/>
                </a:solidFill>
              </a:rPr>
              <a:t>per</a:t>
            </a:r>
            <a:r>
              <a:rPr lang="id-ID" sz="1800" dirty="0" smtClean="0">
                <a:solidFill>
                  <a:srgbClr val="FF0000"/>
                </a:solidFill>
              </a:rPr>
              <a:t> helai</a:t>
            </a:r>
            <a:endParaRPr lang="en-US" sz="1800" dirty="0" smtClean="0">
              <a:solidFill>
                <a:srgbClr val="FF0000"/>
              </a:solidFill>
            </a:endParaRPr>
          </a:p>
          <a:p>
            <a:pPr>
              <a:buNone/>
            </a:pPr>
            <a:endParaRPr lang="en-US" sz="1800" dirty="0" smtClean="0"/>
          </a:p>
          <a:p>
            <a:pPr>
              <a:buNone/>
            </a:pPr>
            <a:endParaRPr lang="en-US" sz="1800" dirty="0"/>
          </a:p>
        </p:txBody>
      </p:sp>
      <p:pic>
        <p:nvPicPr>
          <p:cNvPr id="5" name="Picture 4" descr="61.gif"/>
          <p:cNvPicPr>
            <a:picLocks noChangeAspect="1"/>
          </p:cNvPicPr>
          <p:nvPr/>
        </p:nvPicPr>
        <p:blipFill>
          <a:blip r:embed="rId3"/>
          <a:stretch>
            <a:fillRect/>
          </a:stretch>
        </p:blipFill>
        <p:spPr>
          <a:xfrm>
            <a:off x="7086600" y="1752600"/>
            <a:ext cx="1600200" cy="249631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ppt_x</p:attrName>
                                        </p:attrNameLst>
                                      </p:cBhvr>
                                      <p:tavLst>
                                        <p:tav tm="0">
                                          <p:val>
                                            <p:strVal val="#ppt_x"/>
                                          </p:val>
                                        </p:tav>
                                        <p:tav tm="100000">
                                          <p:val>
                                            <p:strVal val="#ppt_x"/>
                                          </p:val>
                                        </p:tav>
                                      </p:tavLst>
                                    </p:anim>
                                    <p:anim calcmode="lin" valueType="num">
                                      <p:cBhvr>
                                        <p:cTn id="13" dur="500" fill="hold"/>
                                        <p:tgtEl>
                                          <p:spTgt spid="3">
                                            <p:bg/>
                                          </p:spTgt>
                                        </p:tgtEl>
                                        <p:attrNameLst>
                                          <p:attrName>ppt_y</p:attrName>
                                        </p:attrNameLst>
                                      </p:cBhvr>
                                      <p:tavLst>
                                        <p:tav tm="0">
                                          <p:val>
                                            <p:strVal val="#ppt_y+#ppt_h/2"/>
                                          </p:val>
                                        </p:tav>
                                        <p:tav tm="100000">
                                          <p:val>
                                            <p:strVal val="#ppt_y"/>
                                          </p:val>
                                        </p:tav>
                                      </p:tavLst>
                                    </p:anim>
                                    <p:anim calcmode="lin" valueType="num">
                                      <p:cBhvr>
                                        <p:cTn id="14" dur="500" fill="hold"/>
                                        <p:tgtEl>
                                          <p:spTgt spid="3">
                                            <p:bg/>
                                          </p:spTgt>
                                        </p:tgtEl>
                                        <p:attrNameLst>
                                          <p:attrName>ppt_w</p:attrName>
                                        </p:attrNameLst>
                                      </p:cBhvr>
                                      <p:tavLst>
                                        <p:tav tm="0">
                                          <p:val>
                                            <p:strVal val="#ppt_w"/>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17"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1" end="1"/>
                                            </p:txEl>
                                          </p:spTgt>
                                        </p:tgtEl>
                                        <p:attrNameLst>
                                          <p:attrName>ppt_y</p:attrName>
                                        </p:attrNameLst>
                                      </p:cBhvr>
                                      <p:tavLst>
                                        <p:tav tm="0">
                                          <p:val>
                                            <p:strVal val="#ppt_y+#ppt_h/2"/>
                                          </p:val>
                                        </p:tav>
                                        <p:tav tm="100000">
                                          <p:val>
                                            <p:strVal val="#ppt_y"/>
                                          </p:val>
                                        </p:tav>
                                      </p:tavLst>
                                    </p:anim>
                                    <p:anim calcmode="lin" valueType="num">
                                      <p:cBhvr>
                                        <p:cTn id="21" dur="500" fill="hold"/>
                                        <p:tgtEl>
                                          <p:spTgt spid="3">
                                            <p:txEl>
                                              <p:pRg st="1" end="1"/>
                                            </p:txEl>
                                          </p:spTgt>
                                        </p:tgtEl>
                                        <p:attrNameLst>
                                          <p:attrName>ppt_w</p:attrName>
                                        </p:attrNameLst>
                                      </p:cBhvr>
                                      <p:tavLst>
                                        <p:tav tm="0">
                                          <p:val>
                                            <p:strVal val="#ppt_w"/>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17"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ppt_h/2"/>
                                          </p:val>
                                        </p:tav>
                                        <p:tav tm="100000">
                                          <p:val>
                                            <p:strVal val="#ppt_y"/>
                                          </p:val>
                                        </p:tav>
                                      </p:tavLst>
                                    </p:anim>
                                    <p:anim calcmode="lin" valueType="num">
                                      <p:cBhvr>
                                        <p:cTn id="28" dur="500" fill="hold"/>
                                        <p:tgtEl>
                                          <p:spTgt spid="3">
                                            <p:txEl>
                                              <p:pRg st="2" end="2"/>
                                            </p:txEl>
                                          </p:spTgt>
                                        </p:tgtEl>
                                        <p:attrNameLst>
                                          <p:attrName>ppt_w</p:attrName>
                                        </p:attrNameLst>
                                      </p:cBhvr>
                                      <p:tavLst>
                                        <p:tav tm="0">
                                          <p:val>
                                            <p:strVal val="#ppt_w"/>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17" presetClass="entr" presetSubtype="4"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ppt_h/2"/>
                                          </p:val>
                                        </p:tav>
                                        <p:tav tm="100000">
                                          <p:val>
                                            <p:strVal val="#ppt_y"/>
                                          </p:val>
                                        </p:tav>
                                      </p:tavLst>
                                    </p:anim>
                                    <p:anim calcmode="lin" valueType="num">
                                      <p:cBhvr>
                                        <p:cTn id="35" dur="500" fill="hold"/>
                                        <p:tgtEl>
                                          <p:spTgt spid="3">
                                            <p:txEl>
                                              <p:pRg st="3" end="3"/>
                                            </p:txEl>
                                          </p:spTgt>
                                        </p:tgtEl>
                                        <p:attrNameLst>
                                          <p:attrName>ppt_w</p:attrName>
                                        </p:attrNameLst>
                                      </p:cBhvr>
                                      <p:tavLst>
                                        <p:tav tm="0">
                                          <p:val>
                                            <p:strVal val="#ppt_w"/>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7" fill="hold">
                            <p:stCondLst>
                              <p:cond delay="2500"/>
                            </p:stCondLst>
                            <p:childTnLst>
                              <p:par>
                                <p:cTn id="38" presetID="17" presetClass="entr" presetSubtype="4" fill="hold" grpId="0"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4" end="4"/>
                                            </p:txEl>
                                          </p:spTgt>
                                        </p:tgtEl>
                                        <p:attrNameLst>
                                          <p:attrName>ppt_y</p:attrName>
                                        </p:attrNameLst>
                                      </p:cBhvr>
                                      <p:tavLst>
                                        <p:tav tm="0">
                                          <p:val>
                                            <p:strVal val="#ppt_y+#ppt_h/2"/>
                                          </p:val>
                                        </p:tav>
                                        <p:tav tm="100000">
                                          <p:val>
                                            <p:strVal val="#ppt_y"/>
                                          </p:val>
                                        </p:tav>
                                      </p:tavLst>
                                    </p:anim>
                                    <p:anim calcmode="lin" valueType="num">
                                      <p:cBhvr>
                                        <p:cTn id="42" dur="500" fill="hold"/>
                                        <p:tgtEl>
                                          <p:spTgt spid="3">
                                            <p:txEl>
                                              <p:pRg st="4" end="4"/>
                                            </p:txEl>
                                          </p:spTgt>
                                        </p:tgtEl>
                                        <p:attrNameLst>
                                          <p:attrName>ppt_w</p:attrName>
                                        </p:attrNameLst>
                                      </p:cBhvr>
                                      <p:tavLst>
                                        <p:tav tm="0">
                                          <p:val>
                                            <p:strVal val="#ppt_w"/>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44" fill="hold">
                            <p:stCondLst>
                              <p:cond delay="3000"/>
                            </p:stCondLst>
                            <p:childTnLst>
                              <p:par>
                                <p:cTn id="45" presetID="17" presetClass="entr" presetSubtype="4"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5" end="5"/>
                                            </p:txEl>
                                          </p:spTgt>
                                        </p:tgtEl>
                                        <p:attrNameLst>
                                          <p:attrName>ppt_y</p:attrName>
                                        </p:attrNameLst>
                                      </p:cBhvr>
                                      <p:tavLst>
                                        <p:tav tm="0">
                                          <p:val>
                                            <p:strVal val="#ppt_y+#ppt_h/2"/>
                                          </p:val>
                                        </p:tav>
                                        <p:tav tm="100000">
                                          <p:val>
                                            <p:strVal val="#ppt_y"/>
                                          </p:val>
                                        </p:tav>
                                      </p:tavLst>
                                    </p:anim>
                                    <p:anim calcmode="lin" valueType="num">
                                      <p:cBhvr>
                                        <p:cTn id="49" dur="500" fill="hold"/>
                                        <p:tgtEl>
                                          <p:spTgt spid="3">
                                            <p:txEl>
                                              <p:pRg st="5" end="5"/>
                                            </p:txEl>
                                          </p:spTgt>
                                        </p:tgtEl>
                                        <p:attrNameLst>
                                          <p:attrName>ppt_w</p:attrName>
                                        </p:attrNameLst>
                                      </p:cBhvr>
                                      <p:tavLst>
                                        <p:tav tm="0">
                                          <p:val>
                                            <p:strVal val="#ppt_w"/>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51" fill="hold">
                            <p:stCondLst>
                              <p:cond delay="3500"/>
                            </p:stCondLst>
                            <p:childTnLst>
                              <p:par>
                                <p:cTn id="52" presetID="17" presetClass="entr" presetSubtype="4" fill="hold" grpId="0" nodeType="after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6" end="6"/>
                                            </p:txEl>
                                          </p:spTgt>
                                        </p:tgtEl>
                                        <p:attrNameLst>
                                          <p:attrName>ppt_y</p:attrName>
                                        </p:attrNameLst>
                                      </p:cBhvr>
                                      <p:tavLst>
                                        <p:tav tm="0">
                                          <p:val>
                                            <p:strVal val="#ppt_y+#ppt_h/2"/>
                                          </p:val>
                                        </p:tav>
                                        <p:tav tm="100000">
                                          <p:val>
                                            <p:strVal val="#ppt_y"/>
                                          </p:val>
                                        </p:tav>
                                      </p:tavLst>
                                    </p:anim>
                                    <p:anim calcmode="lin" valueType="num">
                                      <p:cBhvr>
                                        <p:cTn id="56" dur="500" fill="hold"/>
                                        <p:tgtEl>
                                          <p:spTgt spid="3">
                                            <p:txEl>
                                              <p:pRg st="6" end="6"/>
                                            </p:txEl>
                                          </p:spTgt>
                                        </p:tgtEl>
                                        <p:attrNameLst>
                                          <p:attrName>ppt_w</p:attrName>
                                        </p:attrNameLst>
                                      </p:cBhvr>
                                      <p:tavLst>
                                        <p:tav tm="0">
                                          <p:val>
                                            <p:strVal val="#ppt_w"/>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par>
                          <p:cTn id="58" fill="hold">
                            <p:stCondLst>
                              <p:cond delay="4000"/>
                            </p:stCondLst>
                            <p:childTnLst>
                              <p:par>
                                <p:cTn id="59" presetID="17" presetClass="entr" presetSubtype="4" fill="hold" grpId="0" nodeType="after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7" end="7"/>
                                            </p:txEl>
                                          </p:spTgt>
                                        </p:tgtEl>
                                        <p:attrNameLst>
                                          <p:attrName>ppt_y</p:attrName>
                                        </p:attrNameLst>
                                      </p:cBhvr>
                                      <p:tavLst>
                                        <p:tav tm="0">
                                          <p:val>
                                            <p:strVal val="#ppt_y+#ppt_h/2"/>
                                          </p:val>
                                        </p:tav>
                                        <p:tav tm="100000">
                                          <p:val>
                                            <p:strVal val="#ppt_y"/>
                                          </p:val>
                                        </p:tav>
                                      </p:tavLst>
                                    </p:anim>
                                    <p:anim calcmode="lin" valueType="num">
                                      <p:cBhvr>
                                        <p:cTn id="63" dur="500" fill="hold"/>
                                        <p:tgtEl>
                                          <p:spTgt spid="3">
                                            <p:txEl>
                                              <p:pRg st="7" end="7"/>
                                            </p:txEl>
                                          </p:spTgt>
                                        </p:tgtEl>
                                        <p:attrNameLst>
                                          <p:attrName>ppt_w</p:attrName>
                                        </p:attrNameLst>
                                      </p:cBhvr>
                                      <p:tavLst>
                                        <p:tav tm="0">
                                          <p:val>
                                            <p:strVal val="#ppt_w"/>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par>
                          <p:cTn id="65" fill="hold">
                            <p:stCondLst>
                              <p:cond delay="4500"/>
                            </p:stCondLst>
                            <p:childTnLst>
                              <p:par>
                                <p:cTn id="66" presetID="17" presetClass="entr" presetSubtype="4" fill="hold" grpId="0" nodeType="after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8" end="8"/>
                                            </p:txEl>
                                          </p:spTgt>
                                        </p:tgtEl>
                                        <p:attrNameLst>
                                          <p:attrName>ppt_y</p:attrName>
                                        </p:attrNameLst>
                                      </p:cBhvr>
                                      <p:tavLst>
                                        <p:tav tm="0">
                                          <p:val>
                                            <p:strVal val="#ppt_y+#ppt_h/2"/>
                                          </p:val>
                                        </p:tav>
                                        <p:tav tm="100000">
                                          <p:val>
                                            <p:strVal val="#ppt_y"/>
                                          </p:val>
                                        </p:tav>
                                      </p:tavLst>
                                    </p:anim>
                                    <p:anim calcmode="lin" valueType="num">
                                      <p:cBhvr>
                                        <p:cTn id="70" dur="500" fill="hold"/>
                                        <p:tgtEl>
                                          <p:spTgt spid="3">
                                            <p:txEl>
                                              <p:pRg st="8" end="8"/>
                                            </p:txEl>
                                          </p:spTgt>
                                        </p:tgtEl>
                                        <p:attrNameLst>
                                          <p:attrName>ppt_w</p:attrName>
                                        </p:attrNameLst>
                                      </p:cBhvr>
                                      <p:tavLst>
                                        <p:tav tm="0">
                                          <p:val>
                                            <p:strVal val="#ppt_w"/>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par>
                          <p:cTn id="72" fill="hold">
                            <p:stCondLst>
                              <p:cond delay="5000"/>
                            </p:stCondLst>
                            <p:childTnLst>
                              <p:par>
                                <p:cTn id="73" presetID="17" presetClass="entr" presetSubtype="4" fill="hold" grpId="0" nodeType="after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 calcmode="lin" valueType="num">
                                      <p:cBhvr>
                                        <p:cTn id="7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9" end="9"/>
                                            </p:txEl>
                                          </p:spTgt>
                                        </p:tgtEl>
                                        <p:attrNameLst>
                                          <p:attrName>ppt_y</p:attrName>
                                        </p:attrNameLst>
                                      </p:cBhvr>
                                      <p:tavLst>
                                        <p:tav tm="0">
                                          <p:val>
                                            <p:strVal val="#ppt_y+#ppt_h/2"/>
                                          </p:val>
                                        </p:tav>
                                        <p:tav tm="100000">
                                          <p:val>
                                            <p:strVal val="#ppt_y"/>
                                          </p:val>
                                        </p:tav>
                                      </p:tavLst>
                                    </p:anim>
                                    <p:anim calcmode="lin" valueType="num">
                                      <p:cBhvr>
                                        <p:cTn id="77" dur="500" fill="hold"/>
                                        <p:tgtEl>
                                          <p:spTgt spid="3">
                                            <p:txEl>
                                              <p:pRg st="9" end="9"/>
                                            </p:txEl>
                                          </p:spTgt>
                                        </p:tgtEl>
                                        <p:attrNameLst>
                                          <p:attrName>ppt_w</p:attrName>
                                        </p:attrNameLst>
                                      </p:cBhvr>
                                      <p:tavLst>
                                        <p:tav tm="0">
                                          <p:val>
                                            <p:strVal val="#ppt_w"/>
                                          </p:val>
                                        </p:tav>
                                        <p:tav tm="100000">
                                          <p:val>
                                            <p:strVal val="#ppt_w"/>
                                          </p:val>
                                        </p:tav>
                                      </p:tavLst>
                                    </p:anim>
                                    <p:anim calcmode="lin" valueType="num">
                                      <p:cBhvr>
                                        <p:cTn id="78" dur="500" fill="hold"/>
                                        <p:tgtEl>
                                          <p:spTgt spid="3">
                                            <p:txEl>
                                              <p:pRg st="9" end="9"/>
                                            </p:txEl>
                                          </p:spTgt>
                                        </p:tgtEl>
                                        <p:attrNameLst>
                                          <p:attrName>ppt_h</p:attrName>
                                        </p:attrNameLst>
                                      </p:cBhvr>
                                      <p:tavLst>
                                        <p:tav tm="0">
                                          <p:val>
                                            <p:fltVal val="0"/>
                                          </p:val>
                                        </p:tav>
                                        <p:tav tm="100000">
                                          <p:val>
                                            <p:strVal val="#ppt_h"/>
                                          </p:val>
                                        </p:tav>
                                      </p:tavLst>
                                    </p:anim>
                                  </p:childTnLst>
                                </p:cTn>
                              </p:par>
                            </p:childTnLst>
                          </p:cTn>
                        </p:par>
                        <p:par>
                          <p:cTn id="79" fill="hold">
                            <p:stCondLst>
                              <p:cond delay="5500"/>
                            </p:stCondLst>
                            <p:childTnLst>
                              <p:par>
                                <p:cTn id="80" presetID="17" presetClass="entr" presetSubtype="4" fill="hold" grpId="0" nodeType="after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 calcmode="lin" valueType="num">
                                      <p:cBhvr>
                                        <p:cTn id="8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3" dur="500" fill="hold"/>
                                        <p:tgtEl>
                                          <p:spTgt spid="3">
                                            <p:txEl>
                                              <p:pRg st="11" end="11"/>
                                            </p:txEl>
                                          </p:spTgt>
                                        </p:tgtEl>
                                        <p:attrNameLst>
                                          <p:attrName>ppt_y</p:attrName>
                                        </p:attrNameLst>
                                      </p:cBhvr>
                                      <p:tavLst>
                                        <p:tav tm="0">
                                          <p:val>
                                            <p:strVal val="#ppt_y+#ppt_h/2"/>
                                          </p:val>
                                        </p:tav>
                                        <p:tav tm="100000">
                                          <p:val>
                                            <p:strVal val="#ppt_y"/>
                                          </p:val>
                                        </p:tav>
                                      </p:tavLst>
                                    </p:anim>
                                    <p:anim calcmode="lin" valueType="num">
                                      <p:cBhvr>
                                        <p:cTn id="84" dur="500" fill="hold"/>
                                        <p:tgtEl>
                                          <p:spTgt spid="3">
                                            <p:txEl>
                                              <p:pRg st="11" end="11"/>
                                            </p:txEl>
                                          </p:spTgt>
                                        </p:tgtEl>
                                        <p:attrNameLst>
                                          <p:attrName>ppt_w</p:attrName>
                                        </p:attrNameLst>
                                      </p:cBhvr>
                                      <p:tavLst>
                                        <p:tav tm="0">
                                          <p:val>
                                            <p:strVal val="#ppt_w"/>
                                          </p:val>
                                        </p:tav>
                                        <p:tav tm="100000">
                                          <p:val>
                                            <p:strVal val="#ppt_w"/>
                                          </p:val>
                                        </p:tav>
                                      </p:tavLst>
                                    </p:anim>
                                    <p:anim calcmode="lin" valueType="num">
                                      <p:cBhvr>
                                        <p:cTn id="85" dur="500" fill="hold"/>
                                        <p:tgtEl>
                                          <p:spTgt spid="3">
                                            <p:txEl>
                                              <p:pRg st="11" end="11"/>
                                            </p:txEl>
                                          </p:spTgt>
                                        </p:tgtEl>
                                        <p:attrNameLst>
                                          <p:attrName>ppt_h</p:attrName>
                                        </p:attrNameLst>
                                      </p:cBhvr>
                                      <p:tavLst>
                                        <p:tav tm="0">
                                          <p:val>
                                            <p:fltVal val="0"/>
                                          </p:val>
                                        </p:tav>
                                        <p:tav tm="100000">
                                          <p:val>
                                            <p:strVal val="#ppt_h"/>
                                          </p:val>
                                        </p:tav>
                                      </p:tavLst>
                                    </p:anim>
                                  </p:childTnLst>
                                </p:cTn>
                              </p:par>
                            </p:childTnLst>
                          </p:cTn>
                        </p:par>
                        <p:par>
                          <p:cTn id="86" fill="hold">
                            <p:stCondLst>
                              <p:cond delay="6000"/>
                            </p:stCondLst>
                            <p:childTnLst>
                              <p:par>
                                <p:cTn id="87" presetID="17" presetClass="entr" presetSubtype="4" fill="hold" grpId="0" nodeType="afterEffect">
                                  <p:stCondLst>
                                    <p:cond delay="0"/>
                                  </p:stCondLst>
                                  <p:childTnLst>
                                    <p:set>
                                      <p:cBhvr>
                                        <p:cTn id="88" dur="1" fill="hold">
                                          <p:stCondLst>
                                            <p:cond delay="0"/>
                                          </p:stCondLst>
                                        </p:cTn>
                                        <p:tgtEl>
                                          <p:spTgt spid="3">
                                            <p:txEl>
                                              <p:pRg st="12" end="12"/>
                                            </p:txEl>
                                          </p:spTgt>
                                        </p:tgtEl>
                                        <p:attrNameLst>
                                          <p:attrName>style.visibility</p:attrName>
                                        </p:attrNameLst>
                                      </p:cBhvr>
                                      <p:to>
                                        <p:strVal val="visible"/>
                                      </p:to>
                                    </p:set>
                                    <p:anim calcmode="lin" valueType="num">
                                      <p:cBhvr>
                                        <p:cTn id="8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0" dur="500" fill="hold"/>
                                        <p:tgtEl>
                                          <p:spTgt spid="3">
                                            <p:txEl>
                                              <p:pRg st="12" end="12"/>
                                            </p:txEl>
                                          </p:spTgt>
                                        </p:tgtEl>
                                        <p:attrNameLst>
                                          <p:attrName>ppt_y</p:attrName>
                                        </p:attrNameLst>
                                      </p:cBhvr>
                                      <p:tavLst>
                                        <p:tav tm="0">
                                          <p:val>
                                            <p:strVal val="#ppt_y+#ppt_h/2"/>
                                          </p:val>
                                        </p:tav>
                                        <p:tav tm="100000">
                                          <p:val>
                                            <p:strVal val="#ppt_y"/>
                                          </p:val>
                                        </p:tav>
                                      </p:tavLst>
                                    </p:anim>
                                    <p:anim calcmode="lin" valueType="num">
                                      <p:cBhvr>
                                        <p:cTn id="91" dur="500" fill="hold"/>
                                        <p:tgtEl>
                                          <p:spTgt spid="3">
                                            <p:txEl>
                                              <p:pRg st="12" end="12"/>
                                            </p:txEl>
                                          </p:spTgt>
                                        </p:tgtEl>
                                        <p:attrNameLst>
                                          <p:attrName>ppt_w</p:attrName>
                                        </p:attrNameLst>
                                      </p:cBhvr>
                                      <p:tavLst>
                                        <p:tav tm="0">
                                          <p:val>
                                            <p:strVal val="#ppt_w"/>
                                          </p:val>
                                        </p:tav>
                                        <p:tav tm="100000">
                                          <p:val>
                                            <p:strVal val="#ppt_w"/>
                                          </p:val>
                                        </p:tav>
                                      </p:tavLst>
                                    </p:anim>
                                    <p:anim calcmode="lin" valueType="num">
                                      <p:cBhvr>
                                        <p:cTn id="92" dur="500" fill="hold"/>
                                        <p:tgtEl>
                                          <p:spTgt spid="3">
                                            <p:txEl>
                                              <p:pRg st="12" end="12"/>
                                            </p:txEl>
                                          </p:spTgt>
                                        </p:tgtEl>
                                        <p:attrNameLst>
                                          <p:attrName>ppt_h</p:attrName>
                                        </p:attrNameLst>
                                      </p:cBhvr>
                                      <p:tavLst>
                                        <p:tav tm="0">
                                          <p:val>
                                            <p:fltVal val="0"/>
                                          </p:val>
                                        </p:tav>
                                        <p:tav tm="100000">
                                          <p:val>
                                            <p:strVal val="#ppt_h"/>
                                          </p:val>
                                        </p:tav>
                                      </p:tavLst>
                                    </p:anim>
                                  </p:childTnLst>
                                </p:cTn>
                              </p:par>
                            </p:childTnLst>
                          </p:cTn>
                        </p:par>
                        <p:par>
                          <p:cTn id="93" fill="hold">
                            <p:stCondLst>
                              <p:cond delay="6500"/>
                            </p:stCondLst>
                            <p:childTnLst>
                              <p:par>
                                <p:cTn id="94" presetID="17" presetClass="entr" presetSubtype="4" fill="hold" grpId="0" nodeType="afterEffect">
                                  <p:stCondLst>
                                    <p:cond delay="0"/>
                                  </p:stCondLst>
                                  <p:childTnLst>
                                    <p:set>
                                      <p:cBhvr>
                                        <p:cTn id="95" dur="1" fill="hold">
                                          <p:stCondLst>
                                            <p:cond delay="0"/>
                                          </p:stCondLst>
                                        </p:cTn>
                                        <p:tgtEl>
                                          <p:spTgt spid="3">
                                            <p:txEl>
                                              <p:pRg st="13" end="13"/>
                                            </p:txEl>
                                          </p:spTgt>
                                        </p:tgtEl>
                                        <p:attrNameLst>
                                          <p:attrName>style.visibility</p:attrName>
                                        </p:attrNameLst>
                                      </p:cBhvr>
                                      <p:to>
                                        <p:strVal val="visible"/>
                                      </p:to>
                                    </p:set>
                                    <p:anim calcmode="lin" valueType="num">
                                      <p:cBhvr>
                                        <p:cTn id="96"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7" dur="500" fill="hold"/>
                                        <p:tgtEl>
                                          <p:spTgt spid="3">
                                            <p:txEl>
                                              <p:pRg st="13" end="13"/>
                                            </p:txEl>
                                          </p:spTgt>
                                        </p:tgtEl>
                                        <p:attrNameLst>
                                          <p:attrName>ppt_y</p:attrName>
                                        </p:attrNameLst>
                                      </p:cBhvr>
                                      <p:tavLst>
                                        <p:tav tm="0">
                                          <p:val>
                                            <p:strVal val="#ppt_y+#ppt_h/2"/>
                                          </p:val>
                                        </p:tav>
                                        <p:tav tm="100000">
                                          <p:val>
                                            <p:strVal val="#ppt_y"/>
                                          </p:val>
                                        </p:tav>
                                      </p:tavLst>
                                    </p:anim>
                                    <p:anim calcmode="lin" valueType="num">
                                      <p:cBhvr>
                                        <p:cTn id="98" dur="500" fill="hold"/>
                                        <p:tgtEl>
                                          <p:spTgt spid="3">
                                            <p:txEl>
                                              <p:pRg st="13" end="13"/>
                                            </p:txEl>
                                          </p:spTgt>
                                        </p:tgtEl>
                                        <p:attrNameLst>
                                          <p:attrName>ppt_w</p:attrName>
                                        </p:attrNameLst>
                                      </p:cBhvr>
                                      <p:tavLst>
                                        <p:tav tm="0">
                                          <p:val>
                                            <p:strVal val="#ppt_w"/>
                                          </p:val>
                                        </p:tav>
                                        <p:tav tm="100000">
                                          <p:val>
                                            <p:strVal val="#ppt_w"/>
                                          </p:val>
                                        </p:tav>
                                      </p:tavLst>
                                    </p:anim>
                                    <p:anim calcmode="lin" valueType="num">
                                      <p:cBhvr>
                                        <p:cTn id="99" dur="500" fill="hold"/>
                                        <p:tgtEl>
                                          <p:spTgt spid="3">
                                            <p:txEl>
                                              <p:pRg st="13" end="13"/>
                                            </p:txEl>
                                          </p:spTgt>
                                        </p:tgtEl>
                                        <p:attrNameLst>
                                          <p:attrName>ppt_h</p:attrName>
                                        </p:attrNameLst>
                                      </p:cBhvr>
                                      <p:tavLst>
                                        <p:tav tm="0">
                                          <p:val>
                                            <p:fltVal val="0"/>
                                          </p:val>
                                        </p:tav>
                                        <p:tav tm="100000">
                                          <p:val>
                                            <p:strVal val="#ppt_h"/>
                                          </p:val>
                                        </p:tav>
                                      </p:tavLst>
                                    </p:anim>
                                  </p:childTnLst>
                                </p:cTn>
                              </p:par>
                            </p:childTnLst>
                          </p:cTn>
                        </p:par>
                        <p:par>
                          <p:cTn id="100" fill="hold">
                            <p:stCondLst>
                              <p:cond delay="7000"/>
                            </p:stCondLst>
                            <p:childTnLst>
                              <p:par>
                                <p:cTn id="101" presetID="17" presetClass="entr" presetSubtype="4" fill="hold" grpId="0" nodeType="afterEffect">
                                  <p:stCondLst>
                                    <p:cond delay="0"/>
                                  </p:stCondLst>
                                  <p:childTnLst>
                                    <p:set>
                                      <p:cBhvr>
                                        <p:cTn id="102" dur="1" fill="hold">
                                          <p:stCondLst>
                                            <p:cond delay="0"/>
                                          </p:stCondLst>
                                        </p:cTn>
                                        <p:tgtEl>
                                          <p:spTgt spid="3">
                                            <p:txEl>
                                              <p:pRg st="14" end="14"/>
                                            </p:txEl>
                                          </p:spTgt>
                                        </p:tgtEl>
                                        <p:attrNameLst>
                                          <p:attrName>style.visibility</p:attrName>
                                        </p:attrNameLst>
                                      </p:cBhvr>
                                      <p:to>
                                        <p:strVal val="visible"/>
                                      </p:to>
                                    </p:set>
                                    <p:anim calcmode="lin" valueType="num">
                                      <p:cBhvr>
                                        <p:cTn id="10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4" dur="500" fill="hold"/>
                                        <p:tgtEl>
                                          <p:spTgt spid="3">
                                            <p:txEl>
                                              <p:pRg st="14" end="14"/>
                                            </p:txEl>
                                          </p:spTgt>
                                        </p:tgtEl>
                                        <p:attrNameLst>
                                          <p:attrName>ppt_y</p:attrName>
                                        </p:attrNameLst>
                                      </p:cBhvr>
                                      <p:tavLst>
                                        <p:tav tm="0">
                                          <p:val>
                                            <p:strVal val="#ppt_y+#ppt_h/2"/>
                                          </p:val>
                                        </p:tav>
                                        <p:tav tm="100000">
                                          <p:val>
                                            <p:strVal val="#ppt_y"/>
                                          </p:val>
                                        </p:tav>
                                      </p:tavLst>
                                    </p:anim>
                                    <p:anim calcmode="lin" valueType="num">
                                      <p:cBhvr>
                                        <p:cTn id="105" dur="500" fill="hold"/>
                                        <p:tgtEl>
                                          <p:spTgt spid="3">
                                            <p:txEl>
                                              <p:pRg st="14" end="14"/>
                                            </p:txEl>
                                          </p:spTgt>
                                        </p:tgtEl>
                                        <p:attrNameLst>
                                          <p:attrName>ppt_w</p:attrName>
                                        </p:attrNameLst>
                                      </p:cBhvr>
                                      <p:tavLst>
                                        <p:tav tm="0">
                                          <p:val>
                                            <p:strVal val="#ppt_w"/>
                                          </p:val>
                                        </p:tav>
                                        <p:tav tm="100000">
                                          <p:val>
                                            <p:strVal val="#ppt_w"/>
                                          </p:val>
                                        </p:tav>
                                      </p:tavLst>
                                    </p:anim>
                                    <p:anim calcmode="lin" valueType="num">
                                      <p:cBhvr>
                                        <p:cTn id="106" dur="500" fill="hold"/>
                                        <p:tgtEl>
                                          <p:spTgt spid="3">
                                            <p:txEl>
                                              <p:pRg st="14" end="1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id-ID" b="1" dirty="0" smtClean="0"/>
              <a:t>Singkatan dan Akronim</a:t>
            </a:r>
            <a:endParaRPr lang="en-US" dirty="0"/>
          </a:p>
        </p:txBody>
      </p:sp>
      <p:sp>
        <p:nvSpPr>
          <p:cNvPr id="3" name="Content Placeholder 2"/>
          <p:cNvSpPr>
            <a:spLocks noGrp="1"/>
          </p:cNvSpPr>
          <p:nvPr>
            <p:ph idx="1"/>
          </p:nvPr>
        </p:nvSpPr>
        <p:spPr>
          <a:xfrm>
            <a:off x="152400" y="990600"/>
            <a:ext cx="8839200" cy="5638800"/>
          </a:xfrm>
          <a:prstGeom prst="roundRect">
            <a:avLst/>
          </a:prstGeom>
          <a:ln/>
        </p:spPr>
        <p:style>
          <a:lnRef idx="1">
            <a:schemeClr val="accent3"/>
          </a:lnRef>
          <a:fillRef idx="3">
            <a:schemeClr val="accent3"/>
          </a:fillRef>
          <a:effectRef idx="2">
            <a:schemeClr val="accent3"/>
          </a:effectRef>
          <a:fontRef idx="minor">
            <a:schemeClr val="lt1"/>
          </a:fontRef>
        </p:style>
        <p:txBody>
          <a:bodyPr>
            <a:normAutofit fontScale="55000" lnSpcReduction="20000"/>
          </a:bodyPr>
          <a:lstStyle/>
          <a:p>
            <a:pPr>
              <a:buNone/>
            </a:pPr>
            <a:r>
              <a:rPr lang="id-ID" dirty="0" smtClean="0">
                <a:solidFill>
                  <a:schemeClr val="tx1"/>
                </a:solidFill>
              </a:rPr>
              <a:t>1. Singkatan adalah bentuk singkat yang terdiri atas satu huruf atau lebih.</a:t>
            </a:r>
            <a:endParaRPr lang="en-US" dirty="0" smtClean="0">
              <a:solidFill>
                <a:schemeClr val="tx1"/>
              </a:solidFill>
            </a:endParaRPr>
          </a:p>
          <a:p>
            <a:pPr>
              <a:buNone/>
            </a:pPr>
            <a:r>
              <a:rPr lang="id-ID" dirty="0" smtClean="0">
                <a:solidFill>
                  <a:schemeClr val="tx1"/>
                </a:solidFill>
              </a:rPr>
              <a:t>a.</a:t>
            </a:r>
            <a:r>
              <a:rPr lang="en-US" dirty="0" smtClean="0">
                <a:solidFill>
                  <a:schemeClr val="tx1"/>
                </a:solidFill>
              </a:rPr>
              <a:t>  </a:t>
            </a:r>
            <a:r>
              <a:rPr lang="id-ID" dirty="0" smtClean="0">
                <a:solidFill>
                  <a:schemeClr val="tx1"/>
                </a:solidFill>
              </a:rPr>
              <a:t> Singkatan nama orang, nama gelar, sapaan, jabatan, atau pangkat diikuti dengan</a:t>
            </a:r>
            <a:r>
              <a:rPr lang="en-US" dirty="0" smtClean="0">
                <a:solidFill>
                  <a:schemeClr val="tx1"/>
                </a:solidFill>
              </a:rPr>
              <a:t> </a:t>
            </a:r>
            <a:r>
              <a:rPr lang="id-ID" dirty="0" smtClean="0">
                <a:solidFill>
                  <a:schemeClr val="tx1"/>
                </a:solidFill>
              </a:rPr>
              <a:t>tanda titik di belakang tiap-tiap singkatan itu.</a:t>
            </a:r>
            <a:endParaRPr lang="en-US" dirty="0" smtClean="0">
              <a:solidFill>
                <a:schemeClr val="tx1"/>
              </a:solidFill>
            </a:endParaRPr>
          </a:p>
          <a:p>
            <a:pPr>
              <a:buNone/>
            </a:pPr>
            <a:r>
              <a:rPr lang="en-US" dirty="0" smtClean="0">
                <a:solidFill>
                  <a:schemeClr val="tx1"/>
                </a:solidFill>
              </a:rPr>
              <a:t>	</a:t>
            </a:r>
            <a:r>
              <a:rPr lang="id-ID" dirty="0" smtClean="0">
                <a:solidFill>
                  <a:schemeClr val="tx1"/>
                </a:solidFill>
              </a:rPr>
              <a:t>Misalnya :  </a:t>
            </a:r>
            <a:endParaRPr lang="en-US" dirty="0" smtClean="0">
              <a:solidFill>
                <a:schemeClr val="tx1"/>
              </a:solidFill>
            </a:endParaRPr>
          </a:p>
          <a:p>
            <a:pPr>
              <a:buNone/>
            </a:pPr>
            <a:r>
              <a:rPr lang="en-US" i="1" dirty="0" smtClean="0">
                <a:solidFill>
                  <a:schemeClr val="tx1"/>
                </a:solidFill>
              </a:rPr>
              <a:t>			    </a:t>
            </a:r>
            <a:r>
              <a:rPr lang="id-ID" i="1" dirty="0" smtClean="0">
                <a:solidFill>
                  <a:schemeClr val="tx1"/>
                </a:solidFill>
              </a:rPr>
              <a:t>A.H</a:t>
            </a:r>
            <a:r>
              <a:rPr lang="id-ID" dirty="0" smtClean="0">
                <a:solidFill>
                  <a:schemeClr val="tx1"/>
                </a:solidFill>
              </a:rPr>
              <a:t>. Nasution	</a:t>
            </a:r>
            <a:r>
              <a:rPr lang="en-US" dirty="0" smtClean="0">
                <a:solidFill>
                  <a:schemeClr val="tx1"/>
                </a:solidFill>
              </a:rPr>
              <a:t>        	</a:t>
            </a:r>
            <a:r>
              <a:rPr lang="id-ID" dirty="0" smtClean="0">
                <a:solidFill>
                  <a:schemeClr val="tx1"/>
                </a:solidFill>
              </a:rPr>
              <a:t>	Abdul Haris Nasution</a:t>
            </a:r>
            <a:endParaRPr lang="en-US" dirty="0" smtClean="0">
              <a:solidFill>
                <a:schemeClr val="tx1"/>
              </a:solidFill>
            </a:endParaRPr>
          </a:p>
          <a:p>
            <a:pPr>
              <a:buNone/>
            </a:pPr>
            <a:r>
              <a:rPr lang="en-US" dirty="0" smtClean="0">
                <a:solidFill>
                  <a:schemeClr val="tx1"/>
                </a:solidFill>
              </a:rPr>
              <a:t>	</a:t>
            </a:r>
            <a:r>
              <a:rPr lang="id-ID" dirty="0" smtClean="0">
                <a:solidFill>
                  <a:schemeClr val="tx1"/>
                </a:solidFill>
              </a:rPr>
              <a:t>		    </a:t>
            </a:r>
            <a:r>
              <a:rPr lang="id-ID" i="1" dirty="0" smtClean="0">
                <a:solidFill>
                  <a:schemeClr val="tx1"/>
                </a:solidFill>
              </a:rPr>
              <a:t>H</a:t>
            </a:r>
            <a:r>
              <a:rPr lang="id-ID" dirty="0" smtClean="0">
                <a:solidFill>
                  <a:schemeClr val="tx1"/>
                </a:solidFill>
              </a:rPr>
              <a:t>. Hamid	</a:t>
            </a:r>
            <a:r>
              <a:rPr lang="en-US" dirty="0" smtClean="0">
                <a:solidFill>
                  <a:schemeClr val="tx1"/>
                </a:solidFill>
              </a:rPr>
              <a:t> </a:t>
            </a:r>
            <a:r>
              <a:rPr lang="id-ID" dirty="0" smtClean="0">
                <a:solidFill>
                  <a:schemeClr val="tx1"/>
                </a:solidFill>
              </a:rPr>
              <a:t>		Haji Hamid</a:t>
            </a:r>
            <a:endParaRPr lang="en-US" dirty="0" smtClean="0">
              <a:solidFill>
                <a:schemeClr val="tx1"/>
              </a:solidFill>
            </a:endParaRPr>
          </a:p>
          <a:p>
            <a:pPr>
              <a:buNone/>
            </a:pPr>
            <a:r>
              <a:rPr lang="en-US" dirty="0" smtClean="0">
                <a:solidFill>
                  <a:schemeClr val="tx1"/>
                </a:solidFill>
              </a:rPr>
              <a:t>	</a:t>
            </a:r>
            <a:r>
              <a:rPr lang="id-ID" dirty="0" smtClean="0">
                <a:solidFill>
                  <a:schemeClr val="tx1"/>
                </a:solidFill>
              </a:rPr>
              <a:t>		    Suman </a:t>
            </a:r>
            <a:r>
              <a:rPr lang="id-ID" i="1" dirty="0" smtClean="0">
                <a:solidFill>
                  <a:schemeClr val="tx1"/>
                </a:solidFill>
              </a:rPr>
              <a:t>Hs.</a:t>
            </a:r>
            <a:r>
              <a:rPr lang="id-ID" dirty="0" smtClean="0">
                <a:solidFill>
                  <a:schemeClr val="tx1"/>
                </a:solidFill>
              </a:rPr>
              <a:t>			Suman Hasibuan</a:t>
            </a:r>
            <a:endParaRPr lang="en-US" dirty="0" smtClean="0">
              <a:solidFill>
                <a:schemeClr val="tx1"/>
              </a:solidFill>
            </a:endParaRPr>
          </a:p>
          <a:p>
            <a:pPr>
              <a:buNone/>
            </a:pPr>
            <a:r>
              <a:rPr lang="en-US" dirty="0" smtClean="0">
                <a:solidFill>
                  <a:schemeClr val="tx1"/>
                </a:solidFill>
              </a:rPr>
              <a:t>	</a:t>
            </a:r>
            <a:r>
              <a:rPr lang="id-ID" dirty="0" smtClean="0">
                <a:solidFill>
                  <a:schemeClr val="tx1"/>
                </a:solidFill>
              </a:rPr>
              <a:t>		  </a:t>
            </a:r>
            <a:r>
              <a:rPr lang="id-ID" b="1" dirty="0" smtClean="0">
                <a:solidFill>
                  <a:schemeClr val="tx1"/>
                </a:solidFill>
              </a:rPr>
              <a:t>		</a:t>
            </a:r>
            <a:endParaRPr lang="en-US" dirty="0" smtClean="0">
              <a:solidFill>
                <a:schemeClr val="tx1"/>
              </a:solidFill>
            </a:endParaRPr>
          </a:p>
          <a:p>
            <a:pPr>
              <a:buNone/>
            </a:pPr>
            <a:r>
              <a:rPr lang="en-US" dirty="0" smtClean="0">
                <a:solidFill>
                  <a:schemeClr val="tx1"/>
                </a:solidFill>
              </a:rPr>
              <a:t>b.   </a:t>
            </a:r>
            <a:r>
              <a:rPr lang="id-ID" dirty="0" smtClean="0">
                <a:solidFill>
                  <a:schemeClr val="tx1"/>
                </a:solidFill>
              </a:rPr>
              <a:t>Singkatan nama resmi lembaga pemerintahan dan ketatanegaraan, badan atu organisasi, serta nama dokumen resmi ynag terdiri atas gabungan huruf awal kata ditulis dengan huruf mapital dan tidak diikuti dengan tanda titik.</a:t>
            </a:r>
            <a:endParaRPr lang="en-US" dirty="0" smtClean="0">
              <a:solidFill>
                <a:schemeClr val="tx1"/>
              </a:solidFill>
            </a:endParaRPr>
          </a:p>
          <a:p>
            <a:pPr>
              <a:buNone/>
            </a:pPr>
            <a:r>
              <a:rPr lang="en-US" dirty="0" smtClean="0">
                <a:solidFill>
                  <a:schemeClr val="tx1"/>
                </a:solidFill>
              </a:rPr>
              <a:t>	</a:t>
            </a:r>
            <a:r>
              <a:rPr lang="id-ID" dirty="0" smtClean="0">
                <a:solidFill>
                  <a:schemeClr val="tx1"/>
                </a:solidFill>
              </a:rPr>
              <a:t>		Misalnya :</a:t>
            </a:r>
            <a:endParaRPr lang="en-US" dirty="0" smtClean="0">
              <a:solidFill>
                <a:schemeClr val="tx1"/>
              </a:solidFill>
            </a:endParaRPr>
          </a:p>
          <a:p>
            <a:pPr>
              <a:buNone/>
            </a:pPr>
            <a:r>
              <a:rPr lang="id-ID" dirty="0" smtClean="0">
                <a:solidFill>
                  <a:schemeClr val="tx1"/>
                </a:solidFill>
              </a:rPr>
              <a:t>	</a:t>
            </a:r>
            <a:r>
              <a:rPr lang="en-US" dirty="0" smtClean="0">
                <a:solidFill>
                  <a:schemeClr val="tx1"/>
                </a:solidFill>
              </a:rPr>
              <a:t>PDB</a:t>
            </a:r>
            <a:r>
              <a:rPr lang="id-ID" dirty="0" smtClean="0">
                <a:solidFill>
                  <a:schemeClr val="tx1"/>
                </a:solidFill>
              </a:rPr>
              <a:t>		</a:t>
            </a:r>
            <a:r>
              <a:rPr lang="en-US" dirty="0" smtClean="0">
                <a:solidFill>
                  <a:schemeClr val="tx1"/>
                </a:solidFill>
              </a:rPr>
              <a:t>	</a:t>
            </a:r>
            <a:r>
              <a:rPr lang="id-ID" dirty="0" smtClean="0">
                <a:solidFill>
                  <a:schemeClr val="tx1"/>
                </a:solidFill>
              </a:rPr>
              <a:t>	</a:t>
            </a:r>
            <a:r>
              <a:rPr lang="en-US" dirty="0" err="1" smtClean="0">
                <a:solidFill>
                  <a:schemeClr val="tx1"/>
                </a:solidFill>
              </a:rPr>
              <a:t>Produk</a:t>
            </a:r>
            <a:r>
              <a:rPr lang="en-US" dirty="0" smtClean="0">
                <a:solidFill>
                  <a:schemeClr val="tx1"/>
                </a:solidFill>
              </a:rPr>
              <a:t> </a:t>
            </a:r>
            <a:r>
              <a:rPr lang="en-US" dirty="0" err="1" smtClean="0">
                <a:solidFill>
                  <a:schemeClr val="tx1"/>
                </a:solidFill>
              </a:rPr>
              <a:t>Domestik</a:t>
            </a:r>
            <a:r>
              <a:rPr lang="en-US" dirty="0" smtClean="0">
                <a:solidFill>
                  <a:schemeClr val="tx1"/>
                </a:solidFill>
              </a:rPr>
              <a:t> </a:t>
            </a:r>
            <a:r>
              <a:rPr lang="en-US" dirty="0" err="1" smtClean="0">
                <a:solidFill>
                  <a:schemeClr val="tx1"/>
                </a:solidFill>
              </a:rPr>
              <a:t>Bruto</a:t>
            </a:r>
            <a:endParaRPr lang="en-US" dirty="0" smtClean="0">
              <a:solidFill>
                <a:schemeClr val="tx1"/>
              </a:solidFill>
            </a:endParaRPr>
          </a:p>
          <a:p>
            <a:pPr>
              <a:buNone/>
            </a:pPr>
            <a:r>
              <a:rPr lang="id-ID" dirty="0" smtClean="0">
                <a:solidFill>
                  <a:schemeClr val="tx1"/>
                </a:solidFill>
              </a:rPr>
              <a:t>	</a:t>
            </a:r>
            <a:r>
              <a:rPr lang="en-US" dirty="0" smtClean="0">
                <a:solidFill>
                  <a:schemeClr val="tx1"/>
                </a:solidFill>
              </a:rPr>
              <a:t>BLK</a:t>
            </a:r>
            <a:r>
              <a:rPr lang="id-ID" dirty="0" smtClean="0">
                <a:solidFill>
                  <a:schemeClr val="tx1"/>
                </a:solidFill>
              </a:rPr>
              <a:t>		</a:t>
            </a:r>
            <a:r>
              <a:rPr lang="en-US" dirty="0" smtClean="0">
                <a:solidFill>
                  <a:schemeClr val="tx1"/>
                </a:solidFill>
              </a:rPr>
              <a:t>	</a:t>
            </a:r>
            <a:r>
              <a:rPr lang="id-ID" dirty="0" smtClean="0">
                <a:solidFill>
                  <a:schemeClr val="tx1"/>
                </a:solidFill>
              </a:rPr>
              <a:t>	</a:t>
            </a:r>
            <a:r>
              <a:rPr lang="en-US" dirty="0" err="1" smtClean="0">
                <a:solidFill>
                  <a:schemeClr val="tx1"/>
                </a:solidFill>
              </a:rPr>
              <a:t>Balai</a:t>
            </a:r>
            <a:r>
              <a:rPr lang="en-US" dirty="0" smtClean="0">
                <a:solidFill>
                  <a:schemeClr val="tx1"/>
                </a:solidFill>
              </a:rPr>
              <a:t> </a:t>
            </a:r>
            <a:r>
              <a:rPr lang="en-US" dirty="0" err="1" smtClean="0">
                <a:solidFill>
                  <a:schemeClr val="tx1"/>
                </a:solidFill>
              </a:rPr>
              <a:t>Latihan</a:t>
            </a:r>
            <a:r>
              <a:rPr lang="en-US" dirty="0" smtClean="0">
                <a:solidFill>
                  <a:schemeClr val="tx1"/>
                </a:solidFill>
              </a:rPr>
              <a:t> </a:t>
            </a:r>
            <a:r>
              <a:rPr lang="en-US" dirty="0" err="1" smtClean="0">
                <a:solidFill>
                  <a:schemeClr val="tx1"/>
                </a:solidFill>
              </a:rPr>
              <a:t>Kerja</a:t>
            </a:r>
            <a:endParaRPr lang="en-US" dirty="0" smtClean="0">
              <a:solidFill>
                <a:schemeClr val="tx1"/>
              </a:solidFill>
            </a:endParaRPr>
          </a:p>
          <a:p>
            <a:pPr>
              <a:buNone/>
            </a:pPr>
            <a:r>
              <a:rPr lang="id-ID" dirty="0" smtClean="0">
                <a:solidFill>
                  <a:schemeClr val="tx1"/>
                </a:solidFill>
              </a:rPr>
              <a:t>	</a:t>
            </a:r>
            <a:r>
              <a:rPr lang="en-US" dirty="0" smtClean="0">
                <a:solidFill>
                  <a:schemeClr val="tx1"/>
                </a:solidFill>
              </a:rPr>
              <a:t>APBN</a:t>
            </a:r>
            <a:r>
              <a:rPr lang="id-ID" dirty="0" smtClean="0">
                <a:solidFill>
                  <a:schemeClr val="tx1"/>
                </a:solidFill>
              </a:rPr>
              <a:t>		</a:t>
            </a:r>
            <a:r>
              <a:rPr lang="en-US" dirty="0" smtClean="0">
                <a:solidFill>
                  <a:schemeClr val="tx1"/>
                </a:solidFill>
              </a:rPr>
              <a:t>	</a:t>
            </a:r>
            <a:r>
              <a:rPr lang="id-ID" dirty="0" smtClean="0">
                <a:solidFill>
                  <a:schemeClr val="tx1"/>
                </a:solidFill>
              </a:rPr>
              <a:t>	</a:t>
            </a:r>
            <a:r>
              <a:rPr lang="en-US" dirty="0" err="1" smtClean="0">
                <a:solidFill>
                  <a:schemeClr val="tx1"/>
                </a:solidFill>
              </a:rPr>
              <a:t>Anggaran</a:t>
            </a:r>
            <a:r>
              <a:rPr lang="en-US" dirty="0" smtClean="0">
                <a:solidFill>
                  <a:schemeClr val="tx1"/>
                </a:solidFill>
              </a:rPr>
              <a:t> </a:t>
            </a:r>
            <a:r>
              <a:rPr lang="en-US" dirty="0" err="1" smtClean="0">
                <a:solidFill>
                  <a:schemeClr val="tx1"/>
                </a:solidFill>
              </a:rPr>
              <a:t>Pendapatan</a:t>
            </a:r>
            <a:r>
              <a:rPr lang="en-US" dirty="0" smtClean="0">
                <a:solidFill>
                  <a:schemeClr val="tx1"/>
                </a:solidFill>
              </a:rPr>
              <a:t> </a:t>
            </a:r>
            <a:r>
              <a:rPr lang="en-US" dirty="0" err="1" smtClean="0">
                <a:solidFill>
                  <a:schemeClr val="tx1"/>
                </a:solidFill>
              </a:rPr>
              <a:t>Belanja</a:t>
            </a:r>
            <a:r>
              <a:rPr lang="en-US" dirty="0" smtClean="0">
                <a:solidFill>
                  <a:schemeClr val="tx1"/>
                </a:solidFill>
              </a:rPr>
              <a:t> Negara</a:t>
            </a:r>
          </a:p>
          <a:p>
            <a:pPr>
              <a:buNone/>
            </a:pPr>
            <a:r>
              <a:rPr lang="id-ID" dirty="0" smtClean="0">
                <a:solidFill>
                  <a:schemeClr val="tx1"/>
                </a:solidFill>
              </a:rPr>
              <a:t>	</a:t>
            </a:r>
            <a:r>
              <a:rPr lang="en-US" dirty="0" smtClean="0">
                <a:solidFill>
                  <a:schemeClr val="tx1"/>
                </a:solidFill>
              </a:rPr>
              <a:t>PNB</a:t>
            </a:r>
            <a:r>
              <a:rPr lang="id-ID" dirty="0" smtClean="0">
                <a:solidFill>
                  <a:schemeClr val="tx1"/>
                </a:solidFill>
              </a:rPr>
              <a:t>	</a:t>
            </a:r>
            <a:r>
              <a:rPr lang="en-US" dirty="0" smtClean="0">
                <a:solidFill>
                  <a:schemeClr val="tx1"/>
                </a:solidFill>
              </a:rPr>
              <a:t>	</a:t>
            </a:r>
            <a:r>
              <a:rPr lang="id-ID" dirty="0" smtClean="0">
                <a:solidFill>
                  <a:schemeClr val="tx1"/>
                </a:solidFill>
              </a:rPr>
              <a:t>		</a:t>
            </a:r>
            <a:r>
              <a:rPr lang="en-US" dirty="0" err="1" smtClean="0">
                <a:solidFill>
                  <a:schemeClr val="tx1"/>
                </a:solidFill>
              </a:rPr>
              <a:t>Produk</a:t>
            </a:r>
            <a:r>
              <a:rPr lang="en-US" dirty="0" smtClean="0">
                <a:solidFill>
                  <a:schemeClr val="tx1"/>
                </a:solidFill>
              </a:rPr>
              <a:t> </a:t>
            </a:r>
            <a:r>
              <a:rPr lang="en-US" dirty="0" err="1" smtClean="0">
                <a:solidFill>
                  <a:schemeClr val="tx1"/>
                </a:solidFill>
              </a:rPr>
              <a:t>Nasional</a:t>
            </a:r>
            <a:r>
              <a:rPr lang="en-US" dirty="0" smtClean="0">
                <a:solidFill>
                  <a:schemeClr val="tx1"/>
                </a:solidFill>
              </a:rPr>
              <a:t> </a:t>
            </a:r>
            <a:r>
              <a:rPr lang="en-US" dirty="0" err="1" smtClean="0">
                <a:solidFill>
                  <a:schemeClr val="tx1"/>
                </a:solidFill>
              </a:rPr>
              <a:t>Bruto</a:t>
            </a:r>
            <a:endParaRPr lang="en-US" dirty="0" smtClean="0">
              <a:solidFill>
                <a:schemeClr val="tx1"/>
              </a:solidFill>
            </a:endParaRPr>
          </a:p>
          <a:p>
            <a:pPr>
              <a:buNone/>
            </a:pPr>
            <a:r>
              <a:rPr lang="id-ID" dirty="0" smtClean="0">
                <a:solidFill>
                  <a:schemeClr val="tx1"/>
                </a:solidFill>
              </a:rPr>
              <a:t>	PT	</a:t>
            </a:r>
            <a:r>
              <a:rPr lang="en-US" dirty="0" smtClean="0">
                <a:solidFill>
                  <a:schemeClr val="tx1"/>
                </a:solidFill>
              </a:rPr>
              <a:t>	</a:t>
            </a:r>
            <a:r>
              <a:rPr lang="id-ID" dirty="0" smtClean="0">
                <a:solidFill>
                  <a:schemeClr val="tx1"/>
                </a:solidFill>
              </a:rPr>
              <a:t>		perseroan terbatas</a:t>
            </a:r>
            <a:endParaRPr lang="en-US" dirty="0" smtClean="0">
              <a:solidFill>
                <a:schemeClr val="tx1"/>
              </a:solidFill>
            </a:endParaRPr>
          </a:p>
          <a:p>
            <a:pPr>
              <a:buNone/>
            </a:pPr>
            <a:r>
              <a:rPr lang="id-ID" dirty="0" smtClean="0">
                <a:solidFill>
                  <a:schemeClr val="tx1"/>
                </a:solidFill>
              </a:rPr>
              <a:t>	</a:t>
            </a:r>
            <a:r>
              <a:rPr lang="en-US" dirty="0" smtClean="0">
                <a:solidFill>
                  <a:schemeClr val="tx1"/>
                </a:solidFill>
              </a:rPr>
              <a:t>BKPM</a:t>
            </a:r>
            <a:r>
              <a:rPr lang="id-ID" dirty="0" smtClean="0">
                <a:solidFill>
                  <a:schemeClr val="tx1"/>
                </a:solidFill>
              </a:rPr>
              <a:t>	</a:t>
            </a:r>
            <a:r>
              <a:rPr lang="en-US" dirty="0" smtClean="0">
                <a:solidFill>
                  <a:schemeClr val="tx1"/>
                </a:solidFill>
              </a:rPr>
              <a:t>	</a:t>
            </a:r>
            <a:r>
              <a:rPr lang="id-ID" dirty="0" smtClean="0">
                <a:solidFill>
                  <a:schemeClr val="tx1"/>
                </a:solidFill>
              </a:rPr>
              <a:t>		</a:t>
            </a:r>
            <a:r>
              <a:rPr lang="en-US" dirty="0" err="1" smtClean="0">
                <a:solidFill>
                  <a:schemeClr val="tx1"/>
                </a:solidFill>
              </a:rPr>
              <a:t>Badan</a:t>
            </a:r>
            <a:r>
              <a:rPr lang="en-US" dirty="0" smtClean="0">
                <a:solidFill>
                  <a:schemeClr val="tx1"/>
                </a:solidFill>
              </a:rPr>
              <a:t> </a:t>
            </a:r>
            <a:r>
              <a:rPr lang="en-US" dirty="0" err="1" smtClean="0">
                <a:solidFill>
                  <a:schemeClr val="tx1"/>
                </a:solidFill>
              </a:rPr>
              <a:t>Koordinasi</a:t>
            </a:r>
            <a:r>
              <a:rPr lang="en-US" dirty="0" smtClean="0">
                <a:solidFill>
                  <a:schemeClr val="tx1"/>
                </a:solidFill>
              </a:rPr>
              <a:t> </a:t>
            </a:r>
            <a:r>
              <a:rPr lang="en-US" dirty="0" err="1" smtClean="0">
                <a:solidFill>
                  <a:schemeClr val="tx1"/>
                </a:solidFill>
              </a:rPr>
              <a:t>Penanaman</a:t>
            </a:r>
            <a:r>
              <a:rPr lang="en-US" dirty="0" smtClean="0">
                <a:solidFill>
                  <a:schemeClr val="tx1"/>
                </a:solidFill>
              </a:rPr>
              <a:t> Modal</a:t>
            </a:r>
          </a:p>
          <a:p>
            <a:pPr>
              <a:buNone/>
            </a:pPr>
            <a:r>
              <a:rPr lang="id-ID" dirty="0" smtClean="0">
                <a:solidFill>
                  <a:schemeClr val="tx1"/>
                </a:solidFill>
              </a:rPr>
              <a:t>	</a:t>
            </a:r>
            <a:r>
              <a:rPr lang="en-US" dirty="0" smtClean="0">
                <a:solidFill>
                  <a:schemeClr val="tx1"/>
                </a:solidFill>
              </a:rPr>
              <a:t>BUMN</a:t>
            </a:r>
            <a:r>
              <a:rPr lang="id-ID" dirty="0" smtClean="0">
                <a:solidFill>
                  <a:schemeClr val="tx1"/>
                </a:solidFill>
              </a:rPr>
              <a:t>			</a:t>
            </a:r>
            <a:r>
              <a:rPr lang="en-US" dirty="0" err="1" smtClean="0">
                <a:solidFill>
                  <a:schemeClr val="tx1"/>
                </a:solidFill>
              </a:rPr>
              <a:t>Badan</a:t>
            </a:r>
            <a:r>
              <a:rPr lang="en-US" dirty="0" smtClean="0">
                <a:solidFill>
                  <a:schemeClr val="tx1"/>
                </a:solidFill>
              </a:rPr>
              <a:t> Usaha </a:t>
            </a:r>
            <a:r>
              <a:rPr lang="en-US" dirty="0" err="1" smtClean="0">
                <a:solidFill>
                  <a:schemeClr val="tx1"/>
                </a:solidFill>
              </a:rPr>
              <a:t>Milik</a:t>
            </a:r>
            <a:r>
              <a:rPr lang="en-US" dirty="0" smtClean="0">
                <a:solidFill>
                  <a:schemeClr val="tx1"/>
                </a:solidFill>
              </a:rPr>
              <a:t> Negara</a:t>
            </a:r>
          </a:p>
          <a:p>
            <a:pPr>
              <a:buNone/>
            </a:pPr>
            <a:endParaRPr lang="en-US" dirty="0">
              <a:solidFill>
                <a:schemeClr val="tx1"/>
              </a:solidFill>
            </a:endParaRPr>
          </a:p>
        </p:txBody>
      </p:sp>
      <p:pic>
        <p:nvPicPr>
          <p:cNvPr id="4" name="Picture 3" descr="bebek.gif"/>
          <p:cNvPicPr>
            <a:picLocks noChangeAspect="1"/>
          </p:cNvPicPr>
          <p:nvPr/>
        </p:nvPicPr>
        <p:blipFill>
          <a:blip r:embed="rId3"/>
          <a:stretch>
            <a:fillRect/>
          </a:stretch>
        </p:blipFill>
        <p:spPr>
          <a:xfrm>
            <a:off x="2286000" y="4343400"/>
            <a:ext cx="1600200" cy="160020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bg/>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9000"/>
                            </p:stCondLst>
                            <p:childTnLst>
                              <p:par>
                                <p:cTn id="68" presetID="15" presetClass="entr" presetSubtype="0" fill="hold" grpId="0" nodeType="after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2" dur="1000" fill="hold"/>
                                        <p:tgtEl>
                                          <p:spTgt spid="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74" fill="hold">
                            <p:stCondLst>
                              <p:cond delay="10000"/>
                            </p:stCondLst>
                            <p:childTnLst>
                              <p:par>
                                <p:cTn id="75" presetID="15" presetClass="entr" presetSubtype="0" fill="hold" grpId="0" nodeType="after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9" dur="1000" fill="hold"/>
                                        <p:tgtEl>
                                          <p:spTgt spid="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3">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11000"/>
                            </p:stCondLst>
                            <p:childTnLst>
                              <p:par>
                                <p:cTn id="82" presetID="15" presetClass="entr" presetSubtype="0" fill="hold" grpId="0" nodeType="after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 calcmode="lin" valueType="num">
                                      <p:cBhvr>
                                        <p:cTn id="8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5"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6" dur="1000" fill="hold"/>
                                        <p:tgtEl>
                                          <p:spTgt spid="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par>
                          <p:cTn id="88" fill="hold">
                            <p:stCondLst>
                              <p:cond delay="12000"/>
                            </p:stCondLst>
                            <p:childTnLst>
                              <p:par>
                                <p:cTn id="89" presetID="15" presetClass="entr" presetSubtype="0" fill="hold" grpId="0" nodeType="after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 calcmode="lin" valueType="num">
                                      <p:cBhvr>
                                        <p:cTn id="91"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2"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93" dur="1000" fill="hold"/>
                                        <p:tgtEl>
                                          <p:spTgt spid="3">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3">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par>
                          <p:cTn id="95" fill="hold">
                            <p:stCondLst>
                              <p:cond delay="13000"/>
                            </p:stCondLst>
                            <p:childTnLst>
                              <p:par>
                                <p:cTn id="96" presetID="15" presetClass="entr" presetSubtype="0" fill="hold" grpId="0" nodeType="after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 calcmode="lin" valueType="num">
                                      <p:cBhvr>
                                        <p:cTn id="98"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9"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00" dur="1000" fill="hold"/>
                                        <p:tgtEl>
                                          <p:spTgt spid="3">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3">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par>
                          <p:cTn id="102" fill="hold">
                            <p:stCondLst>
                              <p:cond delay="14000"/>
                            </p:stCondLst>
                            <p:childTnLst>
                              <p:par>
                                <p:cTn id="103" presetID="15" presetClass="entr" presetSubtype="0" fill="hold" grpId="0" nodeType="afterEffect">
                                  <p:stCondLst>
                                    <p:cond delay="0"/>
                                  </p:stCondLst>
                                  <p:childTnLst>
                                    <p:set>
                                      <p:cBhvr>
                                        <p:cTn id="104" dur="1" fill="hold">
                                          <p:stCondLst>
                                            <p:cond delay="0"/>
                                          </p:stCondLst>
                                        </p:cTn>
                                        <p:tgtEl>
                                          <p:spTgt spid="3">
                                            <p:txEl>
                                              <p:pRg st="13" end="13"/>
                                            </p:txEl>
                                          </p:spTgt>
                                        </p:tgtEl>
                                        <p:attrNameLst>
                                          <p:attrName>style.visibility</p:attrName>
                                        </p:attrNameLst>
                                      </p:cBhvr>
                                      <p:to>
                                        <p:strVal val="visible"/>
                                      </p:to>
                                    </p:set>
                                    <p:anim calcmode="lin" valueType="num">
                                      <p:cBhvr>
                                        <p:cTn id="105"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06"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07" dur="1000" fill="hold"/>
                                        <p:tgtEl>
                                          <p:spTgt spid="3">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3">
                                            <p:txEl>
                                              <p:pRg st="13" end="13"/>
                                            </p:txEl>
                                          </p:spTgt>
                                        </p:tgtEl>
                                        <p:attrNameLst>
                                          <p:attrName>ppt_y</p:attrName>
                                        </p:attrNameLst>
                                      </p:cBhvr>
                                      <p:tavLst>
                                        <p:tav tm="0" fmla="#ppt_y+(sin(-2*pi*(1-$))*-#ppt_x+cos(-2*pi*(1-$))*(1-#ppt_y))*(1-$)">
                                          <p:val>
                                            <p:fltVal val="0"/>
                                          </p:val>
                                        </p:tav>
                                        <p:tav tm="100000">
                                          <p:val>
                                            <p:fltVal val="1"/>
                                          </p:val>
                                        </p:tav>
                                      </p:tavLst>
                                    </p:anim>
                                  </p:childTnLst>
                                </p:cTn>
                              </p:par>
                            </p:childTnLst>
                          </p:cTn>
                        </p:par>
                        <p:par>
                          <p:cTn id="109" fill="hold">
                            <p:stCondLst>
                              <p:cond delay="15000"/>
                            </p:stCondLst>
                            <p:childTnLst>
                              <p:par>
                                <p:cTn id="110" presetID="15" presetClass="entr" presetSubtype="0" fill="hold" grpId="0" nodeType="afterEffect">
                                  <p:stCondLst>
                                    <p:cond delay="0"/>
                                  </p:stCondLst>
                                  <p:childTnLst>
                                    <p:set>
                                      <p:cBhvr>
                                        <p:cTn id="111" dur="1" fill="hold">
                                          <p:stCondLst>
                                            <p:cond delay="0"/>
                                          </p:stCondLst>
                                        </p:cTn>
                                        <p:tgtEl>
                                          <p:spTgt spid="3">
                                            <p:txEl>
                                              <p:pRg st="14" end="14"/>
                                            </p:txEl>
                                          </p:spTgt>
                                        </p:tgtEl>
                                        <p:attrNameLst>
                                          <p:attrName>style.visibility</p:attrName>
                                        </p:attrNameLst>
                                      </p:cBhvr>
                                      <p:to>
                                        <p:strVal val="visible"/>
                                      </p:to>
                                    </p:set>
                                    <p:anim calcmode="lin" valueType="num">
                                      <p:cBhvr>
                                        <p:cTn id="112"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113"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114" dur="1000" fill="hold"/>
                                        <p:tgtEl>
                                          <p:spTgt spid="3">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3">
                                            <p:txEl>
                                              <p:pRg st="14" end="14"/>
                                            </p:txEl>
                                          </p:spTgt>
                                        </p:tgtEl>
                                        <p:attrNameLst>
                                          <p:attrName>ppt_y</p:attrName>
                                        </p:attrNameLst>
                                      </p:cBhvr>
                                      <p:tavLst>
                                        <p:tav tm="0" fmla="#ppt_y+(sin(-2*pi*(1-$))*-#ppt_x+cos(-2*pi*(1-$))*(1-#ppt_y))*(1-$)">
                                          <p:val>
                                            <p:fltVal val="0"/>
                                          </p:val>
                                        </p:tav>
                                        <p:tav tm="100000">
                                          <p:val>
                                            <p:fltVal val="1"/>
                                          </p:val>
                                        </p:tav>
                                      </p:tavLst>
                                    </p:anim>
                                  </p:childTnLst>
                                </p:cTn>
                              </p:par>
                            </p:childTnLst>
                          </p:cTn>
                        </p:par>
                        <p:par>
                          <p:cTn id="116" fill="hold">
                            <p:stCondLst>
                              <p:cond delay="16000"/>
                            </p:stCondLst>
                            <p:childTnLst>
                              <p:par>
                                <p:cTn id="117" presetID="15" presetClass="entr" presetSubtype="0" fill="hold" grpId="0" nodeType="afterEffect">
                                  <p:stCondLst>
                                    <p:cond delay="0"/>
                                  </p:stCondLst>
                                  <p:childTnLst>
                                    <p:set>
                                      <p:cBhvr>
                                        <p:cTn id="118" dur="1" fill="hold">
                                          <p:stCondLst>
                                            <p:cond delay="0"/>
                                          </p:stCondLst>
                                        </p:cTn>
                                        <p:tgtEl>
                                          <p:spTgt spid="3">
                                            <p:txEl>
                                              <p:pRg st="15" end="15"/>
                                            </p:txEl>
                                          </p:spTgt>
                                        </p:tgtEl>
                                        <p:attrNameLst>
                                          <p:attrName>style.visibility</p:attrName>
                                        </p:attrNameLst>
                                      </p:cBhvr>
                                      <p:to>
                                        <p:strVal val="visible"/>
                                      </p:to>
                                    </p:set>
                                    <p:anim calcmode="lin" valueType="num">
                                      <p:cBhvr>
                                        <p:cTn id="119"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120"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121" dur="1000" fill="hold"/>
                                        <p:tgtEl>
                                          <p:spTgt spid="3">
                                            <p:txEl>
                                              <p:pRg st="15" end="15"/>
                                            </p:txEl>
                                          </p:spTgt>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3">
                                            <p:txEl>
                                              <p:pRg st="15" end="1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763000" cy="6400800"/>
          </a:xfrm>
          <a:prstGeom prst="roundRect">
            <a:avLst/>
          </a:prstGeom>
          <a:ln/>
        </p:spPr>
        <p:style>
          <a:lnRef idx="2">
            <a:schemeClr val="accent1"/>
          </a:lnRef>
          <a:fillRef idx="1">
            <a:schemeClr val="lt1"/>
          </a:fillRef>
          <a:effectRef idx="0">
            <a:schemeClr val="accent1"/>
          </a:effectRef>
          <a:fontRef idx="minor">
            <a:schemeClr val="dk1"/>
          </a:fontRef>
        </p:style>
        <p:txBody>
          <a:bodyPr>
            <a:noAutofit/>
          </a:bodyPr>
          <a:lstStyle/>
          <a:p>
            <a:pPr>
              <a:buNone/>
            </a:pPr>
            <a:r>
              <a:rPr lang="id-ID" sz="1400" dirty="0" smtClean="0"/>
              <a:t>c. 1) Singkatan kata yang berupa gabungan huruf diikuti dengan tanda titik.</a:t>
            </a:r>
            <a:endParaRPr lang="en-US" sz="1400" dirty="0" smtClean="0"/>
          </a:p>
          <a:p>
            <a:pPr>
              <a:buNone/>
            </a:pPr>
            <a:r>
              <a:rPr lang="en-US" sz="1400" dirty="0" smtClean="0"/>
              <a:t>	</a:t>
            </a:r>
            <a:r>
              <a:rPr lang="id-ID" sz="1400" dirty="0" smtClean="0"/>
              <a:t>		Misalnya :</a:t>
            </a:r>
            <a:endParaRPr lang="en-US" sz="1400" dirty="0" smtClean="0"/>
          </a:p>
          <a:p>
            <a:pPr>
              <a:buNone/>
            </a:pPr>
            <a:r>
              <a:rPr lang="en-US" sz="1400" dirty="0" smtClean="0"/>
              <a:t>	</a:t>
            </a:r>
            <a:r>
              <a:rPr lang="id-ID" sz="1400" dirty="0" smtClean="0"/>
              <a:t>			jml.			jumlah</a:t>
            </a:r>
            <a:endParaRPr lang="en-US" sz="1400" dirty="0" smtClean="0"/>
          </a:p>
          <a:p>
            <a:pPr>
              <a:buNone/>
            </a:pPr>
            <a:r>
              <a:rPr lang="en-US" sz="1400" dirty="0" smtClean="0"/>
              <a:t>	</a:t>
            </a:r>
            <a:r>
              <a:rPr lang="id-ID" sz="1400" dirty="0" smtClean="0"/>
              <a:t>			kpd.			Kepada</a:t>
            </a:r>
            <a:endParaRPr lang="en-US" sz="1400" dirty="0" smtClean="0"/>
          </a:p>
          <a:p>
            <a:pPr>
              <a:buNone/>
            </a:pPr>
            <a:r>
              <a:rPr lang="id-ID" sz="1400" dirty="0" smtClean="0"/>
              <a:t>			 </a:t>
            </a:r>
            <a:endParaRPr lang="en-US" sz="1400" dirty="0" smtClean="0"/>
          </a:p>
          <a:p>
            <a:pPr>
              <a:buNone/>
            </a:pPr>
            <a:r>
              <a:rPr lang="en-US" sz="1400" dirty="0" smtClean="0"/>
              <a:t>     </a:t>
            </a:r>
            <a:r>
              <a:rPr lang="id-ID" sz="1400" dirty="0" smtClean="0"/>
              <a:t>2) Singkatatan gabungan kata yang terdiri atas tiga huruf diakhiri dengan tanda titik.</a:t>
            </a:r>
            <a:endParaRPr lang="en-US" sz="1400" dirty="0" smtClean="0"/>
          </a:p>
          <a:p>
            <a:pPr>
              <a:buNone/>
            </a:pPr>
            <a:r>
              <a:rPr lang="en-US" sz="1400" dirty="0" smtClean="0"/>
              <a:t>	</a:t>
            </a:r>
            <a:r>
              <a:rPr lang="id-ID" sz="1400" dirty="0" smtClean="0"/>
              <a:t>		Misalnya :</a:t>
            </a:r>
            <a:endParaRPr lang="en-US" sz="1400" dirty="0" smtClean="0"/>
          </a:p>
          <a:p>
            <a:pPr>
              <a:buNone/>
            </a:pPr>
            <a:r>
              <a:rPr lang="en-US" sz="1400" dirty="0" smtClean="0"/>
              <a:t>	</a:t>
            </a:r>
            <a:r>
              <a:rPr lang="id-ID" sz="1400" dirty="0" smtClean="0"/>
              <a:t>			dll.			dan lain-lain</a:t>
            </a:r>
            <a:endParaRPr lang="en-US" sz="1400" dirty="0" smtClean="0"/>
          </a:p>
          <a:p>
            <a:pPr>
              <a:buNone/>
            </a:pPr>
            <a:r>
              <a:rPr lang="en-US" sz="1400" dirty="0" smtClean="0"/>
              <a:t>	</a:t>
            </a:r>
            <a:r>
              <a:rPr lang="id-ID" sz="1400" dirty="0" smtClean="0"/>
              <a:t>			dsb.			dan sebagainya</a:t>
            </a:r>
            <a:endParaRPr lang="en-US" sz="1400" dirty="0" smtClean="0"/>
          </a:p>
          <a:p>
            <a:pPr>
              <a:buNone/>
            </a:pPr>
            <a:r>
              <a:rPr lang="en-US" sz="1400" dirty="0" smtClean="0"/>
              <a:t>	</a:t>
            </a:r>
            <a:r>
              <a:rPr lang="id-ID" sz="1400" dirty="0" smtClean="0"/>
              <a:t>					</a:t>
            </a:r>
            <a:endParaRPr lang="en-US" sz="1400" dirty="0" smtClean="0"/>
          </a:p>
          <a:p>
            <a:pPr>
              <a:buNone/>
            </a:pPr>
            <a:r>
              <a:rPr lang="en-US" sz="1400" dirty="0" smtClean="0"/>
              <a:t>	</a:t>
            </a:r>
            <a:r>
              <a:rPr lang="id-ID" sz="1400" dirty="0" smtClean="0"/>
              <a:t> </a:t>
            </a:r>
            <a:endParaRPr lang="en-US" sz="1400" dirty="0" smtClean="0"/>
          </a:p>
          <a:p>
            <a:pPr>
              <a:buNone/>
            </a:pPr>
            <a:r>
              <a:rPr lang="id-ID" sz="1400" dirty="0" smtClean="0"/>
              <a:t>d. Singkatan gabungan kata yang terdiri atas dua huruf (lazim digunakan dalam surat-menyurat) masing-masing diikuti tanda titik.</a:t>
            </a:r>
            <a:endParaRPr lang="en-US" sz="1400" dirty="0" smtClean="0"/>
          </a:p>
          <a:p>
            <a:pPr>
              <a:buNone/>
            </a:pPr>
            <a:r>
              <a:rPr lang="en-US" sz="1400" dirty="0" smtClean="0"/>
              <a:t>	</a:t>
            </a:r>
            <a:r>
              <a:rPr lang="id-ID" sz="1400" dirty="0" smtClean="0"/>
              <a:t>		Misalnya :</a:t>
            </a:r>
            <a:endParaRPr lang="en-US" sz="1400" dirty="0" smtClean="0"/>
          </a:p>
          <a:p>
            <a:pPr>
              <a:buNone/>
            </a:pPr>
            <a:r>
              <a:rPr lang="en-US" sz="1400" dirty="0" smtClean="0"/>
              <a:t>	</a:t>
            </a:r>
            <a:r>
              <a:rPr lang="id-ID" sz="1400" dirty="0" smtClean="0"/>
              <a:t>			a.n.			atas nam</a:t>
            </a:r>
            <a:r>
              <a:rPr lang="en-US" sz="1400" dirty="0" smtClean="0"/>
              <a:t>a</a:t>
            </a:r>
          </a:p>
          <a:p>
            <a:pPr>
              <a:buNone/>
            </a:pPr>
            <a:r>
              <a:rPr lang="en-US" sz="1400" dirty="0" smtClean="0"/>
              <a:t>	</a:t>
            </a:r>
            <a:r>
              <a:rPr lang="id-ID" sz="1400" dirty="0" smtClean="0"/>
              <a:t>			d.a.			dengan alamat</a:t>
            </a:r>
            <a:endParaRPr lang="en-US" sz="1400" dirty="0" smtClean="0"/>
          </a:p>
          <a:p>
            <a:pPr>
              <a:buNone/>
            </a:pPr>
            <a:endParaRPr lang="en-US" sz="1400" dirty="0" smtClean="0"/>
          </a:p>
          <a:p>
            <a:pPr>
              <a:buNone/>
            </a:pPr>
            <a:r>
              <a:rPr lang="id-ID" sz="1400" dirty="0" smtClean="0"/>
              <a:t>e. Lambang kimia, singkatan satuan ukuran, takaran timbangan, dan mata uang tidak diikuti dengan tanda titik.</a:t>
            </a:r>
            <a:endParaRPr lang="en-US" sz="1400" dirty="0" smtClean="0"/>
          </a:p>
          <a:p>
            <a:pPr>
              <a:buNone/>
            </a:pPr>
            <a:r>
              <a:rPr lang="id-ID" sz="1400" dirty="0" smtClean="0"/>
              <a:t>	</a:t>
            </a:r>
            <a:r>
              <a:rPr lang="en-US" sz="1400" dirty="0" smtClean="0"/>
              <a:t>	</a:t>
            </a:r>
            <a:r>
              <a:rPr lang="id-ID" sz="1400" dirty="0" smtClean="0"/>
              <a:t>	Misalnya :</a:t>
            </a:r>
            <a:endParaRPr lang="en-US" sz="1400" dirty="0" smtClean="0"/>
          </a:p>
          <a:p>
            <a:pPr>
              <a:buNone/>
            </a:pPr>
            <a:r>
              <a:rPr lang="en-US" sz="1400" dirty="0" smtClean="0"/>
              <a:t>	</a:t>
            </a:r>
            <a:r>
              <a:rPr lang="id-ID" sz="1400" dirty="0" smtClean="0"/>
              <a:t>			Cu			kuprum</a:t>
            </a:r>
            <a:endParaRPr lang="en-US" sz="1400" dirty="0" smtClean="0"/>
          </a:p>
          <a:p>
            <a:pPr lvl="2"/>
            <a:r>
              <a:rPr lang="id-ID" sz="800" dirty="0" smtClean="0"/>
              <a:t>		</a:t>
            </a:r>
            <a:r>
              <a:rPr lang="id-ID" sz="1400" dirty="0" smtClean="0"/>
              <a:t>cm			sentimete</a:t>
            </a:r>
            <a:r>
              <a:rPr lang="id-ID" sz="800" dirty="0" smtClean="0"/>
              <a:t>r</a:t>
            </a:r>
            <a:endParaRPr lang="en-US" sz="800" dirty="0" smtClean="0"/>
          </a:p>
          <a:p>
            <a:pPr>
              <a:buNone/>
            </a:pPr>
            <a:r>
              <a:rPr lang="id-ID" sz="1400" dirty="0" smtClean="0"/>
              <a:t>			</a:t>
            </a:r>
            <a:endParaRPr lang="en-US" sz="1400" dirty="0"/>
          </a:p>
        </p:txBody>
      </p:sp>
      <p:pic>
        <p:nvPicPr>
          <p:cNvPr id="5" name="Picture 4" descr="ag00578_.gif"/>
          <p:cNvPicPr>
            <a:picLocks noChangeAspect="1"/>
          </p:cNvPicPr>
          <p:nvPr/>
        </p:nvPicPr>
        <p:blipFill>
          <a:blip r:embed="rId3"/>
          <a:stretch>
            <a:fillRect/>
          </a:stretch>
        </p:blipFill>
        <p:spPr>
          <a:xfrm>
            <a:off x="7315200" y="457200"/>
            <a:ext cx="1828800" cy="11620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 calcmode="lin" valueType="num">
                                      <p:cBhvr>
                                        <p:cTn id="9" dur="500" fill="hold"/>
                                        <p:tgtEl>
                                          <p:spTgt spid="3">
                                            <p:bg/>
                                          </p:spTgt>
                                        </p:tgtEl>
                                        <p:attrNameLst>
                                          <p:attrName>style.rotation</p:attrName>
                                        </p:attrNameLst>
                                      </p:cBhvr>
                                      <p:tavLst>
                                        <p:tav tm="0">
                                          <p:val>
                                            <p:fltVal val="360"/>
                                          </p:val>
                                        </p:tav>
                                        <p:tav tm="100000">
                                          <p:val>
                                            <p:fltVal val="0"/>
                                          </p:val>
                                        </p:tav>
                                      </p:tavLst>
                                    </p:anim>
                                    <p:animEffect transition="in" filter="fade">
                                      <p:cBhvr>
                                        <p:cTn id="10" dur="500"/>
                                        <p:tgtEl>
                                          <p:spTgt spid="3">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0" end="0"/>
                                            </p:tx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1" end="1"/>
                                            </p:txEl>
                                          </p:spTgt>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2" end="2"/>
                                            </p:txEl>
                                          </p:spTgt>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0" dur="500"/>
                                        <p:tgtEl>
                                          <p:spTgt spid="3">
                                            <p:txEl>
                                              <p:pRg st="4" end="4"/>
                                            </p:tx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46" dur="500"/>
                                        <p:tgtEl>
                                          <p:spTgt spid="3">
                                            <p:txEl>
                                              <p:pRg st="5" end="5"/>
                                            </p:txEl>
                                          </p:spTgt>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2" dur="500"/>
                                        <p:tgtEl>
                                          <p:spTgt spid="3">
                                            <p:txEl>
                                              <p:pRg st="6" end="6"/>
                                            </p:txEl>
                                          </p:spTgt>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58" dur="500"/>
                                        <p:tgtEl>
                                          <p:spTgt spid="3">
                                            <p:txEl>
                                              <p:pRg st="7" end="7"/>
                                            </p:txEl>
                                          </p:spTgt>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3"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64" dur="500"/>
                                        <p:tgtEl>
                                          <p:spTgt spid="3">
                                            <p:txEl>
                                              <p:pRg st="8" end="8"/>
                                            </p:txEl>
                                          </p:spTgt>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p:cTn id="6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9"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70" dur="500"/>
                                        <p:tgtEl>
                                          <p:spTgt spid="3">
                                            <p:txEl>
                                              <p:pRg st="9" end="9"/>
                                            </p:txEl>
                                          </p:spTgt>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p:cTn id="7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5" dur="500" fill="hold"/>
                                        <p:tgtEl>
                                          <p:spTgt spid="3">
                                            <p:txEl>
                                              <p:pRg st="10" end="10"/>
                                            </p:txEl>
                                          </p:spTgt>
                                        </p:tgtEl>
                                        <p:attrNameLst>
                                          <p:attrName>style.rotation</p:attrName>
                                        </p:attrNameLst>
                                      </p:cBhvr>
                                      <p:tavLst>
                                        <p:tav tm="0">
                                          <p:val>
                                            <p:fltVal val="360"/>
                                          </p:val>
                                        </p:tav>
                                        <p:tav tm="100000">
                                          <p:val>
                                            <p:fltVal val="0"/>
                                          </p:val>
                                        </p:tav>
                                      </p:tavLst>
                                    </p:anim>
                                    <p:animEffect transition="in" filter="fade">
                                      <p:cBhvr>
                                        <p:cTn id="76" dur="500"/>
                                        <p:tgtEl>
                                          <p:spTgt spid="3">
                                            <p:txEl>
                                              <p:pRg st="10" end="10"/>
                                            </p:txEl>
                                          </p:spTgt>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p:cTn id="79"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1" dur="500" fill="hold"/>
                                        <p:tgtEl>
                                          <p:spTgt spid="3">
                                            <p:txEl>
                                              <p:pRg st="11" end="11"/>
                                            </p:txEl>
                                          </p:spTgt>
                                        </p:tgtEl>
                                        <p:attrNameLst>
                                          <p:attrName>style.rotation</p:attrName>
                                        </p:attrNameLst>
                                      </p:cBhvr>
                                      <p:tavLst>
                                        <p:tav tm="0">
                                          <p:val>
                                            <p:fltVal val="360"/>
                                          </p:val>
                                        </p:tav>
                                        <p:tav tm="100000">
                                          <p:val>
                                            <p:fltVal val="0"/>
                                          </p:val>
                                        </p:tav>
                                      </p:tavLst>
                                    </p:anim>
                                    <p:animEffect transition="in" filter="fade">
                                      <p:cBhvr>
                                        <p:cTn id="82" dur="500"/>
                                        <p:tgtEl>
                                          <p:spTgt spid="3">
                                            <p:txEl>
                                              <p:pRg st="11" end="11"/>
                                            </p:txEl>
                                          </p:spTgt>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p:cTn id="85"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87" dur="500" fill="hold"/>
                                        <p:tgtEl>
                                          <p:spTgt spid="3">
                                            <p:txEl>
                                              <p:pRg st="12" end="12"/>
                                            </p:txEl>
                                          </p:spTgt>
                                        </p:tgtEl>
                                        <p:attrNameLst>
                                          <p:attrName>style.rotation</p:attrName>
                                        </p:attrNameLst>
                                      </p:cBhvr>
                                      <p:tavLst>
                                        <p:tav tm="0">
                                          <p:val>
                                            <p:fltVal val="360"/>
                                          </p:val>
                                        </p:tav>
                                        <p:tav tm="100000">
                                          <p:val>
                                            <p:fltVal val="0"/>
                                          </p:val>
                                        </p:tav>
                                      </p:tavLst>
                                    </p:anim>
                                    <p:animEffect transition="in" filter="fade">
                                      <p:cBhvr>
                                        <p:cTn id="88" dur="500"/>
                                        <p:tgtEl>
                                          <p:spTgt spid="3">
                                            <p:txEl>
                                              <p:pRg st="12" end="12"/>
                                            </p:txEl>
                                          </p:spTgt>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p:cTn id="91"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93" dur="500" fill="hold"/>
                                        <p:tgtEl>
                                          <p:spTgt spid="3">
                                            <p:txEl>
                                              <p:pRg st="13" end="13"/>
                                            </p:txEl>
                                          </p:spTgt>
                                        </p:tgtEl>
                                        <p:attrNameLst>
                                          <p:attrName>style.rotation</p:attrName>
                                        </p:attrNameLst>
                                      </p:cBhvr>
                                      <p:tavLst>
                                        <p:tav tm="0">
                                          <p:val>
                                            <p:fltVal val="360"/>
                                          </p:val>
                                        </p:tav>
                                        <p:tav tm="100000">
                                          <p:val>
                                            <p:fltVal val="0"/>
                                          </p:val>
                                        </p:tav>
                                      </p:tavLst>
                                    </p:anim>
                                    <p:animEffect transition="in" filter="fade">
                                      <p:cBhvr>
                                        <p:cTn id="94" dur="500"/>
                                        <p:tgtEl>
                                          <p:spTgt spid="3">
                                            <p:txEl>
                                              <p:pRg st="13" end="13"/>
                                            </p:tx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 calcmode="lin" valueType="num">
                                      <p:cBhvr>
                                        <p:cTn id="97"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98" dur="5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99" dur="500" fill="hold"/>
                                        <p:tgtEl>
                                          <p:spTgt spid="3">
                                            <p:txEl>
                                              <p:pRg st="14" end="14"/>
                                            </p:txEl>
                                          </p:spTgt>
                                        </p:tgtEl>
                                        <p:attrNameLst>
                                          <p:attrName>style.rotation</p:attrName>
                                        </p:attrNameLst>
                                      </p:cBhvr>
                                      <p:tavLst>
                                        <p:tav tm="0">
                                          <p:val>
                                            <p:fltVal val="360"/>
                                          </p:val>
                                        </p:tav>
                                        <p:tav tm="100000">
                                          <p:val>
                                            <p:fltVal val="0"/>
                                          </p:val>
                                        </p:tav>
                                      </p:tavLst>
                                    </p:anim>
                                    <p:animEffect transition="in" filter="fade">
                                      <p:cBhvr>
                                        <p:cTn id="100" dur="500"/>
                                        <p:tgtEl>
                                          <p:spTgt spid="3">
                                            <p:txEl>
                                              <p:pRg st="14" end="14"/>
                                            </p:txEl>
                                          </p:spTgt>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p:cTn id="103"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104" dur="500" fill="hold"/>
                                        <p:tgtEl>
                                          <p:spTgt spid="3">
                                            <p:txEl>
                                              <p:pRg st="16" end="16"/>
                                            </p:txEl>
                                          </p:spTgt>
                                        </p:tgtEl>
                                        <p:attrNameLst>
                                          <p:attrName>ppt_h</p:attrName>
                                        </p:attrNameLst>
                                      </p:cBhvr>
                                      <p:tavLst>
                                        <p:tav tm="0">
                                          <p:val>
                                            <p:fltVal val="0"/>
                                          </p:val>
                                        </p:tav>
                                        <p:tav tm="100000">
                                          <p:val>
                                            <p:strVal val="#ppt_h"/>
                                          </p:val>
                                        </p:tav>
                                      </p:tavLst>
                                    </p:anim>
                                    <p:anim calcmode="lin" valueType="num">
                                      <p:cBhvr>
                                        <p:cTn id="105" dur="500" fill="hold"/>
                                        <p:tgtEl>
                                          <p:spTgt spid="3">
                                            <p:txEl>
                                              <p:pRg st="16" end="16"/>
                                            </p:txEl>
                                          </p:spTgt>
                                        </p:tgtEl>
                                        <p:attrNameLst>
                                          <p:attrName>style.rotation</p:attrName>
                                        </p:attrNameLst>
                                      </p:cBhvr>
                                      <p:tavLst>
                                        <p:tav tm="0">
                                          <p:val>
                                            <p:fltVal val="360"/>
                                          </p:val>
                                        </p:tav>
                                        <p:tav tm="100000">
                                          <p:val>
                                            <p:fltVal val="0"/>
                                          </p:val>
                                        </p:tav>
                                      </p:tavLst>
                                    </p:anim>
                                    <p:animEffect transition="in" filter="fade">
                                      <p:cBhvr>
                                        <p:cTn id="106" dur="500"/>
                                        <p:tgtEl>
                                          <p:spTgt spid="3">
                                            <p:txEl>
                                              <p:pRg st="16" end="16"/>
                                            </p:txEl>
                                          </p:spTgt>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p:cTn id="109" dur="5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110" dur="500" fill="hold"/>
                                        <p:tgtEl>
                                          <p:spTgt spid="3">
                                            <p:txEl>
                                              <p:pRg st="17" end="17"/>
                                            </p:txEl>
                                          </p:spTgt>
                                        </p:tgtEl>
                                        <p:attrNameLst>
                                          <p:attrName>ppt_h</p:attrName>
                                        </p:attrNameLst>
                                      </p:cBhvr>
                                      <p:tavLst>
                                        <p:tav tm="0">
                                          <p:val>
                                            <p:fltVal val="0"/>
                                          </p:val>
                                        </p:tav>
                                        <p:tav tm="100000">
                                          <p:val>
                                            <p:strVal val="#ppt_h"/>
                                          </p:val>
                                        </p:tav>
                                      </p:tavLst>
                                    </p:anim>
                                    <p:anim calcmode="lin" valueType="num">
                                      <p:cBhvr>
                                        <p:cTn id="111" dur="500" fill="hold"/>
                                        <p:tgtEl>
                                          <p:spTgt spid="3">
                                            <p:txEl>
                                              <p:pRg st="17" end="17"/>
                                            </p:txEl>
                                          </p:spTgt>
                                        </p:tgtEl>
                                        <p:attrNameLst>
                                          <p:attrName>style.rotation</p:attrName>
                                        </p:attrNameLst>
                                      </p:cBhvr>
                                      <p:tavLst>
                                        <p:tav tm="0">
                                          <p:val>
                                            <p:fltVal val="360"/>
                                          </p:val>
                                        </p:tav>
                                        <p:tav tm="100000">
                                          <p:val>
                                            <p:fltVal val="0"/>
                                          </p:val>
                                        </p:tav>
                                      </p:tavLst>
                                    </p:anim>
                                    <p:animEffect transition="in" filter="fade">
                                      <p:cBhvr>
                                        <p:cTn id="112" dur="500"/>
                                        <p:tgtEl>
                                          <p:spTgt spid="3">
                                            <p:txEl>
                                              <p:pRg st="17" end="17"/>
                                            </p:txEl>
                                          </p:spTgt>
                                        </p:tgtEl>
                                      </p:cBhvr>
                                    </p:animEffect>
                                  </p:childTnLst>
                                </p:cTn>
                              </p:par>
                              <p:par>
                                <p:cTn id="113" presetID="49" presetClass="entr" presetSubtype="0" decel="100000" fill="hold" grpId="0" nodeType="with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p:cTn id="115" dur="5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116" dur="500" fill="hold"/>
                                        <p:tgtEl>
                                          <p:spTgt spid="3">
                                            <p:txEl>
                                              <p:pRg st="18" end="18"/>
                                            </p:txEl>
                                          </p:spTgt>
                                        </p:tgtEl>
                                        <p:attrNameLst>
                                          <p:attrName>ppt_h</p:attrName>
                                        </p:attrNameLst>
                                      </p:cBhvr>
                                      <p:tavLst>
                                        <p:tav tm="0">
                                          <p:val>
                                            <p:fltVal val="0"/>
                                          </p:val>
                                        </p:tav>
                                        <p:tav tm="100000">
                                          <p:val>
                                            <p:strVal val="#ppt_h"/>
                                          </p:val>
                                        </p:tav>
                                      </p:tavLst>
                                    </p:anim>
                                    <p:anim calcmode="lin" valueType="num">
                                      <p:cBhvr>
                                        <p:cTn id="117" dur="500" fill="hold"/>
                                        <p:tgtEl>
                                          <p:spTgt spid="3">
                                            <p:txEl>
                                              <p:pRg st="18" end="18"/>
                                            </p:txEl>
                                          </p:spTgt>
                                        </p:tgtEl>
                                        <p:attrNameLst>
                                          <p:attrName>style.rotation</p:attrName>
                                        </p:attrNameLst>
                                      </p:cBhvr>
                                      <p:tavLst>
                                        <p:tav tm="0">
                                          <p:val>
                                            <p:fltVal val="360"/>
                                          </p:val>
                                        </p:tav>
                                        <p:tav tm="100000">
                                          <p:val>
                                            <p:fltVal val="0"/>
                                          </p:val>
                                        </p:tav>
                                      </p:tavLst>
                                    </p:anim>
                                    <p:animEffect transition="in" filter="fade">
                                      <p:cBhvr>
                                        <p:cTn id="118" dur="500"/>
                                        <p:tgtEl>
                                          <p:spTgt spid="3">
                                            <p:txEl>
                                              <p:pRg st="18" end="18"/>
                                            </p:txEl>
                                          </p:spTgt>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 calcmode="lin" valueType="num">
                                      <p:cBhvr>
                                        <p:cTn id="121" dur="500" fill="hold"/>
                                        <p:tgtEl>
                                          <p:spTgt spid="3">
                                            <p:txEl>
                                              <p:pRg st="19" end="19"/>
                                            </p:txEl>
                                          </p:spTgt>
                                        </p:tgtEl>
                                        <p:attrNameLst>
                                          <p:attrName>ppt_w</p:attrName>
                                        </p:attrNameLst>
                                      </p:cBhvr>
                                      <p:tavLst>
                                        <p:tav tm="0">
                                          <p:val>
                                            <p:fltVal val="0"/>
                                          </p:val>
                                        </p:tav>
                                        <p:tav tm="100000">
                                          <p:val>
                                            <p:strVal val="#ppt_w"/>
                                          </p:val>
                                        </p:tav>
                                      </p:tavLst>
                                    </p:anim>
                                    <p:anim calcmode="lin" valueType="num">
                                      <p:cBhvr>
                                        <p:cTn id="122" dur="500" fill="hold"/>
                                        <p:tgtEl>
                                          <p:spTgt spid="3">
                                            <p:txEl>
                                              <p:pRg st="19" end="19"/>
                                            </p:txEl>
                                          </p:spTgt>
                                        </p:tgtEl>
                                        <p:attrNameLst>
                                          <p:attrName>ppt_h</p:attrName>
                                        </p:attrNameLst>
                                      </p:cBhvr>
                                      <p:tavLst>
                                        <p:tav tm="0">
                                          <p:val>
                                            <p:fltVal val="0"/>
                                          </p:val>
                                        </p:tav>
                                        <p:tav tm="100000">
                                          <p:val>
                                            <p:strVal val="#ppt_h"/>
                                          </p:val>
                                        </p:tav>
                                      </p:tavLst>
                                    </p:anim>
                                    <p:anim calcmode="lin" valueType="num">
                                      <p:cBhvr>
                                        <p:cTn id="123" dur="500" fill="hold"/>
                                        <p:tgtEl>
                                          <p:spTgt spid="3">
                                            <p:txEl>
                                              <p:pRg st="19" end="19"/>
                                            </p:txEl>
                                          </p:spTgt>
                                        </p:tgtEl>
                                        <p:attrNameLst>
                                          <p:attrName>style.rotation</p:attrName>
                                        </p:attrNameLst>
                                      </p:cBhvr>
                                      <p:tavLst>
                                        <p:tav tm="0">
                                          <p:val>
                                            <p:fltVal val="360"/>
                                          </p:val>
                                        </p:tav>
                                        <p:tav tm="100000">
                                          <p:val>
                                            <p:fltVal val="0"/>
                                          </p:val>
                                        </p:tav>
                                      </p:tavLst>
                                    </p:anim>
                                    <p:animEffect transition="in" filter="fade">
                                      <p:cBhvr>
                                        <p:cTn id="124" dur="500"/>
                                        <p:tgtEl>
                                          <p:spTgt spid="3">
                                            <p:txEl>
                                              <p:pRg st="19" end="19"/>
                                            </p:txEl>
                                          </p:spTgt>
                                        </p:tgtEl>
                                      </p:cBhvr>
                                    </p:animEffect>
                                  </p:childTnLst>
                                </p:cTn>
                              </p:par>
                              <p:par>
                                <p:cTn id="125" presetID="49" presetClass="entr" presetSubtype="0" decel="100000" fill="hold" grpId="0" nodeType="withEffect">
                                  <p:stCondLst>
                                    <p:cond delay="0"/>
                                  </p:stCondLst>
                                  <p:childTnLst>
                                    <p:set>
                                      <p:cBhvr>
                                        <p:cTn id="126" dur="1" fill="hold">
                                          <p:stCondLst>
                                            <p:cond delay="0"/>
                                          </p:stCondLst>
                                        </p:cTn>
                                        <p:tgtEl>
                                          <p:spTgt spid="3">
                                            <p:txEl>
                                              <p:pRg st="20" end="20"/>
                                            </p:txEl>
                                          </p:spTgt>
                                        </p:tgtEl>
                                        <p:attrNameLst>
                                          <p:attrName>style.visibility</p:attrName>
                                        </p:attrNameLst>
                                      </p:cBhvr>
                                      <p:to>
                                        <p:strVal val="visible"/>
                                      </p:to>
                                    </p:set>
                                    <p:anim calcmode="lin" valueType="num">
                                      <p:cBhvr>
                                        <p:cTn id="127" dur="500" fill="hold"/>
                                        <p:tgtEl>
                                          <p:spTgt spid="3">
                                            <p:txEl>
                                              <p:pRg st="20" end="20"/>
                                            </p:txEl>
                                          </p:spTgt>
                                        </p:tgtEl>
                                        <p:attrNameLst>
                                          <p:attrName>ppt_w</p:attrName>
                                        </p:attrNameLst>
                                      </p:cBhvr>
                                      <p:tavLst>
                                        <p:tav tm="0">
                                          <p:val>
                                            <p:fltVal val="0"/>
                                          </p:val>
                                        </p:tav>
                                        <p:tav tm="100000">
                                          <p:val>
                                            <p:strVal val="#ppt_w"/>
                                          </p:val>
                                        </p:tav>
                                      </p:tavLst>
                                    </p:anim>
                                    <p:anim calcmode="lin" valueType="num">
                                      <p:cBhvr>
                                        <p:cTn id="128" dur="500" fill="hold"/>
                                        <p:tgtEl>
                                          <p:spTgt spid="3">
                                            <p:txEl>
                                              <p:pRg st="20" end="20"/>
                                            </p:txEl>
                                          </p:spTgt>
                                        </p:tgtEl>
                                        <p:attrNameLst>
                                          <p:attrName>ppt_h</p:attrName>
                                        </p:attrNameLst>
                                      </p:cBhvr>
                                      <p:tavLst>
                                        <p:tav tm="0">
                                          <p:val>
                                            <p:fltVal val="0"/>
                                          </p:val>
                                        </p:tav>
                                        <p:tav tm="100000">
                                          <p:val>
                                            <p:strVal val="#ppt_h"/>
                                          </p:val>
                                        </p:tav>
                                      </p:tavLst>
                                    </p:anim>
                                    <p:anim calcmode="lin" valueType="num">
                                      <p:cBhvr>
                                        <p:cTn id="129" dur="500" fill="hold"/>
                                        <p:tgtEl>
                                          <p:spTgt spid="3">
                                            <p:txEl>
                                              <p:pRg st="20" end="20"/>
                                            </p:txEl>
                                          </p:spTgt>
                                        </p:tgtEl>
                                        <p:attrNameLst>
                                          <p:attrName>style.rotation</p:attrName>
                                        </p:attrNameLst>
                                      </p:cBhvr>
                                      <p:tavLst>
                                        <p:tav tm="0">
                                          <p:val>
                                            <p:fltVal val="360"/>
                                          </p:val>
                                        </p:tav>
                                        <p:tav tm="100000">
                                          <p:val>
                                            <p:fltVal val="0"/>
                                          </p:val>
                                        </p:tav>
                                      </p:tavLst>
                                    </p:anim>
                                    <p:animEffect transition="in" filter="fade">
                                      <p:cBhvr>
                                        <p:cTn id="130"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den (13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00" name="Picture 2" descr="D:\WALLPAPER\children\j0283649.gif"/>
          <p:cNvPicPr>
            <a:picLocks noChangeAspect="1" noChangeArrowheads="1" noCrop="1"/>
          </p:cNvPicPr>
          <p:nvPr/>
        </p:nvPicPr>
        <p:blipFill>
          <a:blip r:embed="rId4"/>
          <a:srcRect/>
          <a:stretch>
            <a:fillRect/>
          </a:stretch>
        </p:blipFill>
        <p:spPr bwMode="auto">
          <a:xfrm>
            <a:off x="7786688" y="4857750"/>
            <a:ext cx="1000125" cy="1428750"/>
          </a:xfrm>
          <a:prstGeom prst="rect">
            <a:avLst/>
          </a:prstGeom>
          <a:noFill/>
          <a:ln w="9525">
            <a:noFill/>
            <a:miter lim="800000"/>
            <a:headEnd/>
            <a:tailEnd/>
          </a:ln>
        </p:spPr>
      </p:pic>
      <p:graphicFrame>
        <p:nvGraphicFramePr>
          <p:cNvPr id="6" name="Diagram 5"/>
          <p:cNvGraphicFramePr/>
          <p:nvPr/>
        </p:nvGraphicFramePr>
        <p:xfrm>
          <a:off x="304800" y="304800"/>
          <a:ext cx="8534400" cy="6324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1000"/>
            <a:ext cx="8229600" cy="6073808"/>
          </a:xfrm>
          <a:prstGeom prst="roundRect">
            <a:avLst/>
          </a:prstGeom>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buNone/>
            </a:pPr>
            <a:r>
              <a:rPr lang="id-ID" dirty="0" smtClean="0"/>
              <a:t>2. </a:t>
            </a:r>
            <a:r>
              <a:rPr lang="en-US" dirty="0" smtClean="0"/>
              <a:t> </a:t>
            </a:r>
            <a:r>
              <a:rPr lang="id-ID" dirty="0" smtClean="0"/>
              <a:t>Akronim ialah singkatan dari dua kata atau lebih yang diperlakukan sebagai sebuah kata.</a:t>
            </a:r>
            <a:endParaRPr lang="en-US" dirty="0" smtClean="0"/>
          </a:p>
          <a:p>
            <a:pPr>
              <a:buNone/>
            </a:pPr>
            <a:endParaRPr lang="en-US" dirty="0" smtClean="0"/>
          </a:p>
          <a:p>
            <a:pPr>
              <a:buNone/>
            </a:pPr>
            <a:r>
              <a:rPr lang="en-US" dirty="0" smtClean="0"/>
              <a:t>	</a:t>
            </a:r>
            <a:r>
              <a:rPr lang="id-ID" dirty="0" smtClean="0"/>
              <a:t>a.</a:t>
            </a:r>
            <a:r>
              <a:rPr lang="en-US" dirty="0" smtClean="0"/>
              <a:t>	</a:t>
            </a:r>
            <a:r>
              <a:rPr lang="id-ID" dirty="0" smtClean="0"/>
              <a:t> Akronim nama diri yang berupa gabungan huruf awal unsur-</a:t>
            </a:r>
            <a:r>
              <a:rPr lang="en-US" dirty="0" smtClean="0"/>
              <a:t>	</a:t>
            </a:r>
            <a:r>
              <a:rPr lang="id-ID" dirty="0" smtClean="0"/>
              <a:t>unsur</a:t>
            </a:r>
            <a:r>
              <a:rPr lang="en-US" dirty="0" smtClean="0"/>
              <a:t> </a:t>
            </a:r>
            <a:r>
              <a:rPr lang="id-ID" dirty="0" smtClean="0"/>
              <a:t>nama diri ditulis seluruhnya dengan huruf kapital tanpa </a:t>
            </a:r>
            <a:r>
              <a:rPr lang="en-US" dirty="0" smtClean="0"/>
              <a:t>	</a:t>
            </a:r>
            <a:r>
              <a:rPr lang="id-ID" dirty="0" smtClean="0"/>
              <a:t>tanda titik.</a:t>
            </a:r>
            <a:endParaRPr lang="en-US" dirty="0" smtClean="0"/>
          </a:p>
          <a:p>
            <a:pPr>
              <a:buNone/>
            </a:pPr>
            <a:r>
              <a:rPr lang="en-US" dirty="0" smtClean="0"/>
              <a:t>	</a:t>
            </a:r>
            <a:r>
              <a:rPr lang="id-ID" dirty="0" smtClean="0"/>
              <a:t>	Misalnya :</a:t>
            </a:r>
            <a:endParaRPr lang="en-US" dirty="0" smtClean="0"/>
          </a:p>
          <a:p>
            <a:pPr>
              <a:buNone/>
            </a:pPr>
            <a:r>
              <a:rPr lang="en-US" dirty="0" smtClean="0"/>
              <a:t>	</a:t>
            </a:r>
            <a:r>
              <a:rPr lang="id-ID" dirty="0" smtClean="0"/>
              <a:t>	LIPI	</a:t>
            </a:r>
            <a:r>
              <a:rPr lang="en-US" dirty="0" smtClean="0"/>
              <a:t>	</a:t>
            </a:r>
            <a:r>
              <a:rPr lang="id-ID" i="1" dirty="0" smtClean="0"/>
              <a:t>L</a:t>
            </a:r>
            <a:r>
              <a:rPr lang="id-ID" dirty="0" smtClean="0"/>
              <a:t>embaga </a:t>
            </a:r>
            <a:r>
              <a:rPr lang="id-ID" i="1" dirty="0" smtClean="0"/>
              <a:t>I</a:t>
            </a:r>
            <a:r>
              <a:rPr lang="id-ID" dirty="0" smtClean="0"/>
              <a:t>lmu </a:t>
            </a:r>
            <a:r>
              <a:rPr lang="id-ID" i="1" dirty="0" smtClean="0"/>
              <a:t>P</a:t>
            </a:r>
            <a:r>
              <a:rPr lang="id-ID" dirty="0" smtClean="0"/>
              <a:t>engetahuan </a:t>
            </a:r>
            <a:r>
              <a:rPr lang="id-ID" i="1" dirty="0" smtClean="0"/>
              <a:t>I</a:t>
            </a:r>
            <a:r>
              <a:rPr lang="id-ID" dirty="0" smtClean="0"/>
              <a:t>ndonesia</a:t>
            </a:r>
            <a:endParaRPr lang="en-US" dirty="0" smtClean="0"/>
          </a:p>
          <a:p>
            <a:pPr>
              <a:buNone/>
            </a:pPr>
            <a:r>
              <a:rPr lang="en-US" dirty="0" smtClean="0"/>
              <a:t>	</a:t>
            </a:r>
            <a:r>
              <a:rPr lang="id-ID" dirty="0" smtClean="0"/>
              <a:t>b. </a:t>
            </a:r>
            <a:r>
              <a:rPr lang="en-US" dirty="0" smtClean="0"/>
              <a:t>	</a:t>
            </a:r>
            <a:r>
              <a:rPr lang="id-ID" dirty="0" smtClean="0"/>
              <a:t>Akronim nama diri yang berupa singkatan dari beberapa unsur </a:t>
            </a:r>
            <a:r>
              <a:rPr lang="en-US" dirty="0" smtClean="0"/>
              <a:t>	</a:t>
            </a:r>
            <a:r>
              <a:rPr lang="id-ID" dirty="0" smtClean="0"/>
              <a:t>ditulis dengan huruf awal kapital .</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	Bulog		</a:t>
            </a:r>
            <a:r>
              <a:rPr lang="id-ID" i="1" dirty="0" smtClean="0"/>
              <a:t>B</a:t>
            </a:r>
            <a:r>
              <a:rPr lang="id-ID" dirty="0" smtClean="0"/>
              <a:t>adan </a:t>
            </a:r>
            <a:r>
              <a:rPr lang="id-ID" i="1" dirty="0" smtClean="0"/>
              <a:t>U</a:t>
            </a:r>
            <a:r>
              <a:rPr lang="id-ID" dirty="0" smtClean="0"/>
              <a:t>rusan </a:t>
            </a:r>
            <a:r>
              <a:rPr lang="id-ID" i="1" dirty="0" smtClean="0"/>
              <a:t>L</a:t>
            </a:r>
            <a:r>
              <a:rPr lang="id-ID" dirty="0" smtClean="0"/>
              <a:t>ogistik</a:t>
            </a:r>
            <a:endParaRPr lang="en-US" dirty="0" smtClean="0"/>
          </a:p>
          <a:p>
            <a:pPr>
              <a:buNone/>
            </a:pPr>
            <a:r>
              <a:rPr lang="en-US" dirty="0" smtClean="0"/>
              <a:t>	</a:t>
            </a:r>
            <a:r>
              <a:rPr lang="id-ID" dirty="0" smtClean="0"/>
              <a:t>	Bappenas	</a:t>
            </a:r>
            <a:r>
              <a:rPr lang="id-ID" i="1" dirty="0" smtClean="0"/>
              <a:t>B</a:t>
            </a:r>
            <a:r>
              <a:rPr lang="id-ID" dirty="0" smtClean="0"/>
              <a:t>adan </a:t>
            </a:r>
            <a:r>
              <a:rPr lang="id-ID" i="1" dirty="0" smtClean="0"/>
              <a:t>P</a:t>
            </a:r>
            <a:r>
              <a:rPr lang="id-ID" dirty="0" smtClean="0"/>
              <a:t>erencanaan </a:t>
            </a:r>
            <a:r>
              <a:rPr lang="id-ID" i="1" dirty="0" smtClean="0"/>
              <a:t>P</a:t>
            </a:r>
            <a:r>
              <a:rPr lang="id-ID" dirty="0" smtClean="0"/>
              <a:t>embangunan </a:t>
            </a:r>
            <a:r>
              <a:rPr lang="id-ID" i="1" dirty="0" smtClean="0"/>
              <a:t>N</a:t>
            </a:r>
            <a:r>
              <a:rPr lang="id-ID" dirty="0" smtClean="0"/>
              <a:t>asional</a:t>
            </a:r>
            <a:endParaRPr lang="en-US" dirty="0" smtClean="0"/>
          </a:p>
          <a:p>
            <a:pPr>
              <a:buNone/>
            </a:pPr>
            <a:r>
              <a:rPr lang="en-US" dirty="0" smtClean="0"/>
              <a:t>	</a:t>
            </a:r>
            <a:r>
              <a:rPr lang="id-ID" dirty="0" smtClean="0"/>
              <a:t>c.</a:t>
            </a:r>
            <a:r>
              <a:rPr lang="en-US" dirty="0" smtClean="0"/>
              <a:t>	</a:t>
            </a:r>
            <a:r>
              <a:rPr lang="id-ID" dirty="0" smtClean="0"/>
              <a:t> Akronim bukan nama diri yang berupa singkatan dari dua kata </a:t>
            </a:r>
            <a:r>
              <a:rPr lang="en-US" dirty="0" smtClean="0"/>
              <a:t>	</a:t>
            </a:r>
            <a:r>
              <a:rPr lang="id-ID" dirty="0" smtClean="0"/>
              <a:t>atau</a:t>
            </a:r>
            <a:r>
              <a:rPr lang="en-US" dirty="0" smtClean="0"/>
              <a:t> </a:t>
            </a:r>
            <a:r>
              <a:rPr lang="id-ID" dirty="0" smtClean="0"/>
              <a:t>lebih ditulis dengan huruf kecil.</a:t>
            </a:r>
            <a:endParaRPr lang="en-US" dirty="0" smtClean="0"/>
          </a:p>
          <a:p>
            <a:pPr>
              <a:buNone/>
            </a:pPr>
            <a:r>
              <a:rPr lang="en-US" dirty="0" smtClean="0"/>
              <a:t>		</a:t>
            </a:r>
            <a:r>
              <a:rPr lang="id-ID" dirty="0" smtClean="0"/>
              <a:t>Misalnya  ;</a:t>
            </a:r>
            <a:endParaRPr lang="en-US" dirty="0" smtClean="0"/>
          </a:p>
          <a:p>
            <a:pPr lvl="2">
              <a:buNone/>
            </a:pPr>
            <a:r>
              <a:rPr lang="id-ID" sz="3200" dirty="0" smtClean="0"/>
              <a:t>pemilu		</a:t>
            </a:r>
            <a:r>
              <a:rPr lang="id-ID" sz="3200" i="1" dirty="0" smtClean="0"/>
              <a:t>pemi</a:t>
            </a:r>
            <a:r>
              <a:rPr lang="id-ID" sz="3200" dirty="0" smtClean="0"/>
              <a:t>lihan </a:t>
            </a:r>
            <a:r>
              <a:rPr lang="id-ID" sz="3200" i="1" dirty="0" smtClean="0"/>
              <a:t>u</a:t>
            </a:r>
            <a:r>
              <a:rPr lang="id-ID" sz="3200" dirty="0" smtClean="0"/>
              <a:t>mum</a:t>
            </a:r>
            <a:endParaRPr lang="en-US" sz="3200" dirty="0" smtClean="0"/>
          </a:p>
          <a:p>
            <a:pPr>
              <a:buNone/>
            </a:pPr>
            <a:r>
              <a:rPr lang="en-US" dirty="0" smtClean="0"/>
              <a:t>		</a:t>
            </a:r>
            <a:r>
              <a:rPr lang="id-ID" dirty="0" smtClean="0"/>
              <a:t>iptek		</a:t>
            </a:r>
            <a:r>
              <a:rPr lang="id-ID" i="1" dirty="0" smtClean="0"/>
              <a:t>i</a:t>
            </a:r>
            <a:r>
              <a:rPr lang="id-ID" dirty="0" smtClean="0"/>
              <a:t>lmu </a:t>
            </a:r>
            <a:r>
              <a:rPr lang="id-ID" i="1" dirty="0" smtClean="0"/>
              <a:t>p</a:t>
            </a:r>
            <a:r>
              <a:rPr lang="id-ID" dirty="0" smtClean="0"/>
              <a:t>engetahuan dan </a:t>
            </a:r>
            <a:r>
              <a:rPr lang="id-ID" i="1" dirty="0" smtClean="0"/>
              <a:t>tek</a:t>
            </a:r>
            <a:r>
              <a:rPr lang="id-ID" dirty="0" smtClean="0"/>
              <a:t>nologi</a:t>
            </a:r>
            <a:endParaRPr lang="en-US" dirty="0" smtClean="0"/>
          </a:p>
          <a:p>
            <a:pPr>
              <a:buNone/>
            </a:pPr>
            <a:endParaRPr lang="en-US" dirty="0"/>
          </a:p>
        </p:txBody>
      </p:sp>
      <p:pic>
        <p:nvPicPr>
          <p:cNvPr id="5" name="Picture 4" descr="ide.gif"/>
          <p:cNvPicPr>
            <a:picLocks noChangeAspect="1"/>
          </p:cNvPicPr>
          <p:nvPr/>
        </p:nvPicPr>
        <p:blipFill>
          <a:blip r:embed="rId3"/>
          <a:stretch>
            <a:fillRect/>
          </a:stretch>
        </p:blipFill>
        <p:spPr>
          <a:xfrm>
            <a:off x="7467600" y="5029200"/>
            <a:ext cx="1295400" cy="140007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b="1" dirty="0" smtClean="0"/>
              <a:t>Angka dan Bilangan </a:t>
            </a:r>
            <a:r>
              <a:rPr lang="en-US" dirty="0" smtClean="0"/>
              <a:t/>
            </a:r>
            <a:br>
              <a:rPr lang="en-US" dirty="0" smtClean="0"/>
            </a:br>
            <a:endParaRPr lang="en-US" dirty="0"/>
          </a:p>
        </p:txBody>
      </p:sp>
      <p:sp>
        <p:nvSpPr>
          <p:cNvPr id="3" name="Content Placeholder 2"/>
          <p:cNvSpPr>
            <a:spLocks noGrp="1"/>
          </p:cNvSpPr>
          <p:nvPr>
            <p:ph idx="1"/>
          </p:nvPr>
        </p:nvSpPr>
        <p:spPr>
          <a:xfrm>
            <a:off x="228600" y="914400"/>
            <a:ext cx="8610600" cy="5638800"/>
          </a:xfrm>
          <a:prstGeom prst="roundRect">
            <a:avLst/>
          </a:prstGeom>
          <a:ln/>
        </p:spPr>
        <p:style>
          <a:lnRef idx="1">
            <a:schemeClr val="accent1"/>
          </a:lnRef>
          <a:fillRef idx="2">
            <a:schemeClr val="accent1"/>
          </a:fillRef>
          <a:effectRef idx="1">
            <a:schemeClr val="accent1"/>
          </a:effectRef>
          <a:fontRef idx="minor">
            <a:schemeClr val="dk1"/>
          </a:fontRef>
        </p:style>
        <p:txBody>
          <a:bodyPr>
            <a:normAutofit fontScale="92500"/>
          </a:bodyPr>
          <a:lstStyle/>
          <a:p>
            <a:pPr>
              <a:lnSpc>
                <a:spcPct val="150000"/>
              </a:lnSpc>
              <a:buNone/>
            </a:pPr>
            <a:r>
              <a:rPr lang="en-US" sz="2800" dirty="0" smtClean="0"/>
              <a:t>	</a:t>
            </a:r>
            <a:r>
              <a:rPr lang="id-ID" sz="2800" dirty="0" smtClean="0"/>
              <a:t>Bilangan dapat dinyatakan dengan angka atau kata. Angka dipakai sebagai lamabng bilangan atau nomor. Didalam tulisan lazim digunakan angka arab</a:t>
            </a:r>
            <a:r>
              <a:rPr lang="en-US" sz="2800" dirty="0" smtClean="0"/>
              <a:t> </a:t>
            </a:r>
            <a:r>
              <a:rPr lang="id-ID" sz="2800" dirty="0" smtClean="0"/>
              <a:t>maupun romawi.</a:t>
            </a:r>
            <a:endParaRPr lang="en-US" sz="2800" dirty="0" smtClean="0"/>
          </a:p>
          <a:p>
            <a:pPr>
              <a:lnSpc>
                <a:spcPct val="150000"/>
              </a:lnSpc>
              <a:buNone/>
            </a:pPr>
            <a:r>
              <a:rPr lang="en-US" sz="2800" dirty="0" smtClean="0"/>
              <a:t>	</a:t>
            </a:r>
            <a:r>
              <a:rPr lang="id-ID" sz="2800" dirty="0" smtClean="0"/>
              <a:t>Angka arab		0,1,2,3,4,5,6,7,8,9</a:t>
            </a:r>
            <a:endParaRPr lang="en-US" sz="2800" dirty="0" smtClean="0"/>
          </a:p>
          <a:p>
            <a:pPr>
              <a:lnSpc>
                <a:spcPct val="150000"/>
              </a:lnSpc>
              <a:buNone/>
            </a:pPr>
            <a:r>
              <a:rPr lang="en-US" sz="2800" dirty="0" smtClean="0"/>
              <a:t>	</a:t>
            </a:r>
            <a:r>
              <a:rPr lang="id-ID" sz="2800" dirty="0" smtClean="0"/>
              <a:t>Ang</a:t>
            </a:r>
            <a:r>
              <a:rPr lang="en-US" sz="2800" dirty="0" smtClean="0"/>
              <a:t>ka</a:t>
            </a:r>
            <a:r>
              <a:rPr lang="id-ID" sz="2800" dirty="0" smtClean="0"/>
              <a:t> romawi		I,II,III,IV,V,VI,VII,VIII,IX,X,</a:t>
            </a:r>
            <a:endParaRPr lang="en-US" sz="2800" dirty="0" smtClean="0"/>
          </a:p>
          <a:p>
            <a:pPr>
              <a:lnSpc>
                <a:spcPct val="150000"/>
              </a:lnSpc>
              <a:buNone/>
            </a:pPr>
            <a:r>
              <a:rPr lang="en-US" sz="2800" dirty="0" smtClean="0"/>
              <a:t>					</a:t>
            </a:r>
            <a:r>
              <a:rPr lang="id-ID" sz="2800" dirty="0" smtClean="0"/>
              <a:t>L(50), C(100), D(500), M(1000), </a:t>
            </a:r>
            <a:r>
              <a:rPr lang="en-US" sz="2800" dirty="0" smtClean="0"/>
              <a:t>				</a:t>
            </a:r>
            <a:r>
              <a:rPr lang="id-ID" sz="2800" dirty="0" smtClean="0"/>
              <a:t>V(5000).</a:t>
            </a:r>
            <a:endParaRPr lang="en-US" sz="2800" dirty="0" smtClean="0"/>
          </a:p>
          <a:p>
            <a:pPr>
              <a:buNone/>
            </a:pPr>
            <a:endParaRPr lang="en-US" sz="2800" dirty="0"/>
          </a:p>
        </p:txBody>
      </p:sp>
      <p:pic>
        <p:nvPicPr>
          <p:cNvPr id="4" name="Picture 3" descr="butterfly_095.gif"/>
          <p:cNvPicPr>
            <a:picLocks noChangeAspect="1"/>
          </p:cNvPicPr>
          <p:nvPr/>
        </p:nvPicPr>
        <p:blipFill>
          <a:blip r:embed="rId3"/>
          <a:stretch>
            <a:fillRect/>
          </a:stretch>
        </p:blipFill>
        <p:spPr>
          <a:xfrm>
            <a:off x="8077200" y="2667000"/>
            <a:ext cx="857250" cy="4191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304800"/>
            <a:ext cx="8686800" cy="6324600"/>
          </a:xfrm>
          <a:prstGeom prst="roundRect">
            <a:avLst/>
          </a:prstGeom>
          <a:ln/>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lvl="0">
              <a:lnSpc>
                <a:spcPct val="170000"/>
              </a:lnSpc>
              <a:buNone/>
            </a:pPr>
            <a:r>
              <a:rPr lang="en-US" dirty="0" smtClean="0"/>
              <a:t>a. </a:t>
            </a:r>
            <a:r>
              <a:rPr lang="id-ID" dirty="0" smtClean="0"/>
              <a:t>Bilangan dalam teks yang dapat dinyatakan dengan satu atau dua kata ditulis dengan huruf, kecuali jika bilangan itu dipakai secara berurutan seperti dalam perincian atau paparan.</a:t>
            </a:r>
            <a:endParaRPr lang="en-US" dirty="0" smtClean="0"/>
          </a:p>
          <a:p>
            <a:pPr>
              <a:lnSpc>
                <a:spcPct val="170000"/>
              </a:lnSpc>
              <a:buNone/>
            </a:pPr>
            <a:r>
              <a:rPr lang="en-US" dirty="0" smtClean="0"/>
              <a:t>	</a:t>
            </a:r>
            <a:r>
              <a:rPr lang="id-ID" dirty="0" smtClean="0"/>
              <a:t>Misalnya :</a:t>
            </a:r>
            <a:endParaRPr lang="en-US" dirty="0" smtClean="0"/>
          </a:p>
          <a:p>
            <a:pPr>
              <a:lnSpc>
                <a:spcPct val="170000"/>
              </a:lnSpc>
              <a:buNone/>
            </a:pPr>
            <a:r>
              <a:rPr lang="en-US" dirty="0" smtClean="0"/>
              <a:t>	</a:t>
            </a:r>
            <a:r>
              <a:rPr lang="id-ID" dirty="0" smtClean="0"/>
              <a:t>	Mereka menonton drama itu sampai </a:t>
            </a:r>
            <a:r>
              <a:rPr lang="id-ID" i="1" dirty="0" smtClean="0"/>
              <a:t>tiga</a:t>
            </a:r>
            <a:r>
              <a:rPr lang="id-ID" dirty="0" smtClean="0"/>
              <a:t> kali</a:t>
            </a:r>
            <a:endParaRPr lang="en-US" dirty="0" smtClean="0"/>
          </a:p>
          <a:p>
            <a:pPr>
              <a:lnSpc>
                <a:spcPct val="170000"/>
              </a:lnSpc>
              <a:buNone/>
            </a:pPr>
            <a:endParaRPr lang="en-US" dirty="0" smtClean="0"/>
          </a:p>
          <a:p>
            <a:pPr lvl="0">
              <a:lnSpc>
                <a:spcPct val="170000"/>
              </a:lnSpc>
              <a:buNone/>
            </a:pPr>
            <a:r>
              <a:rPr lang="en-US" dirty="0" smtClean="0"/>
              <a:t>b. </a:t>
            </a:r>
            <a:r>
              <a:rPr lang="id-ID" dirty="0" smtClean="0"/>
              <a:t>Bilangan pada awal kalimat ditulis dengan huruf, jika lebih dari dua kata, susuna kalimat diubah agar bilangan yang tidak dapat ditulis dengan huruf itu tidak ada pada awal kalimat.</a:t>
            </a:r>
            <a:endParaRPr lang="en-US" dirty="0" smtClean="0"/>
          </a:p>
          <a:p>
            <a:pPr>
              <a:lnSpc>
                <a:spcPct val="170000"/>
              </a:lnSpc>
              <a:buNone/>
            </a:pPr>
            <a:r>
              <a:rPr lang="en-US" dirty="0" smtClean="0"/>
              <a:t>	</a:t>
            </a:r>
            <a:r>
              <a:rPr lang="id-ID" dirty="0" smtClean="0"/>
              <a:t>Misalnya :</a:t>
            </a:r>
            <a:endParaRPr lang="en-US" dirty="0" smtClean="0"/>
          </a:p>
          <a:p>
            <a:pPr>
              <a:lnSpc>
                <a:spcPct val="170000"/>
              </a:lnSpc>
              <a:buNone/>
            </a:pPr>
            <a:r>
              <a:rPr lang="en-US" dirty="0" smtClean="0"/>
              <a:t>	</a:t>
            </a:r>
            <a:r>
              <a:rPr lang="id-ID" dirty="0" smtClean="0"/>
              <a:t>	</a:t>
            </a:r>
            <a:r>
              <a:rPr lang="id-ID" i="1" dirty="0" smtClean="0"/>
              <a:t>Lima puluh</a:t>
            </a:r>
            <a:r>
              <a:rPr lang="id-ID" dirty="0" smtClean="0"/>
              <a:t> siswa kelas 6 lulus ujian</a:t>
            </a:r>
            <a:endParaRPr lang="en-US" dirty="0" smtClean="0"/>
          </a:p>
          <a:p>
            <a:pPr>
              <a:buNone/>
            </a:pPr>
            <a:endParaRPr lang="en-US" dirty="0"/>
          </a:p>
        </p:txBody>
      </p:sp>
      <p:pic>
        <p:nvPicPr>
          <p:cNvPr id="5" name="Picture 4" descr="pidato.gif"/>
          <p:cNvPicPr>
            <a:picLocks noChangeAspect="1"/>
          </p:cNvPicPr>
          <p:nvPr/>
        </p:nvPicPr>
        <p:blipFill>
          <a:blip r:embed="rId3"/>
          <a:stretch>
            <a:fillRect/>
          </a:stretch>
        </p:blipFill>
        <p:spPr>
          <a:xfrm>
            <a:off x="5562600" y="4343400"/>
            <a:ext cx="2438400" cy="2438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686800" cy="6324600"/>
          </a:xfrm>
          <a:prstGeom prst="roundRect">
            <a:avLst/>
          </a:prstGeom>
          <a:ln/>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lvl="0">
              <a:buNone/>
            </a:pPr>
            <a:r>
              <a:rPr lang="en-US" dirty="0" smtClean="0"/>
              <a:t>c. </a:t>
            </a:r>
            <a:r>
              <a:rPr lang="id-ID" dirty="0" smtClean="0"/>
              <a:t>Angka yang menunjukkan bilangan utuh besar dapat dieja sebagian supaya lebih mudah dibaca.</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	Perusahaan itu baru saja mendapat pinjaman </a:t>
            </a:r>
            <a:r>
              <a:rPr lang="id-ID" i="1" dirty="0" smtClean="0"/>
              <a:t>550 miliar</a:t>
            </a:r>
            <a:r>
              <a:rPr lang="id-ID" dirty="0" smtClean="0"/>
              <a:t> rupiah</a:t>
            </a:r>
            <a:endParaRPr lang="en-US" dirty="0" smtClean="0"/>
          </a:p>
          <a:p>
            <a:pPr>
              <a:buNone/>
            </a:pPr>
            <a:endParaRPr lang="en-US" dirty="0" smtClean="0"/>
          </a:p>
          <a:p>
            <a:pPr lvl="0">
              <a:buNone/>
            </a:pPr>
            <a:r>
              <a:rPr lang="en-US" dirty="0" smtClean="0"/>
              <a:t>d. </a:t>
            </a:r>
            <a:r>
              <a:rPr lang="id-ID" dirty="0" smtClean="0"/>
              <a:t>Angka digunakan untuk menyatakan (a) ukuran panjang, berat, luas, dan isi; (b) satuan waktu; (c) nilai uang; dan (d) jumlah.</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0,5 sentimeter			tahun1928</a:t>
            </a:r>
            <a:endParaRPr lang="en-US" dirty="0" smtClean="0"/>
          </a:p>
          <a:p>
            <a:pPr lvl="2">
              <a:buNone/>
            </a:pPr>
            <a:r>
              <a:rPr lang="id-ID" sz="2900" dirty="0" smtClean="0"/>
              <a:t>5 kilogram			17 Agustus 1945</a:t>
            </a:r>
            <a:endParaRPr lang="en-US" dirty="0" smtClean="0"/>
          </a:p>
          <a:p>
            <a:pPr lvl="0">
              <a:buNone/>
            </a:pPr>
            <a:endParaRPr lang="en-US" dirty="0" smtClean="0"/>
          </a:p>
          <a:p>
            <a:pPr>
              <a:buNone/>
            </a:pPr>
            <a:r>
              <a:rPr lang="id-ID" dirty="0" smtClean="0"/>
              <a:t> </a:t>
            </a:r>
            <a:endParaRPr lang="en-US" dirty="0" smtClean="0"/>
          </a:p>
          <a:p>
            <a:pPr>
              <a:buNone/>
            </a:pPr>
            <a:r>
              <a:rPr lang="id-ID" dirty="0" smtClean="0"/>
              <a:t> </a:t>
            </a:r>
            <a:endParaRPr lang="en-US" dirty="0" smtClean="0"/>
          </a:p>
          <a:p>
            <a:pPr>
              <a:buNone/>
            </a:pPr>
            <a:r>
              <a:rPr lang="en-US" dirty="0" smtClean="0"/>
              <a:t> </a:t>
            </a:r>
          </a:p>
          <a:p>
            <a:pPr>
              <a:buNone/>
            </a:pPr>
            <a:endParaRPr lang="en-US" dirty="0"/>
          </a:p>
        </p:txBody>
      </p:sp>
      <p:pic>
        <p:nvPicPr>
          <p:cNvPr id="4" name="Picture 3" descr="5.gif"/>
          <p:cNvPicPr>
            <a:picLocks noChangeAspect="1"/>
          </p:cNvPicPr>
          <p:nvPr/>
        </p:nvPicPr>
        <p:blipFill>
          <a:blip r:embed="rId3"/>
          <a:stretch>
            <a:fillRect/>
          </a:stretch>
        </p:blipFill>
        <p:spPr>
          <a:xfrm>
            <a:off x="3124200" y="3581400"/>
            <a:ext cx="2209800" cy="3276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00800"/>
          </a:xfrm>
          <a:prstGeom prst="roundRect">
            <a:avLst/>
          </a:prstGeom>
          <a:ln/>
        </p:spPr>
        <p:style>
          <a:lnRef idx="1">
            <a:schemeClr val="accent2"/>
          </a:lnRef>
          <a:fillRef idx="2">
            <a:schemeClr val="accent2"/>
          </a:fillRef>
          <a:effectRef idx="1">
            <a:schemeClr val="accent2"/>
          </a:effectRef>
          <a:fontRef idx="minor">
            <a:schemeClr val="dk1"/>
          </a:fontRef>
        </p:style>
        <p:txBody>
          <a:bodyPr>
            <a:noAutofit/>
          </a:bodyPr>
          <a:lstStyle/>
          <a:p>
            <a:pPr>
              <a:buNone/>
            </a:pPr>
            <a:endParaRPr lang="en-US" sz="2000" dirty="0" smtClean="0"/>
          </a:p>
          <a:p>
            <a:pPr>
              <a:buNone/>
            </a:pPr>
            <a:r>
              <a:rPr lang="en-US" sz="2000" dirty="0" smtClean="0"/>
              <a:t>e. </a:t>
            </a:r>
            <a:r>
              <a:rPr lang="id-ID" sz="2000" dirty="0" smtClean="0"/>
              <a:t>Angka digunakan untuk melambangkan nomor jalan, rumah, apartemen, atau kamar.</a:t>
            </a:r>
            <a:endParaRPr lang="en-US" sz="2000" dirty="0" smtClean="0"/>
          </a:p>
          <a:p>
            <a:pPr>
              <a:buNone/>
            </a:pPr>
            <a:r>
              <a:rPr lang="en-US" sz="2000" dirty="0" smtClean="0"/>
              <a:t>	</a:t>
            </a:r>
            <a:r>
              <a:rPr lang="id-ID" sz="2000" dirty="0" smtClean="0"/>
              <a:t>Misalnya :</a:t>
            </a:r>
            <a:r>
              <a:rPr lang="en-US" sz="2000" dirty="0" smtClean="0"/>
              <a:t> </a:t>
            </a:r>
            <a:r>
              <a:rPr lang="id-ID" sz="2000" dirty="0" smtClean="0"/>
              <a:t>Jalan Tanah Abang I No. 15</a:t>
            </a:r>
            <a:endParaRPr lang="en-US" sz="2000" dirty="0" smtClean="0"/>
          </a:p>
          <a:p>
            <a:pPr>
              <a:buNone/>
            </a:pPr>
            <a:r>
              <a:rPr lang="id-ID" sz="2000" dirty="0" smtClean="0"/>
              <a:t>	</a:t>
            </a:r>
            <a:r>
              <a:rPr lang="en-US" sz="2000" dirty="0" smtClean="0"/>
              <a:t>	         </a:t>
            </a:r>
            <a:r>
              <a:rPr lang="id-ID" sz="2000" dirty="0" smtClean="0"/>
              <a:t>Jalan Wijaya No. 14	 </a:t>
            </a:r>
            <a:endParaRPr lang="en-US" sz="2000" dirty="0" smtClean="0"/>
          </a:p>
          <a:p>
            <a:pPr lvl="0">
              <a:buNone/>
            </a:pPr>
            <a:r>
              <a:rPr lang="en-US" sz="2000" dirty="0" smtClean="0"/>
              <a:t>f.  </a:t>
            </a:r>
            <a:r>
              <a:rPr lang="id-ID" sz="2000" dirty="0" smtClean="0"/>
              <a:t>Agka digunakan untuk menomori bagian karangan atau ayat kitab suci.</a:t>
            </a:r>
            <a:endParaRPr lang="en-US" sz="2000" dirty="0" smtClean="0"/>
          </a:p>
          <a:p>
            <a:pPr>
              <a:buNone/>
            </a:pPr>
            <a:r>
              <a:rPr lang="en-US" sz="2000" dirty="0" smtClean="0"/>
              <a:t>     </a:t>
            </a:r>
            <a:r>
              <a:rPr lang="id-ID" sz="2000" dirty="0" smtClean="0"/>
              <a:t>Misalnya :</a:t>
            </a:r>
            <a:r>
              <a:rPr lang="en-US" sz="2000" dirty="0" smtClean="0"/>
              <a:t> </a:t>
            </a:r>
            <a:r>
              <a:rPr lang="id-ID" sz="2000" dirty="0" smtClean="0"/>
              <a:t>Bab X, Pasal 5, halaman 252</a:t>
            </a:r>
            <a:r>
              <a:rPr lang="en-US" sz="2000" dirty="0" smtClean="0"/>
              <a:t>, </a:t>
            </a:r>
            <a:r>
              <a:rPr lang="id-ID" sz="2000" dirty="0" smtClean="0"/>
              <a:t>Surah Yasin: 9 </a:t>
            </a:r>
            <a:endParaRPr lang="en-US" sz="2000" dirty="0" smtClean="0"/>
          </a:p>
          <a:p>
            <a:pPr lvl="0">
              <a:buNone/>
            </a:pPr>
            <a:r>
              <a:rPr lang="en-US" sz="2000" dirty="0" smtClean="0"/>
              <a:t>g. </a:t>
            </a:r>
            <a:r>
              <a:rPr lang="id-ID" sz="2000" dirty="0" smtClean="0"/>
              <a:t>Penulisan bilangan dengan huruf dilakukan sebagai berikut.</a:t>
            </a:r>
            <a:endParaRPr lang="en-US" sz="2000" dirty="0" smtClean="0"/>
          </a:p>
          <a:p>
            <a:pPr lvl="1">
              <a:buNone/>
            </a:pPr>
            <a:r>
              <a:rPr lang="en-US" sz="2000" dirty="0" smtClean="0"/>
              <a:t>a. </a:t>
            </a:r>
            <a:r>
              <a:rPr lang="id-ID" sz="2000" dirty="0" smtClean="0"/>
              <a:t>Bilangan utuh</a:t>
            </a:r>
            <a:endParaRPr lang="en-US" sz="2000" dirty="0" smtClean="0"/>
          </a:p>
          <a:p>
            <a:pPr lvl="1">
              <a:buNone/>
            </a:pPr>
            <a:r>
              <a:rPr lang="en-US" sz="2000" dirty="0" smtClean="0"/>
              <a:t>	</a:t>
            </a:r>
            <a:r>
              <a:rPr lang="id-ID" sz="2000" dirty="0" smtClean="0"/>
              <a:t>Misalnya :</a:t>
            </a:r>
            <a:r>
              <a:rPr lang="en-US" sz="2000" dirty="0" smtClean="0"/>
              <a:t> </a:t>
            </a:r>
            <a:r>
              <a:rPr lang="id-ID" sz="2000" dirty="0" smtClean="0"/>
              <a:t>dua belas	(12)</a:t>
            </a:r>
            <a:endParaRPr lang="en-US" sz="2000" dirty="0" smtClean="0"/>
          </a:p>
          <a:p>
            <a:pPr lvl="1">
              <a:buNone/>
            </a:pPr>
            <a:r>
              <a:rPr lang="id-ID" sz="2000" dirty="0" smtClean="0"/>
              <a:t>	</a:t>
            </a:r>
            <a:r>
              <a:rPr lang="en-US" sz="2000" dirty="0" smtClean="0"/>
              <a:t>	                </a:t>
            </a:r>
            <a:r>
              <a:rPr lang="id-ID" sz="2000" dirty="0" smtClean="0"/>
              <a:t>tiga puluh	(30)	</a:t>
            </a:r>
            <a:endParaRPr lang="en-US" sz="2000" dirty="0" smtClean="0"/>
          </a:p>
          <a:p>
            <a:pPr lvl="1">
              <a:buNone/>
            </a:pPr>
            <a:r>
              <a:rPr lang="id-ID" sz="2000" dirty="0" smtClean="0"/>
              <a:t>b.  Bilangan pecahan</a:t>
            </a:r>
            <a:endParaRPr lang="en-US" sz="2000" dirty="0" smtClean="0"/>
          </a:p>
          <a:p>
            <a:pPr lvl="1">
              <a:buNone/>
            </a:pPr>
            <a:r>
              <a:rPr lang="en-US" sz="2000" dirty="0" smtClean="0"/>
              <a:t>     </a:t>
            </a:r>
            <a:r>
              <a:rPr lang="id-ID" sz="2000" dirty="0" smtClean="0"/>
              <a:t>Misalnya :</a:t>
            </a:r>
            <a:r>
              <a:rPr lang="en-US" sz="2000" dirty="0" smtClean="0"/>
              <a:t> </a:t>
            </a:r>
            <a:r>
              <a:rPr lang="id-ID" sz="2000" dirty="0" smtClean="0"/>
              <a:t>setengah		(1/2)</a:t>
            </a:r>
            <a:endParaRPr lang="en-US" sz="2000" dirty="0" smtClean="0"/>
          </a:p>
          <a:p>
            <a:pPr lvl="1">
              <a:buNone/>
            </a:pPr>
            <a:r>
              <a:rPr lang="id-ID" sz="2000" dirty="0" smtClean="0"/>
              <a:t>	</a:t>
            </a:r>
            <a:r>
              <a:rPr lang="en-US" sz="2000" dirty="0" smtClean="0"/>
              <a:t>                   </a:t>
            </a:r>
            <a:r>
              <a:rPr lang="id-ID" sz="2000" dirty="0" smtClean="0"/>
              <a:t>seperenam belas	(1/16)</a:t>
            </a:r>
            <a:endParaRPr lang="en-US" sz="2000" dirty="0" smtClean="0"/>
          </a:p>
          <a:p>
            <a:pPr>
              <a:buNone/>
            </a:pPr>
            <a:endParaRPr lang="en-US" sz="2000" dirty="0"/>
          </a:p>
        </p:txBody>
      </p:sp>
      <p:pic>
        <p:nvPicPr>
          <p:cNvPr id="5" name="Picture 4" descr="take_care.gif"/>
          <p:cNvPicPr>
            <a:picLocks noChangeAspect="1"/>
          </p:cNvPicPr>
          <p:nvPr/>
        </p:nvPicPr>
        <p:blipFill>
          <a:blip r:embed="rId3"/>
          <a:stretch>
            <a:fillRect/>
          </a:stretch>
        </p:blipFill>
        <p:spPr>
          <a:xfrm>
            <a:off x="6172200" y="4038600"/>
            <a:ext cx="2514600" cy="2362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28600"/>
            <a:ext cx="8839200" cy="6477000"/>
          </a:xfrm>
          <a:prstGeom prst="roundRect">
            <a:avLst/>
          </a:prstGeo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lvl="0">
              <a:buNone/>
            </a:pPr>
            <a:endParaRPr lang="en-US" dirty="0" smtClean="0"/>
          </a:p>
          <a:p>
            <a:pPr lvl="0">
              <a:buNone/>
            </a:pPr>
            <a:endParaRPr lang="en-US" dirty="0" smtClean="0"/>
          </a:p>
          <a:p>
            <a:pPr lvl="0">
              <a:buNone/>
            </a:pPr>
            <a:r>
              <a:rPr lang="en-US" dirty="0" smtClean="0"/>
              <a:t>h. </a:t>
            </a:r>
            <a:r>
              <a:rPr lang="id-ID" dirty="0" smtClean="0"/>
              <a:t>Penulisan bilangan tingkat dapat dilakukan dengan cara berikut.</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a. </a:t>
            </a:r>
            <a:r>
              <a:rPr lang="en-US" dirty="0" smtClean="0"/>
              <a:t>	</a:t>
            </a:r>
            <a:r>
              <a:rPr lang="id-ID" dirty="0" smtClean="0"/>
              <a:t>pada awal abad XX (angka romawi kapital) dalam kehidupan </a:t>
            </a:r>
            <a:r>
              <a:rPr lang="en-US" dirty="0" smtClean="0"/>
              <a:t>	</a:t>
            </a:r>
            <a:r>
              <a:rPr lang="id-ID" dirty="0" smtClean="0"/>
              <a:t>pada abad </a:t>
            </a:r>
            <a:r>
              <a:rPr lang="id-ID" i="1" dirty="0" smtClean="0"/>
              <a:t>ke-20 </a:t>
            </a:r>
            <a:r>
              <a:rPr lang="id-ID" dirty="0" smtClean="0"/>
              <a:t>ini (huruf dan angka Arab) pada awal abad </a:t>
            </a:r>
            <a:r>
              <a:rPr lang="en-US" dirty="0" smtClean="0"/>
              <a:t>	</a:t>
            </a:r>
            <a:r>
              <a:rPr lang="id-ID" i="1" dirty="0" smtClean="0"/>
              <a:t>kedua puluh</a:t>
            </a:r>
            <a:r>
              <a:rPr lang="id-ID" dirty="0" smtClean="0"/>
              <a:t> (huruf)</a:t>
            </a:r>
            <a:endParaRPr lang="en-US" dirty="0" smtClean="0"/>
          </a:p>
          <a:p>
            <a:pPr>
              <a:buNone/>
            </a:pPr>
            <a:r>
              <a:rPr lang="en-US" dirty="0" smtClean="0"/>
              <a:t>	</a:t>
            </a:r>
            <a:r>
              <a:rPr lang="id-ID" dirty="0" smtClean="0"/>
              <a:t>b. </a:t>
            </a:r>
            <a:r>
              <a:rPr lang="en-US" dirty="0" smtClean="0"/>
              <a:t>	</a:t>
            </a:r>
            <a:r>
              <a:rPr lang="id-ID" dirty="0" smtClean="0"/>
              <a:t>kantor di tingkat II gedung itu (angka romawi) di tingkat </a:t>
            </a:r>
            <a:r>
              <a:rPr lang="id-ID" i="1" dirty="0" smtClean="0"/>
              <a:t>ke-2</a:t>
            </a:r>
            <a:r>
              <a:rPr lang="id-ID" dirty="0" smtClean="0"/>
              <a:t> </a:t>
            </a:r>
            <a:r>
              <a:rPr lang="en-US" dirty="0" smtClean="0"/>
              <a:t>	</a:t>
            </a:r>
            <a:r>
              <a:rPr lang="id-ID" dirty="0" smtClean="0"/>
              <a:t>gedung itu (huruf dan angka Arab) di tingkat </a:t>
            </a:r>
            <a:r>
              <a:rPr lang="id-ID" i="1" dirty="0" smtClean="0"/>
              <a:t>kedua</a:t>
            </a:r>
            <a:r>
              <a:rPr lang="id-ID" dirty="0" smtClean="0"/>
              <a:t> gedung itu </a:t>
            </a:r>
            <a:r>
              <a:rPr lang="en-US" dirty="0" smtClean="0"/>
              <a:t>	</a:t>
            </a:r>
            <a:r>
              <a:rPr lang="id-ID" dirty="0" smtClean="0"/>
              <a:t>(huruf)</a:t>
            </a:r>
            <a:endParaRPr lang="en-US" dirty="0" smtClean="0"/>
          </a:p>
          <a:p>
            <a:pPr>
              <a:buNone/>
            </a:pPr>
            <a:r>
              <a:rPr lang="en-US" dirty="0" smtClean="0"/>
              <a:t>	</a:t>
            </a:r>
            <a:r>
              <a:rPr lang="id-ID" dirty="0" smtClean="0"/>
              <a:t> </a:t>
            </a:r>
            <a:endParaRPr lang="en-US" dirty="0" smtClean="0"/>
          </a:p>
          <a:p>
            <a:pPr lvl="0">
              <a:buNone/>
            </a:pPr>
            <a:r>
              <a:rPr lang="en-US" dirty="0" err="1" smtClean="0"/>
              <a:t>i</a:t>
            </a:r>
            <a:r>
              <a:rPr lang="en-US" dirty="0" smtClean="0"/>
              <a:t>. </a:t>
            </a:r>
            <a:r>
              <a:rPr lang="id-ID" dirty="0" smtClean="0"/>
              <a:t>Penulisan bilangan yang mendapat akhiran –an mengikuti cara berikut. </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lima lembar uang </a:t>
            </a:r>
            <a:r>
              <a:rPr lang="id-ID" i="1" dirty="0" smtClean="0"/>
              <a:t>1.000-an</a:t>
            </a:r>
            <a:r>
              <a:rPr lang="en-US" i="1" dirty="0" smtClean="0"/>
              <a:t>	</a:t>
            </a:r>
            <a:r>
              <a:rPr lang="id-ID" dirty="0" smtClean="0"/>
              <a:t>(lima lembar uang </a:t>
            </a:r>
            <a:r>
              <a:rPr lang="id-ID" i="1" dirty="0" smtClean="0"/>
              <a:t>seribuan</a:t>
            </a:r>
            <a:r>
              <a:rPr lang="id-ID" dirty="0" smtClean="0"/>
              <a:t>)</a:t>
            </a:r>
            <a:endParaRPr lang="en-US" dirty="0" smtClean="0"/>
          </a:p>
          <a:p>
            <a:pPr>
              <a:buNone/>
            </a:pPr>
            <a:r>
              <a:rPr lang="en-US" dirty="0" smtClean="0"/>
              <a:t>	</a:t>
            </a:r>
            <a:r>
              <a:rPr lang="id-ID" dirty="0" smtClean="0"/>
              <a:t>tahun </a:t>
            </a:r>
            <a:r>
              <a:rPr lang="id-ID" i="1" dirty="0" smtClean="0"/>
              <a:t>1950-an</a:t>
            </a:r>
            <a:r>
              <a:rPr lang="en-US" i="1" dirty="0" smtClean="0"/>
              <a:t>	</a:t>
            </a:r>
            <a:r>
              <a:rPr lang="id-ID" dirty="0" smtClean="0"/>
              <a:t>(tahun </a:t>
            </a:r>
            <a:r>
              <a:rPr lang="id-ID" i="1" dirty="0" smtClean="0"/>
              <a:t>seribu Sembilan ratus lima puluhan</a:t>
            </a:r>
            <a:r>
              <a:rPr lang="id-ID" dirty="0" smtClean="0"/>
              <a:t>)</a:t>
            </a:r>
            <a:endParaRPr lang="en-US" dirty="0" smtClean="0"/>
          </a:p>
          <a:p>
            <a:pPr>
              <a:buNone/>
            </a:pPr>
            <a:endParaRPr lang="en-US" dirty="0"/>
          </a:p>
        </p:txBody>
      </p:sp>
      <p:pic>
        <p:nvPicPr>
          <p:cNvPr id="6" name="Picture 5" descr="butterfly_035.gif"/>
          <p:cNvPicPr>
            <a:picLocks noChangeAspect="1"/>
          </p:cNvPicPr>
          <p:nvPr/>
        </p:nvPicPr>
        <p:blipFill>
          <a:blip r:embed="rId3" cstate="print"/>
          <a:stretch>
            <a:fillRect/>
          </a:stretch>
        </p:blipFill>
        <p:spPr>
          <a:xfrm>
            <a:off x="0" y="5781675"/>
            <a:ext cx="1143000" cy="1076325"/>
          </a:xfrm>
          <a:prstGeom prst="rect">
            <a:avLst/>
          </a:prstGeom>
        </p:spPr>
      </p:pic>
      <p:pic>
        <p:nvPicPr>
          <p:cNvPr id="7" name="Picture 6" descr="butterfly_035.gif"/>
          <p:cNvPicPr>
            <a:picLocks noChangeAspect="1"/>
          </p:cNvPicPr>
          <p:nvPr/>
        </p:nvPicPr>
        <p:blipFill>
          <a:blip r:embed="rId3" cstate="print"/>
          <a:stretch>
            <a:fillRect/>
          </a:stretch>
        </p:blipFill>
        <p:spPr>
          <a:xfrm>
            <a:off x="8001000" y="5781675"/>
            <a:ext cx="1143000" cy="1076325"/>
          </a:xfrm>
          <a:prstGeom prst="rect">
            <a:avLst/>
          </a:prstGeom>
        </p:spPr>
      </p:pic>
      <p:pic>
        <p:nvPicPr>
          <p:cNvPr id="8" name="Picture 7" descr="butterfly_035.gif"/>
          <p:cNvPicPr>
            <a:picLocks noChangeAspect="1"/>
          </p:cNvPicPr>
          <p:nvPr/>
        </p:nvPicPr>
        <p:blipFill>
          <a:blip r:embed="rId3" cstate="print"/>
          <a:stretch>
            <a:fillRect/>
          </a:stretch>
        </p:blipFill>
        <p:spPr>
          <a:xfrm>
            <a:off x="8001000" y="0"/>
            <a:ext cx="1143000" cy="1076325"/>
          </a:xfrm>
          <a:prstGeom prst="rect">
            <a:avLst/>
          </a:prstGeom>
        </p:spPr>
      </p:pic>
      <p:pic>
        <p:nvPicPr>
          <p:cNvPr id="9" name="Picture 8" descr="butterfly_035.gif"/>
          <p:cNvPicPr>
            <a:picLocks noChangeAspect="1"/>
          </p:cNvPicPr>
          <p:nvPr/>
        </p:nvPicPr>
        <p:blipFill>
          <a:blip r:embed="rId3" cstate="print"/>
          <a:stretch>
            <a:fillRect/>
          </a:stretch>
        </p:blipFill>
        <p:spPr>
          <a:xfrm>
            <a:off x="0" y="0"/>
            <a:ext cx="1143000" cy="10763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a:prstGeom prst="roundRect">
            <a:avLst/>
          </a:prstGeom>
          <a:ln/>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lvl="0">
              <a:buNone/>
            </a:pPr>
            <a:endParaRPr lang="en-US" dirty="0" smtClean="0"/>
          </a:p>
          <a:p>
            <a:pPr lvl="0">
              <a:buNone/>
            </a:pPr>
            <a:endParaRPr lang="en-US" dirty="0" smtClean="0"/>
          </a:p>
          <a:p>
            <a:pPr lvl="0">
              <a:buNone/>
            </a:pPr>
            <a:endParaRPr lang="en-US" dirty="0" smtClean="0"/>
          </a:p>
          <a:p>
            <a:pPr lvl="0">
              <a:buNone/>
            </a:pPr>
            <a:r>
              <a:rPr lang="en-US" dirty="0" smtClean="0"/>
              <a:t>j.    </a:t>
            </a:r>
            <a:r>
              <a:rPr lang="id-ID" dirty="0" smtClean="0"/>
              <a:t>Bilangan </a:t>
            </a:r>
            <a:r>
              <a:rPr lang="id-ID" i="1" dirty="0" smtClean="0"/>
              <a:t>tidak</a:t>
            </a:r>
            <a:r>
              <a:rPr lang="id-ID" dirty="0" smtClean="0"/>
              <a:t> perlu ditulis dengan angka dan huruf sekaligus  dalam teks (kecuali di dalam dokumen resmi, seperti akta dan kuitansi).</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	Di lemari itu tersimpan </a:t>
            </a:r>
            <a:r>
              <a:rPr lang="id-ID" i="1" dirty="0" smtClean="0"/>
              <a:t>805</a:t>
            </a:r>
            <a:r>
              <a:rPr lang="id-ID" dirty="0" smtClean="0"/>
              <a:t> buku dan majalah.</a:t>
            </a:r>
            <a:endParaRPr lang="en-US" dirty="0" smtClean="0"/>
          </a:p>
          <a:p>
            <a:pPr>
              <a:buNone/>
            </a:pPr>
            <a:r>
              <a:rPr lang="en-US" dirty="0" smtClean="0"/>
              <a:t>	</a:t>
            </a:r>
            <a:r>
              <a:rPr lang="id-ID" dirty="0" smtClean="0"/>
              <a:t>	Kantor kami mempunyai </a:t>
            </a:r>
            <a:r>
              <a:rPr lang="id-ID" i="1" dirty="0" smtClean="0"/>
              <a:t>dua</a:t>
            </a:r>
            <a:r>
              <a:rPr lang="id-ID" dirty="0" smtClean="0"/>
              <a:t> </a:t>
            </a:r>
            <a:r>
              <a:rPr lang="id-ID" i="1" dirty="0" smtClean="0"/>
              <a:t>puluh</a:t>
            </a:r>
            <a:r>
              <a:rPr lang="id-ID" dirty="0" smtClean="0"/>
              <a:t> orang pegawai.</a:t>
            </a:r>
            <a:endParaRPr lang="en-US" dirty="0" smtClean="0"/>
          </a:p>
          <a:p>
            <a:pPr>
              <a:buNone/>
            </a:pPr>
            <a:r>
              <a:rPr lang="en-US" dirty="0" smtClean="0"/>
              <a:t>	</a:t>
            </a:r>
            <a:r>
              <a:rPr lang="id-ID" dirty="0" smtClean="0"/>
              <a:t>	 </a:t>
            </a:r>
            <a:endParaRPr lang="en-US" dirty="0" smtClean="0"/>
          </a:p>
          <a:p>
            <a:pPr>
              <a:buNone/>
            </a:pPr>
            <a:r>
              <a:rPr lang="en-US" dirty="0" smtClean="0"/>
              <a:t>k.  </a:t>
            </a:r>
            <a:r>
              <a:rPr lang="id-ID" dirty="0" smtClean="0"/>
              <a:t>Jika bilangan dilambangkan dengan angka dan huruf,penulisannya harus tepat.</a:t>
            </a:r>
            <a:endParaRPr lang="en-US" dirty="0" smtClean="0"/>
          </a:p>
          <a:p>
            <a:pPr>
              <a:buNone/>
            </a:pPr>
            <a:r>
              <a:rPr lang="en-US" dirty="0" smtClean="0"/>
              <a:t>	</a:t>
            </a:r>
            <a:r>
              <a:rPr lang="id-ID" dirty="0" smtClean="0"/>
              <a:t>Mis</a:t>
            </a:r>
            <a:r>
              <a:rPr lang="en-US" dirty="0" err="1" smtClean="0"/>
              <a:t>aln</a:t>
            </a:r>
            <a:r>
              <a:rPr lang="id-ID" dirty="0" smtClean="0"/>
              <a:t>ya :</a:t>
            </a:r>
            <a:endParaRPr lang="en-US" dirty="0" smtClean="0"/>
          </a:p>
          <a:p>
            <a:pPr>
              <a:buNone/>
            </a:pPr>
            <a:r>
              <a:rPr lang="en-US" dirty="0" smtClean="0"/>
              <a:t>	</a:t>
            </a:r>
            <a:r>
              <a:rPr lang="id-ID" dirty="0" smtClean="0"/>
              <a:t>	Saya lampirkan tanda terima auang sebesar </a:t>
            </a:r>
            <a:r>
              <a:rPr lang="id-ID" i="1" dirty="0" smtClean="0"/>
              <a:t>Rp 900.500,50</a:t>
            </a:r>
            <a:r>
              <a:rPr lang="en-US" i="1" dirty="0" smtClean="0"/>
              <a:t>	</a:t>
            </a:r>
            <a:r>
              <a:rPr lang="id-ID" dirty="0" smtClean="0"/>
              <a:t>(</a:t>
            </a:r>
            <a:r>
              <a:rPr lang="id-ID" i="1" dirty="0" smtClean="0"/>
              <a:t>Sembilan ratus ribu lima ratus rupiah lima puluh sen).</a:t>
            </a:r>
            <a:endParaRPr lang="en-US" dirty="0" smtClean="0"/>
          </a:p>
          <a:p>
            <a:pPr>
              <a:buNone/>
            </a:pPr>
            <a:r>
              <a:rPr lang="en-US" dirty="0" smtClean="0"/>
              <a:t>		</a:t>
            </a:r>
          </a:p>
          <a:p>
            <a:pPr>
              <a:buNone/>
            </a:pPr>
            <a:endParaRPr lang="en-US" dirty="0"/>
          </a:p>
        </p:txBody>
      </p:sp>
      <p:pic>
        <p:nvPicPr>
          <p:cNvPr id="6" name="Picture 5" descr="investigator.gif"/>
          <p:cNvPicPr>
            <a:picLocks noChangeAspect="1"/>
          </p:cNvPicPr>
          <p:nvPr/>
        </p:nvPicPr>
        <p:blipFill>
          <a:blip r:embed="rId3"/>
          <a:stretch>
            <a:fillRect/>
          </a:stretch>
        </p:blipFill>
        <p:spPr>
          <a:xfrm>
            <a:off x="6705600" y="0"/>
            <a:ext cx="2743200" cy="1473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 calcmode="lin" valueType="num">
                                      <p:cBhvr>
                                        <p:cTn id="9" dur="500" fill="hold"/>
                                        <p:tgtEl>
                                          <p:spTgt spid="3">
                                            <p:bg/>
                                          </p:spTgt>
                                        </p:tgtEl>
                                        <p:attrNameLst>
                                          <p:attrName>style.rotation</p:attrName>
                                        </p:attrNameLst>
                                      </p:cBhvr>
                                      <p:tavLst>
                                        <p:tav tm="0">
                                          <p:val>
                                            <p:fltVal val="360"/>
                                          </p:val>
                                        </p:tav>
                                        <p:tav tm="100000">
                                          <p:val>
                                            <p:fltVal val="0"/>
                                          </p:val>
                                        </p:tav>
                                      </p:tavLst>
                                    </p:anim>
                                    <p:animEffect transition="in" filter="fade">
                                      <p:cBhvr>
                                        <p:cTn id="10" dur="500"/>
                                        <p:tgtEl>
                                          <p:spTgt spid="3">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3" end="3"/>
                                            </p:tx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4" end="4"/>
                                            </p:txEl>
                                          </p:spTgt>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5" end="5"/>
                                            </p:txEl>
                                          </p:spTgt>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6" end="6"/>
                                            </p:tx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9"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40" dur="500"/>
                                        <p:tgtEl>
                                          <p:spTgt spid="3">
                                            <p:txEl>
                                              <p:pRg st="7" end="7"/>
                                            </p:tx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5"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46" dur="500"/>
                                        <p:tgtEl>
                                          <p:spTgt spid="3">
                                            <p:txEl>
                                              <p:pRg st="8" end="8"/>
                                            </p:txEl>
                                          </p:spTgt>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1"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52" dur="500"/>
                                        <p:tgtEl>
                                          <p:spTgt spid="3">
                                            <p:txEl>
                                              <p:pRg st="9" end="9"/>
                                            </p:txEl>
                                          </p:spTgt>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p:cTn id="5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10" end="10"/>
                                            </p:txEl>
                                          </p:spTgt>
                                        </p:tgtEl>
                                        <p:attrNameLst>
                                          <p:attrName>style.rotation</p:attrName>
                                        </p:attrNameLst>
                                      </p:cBhvr>
                                      <p:tavLst>
                                        <p:tav tm="0">
                                          <p:val>
                                            <p:fltVal val="360"/>
                                          </p:val>
                                        </p:tav>
                                        <p:tav tm="100000">
                                          <p:val>
                                            <p:fltVal val="0"/>
                                          </p:val>
                                        </p:tav>
                                      </p:tavLst>
                                    </p:anim>
                                    <p:animEffect transition="in" filter="fade">
                                      <p:cBhvr>
                                        <p:cTn id="58" dur="500"/>
                                        <p:tgtEl>
                                          <p:spTgt spid="3">
                                            <p:txEl>
                                              <p:pRg st="10" end="10"/>
                                            </p:txEl>
                                          </p:spTgt>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p:cTn id="6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63" dur="500" fill="hold"/>
                                        <p:tgtEl>
                                          <p:spTgt spid="3">
                                            <p:txEl>
                                              <p:pRg st="11" end="11"/>
                                            </p:txEl>
                                          </p:spTgt>
                                        </p:tgtEl>
                                        <p:attrNameLst>
                                          <p:attrName>style.rotation</p:attrName>
                                        </p:attrNameLst>
                                      </p:cBhvr>
                                      <p:tavLst>
                                        <p:tav tm="0">
                                          <p:val>
                                            <p:fltVal val="360"/>
                                          </p:val>
                                        </p:tav>
                                        <p:tav tm="100000">
                                          <p:val>
                                            <p:fltVal val="0"/>
                                          </p:val>
                                        </p:tav>
                                      </p:tavLst>
                                    </p:anim>
                                    <p:animEffect transition="in" filter="fade">
                                      <p:cBhvr>
                                        <p:cTn id="6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r>
              <a:rPr lang="id-ID" sz="2800" b="1" dirty="0" smtClean="0"/>
              <a:t>J. kata ganti </a:t>
            </a:r>
            <a:r>
              <a:rPr lang="id-ID" sz="2800" b="1" i="1" dirty="0" smtClean="0"/>
              <a:t>Ku-, kau-, -ku, -mu</a:t>
            </a:r>
            <a:r>
              <a:rPr lang="id-ID" sz="2800" b="1" dirty="0" smtClean="0"/>
              <a:t>, dan </a:t>
            </a:r>
            <a:r>
              <a:rPr lang="id-ID" sz="2800" b="1" i="1" dirty="0" smtClean="0"/>
              <a:t>–nya</a:t>
            </a:r>
            <a:r>
              <a:rPr lang="en-US" sz="2800" dirty="0" smtClean="0"/>
              <a:t/>
            </a:r>
            <a:br>
              <a:rPr lang="en-US" sz="2800" dirty="0" smtClean="0"/>
            </a:br>
            <a:endParaRPr lang="en-US" sz="2800" dirty="0"/>
          </a:p>
        </p:txBody>
      </p:sp>
      <p:sp>
        <p:nvSpPr>
          <p:cNvPr id="3" name="Content Placeholder 2"/>
          <p:cNvSpPr>
            <a:spLocks noGrp="1"/>
          </p:cNvSpPr>
          <p:nvPr>
            <p:ph idx="1"/>
          </p:nvPr>
        </p:nvSpPr>
        <p:spPr>
          <a:xfrm>
            <a:off x="152400" y="685800"/>
            <a:ext cx="8839200" cy="5943600"/>
          </a:xfrm>
          <a:prstGeom prst="roundRect">
            <a:avLst/>
          </a:prstGeom>
          <a:ln/>
        </p:spPr>
        <p:style>
          <a:lnRef idx="1">
            <a:schemeClr val="accent6"/>
          </a:lnRef>
          <a:fillRef idx="2">
            <a:schemeClr val="accent6"/>
          </a:fillRef>
          <a:effectRef idx="1">
            <a:schemeClr val="accent6"/>
          </a:effectRef>
          <a:fontRef idx="minor">
            <a:schemeClr val="dk1"/>
          </a:fontRef>
        </p:style>
        <p:txBody>
          <a:bodyPr>
            <a:normAutofit/>
          </a:bodyPr>
          <a:lstStyle/>
          <a:p>
            <a:pPr>
              <a:buNone/>
            </a:pPr>
            <a:endParaRPr lang="en-US" dirty="0" smtClean="0"/>
          </a:p>
          <a:p>
            <a:pPr>
              <a:buNone/>
            </a:pPr>
            <a:r>
              <a:rPr lang="en-US" dirty="0" smtClean="0"/>
              <a:t>	</a:t>
            </a:r>
            <a:r>
              <a:rPr lang="id-ID" dirty="0" smtClean="0"/>
              <a:t>Kata ganti </a:t>
            </a:r>
            <a:r>
              <a:rPr lang="id-ID" i="1" dirty="0" smtClean="0"/>
              <a:t>ku</a:t>
            </a:r>
            <a:r>
              <a:rPr lang="id-ID" dirty="0" smtClean="0"/>
              <a:t>- dan </a:t>
            </a:r>
            <a:r>
              <a:rPr lang="id-ID" i="1" dirty="0" smtClean="0"/>
              <a:t>kau</a:t>
            </a:r>
            <a:r>
              <a:rPr lang="id-ID" dirty="0" smtClean="0"/>
              <a:t>- ditulis serangkai dengan kata yang mengikutinya; </a:t>
            </a:r>
            <a:r>
              <a:rPr lang="id-ID" i="1" dirty="0" smtClean="0"/>
              <a:t>-ku, -mu, </a:t>
            </a:r>
            <a:r>
              <a:rPr lang="id-ID" dirty="0" smtClean="0"/>
              <a:t>dan  -</a:t>
            </a:r>
            <a:r>
              <a:rPr lang="id-ID" i="1" dirty="0" smtClean="0"/>
              <a:t>nya</a:t>
            </a:r>
            <a:r>
              <a:rPr lang="id-ID" dirty="0" smtClean="0"/>
              <a:t> ditulis serangkai dengan kata yang mendahuluinya.</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	Buku ini boleh </a:t>
            </a:r>
            <a:r>
              <a:rPr lang="id-ID" i="1" dirty="0" smtClean="0"/>
              <a:t>kau</a:t>
            </a:r>
            <a:r>
              <a:rPr lang="id-ID" dirty="0" smtClean="0"/>
              <a:t>baca</a:t>
            </a:r>
            <a:endParaRPr lang="en-US" dirty="0" smtClean="0"/>
          </a:p>
          <a:p>
            <a:pPr>
              <a:buNone/>
            </a:pPr>
            <a:r>
              <a:rPr lang="en-US" dirty="0" smtClean="0"/>
              <a:t>	</a:t>
            </a:r>
            <a:r>
              <a:rPr lang="id-ID" dirty="0" smtClean="0"/>
              <a:t>	Buku</a:t>
            </a:r>
            <a:r>
              <a:rPr lang="id-ID" i="1" dirty="0" smtClean="0"/>
              <a:t>ku</a:t>
            </a:r>
            <a:r>
              <a:rPr lang="id-ID" dirty="0" smtClean="0"/>
              <a:t>, buku</a:t>
            </a:r>
            <a:r>
              <a:rPr lang="id-ID" i="1" dirty="0" smtClean="0"/>
              <a:t>mu</a:t>
            </a:r>
            <a:r>
              <a:rPr lang="id-ID" dirty="0" smtClean="0"/>
              <a:t>, dan buku</a:t>
            </a:r>
            <a:r>
              <a:rPr lang="id-ID" i="1" dirty="0" smtClean="0"/>
              <a:t>nya</a:t>
            </a:r>
            <a:r>
              <a:rPr lang="id-ID" dirty="0" smtClean="0"/>
              <a:t> </a:t>
            </a:r>
            <a:r>
              <a:rPr lang="en-US" dirty="0" smtClean="0"/>
              <a:t>	</a:t>
            </a:r>
            <a:r>
              <a:rPr lang="id-ID" dirty="0" smtClean="0"/>
              <a:t>tersimpan </a:t>
            </a:r>
            <a:r>
              <a:rPr lang="en-US" dirty="0" smtClean="0"/>
              <a:t>	</a:t>
            </a:r>
            <a:r>
              <a:rPr lang="id-ID" dirty="0" smtClean="0"/>
              <a:t>di perpustakaan</a:t>
            </a:r>
            <a:endParaRPr lang="en-US" dirty="0" smtClean="0"/>
          </a:p>
          <a:p>
            <a:pPr lvl="1">
              <a:buNone/>
            </a:pPr>
            <a:endParaRPr lang="en-US" dirty="0" smtClean="0"/>
          </a:p>
          <a:p>
            <a:pPr>
              <a:buNone/>
            </a:pPr>
            <a:endParaRPr lang="en-US" dirty="0"/>
          </a:p>
        </p:txBody>
      </p:sp>
      <p:pic>
        <p:nvPicPr>
          <p:cNvPr id="4" name="Picture 3" descr="ag00602_p.gif"/>
          <p:cNvPicPr>
            <a:picLocks noChangeAspect="1"/>
          </p:cNvPicPr>
          <p:nvPr/>
        </p:nvPicPr>
        <p:blipFill>
          <a:blip r:embed="rId3"/>
          <a:stretch>
            <a:fillRect/>
          </a:stretch>
        </p:blipFill>
        <p:spPr>
          <a:xfrm>
            <a:off x="-838200" y="-381000"/>
            <a:ext cx="2180376" cy="2057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id-ID" b="1" dirty="0" smtClean="0"/>
              <a:t>K. Kata </a:t>
            </a:r>
            <a:r>
              <a:rPr lang="id-ID" b="1" i="1" dirty="0" smtClean="0"/>
              <a:t>Si</a:t>
            </a:r>
            <a:r>
              <a:rPr lang="id-ID" b="1" dirty="0" smtClean="0"/>
              <a:t> dan </a:t>
            </a:r>
            <a:r>
              <a:rPr lang="id-ID" b="1" i="1" dirty="0" smtClean="0"/>
              <a:t>Sang</a:t>
            </a:r>
            <a:endParaRPr lang="en-US" dirty="0"/>
          </a:p>
        </p:txBody>
      </p:sp>
      <p:sp>
        <p:nvSpPr>
          <p:cNvPr id="3" name="Content Placeholder 2"/>
          <p:cNvSpPr>
            <a:spLocks noGrp="1"/>
          </p:cNvSpPr>
          <p:nvPr>
            <p:ph idx="1"/>
          </p:nvPr>
        </p:nvSpPr>
        <p:spPr>
          <a:xfrm>
            <a:off x="152400" y="838200"/>
            <a:ext cx="8839200" cy="5867400"/>
          </a:xfrm>
          <a:prstGeom prst="roundRect">
            <a:avLst/>
          </a:prstGeom>
          <a:ln/>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id-ID" b="1" dirty="0" smtClean="0"/>
              <a:t> </a:t>
            </a:r>
            <a:endParaRPr lang="en-US" dirty="0" smtClean="0"/>
          </a:p>
          <a:p>
            <a:pPr>
              <a:buNone/>
            </a:pPr>
            <a:r>
              <a:rPr lang="en-US" dirty="0" smtClean="0"/>
              <a:t>	</a:t>
            </a:r>
            <a:r>
              <a:rPr lang="id-ID" dirty="0" smtClean="0"/>
              <a:t>Kata </a:t>
            </a:r>
            <a:r>
              <a:rPr lang="id-ID" i="1" dirty="0" smtClean="0"/>
              <a:t>si</a:t>
            </a:r>
            <a:r>
              <a:rPr lang="id-ID" dirty="0" smtClean="0"/>
              <a:t> dan </a:t>
            </a:r>
            <a:r>
              <a:rPr lang="id-ID" i="1" dirty="0" smtClean="0"/>
              <a:t>sang</a:t>
            </a:r>
            <a:r>
              <a:rPr lang="id-ID" dirty="0" smtClean="0"/>
              <a:t> ditulis terpisah dari kata yang mengikutinya.</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Surat itu dikembalikan kepada </a:t>
            </a:r>
            <a:r>
              <a:rPr lang="id-ID" i="1" dirty="0" smtClean="0"/>
              <a:t>si</a:t>
            </a:r>
            <a:r>
              <a:rPr lang="id-ID" dirty="0" smtClean="0"/>
              <a:t> pengirim</a:t>
            </a:r>
            <a:endParaRPr lang="en-US" dirty="0" smtClean="0"/>
          </a:p>
          <a:p>
            <a:pPr>
              <a:buNone/>
            </a:pPr>
            <a:r>
              <a:rPr lang="en-US" dirty="0" smtClean="0"/>
              <a:t>	</a:t>
            </a:r>
            <a:r>
              <a:rPr lang="id-ID" dirty="0" smtClean="0"/>
              <a:t>Toko itu memberikan hadiah kepada </a:t>
            </a:r>
            <a:r>
              <a:rPr lang="id-ID" i="1" dirty="0" smtClean="0"/>
              <a:t>si</a:t>
            </a:r>
            <a:r>
              <a:rPr lang="id-ID" dirty="0" smtClean="0"/>
              <a:t> pembeli</a:t>
            </a:r>
            <a:endParaRPr lang="en-US" dirty="0" smtClean="0"/>
          </a:p>
          <a:p>
            <a:pPr>
              <a:buNone/>
            </a:pPr>
            <a:r>
              <a:rPr lang="en-US" dirty="0" smtClean="0"/>
              <a:t>	</a:t>
            </a:r>
            <a:r>
              <a:rPr lang="id-ID" dirty="0" smtClean="0"/>
              <a:t>Ibu itu membelikan </a:t>
            </a:r>
            <a:r>
              <a:rPr lang="id-ID" i="1" dirty="0" smtClean="0"/>
              <a:t>sang</a:t>
            </a:r>
            <a:r>
              <a:rPr lang="id-ID" dirty="0" smtClean="0"/>
              <a:t> suami sebuah laptop</a:t>
            </a:r>
            <a:endParaRPr lang="en-US" dirty="0" smtClean="0"/>
          </a:p>
          <a:p>
            <a:pPr>
              <a:buNone/>
            </a:pPr>
            <a:r>
              <a:rPr lang="en-US" dirty="0" smtClean="0"/>
              <a:t>	</a:t>
            </a:r>
            <a:r>
              <a:rPr lang="id-ID" dirty="0" smtClean="0"/>
              <a:t>Siti mematuhi nasehat </a:t>
            </a:r>
            <a:r>
              <a:rPr lang="id-ID" i="1" dirty="0" smtClean="0"/>
              <a:t>sang</a:t>
            </a:r>
            <a:r>
              <a:rPr lang="id-ID" dirty="0" smtClean="0"/>
              <a:t> kakak</a:t>
            </a:r>
            <a:endParaRPr lang="en-US" dirty="0" smtClean="0"/>
          </a:p>
          <a:p>
            <a:pPr>
              <a:buNone/>
            </a:pPr>
            <a:endParaRPr lang="en-US" dirty="0"/>
          </a:p>
        </p:txBody>
      </p:sp>
      <p:pic>
        <p:nvPicPr>
          <p:cNvPr id="5" name="Picture 4" descr="anima 2.gif"/>
          <p:cNvPicPr>
            <a:picLocks noChangeAspect="1"/>
          </p:cNvPicPr>
          <p:nvPr/>
        </p:nvPicPr>
        <p:blipFill>
          <a:blip r:embed="rId3"/>
          <a:stretch>
            <a:fillRect/>
          </a:stretch>
        </p:blipFill>
        <p:spPr>
          <a:xfrm>
            <a:off x="7162800" y="304800"/>
            <a:ext cx="1524000" cy="1524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2544762"/>
          </a:xfrm>
          <a:ln w="57150">
            <a:prstDash val="dash"/>
          </a:ln>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fi-FI" b="1" dirty="0" smtClean="0">
                <a:latin typeface="+mn-lt"/>
              </a:rPr>
              <a:t>3.  Penulisan Unsur Serapan</a:t>
            </a:r>
            <a:br>
              <a:rPr lang="fi-FI" b="1" dirty="0" smtClean="0">
                <a:latin typeface="+mn-lt"/>
              </a:rPr>
            </a:br>
            <a:r>
              <a:rPr lang="fi-FI" sz="2800" b="1" dirty="0" smtClean="0">
                <a:latin typeface="+mn-lt"/>
              </a:rPr>
              <a:t/>
            </a:r>
            <a:br>
              <a:rPr lang="fi-FI" sz="2800" b="1" dirty="0" smtClean="0">
                <a:latin typeface="+mn-lt"/>
              </a:rPr>
            </a:br>
            <a:r>
              <a:rPr lang="id-ID" sz="2800" b="1" dirty="0" smtClean="0">
                <a:latin typeface="+mn-lt"/>
              </a:rPr>
              <a:t>Kata serapan</a:t>
            </a:r>
            <a:r>
              <a:rPr lang="id-ID" sz="2800" dirty="0" smtClean="0">
                <a:latin typeface="+mn-lt"/>
              </a:rPr>
              <a:t> adalah kata yang berasal dari bahasa lain (bahasa daerah/bahasa luar negeri) yang kemudian ejaan, ucapan, dan tulisannya disesuaikan dengan penuturan masyarakat Indonesia untuk memperkaya kosa kata. </a:t>
            </a:r>
            <a:endParaRPr lang="en-US" sz="2800" dirty="0">
              <a:latin typeface="+mn-lt"/>
            </a:endParaRPr>
          </a:p>
        </p:txBody>
      </p:sp>
      <p:sp>
        <p:nvSpPr>
          <p:cNvPr id="3" name="Content Placeholder 2"/>
          <p:cNvSpPr>
            <a:spLocks noGrp="1"/>
          </p:cNvSpPr>
          <p:nvPr>
            <p:ph idx="1"/>
          </p:nvPr>
        </p:nvSpPr>
        <p:spPr>
          <a:xfrm>
            <a:off x="304800" y="3200400"/>
            <a:ext cx="8534400" cy="3429000"/>
          </a:xfrm>
          <a:ln w="57150">
            <a:prstDash val="dash"/>
          </a:ln>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a:buNone/>
            </a:pPr>
            <a:endParaRPr lang="en-US" dirty="0" smtClean="0">
              <a:solidFill>
                <a:schemeClr val="tx1"/>
              </a:solidFill>
            </a:endParaRPr>
          </a:p>
          <a:p>
            <a:pPr>
              <a:buNone/>
            </a:pPr>
            <a:r>
              <a:rPr lang="en-US" dirty="0" smtClean="0">
                <a:solidFill>
                  <a:schemeClr val="tx1"/>
                </a:solidFill>
              </a:rPr>
              <a:t>	</a:t>
            </a:r>
            <a:r>
              <a:rPr lang="en-US" dirty="0" err="1" smtClean="0">
                <a:solidFill>
                  <a:schemeClr val="tx1"/>
                </a:solidFill>
              </a:rPr>
              <a:t>Berdasarkan</a:t>
            </a:r>
            <a:r>
              <a:rPr lang="en-US" dirty="0" smtClean="0">
                <a:solidFill>
                  <a:schemeClr val="tx1"/>
                </a:solidFill>
              </a:rPr>
              <a:t> </a:t>
            </a:r>
            <a:r>
              <a:rPr lang="en-US" dirty="0" err="1" smtClean="0">
                <a:solidFill>
                  <a:schemeClr val="tx1"/>
                </a:solidFill>
              </a:rPr>
              <a:t>taraf</a:t>
            </a:r>
            <a:r>
              <a:rPr lang="en-US" dirty="0" smtClean="0">
                <a:solidFill>
                  <a:schemeClr val="tx1"/>
                </a:solidFill>
              </a:rPr>
              <a:t> </a:t>
            </a:r>
            <a:r>
              <a:rPr lang="en-US" dirty="0" err="1" smtClean="0">
                <a:solidFill>
                  <a:schemeClr val="tx1"/>
                </a:solidFill>
              </a:rPr>
              <a:t>integrasinya</a:t>
            </a:r>
            <a:r>
              <a:rPr lang="en-US" dirty="0" smtClean="0">
                <a:solidFill>
                  <a:schemeClr val="tx1"/>
                </a:solidFill>
              </a:rPr>
              <a:t>, </a:t>
            </a:r>
            <a:r>
              <a:rPr lang="en-US" dirty="0" err="1" smtClean="0">
                <a:solidFill>
                  <a:schemeClr val="tx1"/>
                </a:solidFill>
              </a:rPr>
              <a:t>unsur</a:t>
            </a:r>
            <a:r>
              <a:rPr lang="en-US" dirty="0" smtClean="0">
                <a:solidFill>
                  <a:schemeClr val="tx1"/>
                </a:solidFill>
              </a:rPr>
              <a:t> </a:t>
            </a:r>
            <a:r>
              <a:rPr lang="en-US" dirty="0" err="1" smtClean="0">
                <a:solidFill>
                  <a:schemeClr val="tx1"/>
                </a:solidFill>
              </a:rPr>
              <a:t>serapan</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bahasa</a:t>
            </a:r>
            <a:r>
              <a:rPr lang="en-US" dirty="0" smtClean="0">
                <a:solidFill>
                  <a:schemeClr val="tx1"/>
                </a:solidFill>
              </a:rPr>
              <a:t> Indonesia </a:t>
            </a:r>
            <a:r>
              <a:rPr lang="en-US" dirty="0" err="1" smtClean="0">
                <a:solidFill>
                  <a:schemeClr val="tx1"/>
                </a:solidFill>
              </a:rPr>
              <a:t>terbagi</a:t>
            </a:r>
            <a:r>
              <a:rPr lang="en-US" dirty="0" smtClean="0">
                <a:solidFill>
                  <a:schemeClr val="tx1"/>
                </a:solidFill>
              </a:rPr>
              <a:t> </a:t>
            </a:r>
            <a:r>
              <a:rPr lang="en-US" dirty="0" err="1" smtClean="0">
                <a:solidFill>
                  <a:schemeClr val="tx1"/>
                </a:solidFill>
              </a:rPr>
              <a:t>atas</a:t>
            </a:r>
            <a:r>
              <a:rPr lang="en-US" dirty="0" smtClean="0">
                <a:solidFill>
                  <a:schemeClr val="tx1"/>
                </a:solidFill>
              </a:rPr>
              <a:t> </a:t>
            </a:r>
            <a:r>
              <a:rPr lang="en-US" dirty="0" err="1" smtClean="0">
                <a:solidFill>
                  <a:schemeClr val="tx1"/>
                </a:solidFill>
              </a:rPr>
              <a:t>dua</a:t>
            </a:r>
            <a:r>
              <a:rPr lang="en-US" dirty="0" smtClean="0">
                <a:solidFill>
                  <a:schemeClr val="tx1"/>
                </a:solidFill>
              </a:rPr>
              <a:t> </a:t>
            </a:r>
            <a:r>
              <a:rPr lang="en-US" dirty="0" err="1" smtClean="0">
                <a:solidFill>
                  <a:schemeClr val="tx1"/>
                </a:solidFill>
              </a:rPr>
              <a:t>golongan</a:t>
            </a:r>
            <a:r>
              <a:rPr lang="en-US" dirty="0" smtClean="0">
                <a:solidFill>
                  <a:schemeClr val="tx1"/>
                </a:solidFill>
              </a:rPr>
              <a:t> </a:t>
            </a:r>
            <a:r>
              <a:rPr lang="en-US" dirty="0" err="1" smtClean="0">
                <a:solidFill>
                  <a:schemeClr val="tx1"/>
                </a:solidFill>
              </a:rPr>
              <a:t>besar</a:t>
            </a:r>
            <a:r>
              <a:rPr lang="en-US" dirty="0" smtClean="0">
                <a:solidFill>
                  <a:schemeClr val="tx1"/>
                </a:solidFill>
              </a:rPr>
              <a:t>. </a:t>
            </a:r>
          </a:p>
          <a:p>
            <a:pPr marL="514350" indent="-514350">
              <a:buAutoNum type="arabicPeriod"/>
            </a:pPr>
            <a:r>
              <a:rPr lang="en-US" dirty="0" err="1" smtClean="0">
                <a:solidFill>
                  <a:schemeClr val="tx1"/>
                </a:solidFill>
              </a:rPr>
              <a:t>unsur</a:t>
            </a:r>
            <a:r>
              <a:rPr lang="en-US" dirty="0" smtClean="0">
                <a:solidFill>
                  <a:schemeClr val="tx1"/>
                </a:solidFill>
              </a:rPr>
              <a:t> </a:t>
            </a:r>
            <a:r>
              <a:rPr lang="en-US" dirty="0" err="1" smtClean="0">
                <a:solidFill>
                  <a:schemeClr val="tx1"/>
                </a:solidFill>
              </a:rPr>
              <a:t>asing</a:t>
            </a:r>
            <a:r>
              <a:rPr lang="en-US" dirty="0" smtClean="0">
                <a:solidFill>
                  <a:schemeClr val="tx1"/>
                </a:solidFill>
              </a:rPr>
              <a:t> yang </a:t>
            </a:r>
            <a:r>
              <a:rPr lang="en-US" dirty="0" err="1" smtClean="0">
                <a:solidFill>
                  <a:schemeClr val="tx1"/>
                </a:solidFill>
              </a:rPr>
              <a:t>belum</a:t>
            </a:r>
            <a:r>
              <a:rPr lang="en-US" dirty="0" smtClean="0">
                <a:solidFill>
                  <a:schemeClr val="tx1"/>
                </a:solidFill>
              </a:rPr>
              <a:t> </a:t>
            </a:r>
            <a:r>
              <a:rPr lang="en-US" dirty="0" err="1" smtClean="0">
                <a:solidFill>
                  <a:schemeClr val="tx1"/>
                </a:solidFill>
              </a:rPr>
              <a:t>sepenuhnya</a:t>
            </a:r>
            <a:r>
              <a:rPr lang="en-US" dirty="0" smtClean="0">
                <a:solidFill>
                  <a:schemeClr val="tx1"/>
                </a:solidFill>
              </a:rPr>
              <a:t> </a:t>
            </a:r>
            <a:r>
              <a:rPr lang="en-US" dirty="0" err="1" smtClean="0">
                <a:solidFill>
                  <a:schemeClr val="tx1"/>
                </a:solidFill>
              </a:rPr>
              <a:t>terserap</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bahasa</a:t>
            </a:r>
            <a:r>
              <a:rPr lang="en-US" dirty="0" smtClean="0">
                <a:solidFill>
                  <a:schemeClr val="tx1"/>
                </a:solidFill>
              </a:rPr>
              <a:t> Indonesia, </a:t>
            </a:r>
            <a:r>
              <a:rPr lang="en-US" dirty="0" err="1" smtClean="0">
                <a:solidFill>
                  <a:schemeClr val="tx1"/>
                </a:solidFill>
              </a:rPr>
              <a:t>seperti</a:t>
            </a:r>
            <a:r>
              <a:rPr lang="en-US" dirty="0" smtClean="0">
                <a:solidFill>
                  <a:schemeClr val="tx1"/>
                </a:solidFill>
              </a:rPr>
              <a:t> </a:t>
            </a:r>
            <a:r>
              <a:rPr lang="en-US" i="1" dirty="0" smtClean="0">
                <a:solidFill>
                  <a:schemeClr val="tx1"/>
                </a:solidFill>
              </a:rPr>
              <a:t>team</a:t>
            </a:r>
            <a:r>
              <a:rPr lang="en-US" dirty="0" smtClean="0">
                <a:solidFill>
                  <a:schemeClr val="tx1"/>
                </a:solidFill>
              </a:rPr>
              <a:t>, </a:t>
            </a:r>
            <a:r>
              <a:rPr lang="en-US" i="1" dirty="0" smtClean="0">
                <a:solidFill>
                  <a:schemeClr val="tx1"/>
                </a:solidFill>
              </a:rPr>
              <a:t>shuttle cock</a:t>
            </a:r>
            <a:r>
              <a:rPr lang="en-US" dirty="0" smtClean="0">
                <a:solidFill>
                  <a:schemeClr val="tx1"/>
                </a:solidFill>
              </a:rPr>
              <a:t>. </a:t>
            </a:r>
          </a:p>
          <a:p>
            <a:pPr marL="514350" indent="-514350">
              <a:buAutoNum type="arabicPeriod"/>
            </a:pPr>
            <a:r>
              <a:rPr lang="en-US" dirty="0" err="1" smtClean="0">
                <a:solidFill>
                  <a:schemeClr val="tx1"/>
                </a:solidFill>
              </a:rPr>
              <a:t>unsur</a:t>
            </a:r>
            <a:r>
              <a:rPr lang="en-US" dirty="0" smtClean="0">
                <a:solidFill>
                  <a:schemeClr val="tx1"/>
                </a:solidFill>
              </a:rPr>
              <a:t> </a:t>
            </a:r>
            <a:r>
              <a:rPr lang="en-US" dirty="0" err="1" smtClean="0">
                <a:solidFill>
                  <a:schemeClr val="tx1"/>
                </a:solidFill>
              </a:rPr>
              <a:t>asing</a:t>
            </a:r>
            <a:r>
              <a:rPr lang="en-US" dirty="0" smtClean="0">
                <a:solidFill>
                  <a:schemeClr val="tx1"/>
                </a:solidFill>
              </a:rPr>
              <a:t> yang </a:t>
            </a:r>
            <a:r>
              <a:rPr lang="en-US" dirty="0" err="1" smtClean="0">
                <a:solidFill>
                  <a:schemeClr val="tx1"/>
                </a:solidFill>
              </a:rPr>
              <a:t>pengucapan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penulisannya</a:t>
            </a:r>
            <a:r>
              <a:rPr lang="en-US" dirty="0" smtClean="0">
                <a:solidFill>
                  <a:schemeClr val="tx1"/>
                </a:solidFill>
              </a:rPr>
              <a:t> </a:t>
            </a:r>
            <a:r>
              <a:rPr lang="en-US" dirty="0" err="1" smtClean="0">
                <a:solidFill>
                  <a:schemeClr val="tx1"/>
                </a:solidFill>
              </a:rPr>
              <a:t>disesuaikan</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kaidah</a:t>
            </a:r>
            <a:r>
              <a:rPr lang="en-US" dirty="0" smtClean="0">
                <a:solidFill>
                  <a:schemeClr val="tx1"/>
                </a:solidFill>
              </a:rPr>
              <a:t> </a:t>
            </a:r>
            <a:r>
              <a:rPr lang="en-US" dirty="0" err="1" smtClean="0">
                <a:solidFill>
                  <a:schemeClr val="tx1"/>
                </a:solidFill>
              </a:rPr>
              <a:t>bahasa</a:t>
            </a:r>
            <a:r>
              <a:rPr lang="en-US" dirty="0" smtClean="0">
                <a:solidFill>
                  <a:schemeClr val="tx1"/>
                </a:solidFill>
              </a:rPr>
              <a:t> Indonesia, </a:t>
            </a:r>
            <a:r>
              <a:rPr lang="en-US" dirty="0" err="1" smtClean="0">
                <a:solidFill>
                  <a:schemeClr val="tx1"/>
                </a:solidFill>
              </a:rPr>
              <a:t>seperti</a:t>
            </a:r>
            <a:r>
              <a:rPr lang="en-US" dirty="0" smtClean="0">
                <a:solidFill>
                  <a:schemeClr val="tx1"/>
                </a:solidFill>
              </a:rPr>
              <a:t>  moderate</a:t>
            </a:r>
          </a:p>
          <a:p>
            <a:pPr marL="514350" indent="-514350">
              <a:buAutoNum type="arabicPeriod"/>
            </a:pPr>
            <a:r>
              <a:rPr lang="en-US" dirty="0" err="1" smtClean="0">
                <a:solidFill>
                  <a:schemeClr val="tx1"/>
                </a:solidFill>
              </a:rPr>
              <a:t>unsur</a:t>
            </a:r>
            <a:r>
              <a:rPr lang="en-US" dirty="0" smtClean="0">
                <a:solidFill>
                  <a:schemeClr val="tx1"/>
                </a:solidFill>
              </a:rPr>
              <a:t> </a:t>
            </a:r>
            <a:r>
              <a:rPr lang="en-US" dirty="0" err="1" smtClean="0">
                <a:solidFill>
                  <a:schemeClr val="tx1"/>
                </a:solidFill>
              </a:rPr>
              <a:t>asing</a:t>
            </a:r>
            <a:r>
              <a:rPr lang="en-US" dirty="0" smtClean="0">
                <a:solidFill>
                  <a:schemeClr val="tx1"/>
                </a:solidFill>
              </a:rPr>
              <a:t> yang </a:t>
            </a:r>
            <a:r>
              <a:rPr lang="en-US" dirty="0" err="1" smtClean="0">
                <a:solidFill>
                  <a:schemeClr val="tx1"/>
                </a:solidFill>
              </a:rPr>
              <a:t>untuk</a:t>
            </a:r>
            <a:r>
              <a:rPr lang="en-US" dirty="0" smtClean="0">
                <a:solidFill>
                  <a:schemeClr val="tx1"/>
                </a:solidFill>
              </a:rPr>
              <a:t> </a:t>
            </a:r>
            <a:r>
              <a:rPr lang="en-US" dirty="0" err="1" smtClean="0">
                <a:solidFill>
                  <a:schemeClr val="tx1"/>
                </a:solidFill>
              </a:rPr>
              <a:t>kepentingan</a:t>
            </a:r>
            <a:r>
              <a:rPr lang="en-US" dirty="0" smtClean="0">
                <a:solidFill>
                  <a:schemeClr val="tx1"/>
                </a:solidFill>
              </a:rPr>
              <a:t> </a:t>
            </a:r>
            <a:r>
              <a:rPr lang="en-US" dirty="0" err="1" smtClean="0">
                <a:solidFill>
                  <a:schemeClr val="tx1"/>
                </a:solidFill>
              </a:rPr>
              <a:t>peristilahan,ucapan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ejaannya</a:t>
            </a:r>
            <a:r>
              <a:rPr lang="en-US" dirty="0" smtClean="0">
                <a:solidFill>
                  <a:schemeClr val="tx1"/>
                </a:solidFill>
              </a:rPr>
              <a:t> </a:t>
            </a:r>
            <a:r>
              <a:rPr lang="en-US" dirty="0" err="1" smtClean="0">
                <a:solidFill>
                  <a:schemeClr val="tx1"/>
                </a:solidFill>
              </a:rPr>
              <a:t>disesuaikan</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kaidah-kaidah</a:t>
            </a:r>
            <a:r>
              <a:rPr lang="en-US" dirty="0" smtClean="0">
                <a:solidFill>
                  <a:schemeClr val="tx1"/>
                </a:solidFill>
              </a:rPr>
              <a:t> </a:t>
            </a:r>
            <a:r>
              <a:rPr lang="en-US" dirty="0" err="1" smtClean="0">
                <a:solidFill>
                  <a:schemeClr val="tx1"/>
                </a:solidFill>
              </a:rPr>
              <a:t>Bahasa</a:t>
            </a:r>
            <a:r>
              <a:rPr lang="en-US" dirty="0" smtClean="0">
                <a:solidFill>
                  <a:schemeClr val="tx1"/>
                </a:solidFill>
              </a:rPr>
              <a:t> Indonesia, </a:t>
            </a:r>
            <a:r>
              <a:rPr lang="en-US" dirty="0" err="1" smtClean="0">
                <a:solidFill>
                  <a:schemeClr val="tx1"/>
                </a:solidFill>
              </a:rPr>
              <a:t>seperti</a:t>
            </a:r>
            <a:r>
              <a:rPr lang="en-US" dirty="0" smtClean="0">
                <a:solidFill>
                  <a:schemeClr val="tx1"/>
                </a:solidFill>
              </a:rPr>
              <a:t> </a:t>
            </a:r>
            <a:r>
              <a:rPr lang="en-US" dirty="0" err="1" smtClean="0">
                <a:solidFill>
                  <a:schemeClr val="tx1"/>
                </a:solidFill>
              </a:rPr>
              <a:t>aki</a:t>
            </a:r>
            <a:r>
              <a:rPr lang="en-US" dirty="0" smtClean="0">
                <a:solidFill>
                  <a:schemeClr val="tx1"/>
                </a:solidFill>
              </a:rPr>
              <a:t> (</a:t>
            </a:r>
            <a:r>
              <a:rPr lang="en-US" dirty="0" err="1" smtClean="0">
                <a:solidFill>
                  <a:schemeClr val="tx1"/>
                </a:solidFill>
              </a:rPr>
              <a:t>accu</a:t>
            </a:r>
            <a:r>
              <a:rPr lang="en-US" dirty="0" smtClean="0">
                <a:solidFill>
                  <a:schemeClr val="tx1"/>
                </a:solidFill>
              </a:rPr>
              <a:t>),</a:t>
            </a:r>
            <a:r>
              <a:rPr lang="en-US" dirty="0" err="1" smtClean="0">
                <a:solidFill>
                  <a:schemeClr val="tx1"/>
                </a:solidFill>
              </a:rPr>
              <a:t>komisi</a:t>
            </a:r>
            <a:r>
              <a:rPr lang="en-US" dirty="0" smtClean="0">
                <a:solidFill>
                  <a:schemeClr val="tx1"/>
                </a:solidFill>
              </a:rPr>
              <a:t> (commission),</a:t>
            </a:r>
            <a:r>
              <a:rPr lang="en-US" dirty="0" err="1" smtClean="0">
                <a:solidFill>
                  <a:schemeClr val="tx1"/>
                </a:solidFill>
              </a:rPr>
              <a:t>psikologi</a:t>
            </a:r>
            <a:r>
              <a:rPr lang="en-US" dirty="0" smtClean="0">
                <a:solidFill>
                  <a:schemeClr val="tx1"/>
                </a:solidFill>
              </a:rPr>
              <a:t> (psychology),</a:t>
            </a:r>
            <a:r>
              <a:rPr lang="en-US" dirty="0" err="1" smtClean="0">
                <a:solidFill>
                  <a:schemeClr val="tx1"/>
                </a:solidFill>
              </a:rPr>
              <a:t>dan</a:t>
            </a:r>
            <a:r>
              <a:rPr lang="en-US" dirty="0" smtClean="0">
                <a:solidFill>
                  <a:schemeClr val="tx1"/>
                </a:solidFill>
              </a:rPr>
              <a:t> </a:t>
            </a:r>
            <a:r>
              <a:rPr lang="en-US" dirty="0" err="1" smtClean="0">
                <a:solidFill>
                  <a:schemeClr val="tx1"/>
                </a:solidFill>
              </a:rPr>
              <a:t>fase</a:t>
            </a:r>
            <a:r>
              <a:rPr lang="en-US" dirty="0" smtClean="0">
                <a:solidFill>
                  <a:schemeClr val="tx1"/>
                </a:solidFill>
              </a:rPr>
              <a:t> (phase).</a:t>
            </a:r>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019800"/>
          </a:xfrm>
          <a:prstGeom prst="roundRect">
            <a:avLst/>
          </a:prstGeom>
          <a:ln/>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sz="1600" b="1" dirty="0" smtClean="0"/>
              <a:t>1. </a:t>
            </a:r>
            <a:r>
              <a:rPr lang="id-ID" sz="1600" dirty="0" smtClean="0"/>
              <a:t>Pemenggalan kata pada kata dasar dilakukan sebagai berikut.</a:t>
            </a:r>
            <a:endParaRPr lang="en-US" sz="1600" dirty="0" smtClean="0"/>
          </a:p>
          <a:p>
            <a:pPr>
              <a:buNone/>
            </a:pPr>
            <a:r>
              <a:rPr lang="en-US" sz="1600" dirty="0" smtClean="0"/>
              <a:t>     a.  </a:t>
            </a:r>
            <a:r>
              <a:rPr lang="id-ID" sz="1600" dirty="0" smtClean="0"/>
              <a:t>Jika di tengah kata ada huruf vokal yang berurutan, pemenggalannya dilakukan di antara kedua huruf vokal itu.</a:t>
            </a:r>
            <a:endParaRPr lang="en-US" sz="1600" dirty="0" smtClean="0"/>
          </a:p>
          <a:p>
            <a:pPr>
              <a:buNone/>
            </a:pPr>
            <a:r>
              <a:rPr lang="en-US" sz="1600" dirty="0" smtClean="0">
                <a:solidFill>
                  <a:srgbClr val="FF0000"/>
                </a:solidFill>
              </a:rPr>
              <a:t>	</a:t>
            </a:r>
            <a:r>
              <a:rPr lang="id-ID" sz="1600" dirty="0" smtClean="0">
                <a:solidFill>
                  <a:srgbClr val="FF0000"/>
                </a:solidFill>
              </a:rPr>
              <a:t>Misalnya :</a:t>
            </a:r>
            <a:r>
              <a:rPr lang="en-US" sz="1600" dirty="0" err="1" smtClean="0">
                <a:solidFill>
                  <a:srgbClr val="FF0000"/>
                </a:solidFill>
              </a:rPr>
              <a:t>j</a:t>
            </a:r>
            <a:r>
              <a:rPr lang="en-US" sz="1600" i="1" dirty="0" err="1" smtClean="0">
                <a:solidFill>
                  <a:srgbClr val="FF0000"/>
                </a:solidFill>
              </a:rPr>
              <a:t>u</a:t>
            </a:r>
            <a:r>
              <a:rPr lang="en-US" sz="1600" i="1" dirty="0" smtClean="0">
                <a:solidFill>
                  <a:srgbClr val="FF0000"/>
                </a:solidFill>
              </a:rPr>
              <a:t>-a</a:t>
            </a:r>
            <a:r>
              <a:rPr lang="en-US" sz="1600" dirty="0" smtClean="0">
                <a:solidFill>
                  <a:srgbClr val="FF0000"/>
                </a:solidFill>
              </a:rPr>
              <a:t>l</a:t>
            </a:r>
            <a:r>
              <a:rPr lang="id-ID" sz="1600" dirty="0" smtClean="0">
                <a:solidFill>
                  <a:srgbClr val="FF0000"/>
                </a:solidFill>
              </a:rPr>
              <a:t>, </a:t>
            </a:r>
            <a:r>
              <a:rPr lang="en-US" sz="1600" dirty="0" err="1" smtClean="0">
                <a:solidFill>
                  <a:srgbClr val="FF0000"/>
                </a:solidFill>
              </a:rPr>
              <a:t>li-k</a:t>
            </a:r>
            <a:r>
              <a:rPr lang="en-US" sz="1600" i="1" dirty="0" err="1" smtClean="0">
                <a:solidFill>
                  <a:srgbClr val="FF0000"/>
                </a:solidFill>
              </a:rPr>
              <a:t>u-i</a:t>
            </a:r>
            <a:r>
              <a:rPr lang="en-US" sz="1600" dirty="0" err="1" smtClean="0">
                <a:solidFill>
                  <a:srgbClr val="FF0000"/>
                </a:solidFill>
              </a:rPr>
              <a:t>-di-tas</a:t>
            </a:r>
            <a:r>
              <a:rPr lang="id-ID" sz="1600" dirty="0" smtClean="0">
                <a:solidFill>
                  <a:srgbClr val="FF0000"/>
                </a:solidFill>
              </a:rPr>
              <a:t>, </a:t>
            </a:r>
            <a:r>
              <a:rPr lang="en-US" sz="1600" dirty="0" smtClean="0">
                <a:solidFill>
                  <a:srgbClr val="FF0000"/>
                </a:solidFill>
              </a:rPr>
              <a:t>e-</a:t>
            </a:r>
            <a:r>
              <a:rPr lang="en-US" sz="1600" dirty="0" err="1" smtClean="0">
                <a:solidFill>
                  <a:srgbClr val="FF0000"/>
                </a:solidFill>
              </a:rPr>
              <a:t>fi</a:t>
            </a:r>
            <a:r>
              <a:rPr lang="en-US" sz="1600" dirty="0" smtClean="0">
                <a:solidFill>
                  <a:srgbClr val="FF0000"/>
                </a:solidFill>
              </a:rPr>
              <a:t>-</a:t>
            </a:r>
            <a:r>
              <a:rPr lang="en-US" sz="1600" dirty="0" err="1" smtClean="0">
                <a:solidFill>
                  <a:srgbClr val="FF0000"/>
                </a:solidFill>
              </a:rPr>
              <a:t>s</a:t>
            </a:r>
            <a:r>
              <a:rPr lang="en-US" sz="1600" i="1" dirty="0" err="1" smtClean="0">
                <a:solidFill>
                  <a:srgbClr val="FF0000"/>
                </a:solidFill>
              </a:rPr>
              <a:t>i</a:t>
            </a:r>
            <a:r>
              <a:rPr lang="en-US" sz="1600" i="1" dirty="0" smtClean="0">
                <a:solidFill>
                  <a:srgbClr val="FF0000"/>
                </a:solidFill>
              </a:rPr>
              <a:t>-e</a:t>
            </a:r>
            <a:r>
              <a:rPr lang="en-US" sz="1600" dirty="0" smtClean="0">
                <a:solidFill>
                  <a:srgbClr val="FF0000"/>
                </a:solidFill>
              </a:rPr>
              <a:t>n</a:t>
            </a:r>
            <a:r>
              <a:rPr lang="id-ID" sz="1600" dirty="0" smtClean="0">
                <a:solidFill>
                  <a:srgbClr val="FF0000"/>
                </a:solidFill>
              </a:rPr>
              <a:t>,</a:t>
            </a:r>
            <a:endParaRPr lang="en-US" sz="1600" dirty="0" smtClean="0">
              <a:solidFill>
                <a:srgbClr val="FF0000"/>
              </a:solidFill>
            </a:endParaRPr>
          </a:p>
          <a:p>
            <a:pPr>
              <a:buNone/>
            </a:pPr>
            <a:r>
              <a:rPr lang="en-US" sz="1600" dirty="0" smtClean="0"/>
              <a:t>	</a:t>
            </a:r>
          </a:p>
          <a:p>
            <a:pPr>
              <a:buNone/>
            </a:pPr>
            <a:r>
              <a:rPr lang="en-US" sz="1600" dirty="0" smtClean="0"/>
              <a:t>     b.</a:t>
            </a:r>
            <a:r>
              <a:rPr lang="id-ID" sz="1600" dirty="0" smtClean="0"/>
              <a:t> Huruf diftong ai, au dan oi tidak dipenggal.</a:t>
            </a:r>
            <a:endParaRPr lang="en-US" sz="1600" dirty="0" smtClean="0"/>
          </a:p>
          <a:p>
            <a:pPr>
              <a:buNone/>
            </a:pPr>
            <a:r>
              <a:rPr lang="en-US" sz="1600" dirty="0" smtClean="0">
                <a:solidFill>
                  <a:srgbClr val="FF0000"/>
                </a:solidFill>
              </a:rPr>
              <a:t>	</a:t>
            </a:r>
            <a:r>
              <a:rPr lang="id-ID" sz="1600" dirty="0" smtClean="0">
                <a:solidFill>
                  <a:srgbClr val="FF0000"/>
                </a:solidFill>
              </a:rPr>
              <a:t>Misalnya  : pan-d</a:t>
            </a:r>
            <a:r>
              <a:rPr lang="id-ID" sz="1600" i="1" dirty="0" smtClean="0">
                <a:solidFill>
                  <a:srgbClr val="FF0000"/>
                </a:solidFill>
              </a:rPr>
              <a:t>ai</a:t>
            </a:r>
            <a:r>
              <a:rPr lang="id-ID" sz="1600" dirty="0" smtClean="0">
                <a:solidFill>
                  <a:srgbClr val="FF0000"/>
                </a:solidFill>
              </a:rPr>
              <a:t>, </a:t>
            </a:r>
            <a:r>
              <a:rPr lang="id-ID" sz="1600" i="1" dirty="0" smtClean="0">
                <a:solidFill>
                  <a:srgbClr val="FF0000"/>
                </a:solidFill>
              </a:rPr>
              <a:t>au</a:t>
            </a:r>
            <a:r>
              <a:rPr lang="id-ID" sz="1600" dirty="0" smtClean="0">
                <a:solidFill>
                  <a:srgbClr val="FF0000"/>
                </a:solidFill>
              </a:rPr>
              <a:t>-la, s</a:t>
            </a:r>
            <a:r>
              <a:rPr lang="id-ID" sz="1600" i="1" dirty="0" smtClean="0">
                <a:solidFill>
                  <a:srgbClr val="FF0000"/>
                </a:solidFill>
              </a:rPr>
              <a:t>au</a:t>
            </a:r>
            <a:r>
              <a:rPr lang="id-ID" sz="1600" dirty="0" smtClean="0">
                <a:solidFill>
                  <a:srgbClr val="FF0000"/>
                </a:solidFill>
              </a:rPr>
              <a:t>-da-ra, am-b</a:t>
            </a:r>
            <a:r>
              <a:rPr lang="id-ID" sz="1600" i="1" dirty="0" smtClean="0">
                <a:solidFill>
                  <a:srgbClr val="FF0000"/>
                </a:solidFill>
              </a:rPr>
              <a:t>oi</a:t>
            </a:r>
            <a:endParaRPr lang="en-US" sz="1600" i="1" dirty="0" smtClean="0">
              <a:solidFill>
                <a:srgbClr val="FF0000"/>
              </a:solidFill>
            </a:endParaRPr>
          </a:p>
          <a:p>
            <a:endParaRPr lang="en-US" sz="1600" dirty="0" smtClean="0"/>
          </a:p>
          <a:p>
            <a:pPr>
              <a:buNone/>
            </a:pPr>
            <a:r>
              <a:rPr lang="en-US" sz="1600" dirty="0" smtClean="0"/>
              <a:t>      c. </a:t>
            </a:r>
            <a:r>
              <a:rPr lang="id-ID" sz="1600" dirty="0" smtClean="0"/>
              <a:t>Jika di tengah kata dasar ada huruf konsonan (termasuk gabungan huruf konsonan) di anatara dua  buah huruf vokal, pemenggalannya dilakukan sebelum huruf konsonan itu.</a:t>
            </a:r>
            <a:endParaRPr lang="en-US" sz="1600" dirty="0" smtClean="0"/>
          </a:p>
          <a:p>
            <a:pPr>
              <a:buNone/>
            </a:pPr>
            <a:r>
              <a:rPr lang="en-US" sz="1600" dirty="0" smtClean="0">
                <a:solidFill>
                  <a:srgbClr val="FF0000"/>
                </a:solidFill>
              </a:rPr>
              <a:t>	</a:t>
            </a:r>
            <a:r>
              <a:rPr lang="id-ID" sz="1600" dirty="0" smtClean="0">
                <a:solidFill>
                  <a:srgbClr val="FF0000"/>
                </a:solidFill>
              </a:rPr>
              <a:t>Misalnya :</a:t>
            </a:r>
            <a:r>
              <a:rPr lang="en-US" sz="1600" dirty="0" err="1" smtClean="0">
                <a:solidFill>
                  <a:srgbClr val="FF0000"/>
                </a:solidFill>
              </a:rPr>
              <a:t>b</a:t>
            </a:r>
            <a:r>
              <a:rPr lang="en-US" sz="1600" i="1" dirty="0" err="1" smtClean="0">
                <a:solidFill>
                  <a:srgbClr val="FF0000"/>
                </a:solidFill>
              </a:rPr>
              <a:t>u-su</a:t>
            </a:r>
            <a:r>
              <a:rPr lang="en-US" sz="1600" dirty="0" err="1" smtClean="0">
                <a:solidFill>
                  <a:srgbClr val="FF0000"/>
                </a:solidFill>
              </a:rPr>
              <a:t>r</a:t>
            </a:r>
            <a:r>
              <a:rPr lang="id-ID" sz="1600" dirty="0" smtClean="0">
                <a:solidFill>
                  <a:srgbClr val="FF0000"/>
                </a:solidFill>
              </a:rPr>
              <a:t>, </a:t>
            </a:r>
            <a:r>
              <a:rPr lang="en-US" sz="1600" dirty="0" smtClean="0">
                <a:solidFill>
                  <a:srgbClr val="FF0000"/>
                </a:solidFill>
              </a:rPr>
              <a:t>m</a:t>
            </a:r>
            <a:r>
              <a:rPr lang="en-US" sz="1600" i="1" dirty="0" smtClean="0">
                <a:solidFill>
                  <a:srgbClr val="FF0000"/>
                </a:solidFill>
              </a:rPr>
              <a:t>o-</a:t>
            </a:r>
            <a:r>
              <a:rPr lang="en-US" sz="1600" i="1" dirty="0" err="1" smtClean="0">
                <a:solidFill>
                  <a:srgbClr val="FF0000"/>
                </a:solidFill>
              </a:rPr>
              <a:t>da</a:t>
            </a:r>
            <a:r>
              <a:rPr lang="en-US" sz="1600" dirty="0" err="1" smtClean="0">
                <a:solidFill>
                  <a:srgbClr val="FF0000"/>
                </a:solidFill>
              </a:rPr>
              <a:t>l</a:t>
            </a:r>
            <a:r>
              <a:rPr lang="en-US" sz="1600" dirty="0" smtClean="0">
                <a:solidFill>
                  <a:srgbClr val="FF0000"/>
                </a:solidFill>
              </a:rPr>
              <a:t>, </a:t>
            </a:r>
            <a:r>
              <a:rPr lang="en-US" sz="1600" dirty="0" err="1" smtClean="0">
                <a:solidFill>
                  <a:srgbClr val="FF0000"/>
                </a:solidFill>
              </a:rPr>
              <a:t>va</a:t>
            </a:r>
            <a:r>
              <a:rPr lang="en-US" sz="1600" dirty="0" smtClean="0">
                <a:solidFill>
                  <a:srgbClr val="FF0000"/>
                </a:solidFill>
              </a:rPr>
              <a:t>-</a:t>
            </a:r>
            <a:r>
              <a:rPr lang="en-US" sz="1600" dirty="0" err="1" smtClean="0">
                <a:solidFill>
                  <a:srgbClr val="FF0000"/>
                </a:solidFill>
              </a:rPr>
              <a:t>ri</a:t>
            </a:r>
            <a:r>
              <a:rPr lang="en-US" sz="1600" dirty="0" smtClean="0">
                <a:solidFill>
                  <a:srgbClr val="FF0000"/>
                </a:solidFill>
              </a:rPr>
              <a:t>-a-</a:t>
            </a:r>
            <a:r>
              <a:rPr lang="en-US" sz="1600" dirty="0" err="1" smtClean="0">
                <a:solidFill>
                  <a:srgbClr val="FF0000"/>
                </a:solidFill>
              </a:rPr>
              <a:t>bel</a:t>
            </a:r>
            <a:r>
              <a:rPr lang="id-ID" sz="1600" dirty="0" smtClean="0">
                <a:solidFill>
                  <a:srgbClr val="FF0000"/>
                </a:solidFill>
              </a:rPr>
              <a:t>, d</a:t>
            </a:r>
            <a:r>
              <a:rPr lang="id-ID" sz="1600" i="1" dirty="0" smtClean="0">
                <a:solidFill>
                  <a:srgbClr val="FF0000"/>
                </a:solidFill>
              </a:rPr>
              <a:t>e-n</a:t>
            </a:r>
            <a:r>
              <a:rPr lang="id-ID" sz="1600" dirty="0" smtClean="0">
                <a:solidFill>
                  <a:srgbClr val="FF0000"/>
                </a:solidFill>
              </a:rPr>
              <a:t>gan, </a:t>
            </a:r>
            <a:r>
              <a:rPr lang="en-US" sz="1600" dirty="0" err="1" smtClean="0">
                <a:solidFill>
                  <a:srgbClr val="FF0000"/>
                </a:solidFill>
              </a:rPr>
              <a:t>ve</a:t>
            </a:r>
            <a:r>
              <a:rPr lang="en-US" sz="1600" dirty="0" smtClean="0">
                <a:solidFill>
                  <a:srgbClr val="FF0000"/>
                </a:solidFill>
              </a:rPr>
              <a:t>-to</a:t>
            </a:r>
            <a:r>
              <a:rPr lang="id-ID" sz="1600" dirty="0" smtClean="0">
                <a:solidFill>
                  <a:srgbClr val="FF0000"/>
                </a:solidFill>
              </a:rPr>
              <a:t>,</a:t>
            </a:r>
            <a:r>
              <a:rPr lang="en-US" sz="1600" dirty="0" smtClean="0">
                <a:solidFill>
                  <a:srgbClr val="FF0000"/>
                </a:solidFill>
              </a:rPr>
              <a:t> pa-</a:t>
            </a:r>
            <a:r>
              <a:rPr lang="en-US" sz="1600" dirty="0" err="1" smtClean="0">
                <a:solidFill>
                  <a:srgbClr val="FF0000"/>
                </a:solidFill>
              </a:rPr>
              <a:t>jak</a:t>
            </a:r>
            <a:r>
              <a:rPr lang="en-US" sz="1600" dirty="0" smtClean="0">
                <a:solidFill>
                  <a:srgbClr val="FF0000"/>
                </a:solidFill>
              </a:rPr>
              <a:t>,</a:t>
            </a:r>
            <a:r>
              <a:rPr lang="id-ID" sz="1600" dirty="0" smtClean="0">
                <a:solidFill>
                  <a:srgbClr val="FF0000"/>
                </a:solidFill>
              </a:rPr>
              <a:t> m</a:t>
            </a:r>
            <a:r>
              <a:rPr lang="id-ID" sz="1600" i="1" dirty="0" smtClean="0">
                <a:solidFill>
                  <a:srgbClr val="FF0000"/>
                </a:solidFill>
              </a:rPr>
              <a:t>u-ta-khir</a:t>
            </a:r>
            <a:r>
              <a:rPr lang="id-ID" sz="1600" dirty="0" smtClean="0">
                <a:solidFill>
                  <a:srgbClr val="FF0000"/>
                </a:solidFill>
              </a:rPr>
              <a:t>, m</a:t>
            </a:r>
            <a:r>
              <a:rPr lang="id-ID" sz="1600" i="1" dirty="0" smtClean="0">
                <a:solidFill>
                  <a:srgbClr val="FF0000"/>
                </a:solidFill>
              </a:rPr>
              <a:t>u-sya-</a:t>
            </a:r>
            <a:r>
              <a:rPr lang="id-ID" sz="1600" dirty="0" smtClean="0">
                <a:solidFill>
                  <a:srgbClr val="FF0000"/>
                </a:solidFill>
              </a:rPr>
              <a:t>wa-</a:t>
            </a:r>
            <a:r>
              <a:rPr lang="id-ID" sz="1600" i="1" dirty="0" smtClean="0">
                <a:solidFill>
                  <a:srgbClr val="FF0000"/>
                </a:solidFill>
              </a:rPr>
              <a:t>r</a:t>
            </a:r>
            <a:r>
              <a:rPr lang="id-ID" sz="1600" dirty="0" smtClean="0">
                <a:solidFill>
                  <a:srgbClr val="FF0000"/>
                </a:solidFill>
              </a:rPr>
              <a:t>ah</a:t>
            </a:r>
            <a:r>
              <a:rPr lang="en-US" sz="1600" dirty="0" smtClean="0">
                <a:solidFill>
                  <a:srgbClr val="FF0000"/>
                </a:solidFill>
              </a:rPr>
              <a:t>, </a:t>
            </a:r>
          </a:p>
          <a:p>
            <a:endParaRPr lang="en-US" sz="1600" dirty="0" smtClean="0"/>
          </a:p>
          <a:p>
            <a:pPr>
              <a:buNone/>
            </a:pPr>
            <a:r>
              <a:rPr lang="en-US" sz="1600" dirty="0" smtClean="0"/>
              <a:t>       d. </a:t>
            </a:r>
            <a:r>
              <a:rPr lang="id-ID" sz="1600" dirty="0" smtClean="0"/>
              <a:t>Jika di tengah kata dasar ada dua huruf konsonan yang berurutan, pemenggalannya dilakukan di antara kedua huruf konsonan itu. </a:t>
            </a:r>
            <a:endParaRPr lang="en-US" sz="1600" dirty="0" smtClean="0"/>
          </a:p>
          <a:p>
            <a:pPr>
              <a:buNone/>
            </a:pPr>
            <a:r>
              <a:rPr lang="en-US" sz="1600" dirty="0" smtClean="0">
                <a:solidFill>
                  <a:srgbClr val="FF0000"/>
                </a:solidFill>
              </a:rPr>
              <a:t>	</a:t>
            </a:r>
            <a:r>
              <a:rPr lang="id-ID" sz="1600" dirty="0" smtClean="0">
                <a:solidFill>
                  <a:srgbClr val="FF0000"/>
                </a:solidFill>
              </a:rPr>
              <a:t>Misalnya :</a:t>
            </a:r>
            <a:r>
              <a:rPr lang="en-US" sz="1600" dirty="0" err="1" smtClean="0">
                <a:solidFill>
                  <a:srgbClr val="FF0000"/>
                </a:solidFill>
              </a:rPr>
              <a:t>fi</a:t>
            </a:r>
            <a:r>
              <a:rPr lang="en-US" sz="1600" i="1" dirty="0" err="1" smtClean="0">
                <a:solidFill>
                  <a:srgbClr val="FF0000"/>
                </a:solidFill>
              </a:rPr>
              <a:t>s-k</a:t>
            </a:r>
            <a:r>
              <a:rPr lang="en-US" sz="1600" dirty="0" err="1" smtClean="0">
                <a:solidFill>
                  <a:srgbClr val="FF0000"/>
                </a:solidFill>
              </a:rPr>
              <a:t>al</a:t>
            </a:r>
            <a:r>
              <a:rPr lang="en-US" sz="1600" dirty="0" smtClean="0">
                <a:solidFill>
                  <a:srgbClr val="FF0000"/>
                </a:solidFill>
              </a:rPr>
              <a:t> , </a:t>
            </a:r>
            <a:r>
              <a:rPr lang="en-US" sz="1600" dirty="0" err="1" smtClean="0">
                <a:solidFill>
                  <a:srgbClr val="FF0000"/>
                </a:solidFill>
              </a:rPr>
              <a:t>ku</a:t>
            </a:r>
            <a:r>
              <a:rPr lang="en-US" sz="1600" i="1" dirty="0" err="1" smtClean="0">
                <a:solidFill>
                  <a:srgbClr val="FF0000"/>
                </a:solidFill>
              </a:rPr>
              <a:t>r-v</a:t>
            </a:r>
            <a:r>
              <a:rPr lang="en-US" sz="1600" dirty="0" err="1" smtClean="0">
                <a:solidFill>
                  <a:srgbClr val="FF0000"/>
                </a:solidFill>
              </a:rPr>
              <a:t>a</a:t>
            </a:r>
            <a:r>
              <a:rPr lang="en-US" sz="1600" dirty="0" smtClean="0">
                <a:solidFill>
                  <a:srgbClr val="FF0000"/>
                </a:solidFill>
              </a:rPr>
              <a:t>, </a:t>
            </a:r>
            <a:r>
              <a:rPr lang="id-ID" sz="1600" dirty="0" smtClean="0">
                <a:solidFill>
                  <a:srgbClr val="FF0000"/>
                </a:solidFill>
              </a:rPr>
              <a:t>ca</a:t>
            </a:r>
            <a:r>
              <a:rPr lang="id-ID" sz="1600" i="1" dirty="0" smtClean="0">
                <a:solidFill>
                  <a:srgbClr val="FF0000"/>
                </a:solidFill>
              </a:rPr>
              <a:t>p-l</a:t>
            </a:r>
            <a:r>
              <a:rPr lang="id-ID" sz="1600" dirty="0" smtClean="0">
                <a:solidFill>
                  <a:srgbClr val="FF0000"/>
                </a:solidFill>
              </a:rPr>
              <a:t>ok</a:t>
            </a:r>
            <a:r>
              <a:rPr lang="en-US" sz="1600" dirty="0" smtClean="0">
                <a:solidFill>
                  <a:srgbClr val="FF0000"/>
                </a:solidFill>
              </a:rPr>
              <a:t>, </a:t>
            </a:r>
            <a:r>
              <a:rPr lang="en-US" sz="1600" dirty="0" err="1" smtClean="0">
                <a:solidFill>
                  <a:srgbClr val="FF0000"/>
                </a:solidFill>
              </a:rPr>
              <a:t>de</a:t>
            </a:r>
            <a:r>
              <a:rPr lang="en-US" sz="1600" i="1" dirty="0" err="1" smtClean="0">
                <a:solidFill>
                  <a:srgbClr val="FF0000"/>
                </a:solidFill>
              </a:rPr>
              <a:t>p-r</a:t>
            </a:r>
            <a:r>
              <a:rPr lang="en-US" sz="1600" dirty="0" err="1" smtClean="0">
                <a:solidFill>
                  <a:srgbClr val="FF0000"/>
                </a:solidFill>
              </a:rPr>
              <a:t>esi</a:t>
            </a:r>
            <a:r>
              <a:rPr lang="en-US" sz="1600" dirty="0" smtClean="0">
                <a:solidFill>
                  <a:srgbClr val="FF0000"/>
                </a:solidFill>
              </a:rPr>
              <a:t>, </a:t>
            </a:r>
            <a:r>
              <a:rPr lang="id-ID" sz="1600" dirty="0" smtClean="0">
                <a:solidFill>
                  <a:srgbClr val="FF0000"/>
                </a:solidFill>
              </a:rPr>
              <a:t>sa</a:t>
            </a:r>
            <a:r>
              <a:rPr lang="id-ID" sz="1600" i="1" dirty="0" smtClean="0">
                <a:solidFill>
                  <a:srgbClr val="FF0000"/>
                </a:solidFill>
              </a:rPr>
              <a:t>ng-g</a:t>
            </a:r>
            <a:r>
              <a:rPr lang="id-ID" sz="1600" dirty="0" smtClean="0">
                <a:solidFill>
                  <a:srgbClr val="FF0000"/>
                </a:solidFill>
              </a:rPr>
              <a:t>up</a:t>
            </a:r>
            <a:r>
              <a:rPr lang="en-US" sz="1600" dirty="0" smtClean="0">
                <a:solidFill>
                  <a:srgbClr val="FF0000"/>
                </a:solidFill>
              </a:rPr>
              <a:t>, </a:t>
            </a:r>
            <a:r>
              <a:rPr lang="en-US" sz="1600" dirty="0" err="1" smtClean="0">
                <a:solidFill>
                  <a:srgbClr val="FF0000"/>
                </a:solidFill>
              </a:rPr>
              <a:t>ka</a:t>
            </a:r>
            <a:r>
              <a:rPr lang="en-US" sz="1600" i="1" dirty="0" err="1" smtClean="0">
                <a:solidFill>
                  <a:srgbClr val="FF0000"/>
                </a:solidFill>
              </a:rPr>
              <a:t>r-t</a:t>
            </a:r>
            <a:r>
              <a:rPr lang="en-US" sz="1600" dirty="0" err="1" smtClean="0">
                <a:solidFill>
                  <a:srgbClr val="FF0000"/>
                </a:solidFill>
              </a:rPr>
              <a:t>el</a:t>
            </a:r>
            <a:r>
              <a:rPr lang="en-US" sz="1600" dirty="0" smtClean="0">
                <a:solidFill>
                  <a:srgbClr val="FF0000"/>
                </a:solidFill>
              </a:rPr>
              <a:t> </a:t>
            </a:r>
            <a:r>
              <a:rPr lang="id-ID" sz="1600" dirty="0" smtClean="0">
                <a:solidFill>
                  <a:srgbClr val="FF0000"/>
                </a:solidFill>
              </a:rPr>
              <a:t>swa</a:t>
            </a:r>
            <a:r>
              <a:rPr lang="id-ID" sz="1600" i="1" dirty="0" smtClean="0">
                <a:solidFill>
                  <a:srgbClr val="FF0000"/>
                </a:solidFill>
              </a:rPr>
              <a:t>s-t</a:t>
            </a:r>
            <a:r>
              <a:rPr lang="id-ID" sz="1600" dirty="0" smtClean="0">
                <a:solidFill>
                  <a:srgbClr val="FF0000"/>
                </a:solidFill>
              </a:rPr>
              <a:t>a</a:t>
            </a:r>
            <a:endParaRPr lang="en-US" sz="1600" dirty="0" smtClean="0">
              <a:solidFill>
                <a:srgbClr val="FF0000"/>
              </a:solidFill>
            </a:endParaRPr>
          </a:p>
          <a:p>
            <a:endParaRPr lang="en-US" sz="1600" dirty="0" smtClean="0"/>
          </a:p>
          <a:p>
            <a:pPr>
              <a:buNone/>
            </a:pPr>
            <a:r>
              <a:rPr lang="en-US" sz="1600" dirty="0" smtClean="0"/>
              <a:t>       e. </a:t>
            </a:r>
            <a:r>
              <a:rPr lang="id-ID" sz="1600" dirty="0" smtClean="0"/>
              <a:t>Jika di tenga</a:t>
            </a:r>
            <a:r>
              <a:rPr lang="en-US" sz="1600" dirty="0" smtClean="0"/>
              <a:t>h</a:t>
            </a:r>
            <a:r>
              <a:rPr lang="id-ID" sz="1600" dirty="0" smtClean="0"/>
              <a:t> kata dasar ada tiga huruf konsonan atau lebih yang masing-masing melambahkan </a:t>
            </a:r>
            <a:r>
              <a:rPr lang="en-US" sz="1600" dirty="0" smtClean="0"/>
              <a:t> </a:t>
            </a:r>
            <a:r>
              <a:rPr lang="id-ID" sz="1600" dirty="0" smtClean="0"/>
              <a:t>satu bunyi, pemenggalannya dilakukan di antara huruf konsonan yang pertama dan huruf konsonan yang kedua. </a:t>
            </a:r>
            <a:endParaRPr lang="en-US" sz="1600" dirty="0" smtClean="0"/>
          </a:p>
          <a:p>
            <a:pPr>
              <a:buNone/>
            </a:pPr>
            <a:r>
              <a:rPr lang="en-US" sz="1600" dirty="0" smtClean="0">
                <a:solidFill>
                  <a:srgbClr val="FF0000"/>
                </a:solidFill>
              </a:rPr>
              <a:t>	</a:t>
            </a:r>
            <a:r>
              <a:rPr lang="id-ID" sz="1600" dirty="0" smtClean="0">
                <a:solidFill>
                  <a:srgbClr val="FF0000"/>
                </a:solidFill>
              </a:rPr>
              <a:t>Misalnya :</a:t>
            </a:r>
            <a:r>
              <a:rPr lang="en-US" sz="1600" dirty="0" err="1" smtClean="0">
                <a:solidFill>
                  <a:srgbClr val="FF0000"/>
                </a:solidFill>
              </a:rPr>
              <a:t>ek</a:t>
            </a:r>
            <a:r>
              <a:rPr lang="en-US" sz="1600" i="1" dirty="0" err="1" smtClean="0">
                <a:solidFill>
                  <a:srgbClr val="FF0000"/>
                </a:solidFill>
              </a:rPr>
              <a:t>s</a:t>
            </a:r>
            <a:r>
              <a:rPr lang="en-US" sz="1600" i="1" dirty="0" smtClean="0">
                <a:solidFill>
                  <a:srgbClr val="FF0000"/>
                </a:solidFill>
              </a:rPr>
              <a:t>-</a:t>
            </a:r>
            <a:r>
              <a:rPr lang="en-US" sz="1600" i="1" dirty="0" err="1" smtClean="0">
                <a:solidFill>
                  <a:srgbClr val="FF0000"/>
                </a:solidFill>
              </a:rPr>
              <a:t>p</a:t>
            </a:r>
            <a:r>
              <a:rPr lang="en-US" sz="1600" dirty="0" err="1" smtClean="0">
                <a:solidFill>
                  <a:srgbClr val="FF0000"/>
                </a:solidFill>
              </a:rPr>
              <a:t>li</a:t>
            </a:r>
            <a:r>
              <a:rPr lang="en-US" sz="1600" dirty="0" smtClean="0">
                <a:solidFill>
                  <a:srgbClr val="FF0000"/>
                </a:solidFill>
              </a:rPr>
              <a:t>-sit, </a:t>
            </a:r>
            <a:r>
              <a:rPr lang="id-ID" sz="1600" dirty="0" smtClean="0">
                <a:solidFill>
                  <a:srgbClr val="FF0000"/>
                </a:solidFill>
              </a:rPr>
              <a:t>i</a:t>
            </a:r>
            <a:r>
              <a:rPr lang="id-ID" sz="1600" i="1" dirty="0" smtClean="0">
                <a:solidFill>
                  <a:srgbClr val="FF0000"/>
                </a:solidFill>
              </a:rPr>
              <a:t>n-f</a:t>
            </a:r>
            <a:r>
              <a:rPr lang="id-ID" sz="1600" dirty="0" smtClean="0">
                <a:solidFill>
                  <a:srgbClr val="FF0000"/>
                </a:solidFill>
              </a:rPr>
              <a:t>ra</a:t>
            </a:r>
            <a:r>
              <a:rPr lang="en-US" sz="1600" dirty="0" smtClean="0">
                <a:solidFill>
                  <a:srgbClr val="FF0000"/>
                </a:solidFill>
              </a:rPr>
              <a:t>-</a:t>
            </a:r>
            <a:r>
              <a:rPr lang="en-US" sz="1600" dirty="0" err="1" smtClean="0">
                <a:solidFill>
                  <a:srgbClr val="FF0000"/>
                </a:solidFill>
              </a:rPr>
              <a:t>struk-tur</a:t>
            </a:r>
            <a:r>
              <a:rPr lang="en-US" sz="1600" dirty="0" smtClean="0">
                <a:solidFill>
                  <a:srgbClr val="FF0000"/>
                </a:solidFill>
              </a:rPr>
              <a:t>, </a:t>
            </a:r>
            <a:r>
              <a:rPr lang="en-US" sz="1600" dirty="0" err="1" smtClean="0">
                <a:solidFill>
                  <a:srgbClr val="FF0000"/>
                </a:solidFill>
              </a:rPr>
              <a:t>eks-por</a:t>
            </a:r>
            <a:r>
              <a:rPr lang="en-US" sz="1600" dirty="0" smtClean="0">
                <a:solidFill>
                  <a:srgbClr val="FF0000"/>
                </a:solidFill>
              </a:rPr>
              <a:t>, </a:t>
            </a:r>
            <a:r>
              <a:rPr lang="id-ID" sz="1600" dirty="0" smtClean="0">
                <a:solidFill>
                  <a:srgbClr val="FF0000"/>
                </a:solidFill>
              </a:rPr>
              <a:t>i</a:t>
            </a:r>
            <a:r>
              <a:rPr lang="id-ID" sz="1600" i="1" dirty="0" smtClean="0">
                <a:solidFill>
                  <a:srgbClr val="FF0000"/>
                </a:solidFill>
              </a:rPr>
              <a:t>n</a:t>
            </a:r>
            <a:r>
              <a:rPr lang="id-ID" sz="1600" dirty="0" smtClean="0">
                <a:solidFill>
                  <a:srgbClr val="FF0000"/>
                </a:solidFill>
              </a:rPr>
              <a:t>-stru-men	 	</a:t>
            </a:r>
            <a:endParaRPr lang="en-US" sz="1600" dirty="0" smtClean="0">
              <a:solidFill>
                <a:srgbClr val="FF0000"/>
              </a:solidFill>
            </a:endParaRPr>
          </a:p>
          <a:p>
            <a:pPr>
              <a:buNone/>
            </a:pPr>
            <a:endParaRPr lang="en-US" sz="1600" dirty="0"/>
          </a:p>
        </p:txBody>
      </p:sp>
      <p:pic>
        <p:nvPicPr>
          <p:cNvPr id="6" name="Picture 5" descr="13.gif"/>
          <p:cNvPicPr>
            <a:picLocks noChangeAspect="1"/>
          </p:cNvPicPr>
          <p:nvPr/>
        </p:nvPicPr>
        <p:blipFill>
          <a:blip r:embed="rId3"/>
          <a:stretch>
            <a:fillRect/>
          </a:stretch>
        </p:blipFill>
        <p:spPr>
          <a:xfrm>
            <a:off x="6781800" y="0"/>
            <a:ext cx="2007524" cy="1524000"/>
          </a:xfrm>
          <a:prstGeom prst="rect">
            <a:avLst/>
          </a:prstGeom>
        </p:spPr>
      </p:pic>
      <p:sp>
        <p:nvSpPr>
          <p:cNvPr id="5" name="Title 4"/>
          <p:cNvSpPr>
            <a:spLocks noGrp="1"/>
          </p:cNvSpPr>
          <p:nvPr>
            <p:ph type="title"/>
          </p:nvPr>
        </p:nvSpPr>
        <p:spPr>
          <a:xfrm>
            <a:off x="152400" y="0"/>
            <a:ext cx="4038600" cy="487362"/>
          </a:xfrm>
        </p:spPr>
        <p:txBody>
          <a:bodyPr>
            <a:noAutofit/>
          </a:bodyPr>
          <a:lstStyle/>
          <a:p>
            <a:r>
              <a:rPr lang="en-US" sz="2800" dirty="0" smtClean="0"/>
              <a:t>A. </a:t>
            </a:r>
            <a:r>
              <a:rPr lang="en-US" sz="2800" dirty="0" err="1" smtClean="0"/>
              <a:t>Pemenggalan</a:t>
            </a:r>
            <a:r>
              <a:rPr lang="en-US" sz="2800" dirty="0" smtClean="0"/>
              <a:t> </a:t>
            </a:r>
            <a:r>
              <a:rPr lang="en-US" sz="2800" dirty="0" err="1" smtClean="0"/>
              <a:t>Kata</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 calcmode="lin" valueType="num">
                                      <p:cBhvr additive="base">
                                        <p:cTn id="6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838209"/>
          <a:ext cx="8382000" cy="5791191"/>
        </p:xfrm>
        <a:graphic>
          <a:graphicData uri="http://schemas.openxmlformats.org/drawingml/2006/table">
            <a:tbl>
              <a:tblPr/>
              <a:tblGrid>
                <a:gridCol w="894221"/>
                <a:gridCol w="2394102"/>
                <a:gridCol w="2547367"/>
                <a:gridCol w="2546310"/>
              </a:tblGrid>
              <a:tr h="275771">
                <a:tc>
                  <a:txBody>
                    <a:bodyPr/>
                    <a:lstStyle/>
                    <a:p>
                      <a:pPr algn="ctr">
                        <a:spcAft>
                          <a:spcPts val="0"/>
                        </a:spcAft>
                      </a:pPr>
                      <a:r>
                        <a:rPr lang="fi-FI" sz="1200" b="1">
                          <a:latin typeface="Times New Roman"/>
                          <a:ea typeface="Calibri"/>
                          <a:cs typeface="Times New Roman"/>
                        </a:rPr>
                        <a:t>N0.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fi-FI" sz="1200" b="1" dirty="0">
                          <a:latin typeface="Times New Roman"/>
                          <a:ea typeface="Calibri"/>
                          <a:cs typeface="Times New Roman"/>
                        </a:rPr>
                        <a:t>Salah</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en-US" sz="1200" b="1" dirty="0" err="1">
                          <a:latin typeface="Times New Roman"/>
                          <a:ea typeface="Times New Roman"/>
                          <a:cs typeface="Times New Roman"/>
                        </a:rPr>
                        <a:t>tidak</a:t>
                      </a:r>
                      <a:r>
                        <a:rPr lang="en-US" sz="1200" b="1" dirty="0">
                          <a:latin typeface="Times New Roman"/>
                          <a:ea typeface="Times New Roman"/>
                          <a:cs typeface="Times New Roman"/>
                        </a:rPr>
                        <a:t> </a:t>
                      </a:r>
                      <a:r>
                        <a:rPr lang="en-US" sz="1200" b="1" dirty="0" err="1">
                          <a:latin typeface="Times New Roman"/>
                          <a:ea typeface="Times New Roman"/>
                          <a:cs typeface="Times New Roman"/>
                        </a:rPr>
                        <a:t>Dianjurkan</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spcAft>
                          <a:spcPts val="0"/>
                        </a:spcAft>
                      </a:pPr>
                      <a:r>
                        <a:rPr lang="fi-FI" sz="1200" b="1">
                          <a:latin typeface="Times New Roman"/>
                          <a:ea typeface="Calibri"/>
                          <a:cs typeface="Times New Roman"/>
                        </a:rPr>
                        <a:t>Benar</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275771">
                <a:tc>
                  <a:txBody>
                    <a:bodyPr/>
                    <a:lstStyle/>
                    <a:p>
                      <a:pPr marL="18415" algn="ctr">
                        <a:spcAft>
                          <a:spcPts val="0"/>
                        </a:spcAft>
                      </a:pPr>
                      <a:r>
                        <a:rPr lang="en-US" sz="1200">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asas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azaz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azas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analisa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analisis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aktivity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aktifitas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aktivitas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apotik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apotek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apothek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ambulans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ambulance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ambulan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atlet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atlit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attlet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dividen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deviden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defiden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ijin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izin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isin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ijasah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ijazah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izazah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khazanah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khasanah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hazanah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legalisir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legalisasi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legalisieer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metoda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metode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method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matere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materai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materei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manajemen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managemen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menejemen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Nopember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November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Nofember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propinsi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provinsi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proviensi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fi-FI" sz="1200">
                          <a:latin typeface="Times New Roman"/>
                          <a:ea typeface="Times New Roman"/>
                          <a:cs typeface="Times New Roman"/>
                        </a:rPr>
                        <a:t>17.</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fi-FI" sz="1200">
                          <a:latin typeface="Times New Roman"/>
                          <a:ea typeface="Times New Roman"/>
                          <a:cs typeface="Times New Roman"/>
                        </a:rPr>
                        <a:t>(a) potokopi</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fi-FI" sz="1200">
                          <a:latin typeface="Times New Roman"/>
                          <a:ea typeface="Times New Roman"/>
                          <a:cs typeface="Times New Roman"/>
                        </a:rPr>
                        <a:t>(b)  fotokopi</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fi-FI" sz="1200">
                          <a:latin typeface="Times New Roman"/>
                          <a:ea typeface="Times New Roman"/>
                          <a:cs typeface="Times New Roman"/>
                        </a:rPr>
                        <a:t>(c)  photokopi</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subjek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subyek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sabjek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telpon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telpun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(c)  telepon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71">
                <a:tc>
                  <a:txBody>
                    <a:bodyPr/>
                    <a:lstStyle/>
                    <a:p>
                      <a:pPr marL="18415" algn="ctr">
                        <a:spcAft>
                          <a:spcPts val="0"/>
                        </a:spcAft>
                      </a:pPr>
                      <a:r>
                        <a:rPr lang="en-US" sz="1200">
                          <a:latin typeface="Times New Roman"/>
                          <a:ea typeface="Times New Roman"/>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(a) zikir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a:latin typeface="Times New Roman"/>
                          <a:ea typeface="Times New Roman"/>
                          <a:cs typeface="Times New Roman"/>
                        </a:rPr>
                        <a:t>(b)  dzikir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spcAft>
                          <a:spcPts val="0"/>
                        </a:spcAft>
                      </a:pPr>
                      <a:r>
                        <a:rPr lang="en-US" sz="1200" dirty="0">
                          <a:latin typeface="Times New Roman"/>
                          <a:ea typeface="Times New Roman"/>
                          <a:cs typeface="Times New Roman"/>
                        </a:rPr>
                        <a:t>(c)  </a:t>
                      </a:r>
                      <a:r>
                        <a:rPr lang="en-US" sz="1200" dirty="0" err="1">
                          <a:latin typeface="Times New Roman"/>
                          <a:ea typeface="Times New Roman"/>
                          <a:cs typeface="Times New Roman"/>
                        </a:rPr>
                        <a:t>dzikri</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304800" y="228600"/>
            <a:ext cx="8610600" cy="381000"/>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Silanglah</a:t>
            </a:r>
            <a:r>
              <a:rPr lang="en-US" dirty="0" smtClean="0"/>
              <a:t> </a:t>
            </a:r>
            <a:r>
              <a:rPr lang="en-US" dirty="0" err="1" smtClean="0"/>
              <a:t>bentuk</a:t>
            </a:r>
            <a:r>
              <a:rPr lang="en-US" dirty="0" smtClean="0"/>
              <a:t> </a:t>
            </a:r>
            <a:r>
              <a:rPr lang="en-US" dirty="0" err="1" smtClean="0"/>
              <a:t>penulisan</a:t>
            </a:r>
            <a:r>
              <a:rPr lang="en-US" dirty="0" smtClean="0"/>
              <a:t> </a:t>
            </a:r>
            <a:r>
              <a:rPr lang="en-US" dirty="0" err="1" smtClean="0"/>
              <a:t>unsur</a:t>
            </a:r>
            <a:r>
              <a:rPr lang="en-US" dirty="0" smtClean="0"/>
              <a:t> </a:t>
            </a:r>
            <a:r>
              <a:rPr lang="en-US" dirty="0" err="1" smtClean="0"/>
              <a:t>serapan</a:t>
            </a:r>
            <a:r>
              <a:rPr lang="en-US" dirty="0" smtClean="0"/>
              <a:t> yang </a:t>
            </a:r>
            <a:r>
              <a:rPr lang="en-US" dirty="0" err="1" smtClean="0"/>
              <a:t>benar</a:t>
            </a:r>
            <a:r>
              <a:rPr lang="en-US" dirty="0" smtClean="0"/>
              <a:t> </a:t>
            </a:r>
            <a:r>
              <a:rPr lang="en-US" dirty="0" err="1" smtClean="0"/>
              <a:t>berdasarkan</a:t>
            </a:r>
            <a:r>
              <a:rPr lang="en-US" dirty="0" smtClean="0"/>
              <a:t> </a:t>
            </a:r>
            <a:r>
              <a:rPr lang="en-US" dirty="0" err="1" smtClean="0"/>
              <a:t>Pedoman</a:t>
            </a:r>
            <a:r>
              <a:rPr lang="en-US" dirty="0" smtClean="0"/>
              <a:t> </a:t>
            </a:r>
            <a:r>
              <a:rPr lang="en-US" dirty="0" err="1" smtClean="0"/>
              <a:t>Umum</a:t>
            </a:r>
            <a:r>
              <a:rPr lang="en-US" dirty="0" smtClean="0"/>
              <a:t> </a:t>
            </a:r>
            <a:r>
              <a:rPr lang="en-US" dirty="0"/>
              <a:t> </a:t>
            </a:r>
            <a:r>
              <a:rPr lang="en-US" dirty="0" smtClean="0"/>
              <a:t>EBI</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jpg"/>
          <p:cNvPicPr>
            <a:picLocks noChangeAspect="1"/>
          </p:cNvPicPr>
          <p:nvPr/>
        </p:nvPicPr>
        <p:blipFill>
          <a:blip r:embed="rId4"/>
          <a:stretch>
            <a:fillRect/>
          </a:stretch>
        </p:blipFill>
        <p:spPr>
          <a:xfrm>
            <a:off x="285750" y="0"/>
            <a:ext cx="8572500" cy="6858000"/>
          </a:xfrm>
          <a:prstGeom prst="rect">
            <a:avLst/>
          </a:prstGeom>
        </p:spPr>
      </p:pic>
      <p:sp>
        <p:nvSpPr>
          <p:cNvPr id="2" name="Title 1"/>
          <p:cNvSpPr>
            <a:spLocks noGrp="1"/>
          </p:cNvSpPr>
          <p:nvPr>
            <p:ph type="title"/>
          </p:nvPr>
        </p:nvSpPr>
        <p:spPr/>
        <p:txBody>
          <a:bodyPr/>
          <a:lstStyle/>
          <a:p>
            <a:r>
              <a:rPr lang="en-US" b="1" dirty="0" err="1" smtClean="0"/>
              <a:t>contoh</a:t>
            </a:r>
            <a:r>
              <a:rPr lang="en-US" b="1" dirty="0" smtClean="0"/>
              <a:t> </a:t>
            </a:r>
            <a:r>
              <a:rPr lang="en-US" b="1" dirty="0" err="1" smtClean="0"/>
              <a:t>kesalahan</a:t>
            </a:r>
            <a:r>
              <a:rPr lang="en-US" b="1" dirty="0" smtClean="0"/>
              <a:t> </a:t>
            </a:r>
            <a:r>
              <a:rPr lang="en-US" b="1" dirty="0" err="1" smtClean="0"/>
              <a:t>kata</a:t>
            </a:r>
            <a:r>
              <a:rPr lang="en-US" b="1" dirty="0" smtClean="0"/>
              <a:t> </a:t>
            </a:r>
            <a:r>
              <a:rPr lang="en-US" b="1" dirty="0" err="1" smtClean="0"/>
              <a:t>serapan</a:t>
            </a:r>
            <a:endParaRPr lang="en-US" b="1" dirty="0"/>
          </a:p>
        </p:txBody>
      </p:sp>
      <p:graphicFrame>
        <p:nvGraphicFramePr>
          <p:cNvPr id="5" name="Content Placeholder 4"/>
          <p:cNvGraphicFramePr>
            <a:graphicFrameLocks noGrp="1"/>
          </p:cNvGraphicFramePr>
          <p:nvPr>
            <p:ph sz="quarter" idx="1"/>
          </p:nvPr>
        </p:nvGraphicFramePr>
        <p:xfrm>
          <a:off x="428597" y="1500174"/>
          <a:ext cx="8372476" cy="3643340"/>
        </p:xfrm>
        <a:graphic>
          <a:graphicData uri="http://schemas.openxmlformats.org/drawingml/2006/table">
            <a:tbl>
              <a:tblPr firstRow="1" bandRow="1">
                <a:tableStyleId>{0E3FDE45-AF77-4B5C-9715-49D594BDF05E}</a:tableStyleId>
              </a:tblPr>
              <a:tblGrid>
                <a:gridCol w="4257676"/>
                <a:gridCol w="4114800"/>
              </a:tblGrid>
              <a:tr h="728668">
                <a:tc>
                  <a:txBody>
                    <a:bodyPr/>
                    <a:lstStyle/>
                    <a:p>
                      <a:pPr algn="ctr"/>
                      <a:r>
                        <a:rPr kumimoji="0" lang="en-US" sz="3600" b="0" kern="1200" dirty="0" err="1" smtClean="0"/>
                        <a:t>Produktip</a:t>
                      </a:r>
                      <a:endParaRPr lang="en-US" sz="3600" b="0" dirty="0">
                        <a:latin typeface="Comic Sans MS" pitchFamily="66" charset="0"/>
                      </a:endParaRPr>
                    </a:p>
                  </a:txBody>
                  <a:tcPr/>
                </a:tc>
                <a:tc>
                  <a:txBody>
                    <a:bodyPr/>
                    <a:lstStyle/>
                    <a:p>
                      <a:pPr algn="ctr"/>
                      <a:r>
                        <a:rPr kumimoji="0" lang="en-US" sz="3600" b="0" kern="1200" dirty="0" err="1" smtClean="0"/>
                        <a:t>Produktif</a:t>
                      </a:r>
                      <a:endParaRPr lang="en-US" sz="3600" b="0" dirty="0">
                        <a:latin typeface="Comic Sans MS" pitchFamily="66" charset="0"/>
                      </a:endParaRPr>
                    </a:p>
                  </a:txBody>
                  <a:tcPr/>
                </a:tc>
              </a:tr>
              <a:tr h="728668">
                <a:tc>
                  <a:txBody>
                    <a:bodyPr/>
                    <a:lstStyle/>
                    <a:p>
                      <a:pPr algn="ctr"/>
                      <a:r>
                        <a:rPr kumimoji="0" lang="en-US" sz="3600" kern="1200" dirty="0" err="1" smtClean="0"/>
                        <a:t>Aktip</a:t>
                      </a:r>
                      <a:endParaRPr lang="en-US" sz="3600" dirty="0">
                        <a:latin typeface="Comic Sans MS" pitchFamily="66" charset="0"/>
                      </a:endParaRPr>
                    </a:p>
                  </a:txBody>
                  <a:tcPr/>
                </a:tc>
                <a:tc>
                  <a:txBody>
                    <a:bodyPr/>
                    <a:lstStyle/>
                    <a:p>
                      <a:pPr algn="ctr"/>
                      <a:r>
                        <a:rPr kumimoji="0" lang="en-US" sz="3600" kern="1200" dirty="0" err="1" smtClean="0"/>
                        <a:t>Aktif</a:t>
                      </a:r>
                      <a:endParaRPr lang="en-US" sz="3600" dirty="0">
                        <a:latin typeface="Comic Sans MS" pitchFamily="66" charset="0"/>
                      </a:endParaRPr>
                    </a:p>
                  </a:txBody>
                  <a:tcPr/>
                </a:tc>
              </a:tr>
              <a:tr h="728668">
                <a:tc>
                  <a:txBody>
                    <a:bodyPr/>
                    <a:lstStyle/>
                    <a:p>
                      <a:pPr algn="ctr"/>
                      <a:r>
                        <a:rPr kumimoji="0" lang="en-US" sz="3600" kern="1200" dirty="0" err="1" smtClean="0"/>
                        <a:t>Deskriptip</a:t>
                      </a:r>
                      <a:endParaRPr lang="en-US" sz="3600" dirty="0">
                        <a:latin typeface="Comic Sans MS" pitchFamily="66" charset="0"/>
                      </a:endParaRPr>
                    </a:p>
                  </a:txBody>
                  <a:tcPr/>
                </a:tc>
                <a:tc>
                  <a:txBody>
                    <a:bodyPr/>
                    <a:lstStyle/>
                    <a:p>
                      <a:pPr algn="ctr"/>
                      <a:r>
                        <a:rPr kumimoji="0" lang="en-US" sz="3600" kern="1200" dirty="0" err="1" smtClean="0"/>
                        <a:t>Deskriptif</a:t>
                      </a:r>
                      <a:endParaRPr lang="en-US" sz="3600" dirty="0">
                        <a:latin typeface="Comic Sans MS" pitchFamily="66" charset="0"/>
                      </a:endParaRPr>
                    </a:p>
                  </a:txBody>
                  <a:tcPr/>
                </a:tc>
              </a:tr>
              <a:tr h="728668">
                <a:tc>
                  <a:txBody>
                    <a:bodyPr/>
                    <a:lstStyle/>
                    <a:p>
                      <a:pPr algn="ctr"/>
                      <a:r>
                        <a:rPr kumimoji="0" lang="en-US" sz="3600" kern="1200" dirty="0" err="1" smtClean="0">
                          <a:solidFill>
                            <a:schemeClr val="bg1"/>
                          </a:solidFill>
                        </a:rPr>
                        <a:t>Objektip</a:t>
                      </a:r>
                      <a:endParaRPr lang="en-US" sz="3600" dirty="0">
                        <a:solidFill>
                          <a:schemeClr val="bg1"/>
                        </a:solidFill>
                        <a:latin typeface="Comic Sans MS" pitchFamily="66" charset="0"/>
                      </a:endParaRPr>
                    </a:p>
                  </a:txBody>
                  <a:tcPr/>
                </a:tc>
                <a:tc>
                  <a:txBody>
                    <a:bodyPr/>
                    <a:lstStyle/>
                    <a:p>
                      <a:pPr algn="ctr"/>
                      <a:r>
                        <a:rPr kumimoji="0" lang="en-US" sz="3600" kern="1200" dirty="0" err="1" smtClean="0">
                          <a:solidFill>
                            <a:schemeClr val="bg1"/>
                          </a:solidFill>
                        </a:rPr>
                        <a:t>Objektif</a:t>
                      </a:r>
                      <a:endParaRPr lang="en-US" sz="3600" dirty="0">
                        <a:solidFill>
                          <a:schemeClr val="bg1"/>
                        </a:solidFill>
                        <a:latin typeface="Comic Sans MS" pitchFamily="66" charset="0"/>
                      </a:endParaRPr>
                    </a:p>
                  </a:txBody>
                  <a:tcPr/>
                </a:tc>
              </a:tr>
              <a:tr h="728668">
                <a:tc>
                  <a:txBody>
                    <a:bodyPr/>
                    <a:lstStyle/>
                    <a:p>
                      <a:pPr algn="ctr"/>
                      <a:r>
                        <a:rPr kumimoji="0" lang="en-US" sz="3600" kern="1200" dirty="0" err="1" smtClean="0">
                          <a:solidFill>
                            <a:schemeClr val="bg1"/>
                          </a:solidFill>
                        </a:rPr>
                        <a:t>Demonstratip</a:t>
                      </a:r>
                      <a:endParaRPr lang="en-US" sz="3600" dirty="0">
                        <a:solidFill>
                          <a:schemeClr val="bg1"/>
                        </a:solidFill>
                        <a:latin typeface="Comic Sans MS" pitchFamily="66" charset="0"/>
                      </a:endParaRPr>
                    </a:p>
                  </a:txBody>
                  <a:tcPr/>
                </a:tc>
                <a:tc>
                  <a:txBody>
                    <a:bodyPr/>
                    <a:lstStyle/>
                    <a:p>
                      <a:pPr algn="ctr"/>
                      <a:r>
                        <a:rPr kumimoji="0" lang="en-US" sz="3600" kern="1200" dirty="0" err="1" smtClean="0">
                          <a:solidFill>
                            <a:schemeClr val="bg1"/>
                          </a:solidFill>
                        </a:rPr>
                        <a:t>Demonstratif</a:t>
                      </a:r>
                      <a:endParaRPr lang="en-US" sz="3600" dirty="0">
                        <a:solidFill>
                          <a:schemeClr val="bg1"/>
                        </a:solidFill>
                        <a:latin typeface="Comic Sans MS" pitchFamily="66" charset="0"/>
                      </a:endParaRPr>
                    </a:p>
                  </a:txBody>
                  <a:tcPr/>
                </a:tc>
              </a:tr>
            </a:tbl>
          </a:graphicData>
        </a:graphic>
      </p:graphicFrame>
    </p:spTree>
  </p:cSld>
  <p:clrMapOvr>
    <a:masterClrMapping/>
  </p:clrMapOvr>
  <p:transition>
    <p:wheel spokes="8"/>
    <p:sndAc>
      <p:stSnd>
        <p:snd r:embed="rId3" name="wind.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5.jpg"/>
          <p:cNvPicPr>
            <a:picLocks noChangeAspect="1"/>
          </p:cNvPicPr>
          <p:nvPr/>
        </p:nvPicPr>
        <p:blipFill>
          <a:blip r:embed="rId4"/>
          <a:stretch>
            <a:fillRect/>
          </a:stretch>
        </p:blipFill>
        <p:spPr>
          <a:xfrm>
            <a:off x="285750" y="0"/>
            <a:ext cx="8572500" cy="6858000"/>
          </a:xfrm>
          <a:prstGeom prst="rect">
            <a:avLst/>
          </a:prstGeom>
        </p:spPr>
      </p:pic>
      <p:sp>
        <p:nvSpPr>
          <p:cNvPr id="2" name="Title 1"/>
          <p:cNvSpPr>
            <a:spLocks noGrp="1"/>
          </p:cNvSpPr>
          <p:nvPr>
            <p:ph type="title"/>
          </p:nvPr>
        </p:nvSpPr>
        <p:spPr>
          <a:xfrm>
            <a:off x="457200" y="152400"/>
            <a:ext cx="8229600" cy="1847840"/>
          </a:xfrm>
        </p:spPr>
        <p:txBody>
          <a:bodyPr>
            <a:noAutofit/>
          </a:bodyPr>
          <a:lstStyle/>
          <a:p>
            <a:r>
              <a:rPr lang="en-US" sz="3200" b="1" dirty="0" err="1" smtClean="0">
                <a:latin typeface="Comic Sans MS" pitchFamily="66" charset="0"/>
              </a:rPr>
              <a:t>Kaidah</a:t>
            </a:r>
            <a:r>
              <a:rPr lang="en-US" sz="3200" b="1" dirty="0" smtClean="0">
                <a:latin typeface="Comic Sans MS" pitchFamily="66" charset="0"/>
              </a:rPr>
              <a:t> </a:t>
            </a:r>
            <a:r>
              <a:rPr lang="en-US" sz="3200" b="1" dirty="0" err="1" smtClean="0">
                <a:latin typeface="Comic Sans MS" pitchFamily="66" charset="0"/>
              </a:rPr>
              <a:t>Penyesuaian</a:t>
            </a:r>
            <a:r>
              <a:rPr lang="en-US" sz="3200" b="1" dirty="0" smtClean="0">
                <a:latin typeface="Comic Sans MS" pitchFamily="66" charset="0"/>
              </a:rPr>
              <a:t> </a:t>
            </a:r>
            <a:r>
              <a:rPr lang="en-US" sz="3200" b="1" dirty="0" err="1" smtClean="0">
                <a:latin typeface="Comic Sans MS" pitchFamily="66" charset="0"/>
              </a:rPr>
              <a:t>Ejaan</a:t>
            </a:r>
            <a:r>
              <a:rPr lang="en-US" sz="3200" b="1" dirty="0" smtClean="0">
                <a:latin typeface="Comic Sans MS" pitchFamily="66" charset="0"/>
              </a:rPr>
              <a:t> </a:t>
            </a:r>
            <a:r>
              <a:rPr lang="en-US" sz="3200" b="1" dirty="0" err="1" smtClean="0">
                <a:latin typeface="Comic Sans MS" pitchFamily="66" charset="0"/>
              </a:rPr>
              <a:t>Kata</a:t>
            </a:r>
            <a:r>
              <a:rPr lang="en-US" sz="3200" b="1" dirty="0" smtClean="0">
                <a:latin typeface="Comic Sans MS" pitchFamily="66" charset="0"/>
              </a:rPr>
              <a:t> </a:t>
            </a:r>
            <a:r>
              <a:rPr lang="en-US" sz="3200" b="1" dirty="0" err="1" smtClean="0">
                <a:latin typeface="Comic Sans MS" pitchFamily="66" charset="0"/>
              </a:rPr>
              <a:t>Serapan</a:t>
            </a:r>
            <a:r>
              <a:rPr lang="en-US" sz="3200" dirty="0" smtClean="0">
                <a:latin typeface="Comic Sans MS" pitchFamily="66" charset="0"/>
              </a:rPr>
              <a:t/>
            </a:r>
            <a:br>
              <a:rPr lang="en-US" sz="3200" dirty="0" smtClean="0">
                <a:latin typeface="Comic Sans MS" pitchFamily="66" charset="0"/>
              </a:rPr>
            </a:br>
            <a:r>
              <a:rPr lang="en-US" sz="3200" dirty="0" smtClean="0">
                <a:latin typeface="Comic Sans MS" pitchFamily="66" charset="0"/>
              </a:rPr>
              <a:t> </a:t>
            </a:r>
            <a:br>
              <a:rPr lang="en-US" sz="3200" dirty="0" smtClean="0">
                <a:latin typeface="Comic Sans MS" pitchFamily="66" charset="0"/>
              </a:rPr>
            </a:br>
            <a:endParaRPr lang="en-US" sz="3200" dirty="0">
              <a:latin typeface="Comic Sans MS" pitchFamily="66" charset="0"/>
            </a:endParaRPr>
          </a:p>
        </p:txBody>
      </p:sp>
      <p:sp>
        <p:nvSpPr>
          <p:cNvPr id="3" name="Content Placeholder 2"/>
          <p:cNvSpPr>
            <a:spLocks noGrp="1"/>
          </p:cNvSpPr>
          <p:nvPr>
            <p:ph sz="quarter" idx="1"/>
          </p:nvPr>
        </p:nvSpPr>
        <p:spPr>
          <a:xfrm>
            <a:off x="457200" y="1643050"/>
            <a:ext cx="8229600" cy="4513909"/>
          </a:xfrm>
        </p:spPr>
        <p:txBody>
          <a:bodyPr/>
          <a:lstStyle/>
          <a:p>
            <a:pPr>
              <a:buNone/>
            </a:pPr>
            <a:r>
              <a:rPr lang="en-US" dirty="0" smtClean="0"/>
              <a:t> </a:t>
            </a:r>
            <a:r>
              <a:rPr lang="en-US" dirty="0" err="1" smtClean="0"/>
              <a:t>Aa</a:t>
            </a:r>
            <a:r>
              <a:rPr lang="en-US" dirty="0" smtClean="0"/>
              <a:t> </a:t>
            </a:r>
            <a:r>
              <a:rPr lang="en-US" dirty="0" err="1" smtClean="0"/>
              <a:t>menjadi</a:t>
            </a:r>
            <a:r>
              <a:rPr lang="en-US" dirty="0" smtClean="0"/>
              <a:t> a</a:t>
            </a:r>
            <a:endParaRPr lang="id-ID" dirty="0" smtClean="0"/>
          </a:p>
          <a:p>
            <a:pPr>
              <a:buNone/>
            </a:pPr>
            <a:endParaRPr lang="id-ID" dirty="0" smtClean="0"/>
          </a:p>
          <a:p>
            <a:pPr>
              <a:buNone/>
            </a:pPr>
            <a:r>
              <a:rPr lang="en-US" dirty="0" smtClean="0"/>
              <a:t>c </a:t>
            </a:r>
            <a:r>
              <a:rPr lang="en-US" dirty="0" err="1" smtClean="0"/>
              <a:t>di</a:t>
            </a:r>
            <a:r>
              <a:rPr lang="en-US" dirty="0" smtClean="0"/>
              <a:t> </a:t>
            </a:r>
            <a:r>
              <a:rPr lang="en-US" dirty="0" err="1" smtClean="0"/>
              <a:t>muka</a:t>
            </a:r>
            <a:r>
              <a:rPr lang="en-US" dirty="0" smtClean="0"/>
              <a:t> a, u, o </a:t>
            </a:r>
            <a:r>
              <a:rPr lang="en-US" dirty="0" err="1" smtClean="0"/>
              <a:t>dan</a:t>
            </a:r>
            <a:r>
              <a:rPr lang="en-US" dirty="0" smtClean="0"/>
              <a:t> </a:t>
            </a:r>
            <a:r>
              <a:rPr lang="en-US" dirty="0" err="1" smtClean="0"/>
              <a:t>konsonan</a:t>
            </a:r>
            <a:r>
              <a:rPr lang="en-US" dirty="0" smtClean="0"/>
              <a:t> </a:t>
            </a:r>
            <a:r>
              <a:rPr lang="en-US" dirty="0" err="1" smtClean="0"/>
              <a:t>menjadi</a:t>
            </a:r>
            <a:r>
              <a:rPr lang="en-US" dirty="0" smtClean="0"/>
              <a:t> k</a:t>
            </a:r>
          </a:p>
          <a:p>
            <a:pPr>
              <a:buNone/>
            </a:pPr>
            <a:endParaRPr lang="id-ID" dirty="0" smtClean="0"/>
          </a:p>
          <a:p>
            <a:pPr>
              <a:buNone/>
            </a:pPr>
            <a:endParaRPr lang="en-US" dirty="0"/>
          </a:p>
        </p:txBody>
      </p:sp>
      <p:graphicFrame>
        <p:nvGraphicFramePr>
          <p:cNvPr id="4" name="Table 3"/>
          <p:cNvGraphicFramePr>
            <a:graphicFrameLocks noGrp="1"/>
          </p:cNvGraphicFramePr>
          <p:nvPr/>
        </p:nvGraphicFramePr>
        <p:xfrm>
          <a:off x="3643306" y="1500174"/>
          <a:ext cx="4786346" cy="981456"/>
        </p:xfrm>
        <a:graphic>
          <a:graphicData uri="http://schemas.openxmlformats.org/drawingml/2006/table">
            <a:tbl>
              <a:tblPr firstRow="1" bandRow="1">
                <a:tableStyleId>{5C22544A-7EE6-4342-B048-85BDC9FD1C3A}</a:tableStyleId>
              </a:tblPr>
              <a:tblGrid>
                <a:gridCol w="2393173"/>
                <a:gridCol w="2393173"/>
              </a:tblGrid>
              <a:tr h="370840">
                <a:tc>
                  <a:txBody>
                    <a:bodyPr/>
                    <a:lstStyle/>
                    <a:p>
                      <a:pPr marL="252095" marR="252095">
                        <a:lnSpc>
                          <a:spcPct val="115000"/>
                        </a:lnSpc>
                        <a:spcAft>
                          <a:spcPts val="0"/>
                        </a:spcAft>
                      </a:pPr>
                      <a:r>
                        <a:rPr lang="en-US" sz="2800" dirty="0" err="1">
                          <a:latin typeface="Times New Roman"/>
                          <a:ea typeface="Times New Roman"/>
                          <a:cs typeface="Times New Roman"/>
                        </a:rPr>
                        <a:t>Paal</a:t>
                      </a:r>
                      <a:endParaRPr lang="en-US" sz="2800" dirty="0">
                        <a:latin typeface="Calibri"/>
                        <a:ea typeface="Calibri"/>
                        <a:cs typeface="Times New Roman"/>
                      </a:endParaRPr>
                    </a:p>
                  </a:txBody>
                  <a:tcPr marL="68580" marR="68580" marT="0" marB="0"/>
                </a:tc>
                <a:tc>
                  <a:txBody>
                    <a:bodyPr/>
                    <a:lstStyle/>
                    <a:p>
                      <a:pPr marL="252095" marR="252095">
                        <a:lnSpc>
                          <a:spcPct val="115000"/>
                        </a:lnSpc>
                        <a:spcAft>
                          <a:spcPts val="0"/>
                        </a:spcAft>
                      </a:pPr>
                      <a:r>
                        <a:rPr lang="en-US" sz="2800" dirty="0">
                          <a:latin typeface="Times New Roman"/>
                          <a:ea typeface="Times New Roman"/>
                          <a:cs typeface="Times New Roman"/>
                        </a:rPr>
                        <a:t>pal</a:t>
                      </a:r>
                      <a:endParaRPr lang="en-US" sz="2800" dirty="0">
                        <a:latin typeface="Calibri"/>
                        <a:ea typeface="Calibri"/>
                        <a:cs typeface="Times New Roman"/>
                      </a:endParaRPr>
                    </a:p>
                  </a:txBody>
                  <a:tcPr marL="68580" marR="68580" marT="0" marB="0"/>
                </a:tc>
              </a:tr>
              <a:tr h="370840">
                <a:tc>
                  <a:txBody>
                    <a:bodyPr/>
                    <a:lstStyle/>
                    <a:p>
                      <a:pPr marL="252095" marR="252095">
                        <a:lnSpc>
                          <a:spcPct val="115000"/>
                        </a:lnSpc>
                        <a:spcAft>
                          <a:spcPts val="0"/>
                        </a:spcAft>
                      </a:pPr>
                      <a:r>
                        <a:rPr lang="en-US" sz="2800" dirty="0" err="1">
                          <a:latin typeface="Times New Roman"/>
                          <a:ea typeface="Times New Roman"/>
                          <a:cs typeface="Times New Roman"/>
                        </a:rPr>
                        <a:t>Octaaf</a:t>
                      </a:r>
                      <a:endParaRPr lang="en-US" sz="2800" dirty="0">
                        <a:latin typeface="Calibri"/>
                        <a:ea typeface="Calibri"/>
                        <a:cs typeface="Times New Roman"/>
                      </a:endParaRPr>
                    </a:p>
                  </a:txBody>
                  <a:tcPr marL="68580" marR="68580" marT="0" marB="0"/>
                </a:tc>
                <a:tc>
                  <a:txBody>
                    <a:bodyPr/>
                    <a:lstStyle/>
                    <a:p>
                      <a:pPr marL="252095" marR="252095">
                        <a:lnSpc>
                          <a:spcPct val="115000"/>
                        </a:lnSpc>
                        <a:spcAft>
                          <a:spcPts val="0"/>
                        </a:spcAft>
                      </a:pPr>
                      <a:r>
                        <a:rPr lang="en-US" sz="2800" dirty="0" err="1">
                          <a:latin typeface="Times New Roman"/>
                          <a:ea typeface="Times New Roman"/>
                          <a:cs typeface="Times New Roman"/>
                        </a:rPr>
                        <a:t>oktaf</a:t>
                      </a:r>
                      <a:endParaRPr lang="en-US" sz="2800" dirty="0">
                        <a:latin typeface="Calibri"/>
                        <a:ea typeface="Calibri"/>
                        <a:cs typeface="Times New Roman"/>
                      </a:endParaRPr>
                    </a:p>
                  </a:txBody>
                  <a:tcPr marL="68580" marR="68580" marT="0" marB="0"/>
                </a:tc>
              </a:tr>
            </a:tbl>
          </a:graphicData>
        </a:graphic>
      </p:graphicFrame>
      <p:sp>
        <p:nvSpPr>
          <p:cNvPr id="5" name="Right Arrow 4"/>
          <p:cNvSpPr/>
          <p:nvPr/>
        </p:nvSpPr>
        <p:spPr>
          <a:xfrm>
            <a:off x="2667000" y="1785926"/>
            <a:ext cx="8117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nvGraphicFramePr>
        <p:xfrm>
          <a:off x="785786" y="3500438"/>
          <a:ext cx="7715304" cy="3084576"/>
        </p:xfrm>
        <a:graphic>
          <a:graphicData uri="http://schemas.openxmlformats.org/drawingml/2006/table">
            <a:tbl>
              <a:tblPr firstRow="1" bandRow="1">
                <a:tableStyleId>{21E4AEA4-8DFA-4A89-87EB-49C32662AFE0}</a:tableStyleId>
              </a:tblPr>
              <a:tblGrid>
                <a:gridCol w="3857652"/>
                <a:gridCol w="3857652"/>
              </a:tblGrid>
              <a:tr h="607223">
                <a:tc>
                  <a:txBody>
                    <a:bodyPr/>
                    <a:lstStyle/>
                    <a:p>
                      <a:pPr marL="252095" marR="252095" algn="ctr">
                        <a:lnSpc>
                          <a:spcPct val="115000"/>
                        </a:lnSpc>
                        <a:spcAft>
                          <a:spcPts val="0"/>
                        </a:spcAft>
                      </a:pPr>
                      <a:r>
                        <a:rPr lang="en-US" sz="4400" dirty="0">
                          <a:latin typeface="Times New Roman"/>
                          <a:ea typeface="Times New Roman"/>
                          <a:cs typeface="Times New Roman"/>
                        </a:rPr>
                        <a:t>cubic</a:t>
                      </a:r>
                      <a:endParaRPr lang="en-US" sz="4400" dirty="0">
                        <a:latin typeface="Calibri"/>
                        <a:ea typeface="Calibri"/>
                        <a:cs typeface="Times New Roman"/>
                      </a:endParaRPr>
                    </a:p>
                  </a:txBody>
                  <a:tcPr marL="68580" marR="68580" marT="0" marB="0"/>
                </a:tc>
                <a:tc>
                  <a:txBody>
                    <a:bodyPr/>
                    <a:lstStyle/>
                    <a:p>
                      <a:pPr marL="252095" marR="252095" algn="ctr">
                        <a:lnSpc>
                          <a:spcPct val="115000"/>
                        </a:lnSpc>
                        <a:spcAft>
                          <a:spcPts val="0"/>
                        </a:spcAft>
                      </a:pPr>
                      <a:r>
                        <a:rPr lang="en-US" sz="4400">
                          <a:latin typeface="Times New Roman"/>
                          <a:ea typeface="Times New Roman"/>
                          <a:cs typeface="Times New Roman"/>
                        </a:rPr>
                        <a:t>Kubik</a:t>
                      </a:r>
                      <a:endParaRPr lang="en-US" sz="4400">
                        <a:latin typeface="Calibri"/>
                        <a:ea typeface="Calibri"/>
                        <a:cs typeface="Times New Roman"/>
                      </a:endParaRPr>
                    </a:p>
                  </a:txBody>
                  <a:tcPr marL="68580" marR="68580" marT="0" marB="0"/>
                </a:tc>
              </a:tr>
              <a:tr h="607223">
                <a:tc>
                  <a:txBody>
                    <a:bodyPr/>
                    <a:lstStyle/>
                    <a:p>
                      <a:pPr marL="252095" marR="252095" algn="ctr">
                        <a:lnSpc>
                          <a:spcPct val="115000"/>
                        </a:lnSpc>
                        <a:spcAft>
                          <a:spcPts val="0"/>
                        </a:spcAft>
                      </a:pPr>
                      <a:r>
                        <a:rPr lang="en-US" sz="4400">
                          <a:latin typeface="Times New Roman"/>
                          <a:ea typeface="Times New Roman"/>
                          <a:cs typeface="Times New Roman"/>
                        </a:rPr>
                        <a:t>crystal</a:t>
                      </a:r>
                      <a:endParaRPr lang="en-US" sz="4400">
                        <a:latin typeface="Calibri"/>
                        <a:ea typeface="Calibri"/>
                        <a:cs typeface="Times New Roman"/>
                      </a:endParaRPr>
                    </a:p>
                  </a:txBody>
                  <a:tcPr marL="68580" marR="68580" marT="0" marB="0"/>
                </a:tc>
                <a:tc>
                  <a:txBody>
                    <a:bodyPr/>
                    <a:lstStyle/>
                    <a:p>
                      <a:pPr marL="252095" marR="252095" algn="ctr">
                        <a:lnSpc>
                          <a:spcPct val="115000"/>
                        </a:lnSpc>
                        <a:spcAft>
                          <a:spcPts val="0"/>
                        </a:spcAft>
                      </a:pPr>
                      <a:r>
                        <a:rPr lang="en-US" sz="4400">
                          <a:latin typeface="Times New Roman"/>
                          <a:ea typeface="Times New Roman"/>
                          <a:cs typeface="Times New Roman"/>
                        </a:rPr>
                        <a:t>Kristal</a:t>
                      </a:r>
                      <a:endParaRPr lang="en-US" sz="4400">
                        <a:latin typeface="Calibri"/>
                        <a:ea typeface="Calibri"/>
                        <a:cs typeface="Times New Roman"/>
                      </a:endParaRPr>
                    </a:p>
                  </a:txBody>
                  <a:tcPr marL="68580" marR="68580" marT="0" marB="0"/>
                </a:tc>
              </a:tr>
              <a:tr h="607223">
                <a:tc>
                  <a:txBody>
                    <a:bodyPr/>
                    <a:lstStyle/>
                    <a:p>
                      <a:pPr marL="252095" marR="252095" algn="ctr">
                        <a:lnSpc>
                          <a:spcPct val="115000"/>
                        </a:lnSpc>
                        <a:spcAft>
                          <a:spcPts val="0"/>
                        </a:spcAft>
                      </a:pPr>
                      <a:r>
                        <a:rPr lang="en-US" sz="4400" dirty="0">
                          <a:latin typeface="Times New Roman"/>
                          <a:ea typeface="Times New Roman"/>
                          <a:cs typeface="Times New Roman"/>
                        </a:rPr>
                        <a:t>coupe</a:t>
                      </a:r>
                      <a:endParaRPr lang="en-US" sz="4400" dirty="0">
                        <a:latin typeface="Calibri"/>
                        <a:ea typeface="Calibri"/>
                        <a:cs typeface="Times New Roman"/>
                      </a:endParaRPr>
                    </a:p>
                  </a:txBody>
                  <a:tcPr marL="68580" marR="68580" marT="0" marB="0"/>
                </a:tc>
                <a:tc>
                  <a:txBody>
                    <a:bodyPr/>
                    <a:lstStyle/>
                    <a:p>
                      <a:pPr marL="252095" marR="252095" algn="ctr">
                        <a:lnSpc>
                          <a:spcPct val="115000"/>
                        </a:lnSpc>
                        <a:spcAft>
                          <a:spcPts val="0"/>
                        </a:spcAft>
                      </a:pPr>
                      <a:r>
                        <a:rPr lang="en-US" sz="4400">
                          <a:latin typeface="Times New Roman"/>
                          <a:ea typeface="Times New Roman"/>
                          <a:cs typeface="Times New Roman"/>
                        </a:rPr>
                        <a:t>Kup</a:t>
                      </a:r>
                      <a:endParaRPr lang="en-US" sz="4400">
                        <a:latin typeface="Calibri"/>
                        <a:ea typeface="Calibri"/>
                        <a:cs typeface="Times New Roman"/>
                      </a:endParaRPr>
                    </a:p>
                  </a:txBody>
                  <a:tcPr marL="68580" marR="68580" marT="0" marB="0"/>
                </a:tc>
              </a:tr>
              <a:tr h="607223">
                <a:tc>
                  <a:txBody>
                    <a:bodyPr/>
                    <a:lstStyle/>
                    <a:p>
                      <a:pPr marL="252095" marR="252095" algn="ctr">
                        <a:lnSpc>
                          <a:spcPct val="115000"/>
                        </a:lnSpc>
                        <a:spcAft>
                          <a:spcPts val="0"/>
                        </a:spcAft>
                      </a:pPr>
                      <a:r>
                        <a:rPr lang="en-US" sz="4400">
                          <a:latin typeface="Times New Roman"/>
                          <a:ea typeface="Times New Roman"/>
                          <a:cs typeface="Times New Roman"/>
                        </a:rPr>
                        <a:t>calomel</a:t>
                      </a:r>
                      <a:endParaRPr lang="en-US" sz="4400">
                        <a:latin typeface="Calibri"/>
                        <a:ea typeface="Calibri"/>
                        <a:cs typeface="Times New Roman"/>
                      </a:endParaRPr>
                    </a:p>
                  </a:txBody>
                  <a:tcPr marL="68580" marR="68580" marT="0" marB="0"/>
                </a:tc>
                <a:tc>
                  <a:txBody>
                    <a:bodyPr/>
                    <a:lstStyle/>
                    <a:p>
                      <a:pPr marL="252095" marR="252095" algn="ctr">
                        <a:lnSpc>
                          <a:spcPct val="115000"/>
                        </a:lnSpc>
                        <a:spcAft>
                          <a:spcPts val="0"/>
                        </a:spcAft>
                      </a:pPr>
                      <a:r>
                        <a:rPr lang="en-US" sz="4400" dirty="0" err="1">
                          <a:latin typeface="Times New Roman"/>
                          <a:ea typeface="Times New Roman"/>
                          <a:cs typeface="Times New Roman"/>
                        </a:rPr>
                        <a:t>Kalomel</a:t>
                      </a:r>
                      <a:endParaRPr lang="en-US" sz="4400" dirty="0">
                        <a:latin typeface="Calibri"/>
                        <a:ea typeface="Calibri"/>
                        <a:cs typeface="Times New Roman"/>
                      </a:endParaRPr>
                    </a:p>
                  </a:txBody>
                  <a:tcPr marL="68580" marR="68580" marT="0" marB="0"/>
                </a:tc>
              </a:tr>
            </a:tbl>
          </a:graphicData>
        </a:graphic>
      </p:graphicFrame>
    </p:spTree>
  </p:cSld>
  <p:clrMapOvr>
    <a:masterClrMapping/>
  </p:clrMapOvr>
  <p:transition>
    <p:split orient="vert"/>
    <p:sndAc>
      <p:stSnd>
        <p:snd r:embed="rId3" name="voltage.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jpg"/>
          <p:cNvPicPr>
            <a:picLocks noChangeAspect="1"/>
          </p:cNvPicPr>
          <p:nvPr/>
        </p:nvPicPr>
        <p:blipFill>
          <a:blip r:embed="rId3"/>
          <a:stretch>
            <a:fillRect/>
          </a:stretch>
        </p:blipFill>
        <p:spPr>
          <a:xfrm>
            <a:off x="285750" y="0"/>
            <a:ext cx="8572500" cy="6858000"/>
          </a:xfrm>
          <a:prstGeom prst="rect">
            <a:avLst/>
          </a:prstGeom>
        </p:spPr>
      </p:pic>
      <p:sp>
        <p:nvSpPr>
          <p:cNvPr id="2" name="Title 1"/>
          <p:cNvSpPr>
            <a:spLocks noGrp="1"/>
          </p:cNvSpPr>
          <p:nvPr>
            <p:ph type="title"/>
          </p:nvPr>
        </p:nvSpPr>
        <p:spPr>
          <a:xfrm>
            <a:off x="685800" y="457200"/>
            <a:ext cx="7848600" cy="704872"/>
          </a:xfrm>
        </p:spPr>
        <p:style>
          <a:lnRef idx="2">
            <a:schemeClr val="accent2"/>
          </a:lnRef>
          <a:fillRef idx="1">
            <a:schemeClr val="lt1"/>
          </a:fillRef>
          <a:effectRef idx="0">
            <a:schemeClr val="accent2"/>
          </a:effectRef>
          <a:fontRef idx="minor">
            <a:schemeClr val="dk1"/>
          </a:fontRef>
        </p:style>
        <p:txBody>
          <a:bodyPr>
            <a:noAutofit/>
          </a:bodyPr>
          <a:lstStyle/>
          <a:p>
            <a:r>
              <a:rPr lang="en-US" sz="3600" b="1" dirty="0" err="1" smtClean="0">
                <a:solidFill>
                  <a:srgbClr val="FF0000"/>
                </a:solidFill>
                <a:latin typeface="Comic Sans MS" pitchFamily="66" charset="0"/>
              </a:rPr>
              <a:t>Kaidah</a:t>
            </a:r>
            <a:r>
              <a:rPr lang="en-US" sz="3600" b="1" dirty="0" smtClean="0">
                <a:solidFill>
                  <a:srgbClr val="FF0000"/>
                </a:solidFill>
                <a:latin typeface="Comic Sans MS" pitchFamily="66" charset="0"/>
              </a:rPr>
              <a:t> </a:t>
            </a:r>
            <a:r>
              <a:rPr lang="en-US" sz="3600" b="1" dirty="0" err="1" smtClean="0">
                <a:solidFill>
                  <a:srgbClr val="FF0000"/>
                </a:solidFill>
                <a:latin typeface="Comic Sans MS" pitchFamily="66" charset="0"/>
              </a:rPr>
              <a:t>Penyesuaian</a:t>
            </a:r>
            <a:r>
              <a:rPr lang="en-US" sz="3600" b="1" dirty="0" smtClean="0">
                <a:solidFill>
                  <a:srgbClr val="FF0000"/>
                </a:solidFill>
                <a:latin typeface="Comic Sans MS" pitchFamily="66" charset="0"/>
              </a:rPr>
              <a:t> </a:t>
            </a:r>
            <a:r>
              <a:rPr lang="en-US" sz="3600" b="1" dirty="0" err="1" smtClean="0">
                <a:solidFill>
                  <a:srgbClr val="FF0000"/>
                </a:solidFill>
                <a:latin typeface="Comic Sans MS" pitchFamily="66" charset="0"/>
              </a:rPr>
              <a:t>Akhiran</a:t>
            </a:r>
            <a:r>
              <a:rPr lang="en-US" sz="3600" b="1" dirty="0" smtClean="0">
                <a:solidFill>
                  <a:srgbClr val="FF0000"/>
                </a:solidFill>
                <a:latin typeface="Comic Sans MS" pitchFamily="66" charset="0"/>
              </a:rPr>
              <a:t> </a:t>
            </a:r>
            <a:r>
              <a:rPr lang="en-US" sz="3600" b="1" dirty="0" err="1" smtClean="0">
                <a:solidFill>
                  <a:srgbClr val="FF0000"/>
                </a:solidFill>
                <a:latin typeface="Comic Sans MS" pitchFamily="66" charset="0"/>
              </a:rPr>
              <a:t>Asing</a:t>
            </a:r>
            <a:endParaRPr lang="en-US" sz="3600" dirty="0">
              <a:solidFill>
                <a:srgbClr val="FF0000"/>
              </a:solidFill>
              <a:latin typeface="Comic Sans MS" pitchFamily="66" charset="0"/>
            </a:endParaRPr>
          </a:p>
        </p:txBody>
      </p:sp>
      <p:sp>
        <p:nvSpPr>
          <p:cNvPr id="3" name="Content Placeholder 2"/>
          <p:cNvSpPr>
            <a:spLocks noGrp="1"/>
          </p:cNvSpPr>
          <p:nvPr>
            <p:ph sz="quarter" idx="1"/>
          </p:nvPr>
        </p:nvSpPr>
        <p:spPr>
          <a:xfrm>
            <a:off x="533400" y="1828800"/>
            <a:ext cx="8077200" cy="38862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buNone/>
            </a:pPr>
            <a:r>
              <a:rPr lang="en-US" sz="3600" dirty="0" smtClean="0">
                <a:latin typeface="Perpetua" pitchFamily="18" charset="0"/>
              </a:rPr>
              <a:t>	</a:t>
            </a:r>
          </a:p>
          <a:p>
            <a:pPr>
              <a:buNone/>
            </a:pPr>
            <a:r>
              <a:rPr lang="en-US" sz="3600" dirty="0" smtClean="0">
                <a:latin typeface="Perpetua" pitchFamily="18" charset="0"/>
              </a:rPr>
              <a:t>	</a:t>
            </a:r>
            <a:r>
              <a:rPr lang="en-US" sz="3600" dirty="0" err="1" smtClean="0">
                <a:latin typeface="Perpetua" pitchFamily="18" charset="0"/>
              </a:rPr>
              <a:t>Akhiran-akhiran</a:t>
            </a:r>
            <a:r>
              <a:rPr lang="en-US" sz="3600" dirty="0" smtClean="0">
                <a:latin typeface="Perpetua" pitchFamily="18" charset="0"/>
              </a:rPr>
              <a:t> </a:t>
            </a:r>
            <a:r>
              <a:rPr lang="en-US" sz="3600" dirty="0" err="1" smtClean="0">
                <a:latin typeface="Perpetua" pitchFamily="18" charset="0"/>
              </a:rPr>
              <a:t>dari</a:t>
            </a:r>
            <a:r>
              <a:rPr lang="en-US" sz="3600" dirty="0" smtClean="0">
                <a:latin typeface="Perpetua" pitchFamily="18" charset="0"/>
              </a:rPr>
              <a:t> </a:t>
            </a:r>
            <a:r>
              <a:rPr lang="en-US" sz="3600" dirty="0" err="1" smtClean="0">
                <a:latin typeface="Perpetua" pitchFamily="18" charset="0"/>
              </a:rPr>
              <a:t>bahasa</a:t>
            </a:r>
            <a:r>
              <a:rPr lang="en-US" sz="3600" dirty="0" smtClean="0">
                <a:latin typeface="Perpetua" pitchFamily="18" charset="0"/>
              </a:rPr>
              <a:t> </a:t>
            </a:r>
            <a:r>
              <a:rPr lang="en-US" sz="3600" dirty="0" err="1" smtClean="0">
                <a:latin typeface="Perpetua" pitchFamily="18" charset="0"/>
              </a:rPr>
              <a:t>asing</a:t>
            </a:r>
            <a:r>
              <a:rPr lang="en-US" sz="3600" dirty="0" smtClean="0">
                <a:latin typeface="Perpetua" pitchFamily="18" charset="0"/>
              </a:rPr>
              <a:t> </a:t>
            </a:r>
            <a:r>
              <a:rPr lang="en-US" sz="3600" dirty="0" err="1" smtClean="0">
                <a:latin typeface="Perpetua" pitchFamily="18" charset="0"/>
              </a:rPr>
              <a:t>diserap</a:t>
            </a:r>
            <a:r>
              <a:rPr lang="en-US" sz="3600" dirty="0" smtClean="0">
                <a:latin typeface="Perpetua" pitchFamily="18" charset="0"/>
              </a:rPr>
              <a:t> </a:t>
            </a:r>
            <a:r>
              <a:rPr lang="en-US" sz="3600" dirty="0" err="1" smtClean="0">
                <a:latin typeface="Perpetua" pitchFamily="18" charset="0"/>
              </a:rPr>
              <a:t>sebagai</a:t>
            </a:r>
            <a:r>
              <a:rPr lang="en-US" sz="3600" dirty="0" smtClean="0">
                <a:latin typeface="Perpetua" pitchFamily="18" charset="0"/>
              </a:rPr>
              <a:t> </a:t>
            </a:r>
            <a:r>
              <a:rPr lang="en-US" sz="3600" dirty="0" err="1" smtClean="0">
                <a:latin typeface="Perpetua" pitchFamily="18" charset="0"/>
              </a:rPr>
              <a:t>bagian</a:t>
            </a:r>
            <a:r>
              <a:rPr lang="en-US" sz="3600" dirty="0" smtClean="0">
                <a:latin typeface="Perpetua" pitchFamily="18" charset="0"/>
              </a:rPr>
              <a:t> </a:t>
            </a:r>
            <a:r>
              <a:rPr lang="en-US" sz="3600" dirty="0" err="1" smtClean="0">
                <a:latin typeface="Perpetua" pitchFamily="18" charset="0"/>
              </a:rPr>
              <a:t>kata</a:t>
            </a:r>
            <a:r>
              <a:rPr lang="en-US" sz="3600" dirty="0" smtClean="0">
                <a:latin typeface="Perpetua" pitchFamily="18" charset="0"/>
              </a:rPr>
              <a:t> yang </a:t>
            </a:r>
            <a:r>
              <a:rPr lang="en-US" sz="3600" dirty="0" err="1" smtClean="0">
                <a:latin typeface="Perpetua" pitchFamily="18" charset="0"/>
              </a:rPr>
              <a:t>utuh</a:t>
            </a:r>
            <a:r>
              <a:rPr lang="en-US" sz="3600" dirty="0" smtClean="0">
                <a:latin typeface="Perpetua" pitchFamily="18" charset="0"/>
              </a:rPr>
              <a:t>. </a:t>
            </a:r>
            <a:r>
              <a:rPr lang="en-US" sz="3600" dirty="0" err="1" smtClean="0">
                <a:latin typeface="Perpetua" pitchFamily="18" charset="0"/>
              </a:rPr>
              <a:t>Jadi</a:t>
            </a:r>
            <a:r>
              <a:rPr lang="en-US" sz="3600" dirty="0" smtClean="0">
                <a:latin typeface="Perpetua" pitchFamily="18" charset="0"/>
              </a:rPr>
              <a:t>,. </a:t>
            </a:r>
            <a:r>
              <a:rPr lang="en-US" sz="3600" dirty="0" err="1" smtClean="0">
                <a:latin typeface="Perpetua" pitchFamily="18" charset="0"/>
              </a:rPr>
              <a:t>Kata</a:t>
            </a:r>
            <a:r>
              <a:rPr lang="en-US" sz="3600" dirty="0" smtClean="0">
                <a:latin typeface="Perpetua" pitchFamily="18" charset="0"/>
              </a:rPr>
              <a:t> </a:t>
            </a:r>
            <a:r>
              <a:rPr lang="en-US" sz="3600" dirty="0" err="1" smtClean="0">
                <a:latin typeface="Perpetua" pitchFamily="18" charset="0"/>
              </a:rPr>
              <a:t>seperti</a:t>
            </a:r>
            <a:r>
              <a:rPr lang="en-US" sz="3600" dirty="0" smtClean="0">
                <a:latin typeface="Perpetua" pitchFamily="18" charset="0"/>
              </a:rPr>
              <a:t> </a:t>
            </a:r>
            <a:r>
              <a:rPr lang="en-US" sz="3600" dirty="0" err="1" smtClean="0">
                <a:latin typeface="Perpetua" pitchFamily="18" charset="0"/>
              </a:rPr>
              <a:t>standarisasi</a:t>
            </a:r>
            <a:r>
              <a:rPr lang="en-US" sz="3600" dirty="0" smtClean="0">
                <a:latin typeface="Perpetua" pitchFamily="18" charset="0"/>
              </a:rPr>
              <a:t>, </a:t>
            </a:r>
            <a:r>
              <a:rPr lang="en-US" sz="3600" dirty="0" err="1" smtClean="0">
                <a:latin typeface="Perpetua" pitchFamily="18" charset="0"/>
              </a:rPr>
              <a:t>implementasi</a:t>
            </a:r>
            <a:r>
              <a:rPr lang="en-US" sz="3600" dirty="0" smtClean="0">
                <a:latin typeface="Perpetua" pitchFamily="18" charset="0"/>
              </a:rPr>
              <a:t>, </a:t>
            </a:r>
            <a:r>
              <a:rPr lang="en-US" sz="3600" dirty="0" err="1" smtClean="0">
                <a:latin typeface="Perpetua" pitchFamily="18" charset="0"/>
              </a:rPr>
              <a:t>dan</a:t>
            </a:r>
            <a:r>
              <a:rPr lang="en-US" sz="3600" dirty="0" smtClean="0">
                <a:latin typeface="Perpetua" pitchFamily="18" charset="0"/>
              </a:rPr>
              <a:t> </a:t>
            </a:r>
            <a:r>
              <a:rPr lang="en-US" sz="3600" dirty="0" err="1" smtClean="0">
                <a:latin typeface="Perpetua" pitchFamily="18" charset="0"/>
              </a:rPr>
              <a:t>objektif</a:t>
            </a:r>
            <a:r>
              <a:rPr lang="en-US" sz="3600" dirty="0" smtClean="0">
                <a:latin typeface="Perpetua" pitchFamily="18" charset="0"/>
              </a:rPr>
              <a:t> </a:t>
            </a:r>
            <a:r>
              <a:rPr lang="en-US" sz="3600" dirty="0" err="1" smtClean="0">
                <a:latin typeface="Perpetua" pitchFamily="18" charset="0"/>
              </a:rPr>
              <a:t>diserap</a:t>
            </a:r>
            <a:r>
              <a:rPr lang="en-US" sz="3600" dirty="0" smtClean="0">
                <a:latin typeface="Perpetua" pitchFamily="18" charset="0"/>
              </a:rPr>
              <a:t> </a:t>
            </a:r>
            <a:r>
              <a:rPr lang="en-US" sz="3600" dirty="0" err="1" smtClean="0">
                <a:latin typeface="Perpetua" pitchFamily="18" charset="0"/>
              </a:rPr>
              <a:t>secara</a:t>
            </a:r>
            <a:r>
              <a:rPr lang="en-US" sz="3600" dirty="0" smtClean="0">
                <a:latin typeface="Perpetua" pitchFamily="18" charset="0"/>
              </a:rPr>
              <a:t> </a:t>
            </a:r>
            <a:r>
              <a:rPr lang="en-US" sz="3600" dirty="0" err="1" smtClean="0">
                <a:latin typeface="Perpetua" pitchFamily="18" charset="0"/>
              </a:rPr>
              <a:t>utuh</a:t>
            </a:r>
            <a:r>
              <a:rPr lang="en-US" sz="3600" dirty="0" smtClean="0">
                <a:latin typeface="Perpetua" pitchFamily="18" charset="0"/>
              </a:rPr>
              <a:t> </a:t>
            </a:r>
            <a:r>
              <a:rPr lang="en-US" sz="3600" dirty="0" err="1" smtClean="0">
                <a:latin typeface="Perpetua" pitchFamily="18" charset="0"/>
              </a:rPr>
              <a:t>di</a:t>
            </a:r>
            <a:r>
              <a:rPr lang="en-US" sz="3600" dirty="0" smtClean="0">
                <a:latin typeface="Perpetua" pitchFamily="18" charset="0"/>
              </a:rPr>
              <a:t> </a:t>
            </a:r>
            <a:r>
              <a:rPr lang="en-US" sz="3600" dirty="0" err="1" smtClean="0">
                <a:latin typeface="Perpetua" pitchFamily="18" charset="0"/>
              </a:rPr>
              <a:t>samping</a:t>
            </a:r>
            <a:r>
              <a:rPr lang="en-US" sz="3600" dirty="0" smtClean="0">
                <a:latin typeface="Perpetua" pitchFamily="18" charset="0"/>
              </a:rPr>
              <a:t> </a:t>
            </a:r>
            <a:r>
              <a:rPr lang="en-US" sz="3600" dirty="0" err="1" smtClean="0">
                <a:latin typeface="Perpetua" pitchFamily="18" charset="0"/>
              </a:rPr>
              <a:t>diserap</a:t>
            </a:r>
            <a:r>
              <a:rPr lang="en-US" sz="3600" dirty="0" smtClean="0">
                <a:latin typeface="Perpetua" pitchFamily="18" charset="0"/>
              </a:rPr>
              <a:t> </a:t>
            </a:r>
            <a:r>
              <a:rPr lang="en-US" sz="3600" dirty="0" err="1" smtClean="0">
                <a:latin typeface="Perpetua" pitchFamily="18" charset="0"/>
              </a:rPr>
              <a:t>juga</a:t>
            </a:r>
            <a:r>
              <a:rPr lang="en-US" sz="3600" dirty="0" smtClean="0">
                <a:latin typeface="Perpetua" pitchFamily="18" charset="0"/>
              </a:rPr>
              <a:t> </a:t>
            </a:r>
            <a:r>
              <a:rPr lang="en-US" sz="3600" dirty="0" err="1" smtClean="0">
                <a:latin typeface="Perpetua" pitchFamily="18" charset="0"/>
              </a:rPr>
              <a:t>kata</a:t>
            </a:r>
            <a:r>
              <a:rPr lang="en-US" sz="3600" dirty="0" smtClean="0">
                <a:latin typeface="Perpetua" pitchFamily="18" charset="0"/>
              </a:rPr>
              <a:t> </a:t>
            </a:r>
            <a:r>
              <a:rPr lang="en-US" sz="3600" dirty="0" err="1" smtClean="0">
                <a:latin typeface="Perpetua" pitchFamily="18" charset="0"/>
              </a:rPr>
              <a:t>standar</a:t>
            </a:r>
            <a:r>
              <a:rPr lang="en-US" sz="3600" dirty="0" smtClean="0">
                <a:latin typeface="Perpetua" pitchFamily="18" charset="0"/>
              </a:rPr>
              <a:t>, implement, </a:t>
            </a:r>
            <a:r>
              <a:rPr lang="en-US" sz="3600" dirty="0" err="1" smtClean="0">
                <a:latin typeface="Perpetua" pitchFamily="18" charset="0"/>
              </a:rPr>
              <a:t>dan</a:t>
            </a:r>
            <a:r>
              <a:rPr lang="en-US" sz="3600" dirty="0" smtClean="0">
                <a:latin typeface="Perpetua" pitchFamily="18" charset="0"/>
              </a:rPr>
              <a:t> </a:t>
            </a:r>
            <a:r>
              <a:rPr lang="en-US" sz="3600" dirty="0" err="1" smtClean="0">
                <a:latin typeface="Perpetua" pitchFamily="18" charset="0"/>
              </a:rPr>
              <a:t>objek</a:t>
            </a:r>
            <a:r>
              <a:rPr lang="en-US" sz="3600" dirty="0" smtClean="0">
                <a:latin typeface="Perpetua" pitchFamily="18" charset="0"/>
              </a:rPr>
              <a:t>.</a:t>
            </a:r>
          </a:p>
          <a:p>
            <a:pPr>
              <a:buNone/>
            </a:pPr>
            <a:endParaRPr lang="en-US" sz="3600" dirty="0" smtClean="0">
              <a:latin typeface="Perpetua" pitchFamily="18" charset="0"/>
            </a:endParaRPr>
          </a:p>
          <a:p>
            <a:pPr>
              <a:buNone/>
            </a:pPr>
            <a:endParaRPr lang="en-US" sz="3600" dirty="0">
              <a:latin typeface="Perpetua" pitchFamily="18" charset="0"/>
            </a:endParaRPr>
          </a:p>
        </p:txBody>
      </p:sp>
    </p:spTree>
  </p:cSld>
  <p:clrMapOvr>
    <a:masterClrMapping/>
  </p:clrMapOvr>
  <p:transition>
    <p:wheel spokes="3"/>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7.jpg"/>
          <p:cNvPicPr>
            <a:picLocks noChangeAspect="1"/>
          </p:cNvPicPr>
          <p:nvPr/>
        </p:nvPicPr>
        <p:blipFill>
          <a:blip r:embed="rId3"/>
          <a:stretch>
            <a:fillRect/>
          </a:stretch>
        </p:blipFill>
        <p:spPr>
          <a:xfrm>
            <a:off x="2514600" y="0"/>
            <a:ext cx="6248400" cy="4191000"/>
          </a:xfrm>
          <a:prstGeom prst="rect">
            <a:avLst/>
          </a:prstGeom>
        </p:spPr>
      </p:pic>
      <p:sp>
        <p:nvSpPr>
          <p:cNvPr id="2" name="Title 1"/>
          <p:cNvSpPr>
            <a:spLocks noGrp="1"/>
          </p:cNvSpPr>
          <p:nvPr>
            <p:ph type="title"/>
          </p:nvPr>
        </p:nvSpPr>
        <p:spPr>
          <a:xfrm>
            <a:off x="228600" y="152400"/>
            <a:ext cx="8686800" cy="919146"/>
          </a:xfrm>
        </p:spPr>
        <p:txBody>
          <a:bodyPr>
            <a:normAutofit fontScale="90000"/>
          </a:bodyPr>
          <a:lstStyle/>
          <a:p>
            <a:r>
              <a:rPr lang="en-US" sz="2400" b="1" dirty="0" smtClean="0">
                <a:latin typeface="Comic Sans MS" pitchFamily="66" charset="0"/>
              </a:rPr>
              <a:t/>
            </a:r>
            <a:br>
              <a:rPr lang="en-US" sz="2400" b="1" dirty="0" smtClean="0">
                <a:latin typeface="Comic Sans MS" pitchFamily="66" charset="0"/>
              </a:rPr>
            </a:br>
            <a:r>
              <a:rPr lang="en-US" sz="2400" b="1" dirty="0" err="1" smtClean="0">
                <a:latin typeface="Comic Sans MS" pitchFamily="66" charset="0"/>
              </a:rPr>
              <a:t>Kaidah</a:t>
            </a:r>
            <a:r>
              <a:rPr lang="en-US" sz="2400" b="1" dirty="0" smtClean="0">
                <a:latin typeface="Comic Sans MS" pitchFamily="66" charset="0"/>
              </a:rPr>
              <a:t> </a:t>
            </a:r>
            <a:r>
              <a:rPr lang="en-US" sz="2400" b="1" dirty="0" err="1" smtClean="0">
                <a:latin typeface="Comic Sans MS" pitchFamily="66" charset="0"/>
              </a:rPr>
              <a:t>Penyesuaian</a:t>
            </a:r>
            <a:r>
              <a:rPr lang="en-US" sz="2400" b="1" dirty="0" smtClean="0">
                <a:latin typeface="Comic Sans MS" pitchFamily="66" charset="0"/>
              </a:rPr>
              <a:t> </a:t>
            </a:r>
            <a:r>
              <a:rPr lang="en-US" sz="2400" b="1" dirty="0" err="1" smtClean="0">
                <a:latin typeface="Comic Sans MS" pitchFamily="66" charset="0"/>
              </a:rPr>
              <a:t>akhiran</a:t>
            </a:r>
            <a:r>
              <a:rPr lang="en-US" sz="2400" b="1" dirty="0" smtClean="0">
                <a:latin typeface="Comic Sans MS" pitchFamily="66" charset="0"/>
              </a:rPr>
              <a:t> </a:t>
            </a:r>
            <a:r>
              <a:rPr lang="en-US" sz="2400" b="1" dirty="0" err="1" smtClean="0">
                <a:latin typeface="Comic Sans MS" pitchFamily="66" charset="0"/>
              </a:rPr>
              <a:t>asing</a:t>
            </a:r>
            <a:r>
              <a:rPr lang="en-US" sz="2400" b="1" dirty="0" smtClean="0">
                <a:latin typeface="Comic Sans MS" pitchFamily="66" charset="0"/>
              </a:rPr>
              <a:t> </a:t>
            </a:r>
            <a:r>
              <a:rPr lang="en-US" sz="2400" b="1" dirty="0" err="1" smtClean="0">
                <a:latin typeface="Comic Sans MS" pitchFamily="66" charset="0"/>
              </a:rPr>
              <a:t>adalah</a:t>
            </a:r>
            <a:r>
              <a:rPr lang="en-US" sz="2400" b="1" dirty="0" smtClean="0">
                <a:latin typeface="Comic Sans MS" pitchFamily="66" charset="0"/>
              </a:rPr>
              <a:t> </a:t>
            </a:r>
            <a:r>
              <a:rPr lang="en-US" sz="2400" b="1" dirty="0" err="1" smtClean="0">
                <a:latin typeface="Comic Sans MS" pitchFamily="66" charset="0"/>
              </a:rPr>
              <a:t>sebagi</a:t>
            </a:r>
            <a:r>
              <a:rPr lang="en-US" sz="2400" b="1" dirty="0" smtClean="0">
                <a:latin typeface="Comic Sans MS" pitchFamily="66" charset="0"/>
              </a:rPr>
              <a:t> </a:t>
            </a:r>
            <a:r>
              <a:rPr lang="en-US" sz="2400" b="1" dirty="0" err="1" smtClean="0">
                <a:latin typeface="Comic Sans MS" pitchFamily="66" charset="0"/>
              </a:rPr>
              <a:t>berikut</a:t>
            </a:r>
            <a:r>
              <a:rPr lang="en-US" sz="2400" b="1" dirty="0" smtClean="0">
                <a:latin typeface="Comic Sans MS" pitchFamily="66" charset="0"/>
              </a:rPr>
              <a:t>.</a:t>
            </a:r>
            <a:br>
              <a:rPr lang="en-US" sz="2400" b="1" dirty="0" smtClean="0">
                <a:latin typeface="Comic Sans MS" pitchFamily="66" charset="0"/>
              </a:rPr>
            </a:br>
            <a:endParaRPr lang="en-US" sz="2400" b="1" dirty="0">
              <a:latin typeface="Comic Sans MS" pitchFamily="66" charset="0"/>
            </a:endParaRPr>
          </a:p>
        </p:txBody>
      </p:sp>
      <p:sp>
        <p:nvSpPr>
          <p:cNvPr id="3" name="Content Placeholder 2"/>
          <p:cNvSpPr>
            <a:spLocks noGrp="1"/>
          </p:cNvSpPr>
          <p:nvPr>
            <p:ph sz="quarter" idx="1"/>
          </p:nvPr>
        </p:nvSpPr>
        <p:spPr>
          <a:xfrm>
            <a:off x="457200" y="1643050"/>
            <a:ext cx="8229600" cy="451391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1)  -</a:t>
            </a:r>
            <a:r>
              <a:rPr lang="en-US" dirty="0" err="1" smtClean="0"/>
              <a:t>ive</a:t>
            </a:r>
            <a:r>
              <a:rPr lang="en-US" dirty="0" smtClean="0"/>
              <a:t> –if </a:t>
            </a:r>
            <a:r>
              <a:rPr lang="en-US" dirty="0" err="1" smtClean="0"/>
              <a:t>menjadi</a:t>
            </a:r>
            <a:r>
              <a:rPr lang="en-US" dirty="0" smtClean="0"/>
              <a:t> if</a:t>
            </a:r>
          </a:p>
          <a:p>
            <a:pPr>
              <a:buNone/>
            </a:pPr>
            <a:endParaRPr lang="id-ID" dirty="0" smtClean="0"/>
          </a:p>
          <a:p>
            <a:pPr>
              <a:buNone/>
            </a:pPr>
            <a:endParaRPr lang="en-US" dirty="0"/>
          </a:p>
        </p:txBody>
      </p:sp>
      <p:graphicFrame>
        <p:nvGraphicFramePr>
          <p:cNvPr id="5" name="Table 4"/>
          <p:cNvGraphicFramePr>
            <a:graphicFrameLocks noGrp="1"/>
          </p:cNvGraphicFramePr>
          <p:nvPr/>
        </p:nvGraphicFramePr>
        <p:xfrm>
          <a:off x="533400" y="4648200"/>
          <a:ext cx="8153400" cy="1828800"/>
        </p:xfrm>
        <a:graphic>
          <a:graphicData uri="http://schemas.openxmlformats.org/drawingml/2006/table">
            <a:tbl>
              <a:tblPr firstRow="1" bandRow="1">
                <a:tableStyleId>{ED083AE6-46FA-4A59-8FB0-9F97EB10719F}</a:tableStyleId>
              </a:tblPr>
              <a:tblGrid>
                <a:gridCol w="4076700"/>
                <a:gridCol w="4076700"/>
              </a:tblGrid>
              <a:tr h="914400">
                <a:tc>
                  <a:txBody>
                    <a:bodyPr/>
                    <a:lstStyle/>
                    <a:p>
                      <a:pPr marL="252095" marR="252095" algn="ctr">
                        <a:lnSpc>
                          <a:spcPct val="115000"/>
                        </a:lnSpc>
                        <a:spcAft>
                          <a:spcPts val="0"/>
                        </a:spcAft>
                      </a:pPr>
                      <a:r>
                        <a:rPr lang="en-US" sz="2000" dirty="0" err="1"/>
                        <a:t>Deskriptive</a:t>
                      </a:r>
                      <a:r>
                        <a:rPr lang="en-US" sz="2000" dirty="0"/>
                        <a:t>,  </a:t>
                      </a:r>
                      <a:r>
                        <a:rPr lang="en-US" sz="2000" dirty="0" err="1"/>
                        <a:t>deskriptief</a:t>
                      </a:r>
                      <a:endParaRPr lang="en-US" sz="2000" dirty="0">
                        <a:latin typeface="Calibri"/>
                        <a:ea typeface="Calibri"/>
                        <a:cs typeface="Times New Roman"/>
                      </a:endParaRPr>
                    </a:p>
                  </a:txBody>
                  <a:tcPr marL="68580" marR="68580" marT="0" marB="0"/>
                </a:tc>
                <a:tc>
                  <a:txBody>
                    <a:bodyPr/>
                    <a:lstStyle/>
                    <a:p>
                      <a:pPr marL="252095" marR="252095" algn="ctr">
                        <a:lnSpc>
                          <a:spcPct val="115000"/>
                        </a:lnSpc>
                        <a:spcAft>
                          <a:spcPts val="0"/>
                        </a:spcAft>
                      </a:pPr>
                      <a:r>
                        <a:rPr lang="en-US" sz="2000" dirty="0" err="1"/>
                        <a:t>Deskriptif</a:t>
                      </a:r>
                      <a:endParaRPr lang="en-US" sz="2000" dirty="0">
                        <a:latin typeface="Calibri"/>
                        <a:ea typeface="Calibri"/>
                        <a:cs typeface="Times New Roman"/>
                      </a:endParaRPr>
                    </a:p>
                  </a:txBody>
                  <a:tcPr marL="68580" marR="68580" marT="0" marB="0"/>
                </a:tc>
              </a:tr>
              <a:tr h="914400">
                <a:tc>
                  <a:txBody>
                    <a:bodyPr/>
                    <a:lstStyle/>
                    <a:p>
                      <a:pPr marL="252095" marR="252095" algn="ctr">
                        <a:lnSpc>
                          <a:spcPct val="115000"/>
                        </a:lnSpc>
                        <a:spcAft>
                          <a:spcPts val="0"/>
                        </a:spcAft>
                      </a:pPr>
                      <a:r>
                        <a:rPr lang="en-US" sz="2000" dirty="0"/>
                        <a:t>Demonstrative,  </a:t>
                      </a:r>
                      <a:r>
                        <a:rPr lang="en-US" sz="2000" dirty="0" err="1"/>
                        <a:t>demonstratief</a:t>
                      </a:r>
                      <a:endParaRPr lang="en-US" sz="2000" dirty="0">
                        <a:latin typeface="Calibri"/>
                        <a:ea typeface="Calibri"/>
                        <a:cs typeface="Times New Roman"/>
                      </a:endParaRPr>
                    </a:p>
                  </a:txBody>
                  <a:tcPr marL="68580" marR="68580" marT="0" marB="0"/>
                </a:tc>
                <a:tc>
                  <a:txBody>
                    <a:bodyPr/>
                    <a:lstStyle/>
                    <a:p>
                      <a:pPr marL="252095" marR="252095" algn="ctr">
                        <a:lnSpc>
                          <a:spcPct val="115000"/>
                        </a:lnSpc>
                        <a:spcAft>
                          <a:spcPts val="0"/>
                        </a:spcAft>
                      </a:pPr>
                      <a:r>
                        <a:rPr lang="en-US" sz="2000" dirty="0" err="1"/>
                        <a:t>Demonstratif</a:t>
                      </a:r>
                      <a:endParaRPr lang="en-US" sz="2000" dirty="0">
                        <a:latin typeface="Calibri"/>
                        <a:ea typeface="Calibri"/>
                        <a:cs typeface="Times New Roman"/>
                      </a:endParaRPr>
                    </a:p>
                  </a:txBody>
                  <a:tcPr marL="68580" marR="68580" marT="0" marB="0"/>
                </a:tc>
              </a:tr>
            </a:tbl>
          </a:graphicData>
        </a:graphic>
      </p:graphicFrame>
    </p:spTree>
  </p:cSld>
  <p:clrMapOvr>
    <a:masterClrMapping/>
  </p:clrMapOvr>
  <p:transition>
    <p:pull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4.jpg"/>
          <p:cNvPicPr>
            <a:picLocks noChangeAspect="1"/>
          </p:cNvPicPr>
          <p:nvPr/>
        </p:nvPicPr>
        <p:blipFill>
          <a:blip r:embed="rId3"/>
          <a:stretch>
            <a:fillRect/>
          </a:stretch>
        </p:blipFill>
        <p:spPr>
          <a:xfrm>
            <a:off x="285750" y="0"/>
            <a:ext cx="8572500" cy="6858000"/>
          </a:xfrm>
          <a:prstGeom prst="rect">
            <a:avLst/>
          </a:prstGeom>
        </p:spPr>
      </p:pic>
      <p:graphicFrame>
        <p:nvGraphicFramePr>
          <p:cNvPr id="2" name="Table 1"/>
          <p:cNvGraphicFramePr>
            <a:graphicFrameLocks noGrp="1"/>
          </p:cNvGraphicFramePr>
          <p:nvPr/>
        </p:nvGraphicFramePr>
        <p:xfrm>
          <a:off x="685800" y="533400"/>
          <a:ext cx="7858180" cy="5857920"/>
        </p:xfrm>
        <a:graphic>
          <a:graphicData uri="http://schemas.openxmlformats.org/drawingml/2006/table">
            <a:tbl>
              <a:tblPr>
                <a:tableStyleId>{BDBED569-4797-4DF1-A0F4-6AAB3CD982D8}</a:tableStyleId>
              </a:tblPr>
              <a:tblGrid>
                <a:gridCol w="3929090"/>
                <a:gridCol w="3929090"/>
              </a:tblGrid>
              <a:tr h="585792">
                <a:tc>
                  <a:txBody>
                    <a:bodyPr/>
                    <a:lstStyle/>
                    <a:p>
                      <a:pPr marL="252095" marR="252095">
                        <a:lnSpc>
                          <a:spcPct val="115000"/>
                        </a:lnSpc>
                        <a:spcAft>
                          <a:spcPts val="0"/>
                        </a:spcAft>
                      </a:pPr>
                      <a:r>
                        <a:rPr lang="en-US" sz="2800"/>
                        <a:t>Asal Bahasa</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Jumlah Kata</a:t>
                      </a:r>
                      <a:endParaRPr lang="en-US" sz="2800">
                        <a:latin typeface="Calibri"/>
                        <a:ea typeface="Calibri"/>
                        <a:cs typeface="Times New Roman"/>
                      </a:endParaRPr>
                    </a:p>
                  </a:txBody>
                  <a:tcPr marL="9525" marR="9525" marT="9525" marB="9525" anchor="ctr"/>
                </a:tc>
              </a:tr>
              <a:tr h="585792">
                <a:tc>
                  <a:txBody>
                    <a:bodyPr/>
                    <a:lstStyle/>
                    <a:p>
                      <a:pPr marL="252095" marR="252095">
                        <a:lnSpc>
                          <a:spcPct val="115000"/>
                        </a:lnSpc>
                        <a:spcAft>
                          <a:spcPts val="0"/>
                        </a:spcAft>
                      </a:pPr>
                      <a:r>
                        <a:rPr lang="en-US" sz="2800"/>
                        <a:t>Arab</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1.495 kata</a:t>
                      </a:r>
                      <a:endParaRPr lang="en-US" sz="2800">
                        <a:latin typeface="Calibri"/>
                        <a:ea typeface="Calibri"/>
                        <a:cs typeface="Times New Roman"/>
                      </a:endParaRPr>
                    </a:p>
                  </a:txBody>
                  <a:tcPr marL="9525" marR="9525" marT="9525" marB="9525" anchor="ctr"/>
                </a:tc>
              </a:tr>
              <a:tr h="585792">
                <a:tc>
                  <a:txBody>
                    <a:bodyPr/>
                    <a:lstStyle/>
                    <a:p>
                      <a:pPr marL="252095" marR="252095">
                        <a:lnSpc>
                          <a:spcPct val="115000"/>
                        </a:lnSpc>
                        <a:spcAft>
                          <a:spcPts val="0"/>
                        </a:spcAft>
                      </a:pPr>
                      <a:r>
                        <a:rPr lang="en-US" sz="2800"/>
                        <a:t>Belanda</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3.280 kata</a:t>
                      </a:r>
                      <a:endParaRPr lang="en-US" sz="2800">
                        <a:latin typeface="Calibri"/>
                        <a:ea typeface="Calibri"/>
                        <a:cs typeface="Times New Roman"/>
                      </a:endParaRPr>
                    </a:p>
                  </a:txBody>
                  <a:tcPr marL="9525" marR="9525" marT="9525" marB="9525" anchor="ctr"/>
                </a:tc>
              </a:tr>
              <a:tr h="585792">
                <a:tc>
                  <a:txBody>
                    <a:bodyPr/>
                    <a:lstStyle/>
                    <a:p>
                      <a:pPr marL="252095" marR="252095">
                        <a:lnSpc>
                          <a:spcPct val="115000"/>
                        </a:lnSpc>
                        <a:spcAft>
                          <a:spcPts val="0"/>
                        </a:spcAft>
                      </a:pPr>
                      <a:r>
                        <a:rPr lang="en-US" sz="2800"/>
                        <a:t>Tionghoa</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290 kata</a:t>
                      </a:r>
                      <a:endParaRPr lang="en-US" sz="2800">
                        <a:latin typeface="Calibri"/>
                        <a:ea typeface="Calibri"/>
                        <a:cs typeface="Times New Roman"/>
                      </a:endParaRPr>
                    </a:p>
                  </a:txBody>
                  <a:tcPr marL="9525" marR="9525" marT="9525" marB="9525" anchor="ctr"/>
                </a:tc>
              </a:tr>
              <a:tr h="585792">
                <a:tc>
                  <a:txBody>
                    <a:bodyPr/>
                    <a:lstStyle/>
                    <a:p>
                      <a:pPr marL="252095" marR="252095">
                        <a:lnSpc>
                          <a:spcPct val="115000"/>
                        </a:lnSpc>
                        <a:spcAft>
                          <a:spcPts val="0"/>
                        </a:spcAft>
                      </a:pPr>
                      <a:r>
                        <a:rPr lang="en-US" sz="2800"/>
                        <a:t>Hindi</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7 kata</a:t>
                      </a:r>
                      <a:endParaRPr lang="en-US" sz="2800">
                        <a:latin typeface="Calibri"/>
                        <a:ea typeface="Calibri"/>
                        <a:cs typeface="Times New Roman"/>
                      </a:endParaRPr>
                    </a:p>
                  </a:txBody>
                  <a:tcPr marL="9525" marR="9525" marT="9525" marB="9525" anchor="ctr"/>
                </a:tc>
              </a:tr>
              <a:tr h="585792">
                <a:tc>
                  <a:txBody>
                    <a:bodyPr/>
                    <a:lstStyle/>
                    <a:p>
                      <a:pPr marL="252095" marR="252095">
                        <a:lnSpc>
                          <a:spcPct val="115000"/>
                        </a:lnSpc>
                        <a:spcAft>
                          <a:spcPts val="0"/>
                        </a:spcAft>
                      </a:pPr>
                      <a:r>
                        <a:rPr lang="en-US" sz="2800"/>
                        <a:t>Inggris</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1.610 kata</a:t>
                      </a:r>
                      <a:endParaRPr lang="en-US" sz="2800">
                        <a:latin typeface="Calibri"/>
                        <a:ea typeface="Calibri"/>
                        <a:cs typeface="Times New Roman"/>
                      </a:endParaRPr>
                    </a:p>
                  </a:txBody>
                  <a:tcPr marL="9525" marR="9525" marT="9525" marB="9525" anchor="ctr"/>
                </a:tc>
              </a:tr>
              <a:tr h="585792">
                <a:tc>
                  <a:txBody>
                    <a:bodyPr/>
                    <a:lstStyle/>
                    <a:p>
                      <a:pPr marL="252095" marR="252095">
                        <a:lnSpc>
                          <a:spcPct val="115000"/>
                        </a:lnSpc>
                        <a:spcAft>
                          <a:spcPts val="0"/>
                        </a:spcAft>
                      </a:pPr>
                      <a:r>
                        <a:rPr lang="en-US" sz="2800" dirty="0" err="1"/>
                        <a:t>Parsi</a:t>
                      </a:r>
                      <a:endParaRPr lang="en-US" sz="2800" dirty="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63 kata</a:t>
                      </a:r>
                      <a:endParaRPr lang="en-US" sz="2800">
                        <a:latin typeface="Calibri"/>
                        <a:ea typeface="Calibri"/>
                        <a:cs typeface="Times New Roman"/>
                      </a:endParaRPr>
                    </a:p>
                  </a:txBody>
                  <a:tcPr marL="9525" marR="9525" marT="9525" marB="9525" anchor="ctr"/>
                </a:tc>
              </a:tr>
              <a:tr h="585792">
                <a:tc>
                  <a:txBody>
                    <a:bodyPr/>
                    <a:lstStyle/>
                    <a:p>
                      <a:pPr marL="252095" marR="252095">
                        <a:lnSpc>
                          <a:spcPct val="115000"/>
                        </a:lnSpc>
                        <a:spcAft>
                          <a:spcPts val="0"/>
                        </a:spcAft>
                      </a:pPr>
                      <a:r>
                        <a:rPr lang="en-US" sz="2800"/>
                        <a:t>Portugis</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131 kata</a:t>
                      </a:r>
                      <a:endParaRPr lang="en-US" sz="2800">
                        <a:latin typeface="Calibri"/>
                        <a:ea typeface="Calibri"/>
                        <a:cs typeface="Times New Roman"/>
                      </a:endParaRPr>
                    </a:p>
                  </a:txBody>
                  <a:tcPr marL="9525" marR="9525" marT="9525" marB="9525" anchor="ctr"/>
                </a:tc>
              </a:tr>
              <a:tr h="585792">
                <a:tc>
                  <a:txBody>
                    <a:bodyPr/>
                    <a:lstStyle/>
                    <a:p>
                      <a:pPr marL="252095" marR="252095">
                        <a:lnSpc>
                          <a:spcPct val="115000"/>
                        </a:lnSpc>
                        <a:spcAft>
                          <a:spcPts val="0"/>
                        </a:spcAft>
                      </a:pPr>
                      <a:r>
                        <a:rPr lang="en-US" sz="2800"/>
                        <a:t>Sanskerta-Jawa Kuna</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677 kata</a:t>
                      </a:r>
                      <a:endParaRPr lang="en-US" sz="2800">
                        <a:latin typeface="Calibri"/>
                        <a:ea typeface="Calibri"/>
                        <a:cs typeface="Times New Roman"/>
                      </a:endParaRPr>
                    </a:p>
                  </a:txBody>
                  <a:tcPr marL="9525" marR="9525" marT="9525" marB="9525" anchor="ctr"/>
                </a:tc>
              </a:tr>
              <a:tr h="585792">
                <a:tc>
                  <a:txBody>
                    <a:bodyPr/>
                    <a:lstStyle/>
                    <a:p>
                      <a:pPr marL="252095" marR="252095">
                        <a:lnSpc>
                          <a:spcPct val="115000"/>
                        </a:lnSpc>
                        <a:spcAft>
                          <a:spcPts val="0"/>
                        </a:spcAft>
                      </a:pPr>
                      <a:r>
                        <a:rPr lang="en-US" sz="2800"/>
                        <a:t>Tamil</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dirty="0"/>
                        <a:t>83 </a:t>
                      </a:r>
                      <a:r>
                        <a:rPr lang="en-US" sz="2800" dirty="0" err="1"/>
                        <a:t>kata</a:t>
                      </a:r>
                      <a:endParaRPr lang="en-US" sz="2800" dirty="0">
                        <a:latin typeface="Calibri"/>
                        <a:ea typeface="Calibri"/>
                        <a:cs typeface="Times New Roman"/>
                      </a:endParaRPr>
                    </a:p>
                  </a:txBody>
                  <a:tcPr marL="9525" marR="9525" marT="9525" marB="9525" anchor="ctr"/>
                </a:tc>
              </a:tr>
            </a:tbl>
          </a:graphicData>
        </a:graphic>
      </p:graphicFrame>
    </p:spTree>
  </p:cSld>
  <p:clrMapOvr>
    <a:masterClrMapping/>
  </p:clrMapOvr>
  <p:transition>
    <p:diamon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42910" y="2571744"/>
            <a:ext cx="7772400" cy="1470025"/>
          </a:xfrm>
        </p:spPr>
        <p:txBody>
          <a:bodyPr/>
          <a:lstStyle/>
          <a:p>
            <a:endParaRPr lang="en-US" dirty="0" smtClean="0"/>
          </a:p>
        </p:txBody>
      </p:sp>
      <p:sp>
        <p:nvSpPr>
          <p:cNvPr id="4" name="Rectangle 3"/>
          <p:cNvSpPr/>
          <p:nvPr/>
        </p:nvSpPr>
        <p:spPr>
          <a:xfrm>
            <a:off x="857224" y="2428868"/>
            <a:ext cx="7786742" cy="1428760"/>
          </a:xfrm>
          <a:prstGeom prst="rect">
            <a:avLst/>
          </a:prstGeom>
          <a:effectLst>
            <a:outerShdw blurRad="40000" dist="23000" dir="5400000" rotWithShape="0">
              <a:srgbClr val="000000">
                <a:alpha val="35000"/>
              </a:srgbClr>
            </a:outerShdw>
            <a:reflection blurRad="6350" stA="50000" endA="300" endPos="55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3600" dirty="0" err="1" smtClean="0">
                <a:solidFill>
                  <a:srgbClr val="FFFF00"/>
                </a:solidFill>
                <a:latin typeface="Algerian" pitchFamily="82" charset="0"/>
              </a:rPr>
              <a:t>Pemakaian</a:t>
            </a:r>
            <a:r>
              <a:rPr lang="en-US" sz="3600" dirty="0" smtClean="0">
                <a:solidFill>
                  <a:srgbClr val="FFFF00"/>
                </a:solidFill>
                <a:latin typeface="Algerian" pitchFamily="82" charset="0"/>
              </a:rPr>
              <a:t> </a:t>
            </a:r>
            <a:r>
              <a:rPr lang="id-ID" sz="3600" dirty="0" smtClean="0">
                <a:solidFill>
                  <a:srgbClr val="FFFF00"/>
                </a:solidFill>
                <a:latin typeface="Algerian" pitchFamily="82" charset="0"/>
              </a:rPr>
              <a:t>TANDA </a:t>
            </a:r>
            <a:r>
              <a:rPr lang="id-ID" sz="3600" dirty="0">
                <a:solidFill>
                  <a:srgbClr val="FFFF00"/>
                </a:solidFill>
                <a:latin typeface="Algerian" pitchFamily="82" charset="0"/>
              </a:rPr>
              <a:t>BACA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id-ID" b="1" smtClean="0">
                <a:solidFill>
                  <a:srgbClr val="FF0000"/>
                </a:solidFill>
              </a:rPr>
              <a:t>Tanda titik (.)</a:t>
            </a:r>
          </a:p>
        </p:txBody>
      </p:sp>
      <p:sp>
        <p:nvSpPr>
          <p:cNvPr id="6" name="Bevel 5"/>
          <p:cNvSpPr/>
          <p:nvPr/>
        </p:nvSpPr>
        <p:spPr>
          <a:xfrm>
            <a:off x="0" y="1295400"/>
            <a:ext cx="4500594" cy="1042416"/>
          </a:xfrm>
          <a:prstGeom prst="bevel">
            <a:avLst/>
          </a:prstGeom>
          <a:solidFill>
            <a:srgbClr val="BA4CB5"/>
          </a:solidFill>
          <a:effectLst>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id-ID" sz="2400" dirty="0">
                <a:latin typeface="Times New Roman" pitchFamily="18" charset="0"/>
                <a:cs typeface="Times New Roman" pitchFamily="18" charset="0"/>
              </a:rPr>
              <a:t>Pada akhir kalimat yang bukan pertanyaan atau seruan.</a:t>
            </a:r>
          </a:p>
        </p:txBody>
      </p:sp>
      <p:sp>
        <p:nvSpPr>
          <p:cNvPr id="8" name="Bevel 7"/>
          <p:cNvSpPr/>
          <p:nvPr/>
        </p:nvSpPr>
        <p:spPr>
          <a:xfrm>
            <a:off x="0" y="3124200"/>
            <a:ext cx="4500594" cy="1042416"/>
          </a:xfrm>
          <a:prstGeom prst="bevel">
            <a:avLst/>
          </a:prstGeom>
          <a:effectLst>
            <a:outerShdw blurRad="40000" dist="20000" dir="5400000" rotWithShape="0">
              <a:srgbClr val="000000">
                <a:alpha val="38000"/>
              </a:srgbClr>
            </a:outerShdw>
            <a:reflection blurRad="6350" stA="50000" endA="300" endPos="55000" dir="5400000" sy="-100000" algn="bl" rotWithShape="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id-ID" sz="2400" dirty="0">
                <a:solidFill>
                  <a:schemeClr val="tx1"/>
                </a:solidFill>
                <a:latin typeface="Times New Roman" pitchFamily="18" charset="0"/>
                <a:cs typeface="Times New Roman" pitchFamily="18" charset="0"/>
              </a:rPr>
              <a:t>Di belakang angka atau huruf</a:t>
            </a:r>
          </a:p>
        </p:txBody>
      </p:sp>
      <p:sp>
        <p:nvSpPr>
          <p:cNvPr id="9" name="Bevel 8"/>
          <p:cNvSpPr/>
          <p:nvPr/>
        </p:nvSpPr>
        <p:spPr>
          <a:xfrm>
            <a:off x="0" y="4953000"/>
            <a:ext cx="4500594" cy="1042416"/>
          </a:xfrm>
          <a:prstGeom prst="bevel">
            <a:avLst/>
          </a:prstGeom>
          <a:effectLst>
            <a:outerShdw blurRad="40000" dist="20000" dir="5400000" rotWithShape="0">
              <a:srgbClr val="000000">
                <a:alpha val="38000"/>
              </a:srgbClr>
            </a:outerShdw>
            <a:reflection blurRad="6350" stA="50000" endA="300" endPos="90000" dir="5400000" sy="-100000" algn="bl" rotWithShape="0"/>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id-ID" sz="2400" dirty="0">
                <a:latin typeface="Times New Roman" pitchFamily="18" charset="0"/>
                <a:cs typeface="Times New Roman" pitchFamily="18" charset="0"/>
              </a:rPr>
              <a:t>Memisahkan angka jam, menit, dan detik.</a:t>
            </a:r>
          </a:p>
        </p:txBody>
      </p:sp>
      <p:sp>
        <p:nvSpPr>
          <p:cNvPr id="12" name="Rectangle 11"/>
          <p:cNvSpPr/>
          <p:nvPr/>
        </p:nvSpPr>
        <p:spPr>
          <a:xfrm>
            <a:off x="4953000" y="1371600"/>
            <a:ext cx="4191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id-ID" dirty="0" smtClean="0"/>
              <a:t>Nenekku tinggal di Madura.</a:t>
            </a:r>
          </a:p>
          <a:p>
            <a:pPr>
              <a:buFont typeface="Wingdings" pitchFamily="2" charset="2"/>
              <a:buChar char="Ø"/>
            </a:pPr>
            <a:r>
              <a:rPr lang="id-ID" dirty="0" smtClean="0"/>
              <a:t>Dia pergi ke sana.</a:t>
            </a:r>
          </a:p>
          <a:p>
            <a:pPr>
              <a:buFont typeface="Wingdings" pitchFamily="2" charset="2"/>
              <a:buChar char="Ø"/>
            </a:pPr>
            <a:r>
              <a:rPr lang="id-ID" dirty="0" smtClean="0"/>
              <a:t>Ibu menanyakan siapa yang akan main ke rumah.</a:t>
            </a:r>
          </a:p>
          <a:p>
            <a:pPr algn="ctr"/>
            <a:endParaRPr lang="en-US" dirty="0"/>
          </a:p>
        </p:txBody>
      </p:sp>
      <p:sp>
        <p:nvSpPr>
          <p:cNvPr id="13" name="Rectangle 12"/>
          <p:cNvSpPr/>
          <p:nvPr/>
        </p:nvSpPr>
        <p:spPr>
          <a:xfrm>
            <a:off x="4953000" y="3124200"/>
            <a:ext cx="4191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None/>
            </a:pPr>
            <a:r>
              <a:rPr lang="id-ID" dirty="0" smtClean="0"/>
              <a:t>III. Departemen Pendidikan Nasional</a:t>
            </a:r>
          </a:p>
          <a:p>
            <a:pPr>
              <a:buFont typeface="Arial" pitchFamily="34" charset="0"/>
              <a:buNone/>
            </a:pPr>
            <a:endParaRPr lang="id-ID" dirty="0" smtClean="0"/>
          </a:p>
          <a:p>
            <a:pPr>
              <a:buFont typeface="Arial" pitchFamily="34" charset="0"/>
              <a:buNone/>
            </a:pPr>
            <a:r>
              <a:rPr lang="id-ID" dirty="0" smtClean="0"/>
              <a:t>Patokan umum:</a:t>
            </a:r>
          </a:p>
          <a:p>
            <a:pPr>
              <a:buFont typeface="Arial" pitchFamily="34" charset="0"/>
              <a:buNone/>
            </a:pPr>
            <a:r>
              <a:rPr lang="id-ID" dirty="0" smtClean="0"/>
              <a:t>1.1  Latar Belakang</a:t>
            </a:r>
          </a:p>
          <a:p>
            <a:pPr>
              <a:buFont typeface="Arial" pitchFamily="34" charset="0"/>
              <a:buNone/>
            </a:pPr>
            <a:r>
              <a:rPr lang="id-ID" dirty="0" smtClean="0"/>
              <a:t>1.2 Rumusan Masalah</a:t>
            </a:r>
          </a:p>
        </p:txBody>
      </p:sp>
      <p:sp>
        <p:nvSpPr>
          <p:cNvPr id="14" name="Rectangle 13"/>
          <p:cNvSpPr/>
          <p:nvPr/>
        </p:nvSpPr>
        <p:spPr>
          <a:xfrm>
            <a:off x="4953000" y="4953000"/>
            <a:ext cx="4191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None/>
            </a:pPr>
            <a:r>
              <a:rPr lang="id-ID" dirty="0" smtClean="0"/>
              <a:t>Pukul  12.00 siang</a:t>
            </a:r>
          </a:p>
          <a:p>
            <a:pPr>
              <a:buFont typeface="Arial" pitchFamily="34" charset="0"/>
              <a:buNone/>
            </a:pPr>
            <a:r>
              <a:rPr lang="id-ID" dirty="0" smtClean="0"/>
              <a:t>Pukul 1.40.20</a:t>
            </a:r>
          </a:p>
        </p:txBody>
      </p:sp>
      <p:cxnSp>
        <p:nvCxnSpPr>
          <p:cNvPr id="16" name="Straight Arrow Connector 15"/>
          <p:cNvCxnSpPr>
            <a:stCxn id="6" idx="0"/>
            <a:endCxn id="12" idx="1"/>
          </p:cNvCxnSpPr>
          <p:nvPr/>
        </p:nvCxnSpPr>
        <p:spPr>
          <a:xfrm>
            <a:off x="4500594" y="1816608"/>
            <a:ext cx="452406" cy="2788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4495800" y="5486400"/>
            <a:ext cx="452406" cy="2788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4495800" y="3581400"/>
            <a:ext cx="452406" cy="2788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from="(-#ppt_w/2)" to="(#ppt_x)" calcmode="lin" valueType="num">
                                      <p:cBhvr>
                                        <p:cTn id="14" dur="600" fill="hold">
                                          <p:stCondLst>
                                            <p:cond delay="0"/>
                                          </p:stCondLst>
                                        </p:cTn>
                                        <p:tgtEl>
                                          <p:spTgt spid="8"/>
                                        </p:tgtEl>
                                        <p:attrNameLst>
                                          <p:attrName>ppt_x</p:attrName>
                                        </p:attrNameLst>
                                      </p:cBhvr>
                                    </p:anim>
                                    <p:anim from="0" to="-1.0" calcmode="lin" valueType="num">
                                      <p:cBhvr>
                                        <p:cTn id="15" dur="200" decel="50000" autoRev="1" fill="hold">
                                          <p:stCondLst>
                                            <p:cond delay="600"/>
                                          </p:stCondLst>
                                        </p:cTn>
                                        <p:tgtEl>
                                          <p:spTgt spid="8"/>
                                        </p:tgtEl>
                                        <p:attrNameLst>
                                          <p:attrName>xshear</p:attrName>
                                        </p:attrNameLst>
                                      </p:cBhvr>
                                    </p:anim>
                                    <p:animScale>
                                      <p:cBhvr>
                                        <p:cTn id="16" dur="200" decel="100000" autoRev="1" fill="hold">
                                          <p:stCondLst>
                                            <p:cond delay="600"/>
                                          </p:stCondLst>
                                        </p:cTn>
                                        <p:tgtEl>
                                          <p:spTgt spid="8"/>
                                        </p:tgtEl>
                                      </p:cBhvr>
                                      <p:from x="100000" y="100000"/>
                                      <p:to x="80000" y="100000"/>
                                    </p:animScale>
                                    <p:anim by="(#ppt_h/3+#ppt_w*0.1)" calcmode="lin" valueType="num">
                                      <p:cBhvr additive="sum">
                                        <p:cTn id="17" dur="200" decel="100000" autoRev="1" fill="hold">
                                          <p:stCondLst>
                                            <p:cond delay="600"/>
                                          </p:stCondLst>
                                        </p:cTn>
                                        <p:tgtEl>
                                          <p:spTgt spid="8"/>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id-ID" smtClean="0">
                <a:solidFill>
                  <a:srgbClr val="FF0000"/>
                </a:solidFill>
              </a:rPr>
              <a:t>Tanda titik </a:t>
            </a:r>
            <a:r>
              <a:rPr lang="id-ID" u="sng" smtClean="0">
                <a:solidFill>
                  <a:srgbClr val="FF0000"/>
                </a:solidFill>
              </a:rPr>
              <a:t>tidak</a:t>
            </a:r>
          </a:p>
        </p:txBody>
      </p:sp>
      <p:sp>
        <p:nvSpPr>
          <p:cNvPr id="4" name="Bevel 3"/>
          <p:cNvSpPr/>
          <p:nvPr/>
        </p:nvSpPr>
        <p:spPr>
          <a:xfrm>
            <a:off x="0" y="1371600"/>
            <a:ext cx="4191000" cy="1042416"/>
          </a:xfrm>
          <a:prstGeom prst="bevel">
            <a:avLst/>
          </a:prstGeom>
          <a:effectLst>
            <a:outerShdw blurRad="40000" dist="23000" dir="5400000" rotWithShape="0">
              <a:srgbClr val="000000">
                <a:alpha val="35000"/>
              </a:srgbClr>
            </a:outerShd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id-ID" sz="2400" dirty="0">
                <a:solidFill>
                  <a:schemeClr val="tx1"/>
                </a:solidFill>
                <a:latin typeface="Times New Roman" pitchFamily="18" charset="0"/>
                <a:cs typeface="Times New Roman" pitchFamily="18" charset="0"/>
              </a:rPr>
              <a:t>Dipakai untuk memisahkan bilangan ribuan</a:t>
            </a:r>
          </a:p>
        </p:txBody>
      </p:sp>
      <p:sp>
        <p:nvSpPr>
          <p:cNvPr id="5" name="Bevel 4"/>
          <p:cNvSpPr/>
          <p:nvPr/>
        </p:nvSpPr>
        <p:spPr>
          <a:xfrm>
            <a:off x="0" y="2971800"/>
            <a:ext cx="4191000" cy="1295400"/>
          </a:xfrm>
          <a:prstGeom prst="bevel">
            <a:avLst/>
          </a:prstGeom>
          <a:effectLst>
            <a:outerShdw blurRad="40000" dist="20000" dir="5400000" rotWithShape="0">
              <a:srgbClr val="000000">
                <a:alpha val="38000"/>
              </a:srgbClr>
            </a:outerShdw>
            <a:reflection blurRad="6350" stA="50000" endA="300" endPos="55500" dist="50800" dir="5400000" sy="-100000" algn="bl" rotWithShape="0"/>
          </a:effectLst>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id-ID" sz="2000" dirty="0"/>
              <a:t>Dipakai pada akhir judul yang merupakan</a:t>
            </a:r>
          </a:p>
          <a:p>
            <a:pPr algn="ctr" fontAlgn="auto">
              <a:spcBef>
                <a:spcPts val="0"/>
              </a:spcBef>
              <a:spcAft>
                <a:spcPts val="0"/>
              </a:spcAft>
              <a:defRPr/>
            </a:pPr>
            <a:r>
              <a:rPr lang="id-ID" sz="2000" dirty="0"/>
              <a:t>Kepala karangan</a:t>
            </a:r>
          </a:p>
        </p:txBody>
      </p:sp>
      <p:sp>
        <p:nvSpPr>
          <p:cNvPr id="6" name="Bevel 5"/>
          <p:cNvSpPr/>
          <p:nvPr/>
        </p:nvSpPr>
        <p:spPr>
          <a:xfrm>
            <a:off x="0" y="4876800"/>
            <a:ext cx="4267200" cy="1447800"/>
          </a:xfrm>
          <a:prstGeom prst="bevel">
            <a:avLst/>
          </a:prstGeom>
          <a:solidFill>
            <a:schemeClr val="accent6"/>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400" dirty="0">
                <a:solidFill>
                  <a:schemeClr val="tx1"/>
                </a:solidFill>
                <a:latin typeface="Times New Roman" pitchFamily="18" charset="0"/>
                <a:cs typeface="Times New Roman" pitchFamily="18" charset="0"/>
              </a:rPr>
              <a:t>Dipakai di belakang nama, alamat penerima surat, dan di belakang tanggal surat</a:t>
            </a:r>
          </a:p>
        </p:txBody>
      </p:sp>
      <p:sp>
        <p:nvSpPr>
          <p:cNvPr id="10" name="Rectangle 9"/>
          <p:cNvSpPr/>
          <p:nvPr/>
        </p:nvSpPr>
        <p:spPr>
          <a:xfrm>
            <a:off x="4953000" y="1371600"/>
            <a:ext cx="4191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None/>
            </a:pPr>
            <a:r>
              <a:rPr lang="id-ID" dirty="0" smtClean="0"/>
              <a:t>Saya lahir pada tahun 1994 di Bali.</a:t>
            </a:r>
          </a:p>
          <a:p>
            <a:pPr>
              <a:buFont typeface="Arial" pitchFamily="34" charset="0"/>
              <a:buNone/>
            </a:pPr>
            <a:r>
              <a:rPr lang="id-ID" dirty="0" smtClean="0"/>
              <a:t>Saya telah membaca halaman 150.</a:t>
            </a:r>
          </a:p>
        </p:txBody>
      </p:sp>
      <p:sp>
        <p:nvSpPr>
          <p:cNvPr id="11" name="Rectangle 10"/>
          <p:cNvSpPr/>
          <p:nvPr/>
        </p:nvSpPr>
        <p:spPr>
          <a:xfrm>
            <a:off x="4648200" y="2971800"/>
            <a:ext cx="4495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t>Kenaikan BBM Yang Mempersulit Rakyat Kecil</a:t>
            </a:r>
          </a:p>
          <a:p>
            <a:r>
              <a:rPr lang="id-ID" dirty="0" smtClean="0"/>
              <a:t>Demokrasi Belum Berjalan Dengan Baik</a:t>
            </a:r>
          </a:p>
          <a:p>
            <a:endParaRPr lang="id-ID" dirty="0" smtClean="0"/>
          </a:p>
        </p:txBody>
      </p:sp>
      <p:sp>
        <p:nvSpPr>
          <p:cNvPr id="12" name="Rectangle 11"/>
          <p:cNvSpPr/>
          <p:nvPr/>
        </p:nvSpPr>
        <p:spPr>
          <a:xfrm>
            <a:off x="5029200" y="4953000"/>
            <a:ext cx="4114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None/>
            </a:pPr>
            <a:r>
              <a:rPr lang="id-ID" dirty="0" smtClean="0"/>
              <a:t>Yth . Kepala Kantor Penempatan Tenaga</a:t>
            </a:r>
          </a:p>
          <a:p>
            <a:pPr>
              <a:buFont typeface="Arial" pitchFamily="34" charset="0"/>
              <a:buNone/>
            </a:pPr>
            <a:r>
              <a:rPr lang="id-ID" dirty="0" smtClean="0"/>
              <a:t>Jalan Cikini 71</a:t>
            </a:r>
          </a:p>
          <a:p>
            <a:pPr>
              <a:buFont typeface="Arial" pitchFamily="34" charset="0"/>
              <a:buNone/>
            </a:pPr>
            <a:r>
              <a:rPr lang="id-ID" dirty="0" smtClean="0"/>
              <a:t>Jakarta</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715962"/>
          </a:xfrm>
        </p:spPr>
        <p:txBody>
          <a:bodyPr>
            <a:normAutofit fontScale="90000"/>
          </a:bodyPr>
          <a:lstStyle/>
          <a:p>
            <a:r>
              <a:rPr lang="id-ID" dirty="0" smtClean="0">
                <a:solidFill>
                  <a:srgbClr val="FF0000"/>
                </a:solidFill>
              </a:rPr>
              <a:t>TANDA KOMA (,)</a:t>
            </a:r>
          </a:p>
        </p:txBody>
      </p:sp>
      <p:sp>
        <p:nvSpPr>
          <p:cNvPr id="4" name="Pentagon 3"/>
          <p:cNvSpPr/>
          <p:nvPr/>
        </p:nvSpPr>
        <p:spPr>
          <a:xfrm>
            <a:off x="0" y="1066800"/>
            <a:ext cx="3886200" cy="1143008"/>
          </a:xfrm>
          <a:prstGeom prst="homePlate">
            <a:avLst/>
          </a:prstGeom>
          <a:effectLst>
            <a:reflection blurRad="6350" stA="50000" endA="275" endPos="40000" dist="101600" dir="5400000" sy="-100000" algn="bl" rotWithShape="0"/>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id-ID" sz="2400" dirty="0">
                <a:latin typeface="Times New Roman" pitchFamily="18" charset="0"/>
                <a:cs typeface="Times New Roman" pitchFamily="18" charset="0"/>
              </a:rPr>
              <a:t>Di antara unsur-unsur dalam suatu perincian</a:t>
            </a:r>
          </a:p>
        </p:txBody>
      </p:sp>
      <p:sp>
        <p:nvSpPr>
          <p:cNvPr id="5" name="Pentagon 4"/>
          <p:cNvSpPr/>
          <p:nvPr/>
        </p:nvSpPr>
        <p:spPr>
          <a:xfrm>
            <a:off x="0" y="3048000"/>
            <a:ext cx="3962400" cy="1143008"/>
          </a:xfrm>
          <a:prstGeom prst="homePlate">
            <a:avLst/>
          </a:prstGeom>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id-ID" sz="2000" dirty="0">
                <a:latin typeface="Times New Roman" pitchFamily="18" charset="0"/>
                <a:cs typeface="Times New Roman" pitchFamily="18" charset="0"/>
              </a:rPr>
              <a:t>Untuk memisahkan kalimat setara</a:t>
            </a:r>
          </a:p>
        </p:txBody>
      </p:sp>
      <p:sp>
        <p:nvSpPr>
          <p:cNvPr id="7" name="Pentagon 6"/>
          <p:cNvSpPr/>
          <p:nvPr/>
        </p:nvSpPr>
        <p:spPr>
          <a:xfrm>
            <a:off x="0" y="4876800"/>
            <a:ext cx="3962400" cy="1143008"/>
          </a:xfrm>
          <a:prstGeom prst="homePlate">
            <a:avLst/>
          </a:prstGeom>
          <a:solidFill>
            <a:schemeClr val="accent3">
              <a:lumMod val="60000"/>
              <a:lumOff val="40000"/>
            </a:schemeClr>
          </a:solidFill>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400" dirty="0">
                <a:solidFill>
                  <a:schemeClr val="tx1"/>
                </a:solidFill>
                <a:latin typeface="Times New Roman" pitchFamily="18" charset="0"/>
                <a:cs typeface="Times New Roman" pitchFamily="18" charset="0"/>
              </a:rPr>
              <a:t>Di belakang kata atau ungkapan penghubung antar kalimat.</a:t>
            </a:r>
          </a:p>
        </p:txBody>
      </p:sp>
      <p:sp>
        <p:nvSpPr>
          <p:cNvPr id="11" name="Rectangle 10"/>
          <p:cNvSpPr/>
          <p:nvPr/>
        </p:nvSpPr>
        <p:spPr>
          <a:xfrm>
            <a:off x="3962400" y="1066800"/>
            <a:ext cx="5181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t>Ibu membawakan sayur, buah dan kue.</a:t>
            </a:r>
          </a:p>
          <a:p>
            <a:r>
              <a:rPr lang="id-ID" dirty="0" smtClean="0"/>
              <a:t>Satu, dua, tiga, empat, dst.</a:t>
            </a:r>
          </a:p>
          <a:p>
            <a:endParaRPr lang="id-ID" dirty="0" smtClean="0"/>
          </a:p>
        </p:txBody>
      </p:sp>
      <p:sp>
        <p:nvSpPr>
          <p:cNvPr id="12" name="Rectangle 11"/>
          <p:cNvSpPr/>
          <p:nvPr/>
        </p:nvSpPr>
        <p:spPr>
          <a:xfrm>
            <a:off x="4038600" y="2971800"/>
            <a:ext cx="5105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t>Dina  akan membelikan baju, jika adiknya mendapat nilai yang bagus.</a:t>
            </a:r>
          </a:p>
          <a:p>
            <a:r>
              <a:rPr lang="id-ID" dirty="0" smtClean="0"/>
              <a:t>Tina suka memakan buah, sedangkan adiknya suka memakan sayur.</a:t>
            </a:r>
          </a:p>
          <a:p>
            <a:endParaRPr lang="id-ID" dirty="0" smtClean="0"/>
          </a:p>
        </p:txBody>
      </p:sp>
      <p:sp>
        <p:nvSpPr>
          <p:cNvPr id="13" name="Rectangle 12"/>
          <p:cNvSpPr/>
          <p:nvPr/>
        </p:nvSpPr>
        <p:spPr>
          <a:xfrm>
            <a:off x="4038600" y="4876800"/>
            <a:ext cx="5105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t>Andi suka membaca buku. Oleh karena itu, dia memiliki wawasan yang cukup luas.</a:t>
            </a:r>
          </a:p>
          <a:p>
            <a:r>
              <a:rPr lang="id-ID" dirty="0" smtClean="0"/>
              <a:t>Meskipun begitu, Andi tidak pernah meremehkan orang lain.</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019800"/>
          </a:xfrm>
          <a:prstGeom prst="roundRect">
            <a:avLst/>
          </a:prstGeom>
          <a:ln/>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sz="1800" dirty="0" smtClean="0"/>
              <a:t>2.    </a:t>
            </a:r>
            <a:r>
              <a:rPr lang="en-US" sz="1800" b="1" dirty="0" err="1" smtClean="0"/>
              <a:t>Imbuhan</a:t>
            </a:r>
            <a:r>
              <a:rPr lang="en-US" sz="1800" b="1" dirty="0" smtClean="0"/>
              <a:t> </a:t>
            </a:r>
            <a:r>
              <a:rPr lang="en-US" sz="1800" b="1" dirty="0" err="1" smtClean="0"/>
              <a:t>akhiran</a:t>
            </a:r>
            <a:r>
              <a:rPr lang="en-US" sz="1800" b="1" dirty="0" smtClean="0"/>
              <a:t> </a:t>
            </a:r>
            <a:r>
              <a:rPr lang="en-US" sz="1800" b="1" dirty="0" err="1" smtClean="0"/>
              <a:t>dan</a:t>
            </a:r>
            <a:r>
              <a:rPr lang="en-US" sz="1800" b="1" dirty="0" smtClean="0"/>
              <a:t> </a:t>
            </a:r>
            <a:r>
              <a:rPr lang="en-US" sz="1800" b="1" dirty="0" err="1" smtClean="0"/>
              <a:t>imbuhan</a:t>
            </a:r>
            <a:r>
              <a:rPr lang="en-US" sz="1800" b="1" dirty="0" smtClean="0"/>
              <a:t> </a:t>
            </a:r>
            <a:r>
              <a:rPr lang="en-US" sz="1800" b="1" dirty="0" err="1" smtClean="0"/>
              <a:t>awalan</a:t>
            </a:r>
            <a:r>
              <a:rPr lang="en-US" sz="1800" b="1" dirty="0" smtClean="0"/>
              <a:t>, </a:t>
            </a:r>
            <a:r>
              <a:rPr lang="en-US" sz="1800" b="1" dirty="0" err="1" smtClean="0"/>
              <a:t>termasuk</a:t>
            </a:r>
            <a:r>
              <a:rPr lang="en-US" sz="1800" b="1" dirty="0" smtClean="0"/>
              <a:t> </a:t>
            </a:r>
            <a:r>
              <a:rPr lang="en-US" sz="1800" b="1" dirty="0" err="1" smtClean="0"/>
              <a:t>awalan</a:t>
            </a:r>
            <a:r>
              <a:rPr lang="en-US" sz="1800" b="1" dirty="0" smtClean="0"/>
              <a:t> yang </a:t>
            </a:r>
            <a:r>
              <a:rPr lang="en-US" sz="1800" b="1" dirty="0" err="1" smtClean="0"/>
              <a:t>mengalami</a:t>
            </a:r>
            <a:r>
              <a:rPr lang="en-US" sz="1800" b="1" dirty="0" smtClean="0"/>
              <a:t> </a:t>
            </a:r>
            <a:r>
              <a:rPr lang="en-US" sz="1800" b="1" dirty="0" err="1" smtClean="0"/>
              <a:t>perubahan</a:t>
            </a:r>
            <a:r>
              <a:rPr lang="en-US" sz="1800" b="1" dirty="0" smtClean="0"/>
              <a:t> </a:t>
            </a:r>
            <a:r>
              <a:rPr lang="en-US" sz="1800" b="1" dirty="0" err="1" smtClean="0"/>
              <a:t>bentuk</a:t>
            </a:r>
            <a:r>
              <a:rPr lang="en-US" sz="1800" b="1" dirty="0" smtClean="0"/>
              <a:t> </a:t>
            </a:r>
            <a:r>
              <a:rPr lang="en-US" sz="1800" b="1" dirty="0" err="1" smtClean="0"/>
              <a:t>serta</a:t>
            </a:r>
            <a:r>
              <a:rPr lang="en-US" sz="1800" b="1" dirty="0" smtClean="0"/>
              <a:t> </a:t>
            </a:r>
            <a:r>
              <a:rPr lang="en-US" sz="1800" b="1" dirty="0" err="1" smtClean="0"/>
              <a:t>partikel</a:t>
            </a:r>
            <a:r>
              <a:rPr lang="en-US" sz="1800" b="1" dirty="0" smtClean="0"/>
              <a:t> yang </a:t>
            </a:r>
            <a:r>
              <a:rPr lang="en-US" sz="1800" b="1" dirty="0" err="1" smtClean="0"/>
              <a:t>biasanya</a:t>
            </a:r>
            <a:r>
              <a:rPr lang="en-US" sz="1800" b="1" dirty="0" smtClean="0"/>
              <a:t> </a:t>
            </a:r>
            <a:r>
              <a:rPr lang="en-US" sz="1800" b="1" dirty="0" err="1" smtClean="0"/>
              <a:t>ditulis</a:t>
            </a:r>
            <a:r>
              <a:rPr lang="en-US" sz="1800" b="1" dirty="0" smtClean="0"/>
              <a:t> </a:t>
            </a:r>
            <a:r>
              <a:rPr lang="en-US" sz="1800" b="1" dirty="0" err="1" smtClean="0"/>
              <a:t>serangkai</a:t>
            </a:r>
            <a:r>
              <a:rPr lang="en-US" sz="1800" b="1" dirty="0" smtClean="0"/>
              <a:t> </a:t>
            </a:r>
            <a:r>
              <a:rPr lang="en-US" sz="1800" b="1" dirty="0" err="1" smtClean="0"/>
              <a:t>dengan</a:t>
            </a:r>
            <a:r>
              <a:rPr lang="en-US" sz="1800" b="1" dirty="0" smtClean="0"/>
              <a:t> </a:t>
            </a:r>
            <a:r>
              <a:rPr lang="en-US" sz="1800" b="1" dirty="0" err="1" smtClean="0"/>
              <a:t>kata</a:t>
            </a:r>
            <a:r>
              <a:rPr lang="en-US" sz="1800" b="1" dirty="0" smtClean="0"/>
              <a:t> </a:t>
            </a:r>
            <a:r>
              <a:rPr lang="en-US" sz="1800" b="1" dirty="0" err="1" smtClean="0"/>
              <a:t>dasarnya</a:t>
            </a:r>
            <a:r>
              <a:rPr lang="en-US" sz="1800" b="1" dirty="0" smtClean="0"/>
              <a:t>, </a:t>
            </a:r>
            <a:r>
              <a:rPr lang="en-US" sz="1800" b="1" dirty="0" err="1" smtClean="0"/>
              <a:t>dapat</a:t>
            </a:r>
            <a:r>
              <a:rPr lang="en-US" sz="1800" b="1" dirty="0" smtClean="0"/>
              <a:t> </a:t>
            </a:r>
            <a:r>
              <a:rPr lang="en-US" sz="1800" b="1" dirty="0" err="1" smtClean="0"/>
              <a:t>dipenggal</a:t>
            </a:r>
            <a:r>
              <a:rPr lang="en-US" sz="1800" b="1" dirty="0" smtClean="0"/>
              <a:t> </a:t>
            </a:r>
            <a:r>
              <a:rPr lang="en-US" sz="1800" b="1" dirty="0" err="1" smtClean="0"/>
              <a:t>pada</a:t>
            </a:r>
            <a:r>
              <a:rPr lang="en-US" sz="1800" b="1" dirty="0" smtClean="0"/>
              <a:t> </a:t>
            </a:r>
            <a:r>
              <a:rPr lang="en-US" sz="1800" b="1" dirty="0" err="1" smtClean="0"/>
              <a:t>pergantian</a:t>
            </a:r>
            <a:r>
              <a:rPr lang="en-US" sz="1800" b="1" dirty="0" smtClean="0"/>
              <a:t> </a:t>
            </a:r>
            <a:r>
              <a:rPr lang="en-US" sz="1800" b="1" dirty="0" err="1" smtClean="0"/>
              <a:t>baris</a:t>
            </a:r>
            <a:r>
              <a:rPr lang="en-US" sz="1800" b="1" dirty="0" smtClean="0"/>
              <a:t>.</a:t>
            </a:r>
          </a:p>
          <a:p>
            <a:pPr>
              <a:buNone/>
            </a:pPr>
            <a:r>
              <a:rPr lang="fi-FI" sz="1800" dirty="0" smtClean="0">
                <a:solidFill>
                  <a:srgbClr val="FF0000"/>
                </a:solidFill>
              </a:rPr>
              <a:t>	Misalnya: </a:t>
            </a:r>
            <a:r>
              <a:rPr lang="en-US" sz="1800" dirty="0" smtClean="0">
                <a:solidFill>
                  <a:srgbClr val="FF0000"/>
                </a:solidFill>
              </a:rPr>
              <a:t> </a:t>
            </a:r>
            <a:r>
              <a:rPr lang="fi-FI" sz="1800" dirty="0" smtClean="0">
                <a:solidFill>
                  <a:srgbClr val="FF0000"/>
                </a:solidFill>
              </a:rPr>
              <a:t>makan-an, me-rasa-kan, mem-bantu, pergi-lah</a:t>
            </a:r>
          </a:p>
          <a:p>
            <a:pPr>
              <a:buNone/>
            </a:pPr>
            <a:endParaRPr lang="fi-FI" sz="1800" dirty="0" smtClean="0"/>
          </a:p>
          <a:p>
            <a:pPr>
              <a:buNone/>
            </a:pPr>
            <a:r>
              <a:rPr lang="en-US" sz="1800" b="1" dirty="0" smtClean="0"/>
              <a:t>3.    </a:t>
            </a:r>
            <a:r>
              <a:rPr lang="en-US" sz="1800" b="1" dirty="0" err="1" smtClean="0"/>
              <a:t>Jika</a:t>
            </a:r>
            <a:r>
              <a:rPr lang="en-US" sz="1800" b="1" dirty="0" smtClean="0"/>
              <a:t> </a:t>
            </a:r>
            <a:r>
              <a:rPr lang="en-US" sz="1800" b="1" dirty="0" err="1" smtClean="0"/>
              <a:t>suatu</a:t>
            </a:r>
            <a:r>
              <a:rPr lang="en-US" sz="1800" b="1" dirty="0" smtClean="0"/>
              <a:t> </a:t>
            </a:r>
            <a:r>
              <a:rPr lang="en-US" sz="1800" b="1" dirty="0" err="1" smtClean="0"/>
              <a:t>kata</a:t>
            </a:r>
            <a:r>
              <a:rPr lang="en-US" sz="1800" b="1" dirty="0" smtClean="0"/>
              <a:t> </a:t>
            </a:r>
            <a:r>
              <a:rPr lang="en-US" sz="1800" b="1" dirty="0" err="1" smtClean="0"/>
              <a:t>terdiri</a:t>
            </a:r>
            <a:r>
              <a:rPr lang="en-US" sz="1800" b="1" dirty="0" smtClean="0"/>
              <a:t> </a:t>
            </a:r>
            <a:r>
              <a:rPr lang="en-US" sz="1800" b="1" dirty="0" err="1" smtClean="0"/>
              <a:t>atas</a:t>
            </a:r>
            <a:r>
              <a:rPr lang="en-US" sz="1800" b="1" dirty="0" smtClean="0"/>
              <a:t> </a:t>
            </a:r>
            <a:r>
              <a:rPr lang="en-US" sz="1800" b="1" dirty="0" err="1" smtClean="0"/>
              <a:t>lebih</a:t>
            </a:r>
            <a:r>
              <a:rPr lang="en-US" sz="1800" b="1" dirty="0" smtClean="0"/>
              <a:t> </a:t>
            </a:r>
            <a:r>
              <a:rPr lang="en-US" sz="1800" b="1" dirty="0" err="1" smtClean="0"/>
              <a:t>dari</a:t>
            </a:r>
            <a:r>
              <a:rPr lang="en-US" sz="1800" b="1" dirty="0" smtClean="0"/>
              <a:t> </a:t>
            </a:r>
            <a:r>
              <a:rPr lang="en-US" sz="1800" b="1" dirty="0" err="1" smtClean="0"/>
              <a:t>satu</a:t>
            </a:r>
            <a:r>
              <a:rPr lang="en-US" sz="1800" b="1" dirty="0" smtClean="0"/>
              <a:t> </a:t>
            </a:r>
            <a:r>
              <a:rPr lang="en-US" sz="1800" b="1" dirty="0" err="1" smtClean="0"/>
              <a:t>unsur</a:t>
            </a:r>
            <a:r>
              <a:rPr lang="en-US" sz="1800" b="1" dirty="0" smtClean="0"/>
              <a:t> </a:t>
            </a:r>
            <a:r>
              <a:rPr lang="en-US" sz="1800" b="1" dirty="0" err="1" smtClean="0"/>
              <a:t>dan</a:t>
            </a:r>
            <a:r>
              <a:rPr lang="en-US" sz="1800" b="1" dirty="0" smtClean="0"/>
              <a:t> </a:t>
            </a:r>
            <a:r>
              <a:rPr lang="en-US" sz="1800" b="1" dirty="0" err="1" smtClean="0"/>
              <a:t>salah</a:t>
            </a:r>
            <a:r>
              <a:rPr lang="en-US" sz="1800" b="1" dirty="0" smtClean="0"/>
              <a:t> </a:t>
            </a:r>
            <a:r>
              <a:rPr lang="en-US" sz="1800" b="1" dirty="0" err="1" smtClean="0"/>
              <a:t>satu</a:t>
            </a:r>
            <a:r>
              <a:rPr lang="en-US" sz="1800" b="1" dirty="0" smtClean="0"/>
              <a:t> </a:t>
            </a:r>
            <a:r>
              <a:rPr lang="en-US" sz="1800" b="1" dirty="0" err="1" smtClean="0"/>
              <a:t>unsur</a:t>
            </a:r>
            <a:r>
              <a:rPr lang="en-US" sz="1800" b="1" dirty="0" smtClean="0"/>
              <a:t> </a:t>
            </a:r>
            <a:r>
              <a:rPr lang="en-US" sz="1800" b="1" dirty="0" err="1" smtClean="0"/>
              <a:t>itu</a:t>
            </a:r>
            <a:r>
              <a:rPr lang="en-US" sz="1800" b="1" dirty="0" smtClean="0"/>
              <a:t> </a:t>
            </a:r>
            <a:r>
              <a:rPr lang="en-US" sz="1800" b="1" dirty="0" err="1" smtClean="0"/>
              <a:t>dapat</a:t>
            </a:r>
            <a:r>
              <a:rPr lang="en-US" sz="1800" b="1" dirty="0" smtClean="0"/>
              <a:t> </a:t>
            </a:r>
            <a:r>
              <a:rPr lang="en-US" sz="1800" b="1" dirty="0" err="1" smtClean="0"/>
              <a:t>bergabung</a:t>
            </a:r>
            <a:r>
              <a:rPr lang="en-US" sz="1800" b="1" dirty="0" smtClean="0"/>
              <a:t> </a:t>
            </a:r>
            <a:r>
              <a:rPr lang="en-US" sz="1800" b="1" dirty="0" err="1" smtClean="0"/>
              <a:t>dengan</a:t>
            </a:r>
            <a:r>
              <a:rPr lang="en-US" sz="1800" b="1" dirty="0" smtClean="0"/>
              <a:t> </a:t>
            </a:r>
            <a:r>
              <a:rPr lang="en-US" sz="1800" b="1" dirty="0" err="1" smtClean="0"/>
              <a:t>unsur</a:t>
            </a:r>
            <a:r>
              <a:rPr lang="en-US" sz="1800" b="1" dirty="0" smtClean="0"/>
              <a:t> lain, </a:t>
            </a:r>
            <a:r>
              <a:rPr lang="en-US" sz="1800" b="1" dirty="0" err="1" smtClean="0"/>
              <a:t>pemenggalan</a:t>
            </a:r>
            <a:r>
              <a:rPr lang="en-US" sz="1800" b="1" dirty="0" smtClean="0"/>
              <a:t> </a:t>
            </a:r>
            <a:r>
              <a:rPr lang="en-US" sz="1800" b="1" dirty="0" err="1" smtClean="0"/>
              <a:t>kata</a:t>
            </a:r>
            <a:r>
              <a:rPr lang="en-US" sz="1800" b="1" dirty="0" smtClean="0"/>
              <a:t> </a:t>
            </a:r>
            <a:r>
              <a:rPr lang="en-US" sz="1800" b="1" dirty="0" err="1" smtClean="0"/>
              <a:t>dapat</a:t>
            </a:r>
            <a:r>
              <a:rPr lang="en-US" sz="1800" b="1" dirty="0" smtClean="0"/>
              <a:t> </a:t>
            </a:r>
            <a:r>
              <a:rPr lang="en-US" sz="1800" b="1" dirty="0" err="1" smtClean="0"/>
              <a:t>dilakukan</a:t>
            </a:r>
            <a:r>
              <a:rPr lang="en-US" sz="1800" b="1" dirty="0" smtClean="0"/>
              <a:t> </a:t>
            </a:r>
            <a:endParaRPr lang="en-US" sz="1800" dirty="0" smtClean="0"/>
          </a:p>
          <a:p>
            <a:pPr>
              <a:buNone/>
            </a:pPr>
            <a:r>
              <a:rPr lang="en-US" sz="1800" b="1" dirty="0" smtClean="0"/>
              <a:t>	(1) </a:t>
            </a:r>
            <a:r>
              <a:rPr lang="en-US" sz="1800" b="1" dirty="0" err="1" smtClean="0"/>
              <a:t>di</a:t>
            </a:r>
            <a:r>
              <a:rPr lang="en-US" sz="1800" b="1" dirty="0" smtClean="0"/>
              <a:t> </a:t>
            </a:r>
            <a:r>
              <a:rPr lang="en-US" sz="1800" b="1" dirty="0" err="1" smtClean="0"/>
              <a:t>antara</a:t>
            </a:r>
            <a:r>
              <a:rPr lang="en-US" sz="1800" b="1" dirty="0" smtClean="0"/>
              <a:t> </a:t>
            </a:r>
            <a:r>
              <a:rPr lang="en-US" sz="1800" b="1" dirty="0" err="1" smtClean="0"/>
              <a:t>unsur-unsur</a:t>
            </a:r>
            <a:r>
              <a:rPr lang="en-US" sz="1800" b="1" dirty="0" smtClean="0"/>
              <a:t> </a:t>
            </a:r>
            <a:r>
              <a:rPr lang="en-US" sz="1800" b="1" dirty="0" err="1" smtClean="0"/>
              <a:t>itu</a:t>
            </a:r>
            <a:r>
              <a:rPr lang="en-US" sz="1800" b="1" dirty="0" smtClean="0"/>
              <a:t> </a:t>
            </a:r>
            <a:r>
              <a:rPr lang="en-US" sz="1800" b="1" dirty="0" err="1" smtClean="0"/>
              <a:t>atau</a:t>
            </a:r>
            <a:r>
              <a:rPr lang="en-US" sz="1800" b="1" dirty="0" smtClean="0"/>
              <a:t/>
            </a:r>
            <a:br>
              <a:rPr lang="en-US" sz="1800" b="1" dirty="0" smtClean="0"/>
            </a:br>
            <a:r>
              <a:rPr lang="en-US" sz="1800" b="1" dirty="0" smtClean="0"/>
              <a:t>(2) </a:t>
            </a:r>
            <a:r>
              <a:rPr lang="en-US" sz="1800" b="1" dirty="0" err="1" smtClean="0"/>
              <a:t>pada</a:t>
            </a:r>
            <a:r>
              <a:rPr lang="en-US" sz="1800" b="1" dirty="0" smtClean="0"/>
              <a:t> </a:t>
            </a:r>
            <a:r>
              <a:rPr lang="en-US" sz="1800" b="1" dirty="0" err="1" smtClean="0"/>
              <a:t>unsur</a:t>
            </a:r>
            <a:r>
              <a:rPr lang="en-US" sz="1800" b="1" dirty="0" smtClean="0"/>
              <a:t> </a:t>
            </a:r>
            <a:r>
              <a:rPr lang="en-US" sz="1800" b="1" dirty="0" err="1" smtClean="0"/>
              <a:t>gabungan</a:t>
            </a:r>
            <a:r>
              <a:rPr lang="en-US" sz="1800" b="1" dirty="0" smtClean="0"/>
              <a:t> </a:t>
            </a:r>
            <a:r>
              <a:rPr lang="en-US" sz="1800" b="1" dirty="0" err="1" smtClean="0"/>
              <a:t>itu</a:t>
            </a:r>
            <a:r>
              <a:rPr lang="en-US" sz="1800" b="1" dirty="0" smtClean="0"/>
              <a:t> </a:t>
            </a:r>
            <a:r>
              <a:rPr lang="en-US" sz="1800" b="1" dirty="0" err="1" smtClean="0"/>
              <a:t>sesuai</a:t>
            </a:r>
            <a:r>
              <a:rPr lang="en-US" sz="1800" b="1" dirty="0" smtClean="0"/>
              <a:t> </a:t>
            </a:r>
            <a:r>
              <a:rPr lang="en-US" sz="1800" b="1" dirty="0" err="1" smtClean="0"/>
              <a:t>dengan</a:t>
            </a:r>
            <a:r>
              <a:rPr lang="en-US" sz="1800" b="1" dirty="0" smtClean="0"/>
              <a:t> </a:t>
            </a:r>
            <a:r>
              <a:rPr lang="en-US" sz="1800" b="1" dirty="0" err="1" smtClean="0"/>
              <a:t>kaidah</a:t>
            </a:r>
            <a:r>
              <a:rPr lang="en-US" sz="1800" b="1" dirty="0" smtClean="0"/>
              <a:t> 1a, 1b, 1c, </a:t>
            </a:r>
            <a:r>
              <a:rPr lang="en-US" sz="1800" b="1" dirty="0" err="1" smtClean="0"/>
              <a:t>dan</a:t>
            </a:r>
            <a:r>
              <a:rPr lang="en-US" sz="1800" b="1" dirty="0" smtClean="0"/>
              <a:t> 1d </a:t>
            </a:r>
            <a:r>
              <a:rPr lang="en-US" sz="1800" b="1" dirty="0" err="1" smtClean="0"/>
              <a:t>di</a:t>
            </a:r>
            <a:r>
              <a:rPr lang="en-US" sz="1800" b="1" dirty="0" smtClean="0"/>
              <a:t> </a:t>
            </a:r>
            <a:r>
              <a:rPr lang="en-US" sz="1800" b="1" dirty="0" err="1" smtClean="0"/>
              <a:t>atas</a:t>
            </a:r>
            <a:r>
              <a:rPr lang="en-US" sz="1800" b="1" dirty="0" smtClean="0"/>
              <a:t>.</a:t>
            </a:r>
          </a:p>
          <a:p>
            <a:pPr>
              <a:buNone/>
            </a:pPr>
            <a:r>
              <a:rPr lang="en-US" sz="1800" dirty="0" smtClean="0"/>
              <a:t>	</a:t>
            </a:r>
            <a:r>
              <a:rPr lang="en-US" sz="1800" dirty="0" err="1" smtClean="0">
                <a:solidFill>
                  <a:srgbClr val="FF0000"/>
                </a:solidFill>
              </a:rPr>
              <a:t>Misalnya</a:t>
            </a:r>
            <a:r>
              <a:rPr lang="en-US" sz="1800" dirty="0" smtClean="0">
                <a:solidFill>
                  <a:srgbClr val="FF0000"/>
                </a:solidFill>
              </a:rPr>
              <a:t>: </a:t>
            </a:r>
          </a:p>
          <a:p>
            <a:pPr>
              <a:buNone/>
            </a:pPr>
            <a:r>
              <a:rPr lang="en-US" sz="1800" dirty="0" smtClean="0">
                <a:solidFill>
                  <a:srgbClr val="FF0000"/>
                </a:solidFill>
              </a:rPr>
              <a:t>	bio-</a:t>
            </a:r>
            <a:r>
              <a:rPr lang="en-US" sz="1800" dirty="0" err="1" smtClean="0">
                <a:solidFill>
                  <a:srgbClr val="FF0000"/>
                </a:solidFill>
              </a:rPr>
              <a:t>grafi</a:t>
            </a:r>
            <a:r>
              <a:rPr lang="en-US" sz="1800" dirty="0" smtClean="0">
                <a:solidFill>
                  <a:srgbClr val="FF0000"/>
                </a:solidFill>
              </a:rPr>
              <a:t>, bi-o-</a:t>
            </a:r>
            <a:r>
              <a:rPr lang="en-US" sz="1800" dirty="0" err="1" smtClean="0">
                <a:solidFill>
                  <a:srgbClr val="FF0000"/>
                </a:solidFill>
              </a:rPr>
              <a:t>gra</a:t>
            </a:r>
            <a:r>
              <a:rPr lang="en-US" sz="1800" dirty="0" smtClean="0">
                <a:solidFill>
                  <a:srgbClr val="FF0000"/>
                </a:solidFill>
              </a:rPr>
              <a:t>-</a:t>
            </a:r>
            <a:r>
              <a:rPr lang="en-US" sz="1800" dirty="0" err="1" smtClean="0">
                <a:solidFill>
                  <a:srgbClr val="FF0000"/>
                </a:solidFill>
              </a:rPr>
              <a:t>fi</a:t>
            </a:r>
            <a:r>
              <a:rPr lang="en-US" sz="1800" dirty="0" smtClean="0">
                <a:solidFill>
                  <a:srgbClr val="FF0000"/>
                </a:solidFill>
              </a:rPr>
              <a:t> </a:t>
            </a:r>
          </a:p>
          <a:p>
            <a:pPr>
              <a:buNone/>
            </a:pPr>
            <a:r>
              <a:rPr lang="en-US" sz="1800" dirty="0" smtClean="0">
                <a:solidFill>
                  <a:srgbClr val="FF0000"/>
                </a:solidFill>
              </a:rPr>
              <a:t>	</a:t>
            </a:r>
            <a:r>
              <a:rPr lang="en-US" sz="1800" dirty="0" err="1" smtClean="0">
                <a:solidFill>
                  <a:srgbClr val="FF0000"/>
                </a:solidFill>
              </a:rPr>
              <a:t>foto-grafi</a:t>
            </a:r>
            <a:r>
              <a:rPr lang="en-US" sz="1800" dirty="0" smtClean="0">
                <a:solidFill>
                  <a:srgbClr val="FF0000"/>
                </a:solidFill>
              </a:rPr>
              <a:t>, </a:t>
            </a:r>
            <a:r>
              <a:rPr lang="en-US" sz="1800" dirty="0" err="1" smtClean="0">
                <a:solidFill>
                  <a:srgbClr val="FF0000"/>
                </a:solidFill>
              </a:rPr>
              <a:t>fo</a:t>
            </a:r>
            <a:r>
              <a:rPr lang="en-US" sz="1800" dirty="0" smtClean="0">
                <a:solidFill>
                  <a:srgbClr val="FF0000"/>
                </a:solidFill>
              </a:rPr>
              <a:t>-to-</a:t>
            </a:r>
            <a:r>
              <a:rPr lang="en-US" sz="1800" dirty="0" err="1" smtClean="0">
                <a:solidFill>
                  <a:srgbClr val="FF0000"/>
                </a:solidFill>
              </a:rPr>
              <a:t>gra</a:t>
            </a:r>
            <a:r>
              <a:rPr lang="en-US" sz="1800" dirty="0" smtClean="0">
                <a:solidFill>
                  <a:srgbClr val="FF0000"/>
                </a:solidFill>
              </a:rPr>
              <a:t>-</a:t>
            </a:r>
            <a:r>
              <a:rPr lang="en-US" sz="1800" dirty="0" err="1" smtClean="0">
                <a:solidFill>
                  <a:srgbClr val="FF0000"/>
                </a:solidFill>
              </a:rPr>
              <a:t>fi</a:t>
            </a:r>
            <a:r>
              <a:rPr lang="en-US" sz="1800" dirty="0" smtClean="0">
                <a:solidFill>
                  <a:srgbClr val="FF0000"/>
                </a:solidFill>
              </a:rPr>
              <a:t> </a:t>
            </a:r>
          </a:p>
          <a:p>
            <a:pPr>
              <a:buNone/>
            </a:pPr>
            <a:r>
              <a:rPr lang="en-US" sz="1800" dirty="0" smtClean="0">
                <a:solidFill>
                  <a:srgbClr val="FF0000"/>
                </a:solidFill>
              </a:rPr>
              <a:t>	intro-</a:t>
            </a:r>
            <a:r>
              <a:rPr lang="en-US" sz="1800" dirty="0" err="1" smtClean="0">
                <a:solidFill>
                  <a:srgbClr val="FF0000"/>
                </a:solidFill>
              </a:rPr>
              <a:t>speksi</a:t>
            </a:r>
            <a:r>
              <a:rPr lang="en-US" sz="1800" dirty="0" smtClean="0">
                <a:solidFill>
                  <a:srgbClr val="FF0000"/>
                </a:solidFill>
              </a:rPr>
              <a:t>, in-</a:t>
            </a:r>
            <a:r>
              <a:rPr lang="en-US" sz="1800" dirty="0" err="1" smtClean="0">
                <a:solidFill>
                  <a:srgbClr val="FF0000"/>
                </a:solidFill>
              </a:rPr>
              <a:t>tro</a:t>
            </a:r>
            <a:r>
              <a:rPr lang="en-US" sz="1800" dirty="0" smtClean="0">
                <a:solidFill>
                  <a:srgbClr val="FF0000"/>
                </a:solidFill>
              </a:rPr>
              <a:t>-</a:t>
            </a:r>
            <a:r>
              <a:rPr lang="en-US" sz="1800" dirty="0" err="1" smtClean="0">
                <a:solidFill>
                  <a:srgbClr val="FF0000"/>
                </a:solidFill>
              </a:rPr>
              <a:t>spek</a:t>
            </a:r>
            <a:r>
              <a:rPr lang="en-US" sz="1800" dirty="0" smtClean="0">
                <a:solidFill>
                  <a:srgbClr val="FF0000"/>
                </a:solidFill>
              </a:rPr>
              <a:t>-</a:t>
            </a:r>
            <a:r>
              <a:rPr lang="en-US" sz="1800" dirty="0" err="1" smtClean="0">
                <a:solidFill>
                  <a:srgbClr val="FF0000"/>
                </a:solidFill>
              </a:rPr>
              <a:t>si</a:t>
            </a:r>
            <a:r>
              <a:rPr lang="en-US" sz="1800" dirty="0" smtClean="0">
                <a:solidFill>
                  <a:srgbClr val="FF0000"/>
                </a:solidFill>
              </a:rPr>
              <a:t> </a:t>
            </a:r>
          </a:p>
          <a:p>
            <a:pPr>
              <a:buNone/>
            </a:pPr>
            <a:r>
              <a:rPr lang="nl-NL" sz="1800" dirty="0" smtClean="0">
                <a:solidFill>
                  <a:srgbClr val="FF0000"/>
                </a:solidFill>
              </a:rPr>
              <a:t>	kilo-gram, ki-lo-gram </a:t>
            </a:r>
            <a:endParaRPr lang="en-US" sz="1800" dirty="0" smtClean="0">
              <a:solidFill>
                <a:srgbClr val="FF0000"/>
              </a:solidFill>
            </a:endParaRPr>
          </a:p>
          <a:p>
            <a:pPr>
              <a:buNone/>
            </a:pPr>
            <a:r>
              <a:rPr lang="nl-NL" sz="1800" dirty="0" smtClean="0">
                <a:solidFill>
                  <a:srgbClr val="FF0000"/>
                </a:solidFill>
              </a:rPr>
              <a:t>	kilo-meter, ki-lo-me-ter </a:t>
            </a:r>
            <a:endParaRPr lang="en-US" sz="1800" dirty="0" smtClean="0">
              <a:solidFill>
                <a:srgbClr val="FF0000"/>
              </a:solidFill>
            </a:endParaRPr>
          </a:p>
          <a:p>
            <a:pPr>
              <a:buNone/>
            </a:pPr>
            <a:r>
              <a:rPr lang="en-US" sz="1800" dirty="0" smtClean="0">
                <a:solidFill>
                  <a:srgbClr val="FF0000"/>
                </a:solidFill>
              </a:rPr>
              <a:t>	</a:t>
            </a:r>
            <a:r>
              <a:rPr lang="en-US" sz="1800" dirty="0" err="1" smtClean="0">
                <a:solidFill>
                  <a:srgbClr val="FF0000"/>
                </a:solidFill>
              </a:rPr>
              <a:t>pasca-panen</a:t>
            </a:r>
            <a:r>
              <a:rPr lang="en-US" sz="1800" dirty="0" smtClean="0">
                <a:solidFill>
                  <a:srgbClr val="FF0000"/>
                </a:solidFill>
              </a:rPr>
              <a:t>, pas-ca-pa-</a:t>
            </a:r>
            <a:r>
              <a:rPr lang="en-US" sz="1800" dirty="0" err="1" smtClean="0">
                <a:solidFill>
                  <a:srgbClr val="FF0000"/>
                </a:solidFill>
              </a:rPr>
              <a:t>nen</a:t>
            </a:r>
            <a:r>
              <a:rPr lang="en-US" sz="1800" dirty="0" smtClean="0">
                <a:solidFill>
                  <a:srgbClr val="FF0000"/>
                </a:solidFill>
              </a:rPr>
              <a:t> </a:t>
            </a:r>
          </a:p>
          <a:p>
            <a:pPr>
              <a:buNone/>
            </a:pPr>
            <a:endParaRPr lang="en-US" sz="1800" dirty="0">
              <a:solidFill>
                <a:srgbClr val="FF0000"/>
              </a:solidFill>
            </a:endParaRPr>
          </a:p>
        </p:txBody>
      </p:sp>
      <p:pic>
        <p:nvPicPr>
          <p:cNvPr id="6" name="Picture 5" descr="13.gif"/>
          <p:cNvPicPr>
            <a:picLocks noChangeAspect="1"/>
          </p:cNvPicPr>
          <p:nvPr/>
        </p:nvPicPr>
        <p:blipFill>
          <a:blip r:embed="rId3"/>
          <a:stretch>
            <a:fillRect/>
          </a:stretch>
        </p:blipFill>
        <p:spPr>
          <a:xfrm>
            <a:off x="6781800" y="0"/>
            <a:ext cx="2007524" cy="1524000"/>
          </a:xfrm>
          <a:prstGeom prst="rect">
            <a:avLst/>
          </a:prstGeom>
        </p:spPr>
      </p:pic>
      <p:sp>
        <p:nvSpPr>
          <p:cNvPr id="5" name="Title 4"/>
          <p:cNvSpPr>
            <a:spLocks noGrp="1"/>
          </p:cNvSpPr>
          <p:nvPr>
            <p:ph type="title"/>
          </p:nvPr>
        </p:nvSpPr>
        <p:spPr>
          <a:xfrm>
            <a:off x="152400" y="0"/>
            <a:ext cx="4038600" cy="487362"/>
          </a:xfrm>
        </p:spPr>
        <p:txBody>
          <a:bodyPr>
            <a:noAutofit/>
          </a:bodyPr>
          <a:lstStyle/>
          <a:p>
            <a:r>
              <a:rPr lang="en-US" sz="2800" dirty="0" err="1" smtClean="0"/>
              <a:t>Lanjutan</a:t>
            </a:r>
            <a:r>
              <a:rPr lang="en-US" sz="2800" dirty="0" smtClean="0"/>
              <a:t>…</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id-ID" smtClean="0">
                <a:solidFill>
                  <a:srgbClr val="FF0000"/>
                </a:solidFill>
              </a:rPr>
              <a:t>Tanda titik koma (;)</a:t>
            </a:r>
          </a:p>
        </p:txBody>
      </p:sp>
      <p:sp>
        <p:nvSpPr>
          <p:cNvPr id="4" name="Oval 3"/>
          <p:cNvSpPr/>
          <p:nvPr/>
        </p:nvSpPr>
        <p:spPr>
          <a:xfrm>
            <a:off x="304800" y="1295400"/>
            <a:ext cx="4191000" cy="1500198"/>
          </a:xfrm>
          <a:prstGeom prst="ellipse">
            <a:avLst/>
          </a:prstGeom>
          <a:solidFill>
            <a:schemeClr val="accent6">
              <a:lumMod val="50000"/>
            </a:schemeClr>
          </a:solidFill>
          <a:effectLst>
            <a:outerShdw blurRad="40000" dist="20000" dir="5400000" rotWithShape="0">
              <a:srgbClr val="000000">
                <a:alpha val="38000"/>
              </a:srgbClr>
            </a:outerShdw>
            <a:reflection blurRad="6350" stA="50000" endA="295" endPos="92000" dist="101600" dir="5400000" sy="-100000" algn="bl" rotWithShape="0"/>
          </a:effectLst>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id-ID" sz="2000" dirty="0">
                <a:latin typeface="Times New Roman" pitchFamily="18" charset="0"/>
                <a:cs typeface="Times New Roman" pitchFamily="18" charset="0"/>
              </a:rPr>
              <a:t>Pengganti kata penghubung untuk memisahkan kalimat setara</a:t>
            </a:r>
          </a:p>
        </p:txBody>
      </p:sp>
      <p:sp>
        <p:nvSpPr>
          <p:cNvPr id="5" name="Oval 4"/>
          <p:cNvSpPr/>
          <p:nvPr/>
        </p:nvSpPr>
        <p:spPr>
          <a:xfrm>
            <a:off x="304800" y="2971800"/>
            <a:ext cx="4191000" cy="1500198"/>
          </a:xfrm>
          <a:prstGeom prst="ellipse">
            <a:avLst/>
          </a:prstGeom>
          <a:solidFill>
            <a:srgbClr val="00B050"/>
          </a:solidFill>
          <a:effectLst>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400" dirty="0">
                <a:latin typeface="Times New Roman" pitchFamily="18" charset="0"/>
                <a:cs typeface="Times New Roman" pitchFamily="18" charset="0"/>
              </a:rPr>
              <a:t>Untuk mengakhiri pernyataan</a:t>
            </a:r>
          </a:p>
        </p:txBody>
      </p:sp>
      <p:sp>
        <p:nvSpPr>
          <p:cNvPr id="6" name="Oval 5"/>
          <p:cNvSpPr/>
          <p:nvPr/>
        </p:nvSpPr>
        <p:spPr>
          <a:xfrm>
            <a:off x="228600" y="4648200"/>
            <a:ext cx="4319587" cy="15001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dirty="0">
                <a:solidFill>
                  <a:schemeClr val="tx1"/>
                </a:solidFill>
                <a:latin typeface="Times New Roman" pitchFamily="18" charset="0"/>
                <a:cs typeface="Times New Roman" pitchFamily="18" charset="0"/>
              </a:rPr>
              <a:t>Untuk memisahkan 2 kalimat setara atau lebih</a:t>
            </a:r>
          </a:p>
        </p:txBody>
      </p:sp>
      <p:sp>
        <p:nvSpPr>
          <p:cNvPr id="10" name="Rectangle 9"/>
          <p:cNvSpPr/>
          <p:nvPr/>
        </p:nvSpPr>
        <p:spPr>
          <a:xfrm>
            <a:off x="4572000" y="3048000"/>
            <a:ext cx="4572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t>Memiliki berat badan 50 kg.</a:t>
            </a:r>
          </a:p>
          <a:p>
            <a:r>
              <a:rPr lang="id-ID" dirty="0" smtClean="0"/>
              <a:t>Tidak buta warna.</a:t>
            </a:r>
          </a:p>
          <a:p>
            <a:r>
              <a:rPr lang="id-ID" dirty="0" smtClean="0"/>
              <a:t>Tinggi minimal 160 cm.</a:t>
            </a:r>
          </a:p>
        </p:txBody>
      </p:sp>
      <p:sp>
        <p:nvSpPr>
          <p:cNvPr id="11" name="Rectangle 10"/>
          <p:cNvSpPr/>
          <p:nvPr/>
        </p:nvSpPr>
        <p:spPr>
          <a:xfrm>
            <a:off x="4572000" y="4648200"/>
            <a:ext cx="4572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t>Ibu membeli baju dan celana; sayur dan buah.</a:t>
            </a:r>
          </a:p>
          <a:p>
            <a:r>
              <a:rPr lang="id-ID" dirty="0" smtClean="0"/>
              <a:t>Dalam akuntansi terdapat beberapa neraca; neraca saldo, neraca lajur dan neraca setelah di sesuaikan.</a:t>
            </a:r>
          </a:p>
        </p:txBody>
      </p:sp>
      <p:sp>
        <p:nvSpPr>
          <p:cNvPr id="12" name="Rectangle 11"/>
          <p:cNvSpPr/>
          <p:nvPr/>
        </p:nvSpPr>
        <p:spPr>
          <a:xfrm>
            <a:off x="4572000" y="1447800"/>
            <a:ext cx="4572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t>Ayah  bekerja di ladang; ibu memasak di dapur.</a:t>
            </a:r>
          </a:p>
          <a:p>
            <a:r>
              <a:rPr lang="id-ID" dirty="0" smtClean="0"/>
              <a:t>Kakak bermain bola; adik bermain boneka di kamar.</a:t>
            </a:r>
          </a:p>
          <a:p>
            <a:pPr>
              <a:buFont typeface="Arial" pitchFamily="34" charset="0"/>
              <a:buNone/>
            </a:pPr>
            <a:endParaRPr lang="id-ID" dirty="0" smtClean="0"/>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id-ID" dirty="0" smtClean="0"/>
              <a:t>Tanda titik dua (</a:t>
            </a:r>
            <a:r>
              <a:rPr lang="id-ID" dirty="0" smtClean="0">
                <a:sym typeface="Wingdings" pitchFamily="2" charset="2"/>
              </a:rPr>
              <a:t>:)</a:t>
            </a:r>
            <a:endParaRPr lang="id-ID" dirty="0" smtClean="0"/>
          </a:p>
        </p:txBody>
      </p:sp>
      <p:sp>
        <p:nvSpPr>
          <p:cNvPr id="19459" name="Content Placeholder 2"/>
          <p:cNvSpPr>
            <a:spLocks noGrp="1"/>
          </p:cNvSpPr>
          <p:nvPr>
            <p:ph idx="1"/>
          </p:nvPr>
        </p:nvSpPr>
        <p:spPr>
          <a:xfrm>
            <a:off x="228600" y="1219200"/>
            <a:ext cx="8686800" cy="5410200"/>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r>
              <a:rPr lang="id-ID" dirty="0" smtClean="0"/>
              <a:t>Dipakai pada akhir suatu pernyataan lengkap yang diikuti rangkaian atau pemerian.</a:t>
            </a:r>
            <a:endParaRPr lang="en-US" dirty="0" smtClean="0"/>
          </a:p>
          <a:p>
            <a:pPr>
              <a:buNone/>
            </a:pPr>
            <a:r>
              <a:rPr lang="en-US" dirty="0" smtClean="0"/>
              <a:t>	</a:t>
            </a:r>
            <a:r>
              <a:rPr lang="en-US" dirty="0" err="1" smtClean="0">
                <a:solidFill>
                  <a:srgbClr val="FF0000"/>
                </a:solidFill>
              </a:rPr>
              <a:t>Contoh</a:t>
            </a:r>
            <a:endParaRPr lang="en-US" dirty="0" smtClean="0">
              <a:solidFill>
                <a:srgbClr val="FF0000"/>
              </a:solidFill>
            </a:endParaRPr>
          </a:p>
          <a:p>
            <a:pPr>
              <a:buNone/>
            </a:pPr>
            <a:r>
              <a:rPr lang="en-US" dirty="0" smtClean="0">
                <a:solidFill>
                  <a:srgbClr val="FF0000"/>
                </a:solidFill>
              </a:rPr>
              <a:t>	</a:t>
            </a:r>
            <a:r>
              <a:rPr lang="id-ID" dirty="0" smtClean="0">
                <a:solidFill>
                  <a:srgbClr val="FF0000"/>
                </a:solidFill>
              </a:rPr>
              <a:t>Tina membutuhkan alat tulis: pena, buku, penggaris, bolpoin dan penghapus.</a:t>
            </a:r>
          </a:p>
          <a:p>
            <a:pPr>
              <a:buNone/>
            </a:pPr>
            <a:endParaRPr lang="id-ID" dirty="0" smtClean="0"/>
          </a:p>
          <a:p>
            <a:r>
              <a:rPr lang="id-ID" dirty="0" smtClean="0"/>
              <a:t>Dipakai sesudah kata atau ungkapan yang memerlukan pemerian.</a:t>
            </a:r>
            <a:endParaRPr lang="en-US" dirty="0" smtClean="0"/>
          </a:p>
          <a:p>
            <a:pPr>
              <a:buNone/>
            </a:pPr>
            <a:r>
              <a:rPr lang="en-US" dirty="0" smtClean="0"/>
              <a:t>	</a:t>
            </a:r>
            <a:r>
              <a:rPr lang="en-US" dirty="0" err="1" smtClean="0">
                <a:solidFill>
                  <a:srgbClr val="FF0000"/>
                </a:solidFill>
              </a:rPr>
              <a:t>Contoh</a:t>
            </a:r>
            <a:endParaRPr lang="en-US" dirty="0" smtClean="0">
              <a:solidFill>
                <a:srgbClr val="FF0000"/>
              </a:solidFill>
            </a:endParaRPr>
          </a:p>
          <a:p>
            <a:pPr>
              <a:buNone/>
            </a:pPr>
            <a:r>
              <a:rPr lang="en-US" dirty="0" smtClean="0">
                <a:solidFill>
                  <a:srgbClr val="FF0000"/>
                </a:solidFill>
              </a:rPr>
              <a:t>	</a:t>
            </a:r>
            <a:r>
              <a:rPr lang="id-ID" dirty="0" smtClean="0">
                <a:solidFill>
                  <a:srgbClr val="FF0000"/>
                </a:solidFill>
              </a:rPr>
              <a:t>Tempat : Aula K</a:t>
            </a:r>
          </a:p>
          <a:p>
            <a:endParaRPr lang="id-ID" dirty="0" smtClean="0"/>
          </a:p>
          <a:p>
            <a:r>
              <a:rPr lang="id-ID" dirty="0" smtClean="0"/>
              <a:t>Dipakai dalam naskah drama.</a:t>
            </a:r>
            <a:endParaRPr lang="en-US" dirty="0" smtClean="0"/>
          </a:p>
          <a:p>
            <a:pPr>
              <a:buNone/>
            </a:pPr>
            <a:r>
              <a:rPr lang="en-US" dirty="0" smtClean="0"/>
              <a:t>	</a:t>
            </a:r>
            <a:r>
              <a:rPr lang="en-US" dirty="0" smtClean="0">
                <a:solidFill>
                  <a:srgbClr val="FF0000"/>
                </a:solidFill>
              </a:rPr>
              <a:t> </a:t>
            </a:r>
            <a:r>
              <a:rPr lang="en-US" dirty="0" err="1" smtClean="0">
                <a:solidFill>
                  <a:srgbClr val="FF0000"/>
                </a:solidFill>
              </a:rPr>
              <a:t>Contoh</a:t>
            </a:r>
            <a:r>
              <a:rPr lang="en-US" dirty="0" smtClean="0">
                <a:solidFill>
                  <a:srgbClr val="FF0000"/>
                </a:solidFill>
              </a:rPr>
              <a:t> </a:t>
            </a:r>
          </a:p>
          <a:p>
            <a:pPr>
              <a:buNone/>
            </a:pPr>
            <a:r>
              <a:rPr lang="en-US" dirty="0" smtClean="0">
                <a:solidFill>
                  <a:srgbClr val="FF0000"/>
                </a:solidFill>
              </a:rPr>
              <a:t>	</a:t>
            </a:r>
            <a:r>
              <a:rPr lang="id-ID" dirty="0" smtClean="0">
                <a:solidFill>
                  <a:srgbClr val="FF0000"/>
                </a:solidFill>
              </a:rPr>
              <a:t>Ibu : “ jangan makan permen, nak!”</a:t>
            </a:r>
          </a:p>
          <a:p>
            <a:pPr>
              <a:buNone/>
            </a:pPr>
            <a:endParaRPr lang="id-ID" dirty="0" smtClean="0"/>
          </a:p>
          <a:p>
            <a:r>
              <a:rPr lang="id-ID" dirty="0" smtClean="0"/>
              <a:t>Dipakai di antara  a. Jilid atau nomor, b. Halaman dll.</a:t>
            </a:r>
            <a:endParaRPr lang="en-US" dirty="0" smtClean="0"/>
          </a:p>
          <a:p>
            <a:pPr>
              <a:buNone/>
            </a:pPr>
            <a:r>
              <a:rPr lang="en-US" dirty="0" smtClean="0"/>
              <a:t>	</a:t>
            </a:r>
            <a:r>
              <a:rPr lang="en-US" dirty="0" err="1" smtClean="0">
                <a:solidFill>
                  <a:srgbClr val="FF0000"/>
                </a:solidFill>
              </a:rPr>
              <a:t>Contoh</a:t>
            </a:r>
            <a:r>
              <a:rPr lang="en-US" dirty="0" smtClean="0">
                <a:solidFill>
                  <a:srgbClr val="FF0000"/>
                </a:solidFill>
              </a:rPr>
              <a:t> </a:t>
            </a:r>
          </a:p>
          <a:p>
            <a:pPr>
              <a:buNone/>
            </a:pPr>
            <a:r>
              <a:rPr lang="en-US" dirty="0" smtClean="0">
                <a:solidFill>
                  <a:srgbClr val="FF0000"/>
                </a:solidFill>
              </a:rPr>
              <a:t>	</a:t>
            </a:r>
            <a:r>
              <a:rPr lang="id-ID" dirty="0" smtClean="0">
                <a:solidFill>
                  <a:srgbClr val="FF0000"/>
                </a:solidFill>
              </a:rPr>
              <a:t>Kamus Bahasa Indonesia. Bandung: Balai Pustaka</a:t>
            </a:r>
          </a:p>
          <a:p>
            <a:pPr>
              <a:buNone/>
            </a:pPr>
            <a:endParaRPr lang="id-ID" dirty="0" smtClean="0"/>
          </a:p>
          <a:p>
            <a:endParaRPr lang="id-ID" dirty="0" smtClean="0"/>
          </a:p>
          <a:p>
            <a:endParaRPr lang="id-ID" dirty="0" smtClean="0"/>
          </a:p>
          <a:p>
            <a:endParaRPr lang="id-ID" dirty="0" smtClean="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2">
            <a:schemeClr val="accent4"/>
          </a:lnRef>
          <a:fillRef idx="1">
            <a:schemeClr val="lt1"/>
          </a:fillRef>
          <a:effectRef idx="0">
            <a:schemeClr val="accent4"/>
          </a:effectRef>
          <a:fontRef idx="minor">
            <a:schemeClr val="dk1"/>
          </a:fontRef>
        </p:style>
        <p:txBody>
          <a:bodyPr/>
          <a:lstStyle/>
          <a:p>
            <a:r>
              <a:rPr lang="id-ID" dirty="0" smtClean="0"/>
              <a:t>Tanda hubung (-)</a:t>
            </a:r>
          </a:p>
        </p:txBody>
      </p:sp>
      <p:sp>
        <p:nvSpPr>
          <p:cNvPr id="21507" name="Content Placeholder 2"/>
          <p:cNvSpPr>
            <a:spLocks noGrp="1"/>
          </p:cNvSpPr>
          <p:nvPr>
            <p:ph idx="1"/>
          </p:nvPr>
        </p:nvSpPr>
        <p:spPr>
          <a:xfrm>
            <a:off x="228600" y="1219200"/>
            <a:ext cx="8686800" cy="533400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endParaRPr lang="en-US" dirty="0" smtClean="0"/>
          </a:p>
          <a:p>
            <a:r>
              <a:rPr lang="id-ID" dirty="0" smtClean="0"/>
              <a:t>Menyambung suku-suku kata yang terpisah. </a:t>
            </a:r>
            <a:endParaRPr lang="en-US" dirty="0" smtClean="0"/>
          </a:p>
          <a:p>
            <a:pPr marL="514350" indent="-514350">
              <a:buNone/>
            </a:pPr>
            <a:r>
              <a:rPr lang="en-US" dirty="0" smtClean="0"/>
              <a:t>	</a:t>
            </a:r>
            <a:r>
              <a:rPr lang="en-US" dirty="0" err="1" smtClean="0">
                <a:solidFill>
                  <a:srgbClr val="FF0000"/>
                </a:solidFill>
              </a:rPr>
              <a:t>Contoh</a:t>
            </a:r>
            <a:r>
              <a:rPr lang="en-US" dirty="0" smtClean="0">
                <a:solidFill>
                  <a:srgbClr val="FF0000"/>
                </a:solidFill>
              </a:rPr>
              <a:t> </a:t>
            </a:r>
          </a:p>
          <a:p>
            <a:pPr marL="514350" indent="-514350">
              <a:buNone/>
            </a:pPr>
            <a:r>
              <a:rPr lang="en-US" dirty="0" smtClean="0">
                <a:solidFill>
                  <a:srgbClr val="FF0000"/>
                </a:solidFill>
              </a:rPr>
              <a:t>	</a:t>
            </a:r>
            <a:r>
              <a:rPr lang="id-ID" dirty="0" smtClean="0">
                <a:solidFill>
                  <a:srgbClr val="FF0000"/>
                </a:solidFill>
              </a:rPr>
              <a:t>Ibu guru mengajarkan kami dengan ber-</a:t>
            </a:r>
          </a:p>
          <a:p>
            <a:pPr marL="514350" indent="-514350">
              <a:buNone/>
            </a:pPr>
            <a:r>
              <a:rPr lang="id-ID" dirty="0" smtClean="0">
                <a:solidFill>
                  <a:srgbClr val="FF0000"/>
                </a:solidFill>
              </a:rPr>
              <a:t>    </a:t>
            </a:r>
            <a:r>
              <a:rPr lang="en-US" dirty="0" smtClean="0">
                <a:solidFill>
                  <a:srgbClr val="FF0000"/>
                </a:solidFill>
              </a:rPr>
              <a:t>    </a:t>
            </a:r>
            <a:r>
              <a:rPr lang="id-ID" dirty="0" smtClean="0">
                <a:solidFill>
                  <a:srgbClr val="FF0000"/>
                </a:solidFill>
              </a:rPr>
              <a:t>bagai cara.</a:t>
            </a:r>
          </a:p>
          <a:p>
            <a:r>
              <a:rPr lang="id-ID" dirty="0" smtClean="0"/>
              <a:t>Menyambung awalan dengan bagian kata yang mengikutinya.</a:t>
            </a:r>
            <a:endParaRPr lang="en-US" dirty="0" smtClean="0"/>
          </a:p>
          <a:p>
            <a:pPr>
              <a:buNone/>
            </a:pPr>
            <a:r>
              <a:rPr lang="en-US" dirty="0" smtClean="0"/>
              <a:t>	  </a:t>
            </a:r>
            <a:r>
              <a:rPr lang="en-US" dirty="0" err="1" smtClean="0">
                <a:solidFill>
                  <a:srgbClr val="FF0000"/>
                </a:solidFill>
              </a:rPr>
              <a:t>Contoh</a:t>
            </a:r>
            <a:endParaRPr lang="en-US" dirty="0" smtClean="0">
              <a:solidFill>
                <a:srgbClr val="FF0000"/>
              </a:solidFill>
            </a:endParaRPr>
          </a:p>
          <a:p>
            <a:pPr marL="514350" indent="-514350">
              <a:buNone/>
            </a:pPr>
            <a:r>
              <a:rPr lang="en-US" dirty="0" smtClean="0">
                <a:solidFill>
                  <a:srgbClr val="FF0000"/>
                </a:solidFill>
              </a:rPr>
              <a:t>	</a:t>
            </a:r>
            <a:r>
              <a:rPr lang="id-ID" dirty="0" smtClean="0">
                <a:solidFill>
                  <a:srgbClr val="FF0000"/>
                </a:solidFill>
              </a:rPr>
              <a:t>Mengukur baju dengan menggunakan al-</a:t>
            </a:r>
          </a:p>
          <a:p>
            <a:pPr marL="514350" indent="-514350">
              <a:buNone/>
            </a:pPr>
            <a:r>
              <a:rPr lang="id-ID" dirty="0" smtClean="0">
                <a:solidFill>
                  <a:srgbClr val="FF0000"/>
                </a:solidFill>
              </a:rPr>
              <a:t>    </a:t>
            </a:r>
            <a:r>
              <a:rPr lang="en-US" dirty="0" smtClean="0">
                <a:solidFill>
                  <a:srgbClr val="FF0000"/>
                </a:solidFill>
              </a:rPr>
              <a:t>	</a:t>
            </a:r>
            <a:r>
              <a:rPr lang="id-ID" dirty="0" smtClean="0">
                <a:solidFill>
                  <a:srgbClr val="FF0000"/>
                </a:solidFill>
              </a:rPr>
              <a:t> lat bantu.</a:t>
            </a:r>
          </a:p>
          <a:p>
            <a:r>
              <a:rPr lang="id-ID" dirty="0" smtClean="0"/>
              <a:t>Menyambung unsur-unsur kata ulang.</a:t>
            </a:r>
            <a:endParaRPr lang="en-US" dirty="0" smtClean="0"/>
          </a:p>
          <a:p>
            <a:pPr>
              <a:buNone/>
            </a:pPr>
            <a:r>
              <a:rPr lang="en-US" dirty="0" smtClean="0"/>
              <a:t>	</a:t>
            </a:r>
            <a:r>
              <a:rPr lang="en-US" dirty="0" err="1" smtClean="0">
                <a:solidFill>
                  <a:srgbClr val="FF0000"/>
                </a:solidFill>
              </a:rPr>
              <a:t>Contoh</a:t>
            </a:r>
            <a:endParaRPr lang="en-US" dirty="0" smtClean="0">
              <a:solidFill>
                <a:srgbClr val="FF0000"/>
              </a:solidFill>
            </a:endParaRPr>
          </a:p>
          <a:p>
            <a:pPr>
              <a:buNone/>
            </a:pPr>
            <a:r>
              <a:rPr lang="en-US" dirty="0" smtClean="0">
                <a:solidFill>
                  <a:srgbClr val="FF0000"/>
                </a:solidFill>
              </a:rPr>
              <a:t>	</a:t>
            </a:r>
            <a:r>
              <a:rPr lang="id-ID" dirty="0" smtClean="0">
                <a:solidFill>
                  <a:srgbClr val="FF0000"/>
                </a:solidFill>
              </a:rPr>
              <a:t>Murid-murid</a:t>
            </a:r>
          </a:p>
          <a:p>
            <a:r>
              <a:rPr lang="id-ID" dirty="0" smtClean="0"/>
              <a:t>Menyambung bagian tanggal dan huruf dalam kata yang dieja satu-satu.</a:t>
            </a:r>
          </a:p>
          <a:p>
            <a:pPr>
              <a:buNone/>
            </a:pPr>
            <a:r>
              <a:rPr lang="en-US" dirty="0" smtClean="0"/>
              <a:t>	</a:t>
            </a:r>
            <a:r>
              <a:rPr lang="en-US" dirty="0" err="1" smtClean="0">
                <a:solidFill>
                  <a:srgbClr val="FF0000"/>
                </a:solidFill>
              </a:rPr>
              <a:t>Contoh</a:t>
            </a:r>
            <a:endParaRPr lang="en-US" dirty="0" smtClean="0">
              <a:solidFill>
                <a:srgbClr val="FF0000"/>
              </a:solidFill>
            </a:endParaRPr>
          </a:p>
          <a:p>
            <a:pPr>
              <a:buNone/>
            </a:pPr>
            <a:r>
              <a:rPr lang="en-US" dirty="0" smtClean="0">
                <a:solidFill>
                  <a:srgbClr val="FF0000"/>
                </a:solidFill>
              </a:rPr>
              <a:t>	</a:t>
            </a:r>
            <a:r>
              <a:rPr lang="id-ID" dirty="0" smtClean="0">
                <a:solidFill>
                  <a:srgbClr val="FF0000"/>
                </a:solidFill>
              </a:rPr>
              <a:t>12-04-2-13</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id-ID" smtClean="0">
                <a:solidFill>
                  <a:srgbClr val="FF0000"/>
                </a:solidFill>
              </a:rPr>
              <a:t>Tanda garis miring (/)</a:t>
            </a:r>
          </a:p>
        </p:txBody>
      </p:sp>
      <p:sp>
        <p:nvSpPr>
          <p:cNvPr id="4" name="Rectangle 3"/>
          <p:cNvSpPr/>
          <p:nvPr/>
        </p:nvSpPr>
        <p:spPr>
          <a:xfrm>
            <a:off x="500034" y="1643050"/>
            <a:ext cx="6429420" cy="1785950"/>
          </a:xfrm>
          <a:prstGeom prst="rect">
            <a:avLst/>
          </a:prstGeom>
          <a:solidFill>
            <a:srgbClr val="FFC000"/>
          </a:solidFill>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400" dirty="0">
                <a:solidFill>
                  <a:schemeClr val="tx1"/>
                </a:solidFill>
                <a:latin typeface="Times New Roman" pitchFamily="18" charset="0"/>
                <a:cs typeface="Times New Roman" pitchFamily="18" charset="0"/>
              </a:rPr>
              <a:t>Dipakai di dalam nomor surat, nomor pada alamat, dan penandaan masa satu tahun yang terbagi dalam 2 tahun.</a:t>
            </a:r>
          </a:p>
        </p:txBody>
      </p:sp>
      <p:sp>
        <p:nvSpPr>
          <p:cNvPr id="5" name="Rectangle 4"/>
          <p:cNvSpPr/>
          <p:nvPr/>
        </p:nvSpPr>
        <p:spPr>
          <a:xfrm>
            <a:off x="2928926" y="4071942"/>
            <a:ext cx="5500726" cy="1785950"/>
          </a:xfrm>
          <a:prstGeom prst="rect">
            <a:avLst/>
          </a:prstGeom>
          <a:effectLst>
            <a:reflection blurRad="6350" stA="50000" endA="300" endPos="55500" dist="101600" dir="5400000" sy="-100000" algn="bl" rotWithShape="0"/>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d-ID" sz="2400" dirty="0">
                <a:latin typeface="Times New Roman" pitchFamily="18" charset="0"/>
                <a:cs typeface="Times New Roman" pitchFamily="18" charset="0"/>
              </a:rPr>
              <a:t>Dipakai pengganti  kata atau, tiap, dan ataupun.</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70" decel="100000"/>
                                        <p:tgtEl>
                                          <p:spTgt spid="5"/>
                                        </p:tgtEl>
                                      </p:cBhvr>
                                    </p:animEffect>
                                    <p:animScale>
                                      <p:cBhvr>
                                        <p:cTn id="16" dur="770" decel="100000"/>
                                        <p:tgtEl>
                                          <p:spTgt spid="5"/>
                                        </p:tgtEl>
                                      </p:cBhvr>
                                      <p:from x="10000" y="10000"/>
                                      <p:to x="200000" y="450000"/>
                                    </p:animScale>
                                    <p:animScale>
                                      <p:cBhvr>
                                        <p:cTn id="17" dur="1230" accel="100000" fill="hold">
                                          <p:stCondLst>
                                            <p:cond delay="770"/>
                                          </p:stCondLst>
                                        </p:cTn>
                                        <p:tgtEl>
                                          <p:spTgt spid="5"/>
                                        </p:tgtEl>
                                      </p:cBhvr>
                                      <p:from x="200000" y="450000"/>
                                      <p:to x="100000" y="100000"/>
                                    </p:animScale>
                                    <p:set>
                                      <p:cBhvr>
                                        <p:cTn id="18" dur="770" fill="hold"/>
                                        <p:tgtEl>
                                          <p:spTgt spid="5"/>
                                        </p:tgtEl>
                                        <p:attrNameLst>
                                          <p:attrName>ppt_x</p:attrName>
                                        </p:attrNameLst>
                                      </p:cBhvr>
                                      <p:to>
                                        <p:strVal val="(0.5)"/>
                                      </p:to>
                                    </p:set>
                                    <p:anim from="(0.5)" to="(#ppt_x)" calcmode="lin" valueType="num">
                                      <p:cBhvr>
                                        <p:cTn id="19" dur="1230" accel="100000" fill="hold">
                                          <p:stCondLst>
                                            <p:cond delay="770"/>
                                          </p:stCondLst>
                                        </p:cTn>
                                        <p:tgtEl>
                                          <p:spTgt spid="5"/>
                                        </p:tgtEl>
                                        <p:attrNameLst>
                                          <p:attrName>ppt_x</p:attrName>
                                        </p:attrNameLst>
                                      </p:cBhvr>
                                    </p:anim>
                                    <p:set>
                                      <p:cBhvr>
                                        <p:cTn id="20" dur="770" fill="hold"/>
                                        <p:tgtEl>
                                          <p:spTgt spid="5"/>
                                        </p:tgtEl>
                                        <p:attrNameLst>
                                          <p:attrName>ppt_y</p:attrName>
                                        </p:attrNameLst>
                                      </p:cBhvr>
                                      <p:to>
                                        <p:strVal val="(#ppt_y+0.4)"/>
                                      </p:to>
                                    </p:set>
                                    <p:anim from="(#ppt_y+0.4)" to="(#ppt_y)" calcmode="lin" valueType="num">
                                      <p:cBhvr>
                                        <p:cTn id="21"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pPr algn="l"/>
            <a:r>
              <a:rPr lang="en-US" sz="2400" dirty="0" err="1" smtClean="0"/>
              <a:t>Perbaikilah</a:t>
            </a:r>
            <a:r>
              <a:rPr lang="en-US" sz="2400" dirty="0" smtClean="0"/>
              <a:t> </a:t>
            </a:r>
            <a:r>
              <a:rPr lang="en-US" sz="2400" dirty="0" err="1" smtClean="0"/>
              <a:t>pemakaian</a:t>
            </a:r>
            <a:r>
              <a:rPr lang="en-US" sz="2400" dirty="0" smtClean="0"/>
              <a:t> </a:t>
            </a:r>
            <a:r>
              <a:rPr lang="en-US" sz="2400" dirty="0" err="1" smtClean="0"/>
              <a:t>tanda</a:t>
            </a:r>
            <a:r>
              <a:rPr lang="en-US" sz="2400" dirty="0" smtClean="0"/>
              <a:t> </a:t>
            </a:r>
            <a:r>
              <a:rPr lang="en-US" sz="2400" dirty="0" err="1" smtClean="0"/>
              <a:t>baca</a:t>
            </a:r>
            <a:r>
              <a:rPr lang="en-US" sz="2400" dirty="0" smtClean="0"/>
              <a:t> yang </a:t>
            </a:r>
            <a:r>
              <a:rPr lang="en-US" sz="2400" dirty="0" err="1" smtClean="0"/>
              <a:t>salah</a:t>
            </a:r>
            <a:r>
              <a:rPr lang="en-US" sz="2400" dirty="0" smtClean="0"/>
              <a:t>  </a:t>
            </a:r>
            <a:r>
              <a:rPr lang="en-US" sz="2400" dirty="0" err="1" smtClean="0"/>
              <a:t>dalam</a:t>
            </a:r>
            <a:r>
              <a:rPr lang="en-US" sz="2400" dirty="0" smtClean="0"/>
              <a:t> </a:t>
            </a:r>
            <a:r>
              <a:rPr lang="en-US" sz="2400" dirty="0" err="1" smtClean="0"/>
              <a:t>teks</a:t>
            </a:r>
            <a:r>
              <a:rPr lang="en-US" sz="2400" dirty="0" smtClean="0"/>
              <a:t> di </a:t>
            </a:r>
            <a:r>
              <a:rPr lang="en-US" sz="2400" dirty="0" err="1" smtClean="0"/>
              <a:t>bawah</a:t>
            </a:r>
            <a:r>
              <a:rPr lang="en-US" sz="2400" dirty="0" smtClean="0"/>
              <a:t> </a:t>
            </a:r>
            <a:r>
              <a:rPr lang="en-US" sz="2400" dirty="0" err="1" smtClean="0"/>
              <a:t>ini</a:t>
            </a:r>
            <a:r>
              <a:rPr lang="en-US" sz="2400" dirty="0" smtClean="0"/>
              <a:t> </a:t>
            </a:r>
            <a:r>
              <a:rPr lang="en-US" sz="2400" dirty="0" err="1" smtClean="0"/>
              <a:t>sesuai</a:t>
            </a:r>
            <a:r>
              <a:rPr lang="en-US" sz="2400" dirty="0" smtClean="0"/>
              <a:t>  </a:t>
            </a:r>
            <a:r>
              <a:rPr lang="en-US" sz="2400" i="1" dirty="0" err="1" smtClean="0"/>
              <a:t>Pedoman</a:t>
            </a:r>
            <a:r>
              <a:rPr lang="en-US" sz="2400" i="1" dirty="0" smtClean="0"/>
              <a:t> </a:t>
            </a:r>
            <a:r>
              <a:rPr lang="en-US" sz="2400" i="1" dirty="0" err="1" smtClean="0"/>
              <a:t>Umum</a:t>
            </a:r>
            <a:r>
              <a:rPr lang="en-US" sz="2400" i="1" dirty="0" smtClean="0"/>
              <a:t> </a:t>
            </a:r>
            <a:r>
              <a:rPr lang="en-US" sz="2400" dirty="0" smtClean="0"/>
              <a:t>EBI </a:t>
            </a:r>
            <a:r>
              <a:rPr lang="en-US" sz="2400" dirty="0" err="1" smtClean="0"/>
              <a:t>dengan</a:t>
            </a:r>
            <a:r>
              <a:rPr lang="en-US" sz="2400" b="1" dirty="0" smtClean="0"/>
              <a:t> </a:t>
            </a:r>
            <a:r>
              <a:rPr lang="en-US" sz="2400" b="1" i="1" dirty="0" err="1" smtClean="0"/>
              <a:t>cerdas</a:t>
            </a:r>
            <a:r>
              <a:rPr lang="en-US" sz="2400" b="1" i="1" dirty="0" smtClean="0"/>
              <a:t>, </a:t>
            </a:r>
            <a:r>
              <a:rPr lang="en-US" sz="2400" b="1" i="1" dirty="0" err="1" smtClean="0"/>
              <a:t>cermat</a:t>
            </a:r>
            <a:r>
              <a:rPr lang="en-US" sz="2400" b="1" i="1" dirty="0" smtClean="0"/>
              <a:t>, </a:t>
            </a:r>
            <a:r>
              <a:rPr lang="en-US" sz="2400" dirty="0" err="1" smtClean="0"/>
              <a:t>dan</a:t>
            </a:r>
            <a:r>
              <a:rPr lang="en-US" sz="2400" b="1" i="1" dirty="0" smtClean="0"/>
              <a:t> </a:t>
            </a:r>
            <a:r>
              <a:rPr lang="en-US" sz="2400" b="1" i="1" dirty="0" err="1" smtClean="0"/>
              <a:t>santun</a:t>
            </a:r>
            <a:r>
              <a:rPr lang="en-US" sz="2400" b="1" i="1" dirty="0" smtClean="0"/>
              <a:t>!</a:t>
            </a:r>
            <a:endParaRPr lang="en-US" sz="2400" dirty="0"/>
          </a:p>
        </p:txBody>
      </p:sp>
      <p:sp>
        <p:nvSpPr>
          <p:cNvPr id="55298" name="Text Box 2"/>
          <p:cNvSpPr txBox="1">
            <a:spLocks noChangeArrowheads="1"/>
          </p:cNvSpPr>
          <p:nvPr/>
        </p:nvSpPr>
        <p:spPr bwMode="auto">
          <a:xfrm>
            <a:off x="533400" y="1905000"/>
            <a:ext cx="8001000" cy="44958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sv-SE" sz="1600" b="0" i="0" u="none" strike="noStrike" cap="none" normalizeH="0" baseline="0" dirty="0" smtClean="0">
                <a:ln>
                  <a:noFill/>
                </a:ln>
                <a:solidFill>
                  <a:schemeClr val="tx1"/>
                </a:solidFill>
                <a:effectLst/>
                <a:latin typeface="Calibri" pitchFamily="34" charset="0"/>
                <a:cs typeface="Arial" pitchFamily="34" charset="0"/>
              </a:rPr>
              <a:t>Pemodernan bahasa menyangkut  dua aspek yaitu,  (1) pemekaran kosakata, dan (2) pengembangan jumlah laras (register) beserta bentuk-bentuk wacananya (Moeliono 1990,157).  Pemodernan bahasa dapat diartikan sebagai pemutakhiran bahasa yang sesuai dengan keperluan komunikasi masa kini di berbagai bidang seperti: industri, perniagaan, teknologi dan pendidikan. </a:t>
            </a:r>
            <a:endParaRPr kumimoji="0" lang="sv-SE"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sv-SE" sz="1600" b="0" i="0" u="none" strike="noStrike" cap="none" normalizeH="0" baseline="0" dirty="0" smtClean="0">
                <a:ln>
                  <a:noFill/>
                </a:ln>
                <a:solidFill>
                  <a:schemeClr val="tx1"/>
                </a:solidFill>
                <a:effectLst/>
                <a:latin typeface="Calibri" pitchFamily="34" charset="0"/>
                <a:cs typeface="Arial" pitchFamily="34" charset="0"/>
              </a:rPr>
              <a:t>Pemekaran kosakata dilakukan dengan cara menggali dari sumber bahasa Indonesia, bahasa serumpun dan bahasa asing. Dengan demikian  bahasa Indonesia-dalam mengambangkan bahasanya-tidak mengabaikan kerja sama dengan negara tetangga dalam wagah MABBIM (Majelis Bahasa Brunei Darussalam-Indonesia-Malaysia). </a:t>
            </a:r>
            <a:endParaRPr kumimoji="0" lang="sv-SE"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sv-SE" sz="1600" b="0" i="0" u="none" strike="noStrike" cap="none" normalizeH="0" baseline="0" dirty="0" smtClean="0">
                <a:ln>
                  <a:noFill/>
                </a:ln>
                <a:solidFill>
                  <a:schemeClr val="tx1"/>
                </a:solidFill>
                <a:effectLst/>
                <a:latin typeface="Calibri" pitchFamily="34" charset="0"/>
                <a:cs typeface="Arial" pitchFamily="34" charset="0"/>
              </a:rPr>
              <a:t>Sejak awal abad ke 21, kontak budaya Indonesia dan budaya asing tidak bisa dihindari sehingga memicu terjadinya penyerapan kosakata asing.  Sebelum penyerapan dilakukan langkah pengalih-bahasaan. Oleh karena itu Alisyahbana dalam buku-bukunya senantiasa mengarah </a:t>
            </a:r>
            <a:r>
              <a:rPr kumimoji="0" lang="sv-SE" sz="1600" b="0" i="1" u="none" strike="noStrike" cap="none" normalizeH="0" baseline="0" dirty="0" smtClean="0">
                <a:ln>
                  <a:noFill/>
                </a:ln>
                <a:solidFill>
                  <a:schemeClr val="tx1"/>
                </a:solidFill>
                <a:effectLst/>
                <a:latin typeface="Calibri" pitchFamily="34" charset="0"/>
                <a:cs typeface="Arial" pitchFamily="34" charset="0"/>
              </a:rPr>
              <a:t>engineering</a:t>
            </a:r>
            <a:r>
              <a:rPr kumimoji="0" lang="sv-SE" sz="1600" b="0" i="0" u="none" strike="noStrike" cap="none" normalizeH="0" baseline="0" dirty="0" smtClean="0">
                <a:ln>
                  <a:noFill/>
                </a:ln>
                <a:solidFill>
                  <a:schemeClr val="tx1"/>
                </a:solidFill>
                <a:effectLst/>
                <a:latin typeface="Calibri" pitchFamily="34" charset="0"/>
                <a:cs typeface="Arial" pitchFamily="34" charset="0"/>
              </a:rPr>
              <a:t> bahasa yang harus ditempuh melalui pembakuan bahasa dan pengembangan istilah. Beliau selalu mengimbau bidang penerjemahan di Pusat Bahasa untuk aktif mengalih-bahasakan buku-buku ilmu pengetahuan dan teknologi.</a:t>
            </a: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a:ln w="38100">
            <a:solidFill>
              <a:schemeClr val="tx1"/>
            </a:solidFill>
          </a:ln>
          <a:effectLst>
            <a:glow rad="228600">
              <a:schemeClr val="accent2">
                <a:satMod val="175000"/>
                <a:alpha val="40000"/>
              </a:schemeClr>
            </a:glow>
          </a:effectLst>
        </p:spPr>
        <p:txBody>
          <a:bodyPr>
            <a:normAutofit fontScale="47500" lnSpcReduction="20000"/>
          </a:bodyPr>
          <a:lstStyle/>
          <a:p>
            <a:pPr>
              <a:buNone/>
            </a:pPr>
            <a:r>
              <a:rPr lang="en-US" sz="9300" b="1" dirty="0" smtClean="0"/>
              <a:t>RUJUKAN</a:t>
            </a:r>
            <a:endParaRPr lang="en-US" sz="9300" dirty="0" smtClean="0"/>
          </a:p>
          <a:p>
            <a:pPr>
              <a:buNone/>
            </a:pPr>
            <a:r>
              <a:rPr lang="en-US" b="1" dirty="0" smtClean="0"/>
              <a:t> </a:t>
            </a:r>
            <a:endParaRPr lang="en-US" dirty="0" smtClean="0"/>
          </a:p>
          <a:p>
            <a:pPr>
              <a:buNone/>
            </a:pPr>
            <a:r>
              <a:rPr lang="en-US" dirty="0" err="1" smtClean="0"/>
              <a:t>Arifin</a:t>
            </a:r>
            <a:r>
              <a:rPr lang="en-US" dirty="0" smtClean="0"/>
              <a:t>, </a:t>
            </a:r>
            <a:r>
              <a:rPr lang="en-US" dirty="0" err="1" smtClean="0"/>
              <a:t>Zaenal</a:t>
            </a:r>
            <a:r>
              <a:rPr lang="en-US" dirty="0" smtClean="0"/>
              <a:t> </a:t>
            </a:r>
            <a:r>
              <a:rPr lang="en-US" dirty="0" err="1" smtClean="0"/>
              <a:t>dan</a:t>
            </a:r>
            <a:r>
              <a:rPr lang="en-US" dirty="0" smtClean="0"/>
              <a:t> S. </a:t>
            </a:r>
            <a:r>
              <a:rPr lang="en-US" dirty="0" err="1" smtClean="0"/>
              <a:t>Amran</a:t>
            </a:r>
            <a:r>
              <a:rPr lang="en-US" dirty="0" smtClean="0"/>
              <a:t> </a:t>
            </a:r>
            <a:r>
              <a:rPr lang="en-US" dirty="0" err="1" smtClean="0"/>
              <a:t>Tasai</a:t>
            </a:r>
            <a:r>
              <a:rPr lang="en-US" dirty="0" smtClean="0"/>
              <a:t>. 2004. </a:t>
            </a:r>
            <a:r>
              <a:rPr lang="en-US" i="1" dirty="0" err="1" smtClean="0"/>
              <a:t>Cermat</a:t>
            </a:r>
            <a:r>
              <a:rPr lang="en-US" i="1" dirty="0" smtClean="0"/>
              <a:t> </a:t>
            </a:r>
            <a:r>
              <a:rPr lang="en-US" i="1" dirty="0" err="1" smtClean="0"/>
              <a:t>Berbahasa</a:t>
            </a:r>
            <a:r>
              <a:rPr lang="en-US" i="1" dirty="0" smtClean="0"/>
              <a:t> Indonesia </a:t>
            </a:r>
            <a:r>
              <a:rPr lang="en-US" i="1" dirty="0" err="1" smtClean="0"/>
              <a:t>untuk</a:t>
            </a:r>
            <a:r>
              <a:rPr lang="en-US" i="1" dirty="0" smtClean="0"/>
              <a:t> </a:t>
            </a:r>
            <a:r>
              <a:rPr lang="en-US" i="1" dirty="0" err="1" smtClean="0"/>
              <a:t>Perguruan</a:t>
            </a:r>
            <a:r>
              <a:rPr lang="en-US" i="1" dirty="0" smtClean="0"/>
              <a:t> </a:t>
            </a:r>
            <a:r>
              <a:rPr lang="en-US" i="1" dirty="0" err="1" smtClean="0"/>
              <a:t>Tinggi</a:t>
            </a:r>
            <a:r>
              <a:rPr lang="en-US" i="1" dirty="0" smtClean="0"/>
              <a:t>. </a:t>
            </a:r>
            <a:r>
              <a:rPr lang="en-US" dirty="0" smtClean="0"/>
              <a:t>Jakarta:  </a:t>
            </a:r>
            <a:r>
              <a:rPr lang="en-US" dirty="0" err="1" smtClean="0"/>
              <a:t>Akademi</a:t>
            </a:r>
            <a:r>
              <a:rPr lang="en-US" dirty="0" smtClean="0"/>
              <a:t> </a:t>
            </a:r>
            <a:r>
              <a:rPr lang="en-US" dirty="0" err="1" smtClean="0"/>
              <a:t>Pressindo</a:t>
            </a:r>
            <a:r>
              <a:rPr lang="en-US" dirty="0" smtClean="0"/>
              <a:t>  </a:t>
            </a:r>
          </a:p>
          <a:p>
            <a:pPr>
              <a:buNone/>
            </a:pPr>
            <a:r>
              <a:rPr lang="en-US" dirty="0" smtClean="0"/>
              <a:t> </a:t>
            </a:r>
          </a:p>
          <a:p>
            <a:pPr>
              <a:buNone/>
            </a:pPr>
            <a:r>
              <a:rPr lang="en-US" dirty="0" err="1" smtClean="0"/>
              <a:t>Alwi</a:t>
            </a:r>
            <a:r>
              <a:rPr lang="en-US" dirty="0" smtClean="0"/>
              <a:t>, </a:t>
            </a:r>
            <a:r>
              <a:rPr lang="en-US" dirty="0" err="1" smtClean="0"/>
              <a:t>Hasan</a:t>
            </a:r>
            <a:r>
              <a:rPr lang="en-US" dirty="0" smtClean="0"/>
              <a:t> </a:t>
            </a:r>
            <a:r>
              <a:rPr lang="en-US" dirty="0" err="1" smtClean="0"/>
              <a:t>dkk</a:t>
            </a:r>
            <a:r>
              <a:rPr lang="en-US" dirty="0" smtClean="0"/>
              <a:t>. 1996.  </a:t>
            </a:r>
            <a:r>
              <a:rPr lang="en-US" i="1" dirty="0" err="1" smtClean="0"/>
              <a:t>Senarai</a:t>
            </a:r>
            <a:r>
              <a:rPr lang="en-US" i="1" dirty="0" smtClean="0"/>
              <a:t> </a:t>
            </a:r>
            <a:r>
              <a:rPr lang="en-US" i="1" dirty="0" err="1" smtClean="0"/>
              <a:t>Kata</a:t>
            </a:r>
            <a:r>
              <a:rPr lang="en-US" i="1" dirty="0" smtClean="0"/>
              <a:t> </a:t>
            </a:r>
            <a:r>
              <a:rPr lang="en-US" i="1" dirty="0" err="1" smtClean="0"/>
              <a:t>Serapan</a:t>
            </a:r>
            <a:r>
              <a:rPr lang="en-US" i="1" dirty="0" smtClean="0"/>
              <a:t> </a:t>
            </a:r>
            <a:r>
              <a:rPr lang="en-US" i="1" dirty="0" err="1" smtClean="0"/>
              <a:t>dalam</a:t>
            </a:r>
            <a:r>
              <a:rPr lang="en-US" i="1" dirty="0" smtClean="0"/>
              <a:t> </a:t>
            </a:r>
            <a:r>
              <a:rPr lang="en-US" i="1" dirty="0" err="1" smtClean="0"/>
              <a:t>Bahasa</a:t>
            </a:r>
            <a:r>
              <a:rPr lang="en-US" i="1" dirty="0" smtClean="0"/>
              <a:t> Indonesia.  </a:t>
            </a:r>
            <a:r>
              <a:rPr lang="en-US" dirty="0" smtClean="0"/>
              <a:t>Jakarta: </a:t>
            </a:r>
            <a:r>
              <a:rPr lang="en-US" dirty="0" err="1" smtClean="0"/>
              <a:t>Pusat</a:t>
            </a:r>
            <a:r>
              <a:rPr lang="en-US" dirty="0" smtClean="0"/>
              <a:t> </a:t>
            </a:r>
            <a:r>
              <a:rPr lang="en-US" dirty="0" err="1" smtClean="0"/>
              <a:t>Pembinaan</a:t>
            </a:r>
            <a:r>
              <a:rPr lang="en-US" dirty="0" smtClean="0"/>
              <a:t> </a:t>
            </a:r>
            <a:r>
              <a:rPr lang="en-US" dirty="0" err="1" smtClean="0"/>
              <a:t>dan</a:t>
            </a:r>
            <a:r>
              <a:rPr lang="en-US" dirty="0" smtClean="0"/>
              <a:t> </a:t>
            </a:r>
            <a:r>
              <a:rPr lang="en-US" dirty="0" err="1" smtClean="0"/>
              <a:t>Pengembangan</a:t>
            </a:r>
            <a:r>
              <a:rPr lang="en-US" dirty="0" smtClean="0"/>
              <a:t> </a:t>
            </a:r>
            <a:r>
              <a:rPr lang="en-US" dirty="0" err="1" smtClean="0"/>
              <a:t>Bahasa</a:t>
            </a:r>
            <a:endParaRPr lang="en-US" dirty="0" smtClean="0"/>
          </a:p>
          <a:p>
            <a:pPr>
              <a:buNone/>
            </a:pPr>
            <a:r>
              <a:rPr lang="en-US" dirty="0" smtClean="0"/>
              <a:t> </a:t>
            </a:r>
          </a:p>
          <a:p>
            <a:pPr>
              <a:buNone/>
            </a:pPr>
            <a:r>
              <a:rPr lang="en-US" dirty="0" smtClean="0"/>
              <a:t>__________.  2003. </a:t>
            </a:r>
            <a:r>
              <a:rPr lang="it-IT" i="1" dirty="0" smtClean="0"/>
              <a:t>Tata Bahasa Baku Bahasa Indonesia. </a:t>
            </a:r>
            <a:r>
              <a:rPr lang="it-IT" dirty="0" smtClean="0"/>
              <a:t>Jakarta: </a:t>
            </a:r>
            <a:r>
              <a:rPr lang="en-US" dirty="0" err="1" smtClean="0"/>
              <a:t>Balai</a:t>
            </a:r>
            <a:r>
              <a:rPr lang="en-US" dirty="0" smtClean="0"/>
              <a:t>  </a:t>
            </a:r>
            <a:r>
              <a:rPr lang="en-US" dirty="0" err="1" smtClean="0"/>
              <a:t>Pustaka</a:t>
            </a:r>
            <a:r>
              <a:rPr lang="en-US" dirty="0" smtClean="0"/>
              <a:t>.</a:t>
            </a:r>
          </a:p>
          <a:p>
            <a:pPr>
              <a:buNone/>
            </a:pPr>
            <a:r>
              <a:rPr lang="en-US" dirty="0" smtClean="0"/>
              <a:t>          </a:t>
            </a:r>
          </a:p>
          <a:p>
            <a:pPr>
              <a:buNone/>
            </a:pPr>
            <a:r>
              <a:rPr lang="en-US" dirty="0" smtClean="0"/>
              <a:t>Effendi, S. 2009. </a:t>
            </a:r>
            <a:r>
              <a:rPr lang="en-US" i="1" dirty="0" err="1" smtClean="0"/>
              <a:t>Panduan</a:t>
            </a:r>
            <a:r>
              <a:rPr lang="en-US" i="1" dirty="0" smtClean="0"/>
              <a:t> </a:t>
            </a:r>
            <a:r>
              <a:rPr lang="en-US" i="1" dirty="0" err="1" smtClean="0"/>
              <a:t>Berbahasa</a:t>
            </a:r>
            <a:r>
              <a:rPr lang="en-US" i="1" dirty="0" smtClean="0"/>
              <a:t> Indonesia </a:t>
            </a:r>
            <a:r>
              <a:rPr lang="en-US" i="1" dirty="0" err="1" smtClean="0"/>
              <a:t>dengan</a:t>
            </a:r>
            <a:r>
              <a:rPr lang="en-US" i="1" dirty="0" smtClean="0"/>
              <a:t> </a:t>
            </a:r>
            <a:r>
              <a:rPr lang="en-US" i="1" dirty="0" err="1" smtClean="0"/>
              <a:t>Baik</a:t>
            </a:r>
            <a:r>
              <a:rPr lang="en-US" i="1" dirty="0" smtClean="0"/>
              <a:t> </a:t>
            </a:r>
            <a:r>
              <a:rPr lang="en-US" i="1" dirty="0" err="1" smtClean="0"/>
              <a:t>dan</a:t>
            </a:r>
            <a:r>
              <a:rPr lang="en-US" i="1" dirty="0" smtClean="0"/>
              <a:t> </a:t>
            </a:r>
            <a:r>
              <a:rPr lang="en-US" i="1" dirty="0" err="1" smtClean="0"/>
              <a:t>Benar</a:t>
            </a:r>
            <a:r>
              <a:rPr lang="en-US" u="sng" dirty="0" smtClean="0"/>
              <a:t>. </a:t>
            </a:r>
            <a:r>
              <a:rPr lang="en-US" dirty="0" smtClean="0"/>
              <a:t>Jakarta: </a:t>
            </a:r>
            <a:r>
              <a:rPr lang="en-US" dirty="0" err="1" smtClean="0"/>
              <a:t>Pustaka</a:t>
            </a:r>
            <a:r>
              <a:rPr lang="en-US" dirty="0" smtClean="0"/>
              <a:t> Jaya.</a:t>
            </a:r>
          </a:p>
          <a:p>
            <a:pPr>
              <a:buNone/>
            </a:pPr>
            <a:endParaRPr lang="en-US" dirty="0" smtClean="0"/>
          </a:p>
          <a:p>
            <a:pPr>
              <a:buNone/>
            </a:pPr>
            <a:r>
              <a:rPr lang="en-US" dirty="0" err="1" smtClean="0"/>
              <a:t>Pusat</a:t>
            </a:r>
            <a:r>
              <a:rPr lang="en-US" dirty="0" smtClean="0"/>
              <a:t> </a:t>
            </a:r>
            <a:r>
              <a:rPr lang="en-US" dirty="0" err="1" smtClean="0"/>
              <a:t>Pembinaan</a:t>
            </a:r>
            <a:r>
              <a:rPr lang="en-US" dirty="0" smtClean="0"/>
              <a:t> </a:t>
            </a:r>
            <a:r>
              <a:rPr lang="en-US" dirty="0" err="1" smtClean="0"/>
              <a:t>dan</a:t>
            </a:r>
            <a:r>
              <a:rPr lang="en-US" dirty="0" smtClean="0"/>
              <a:t> </a:t>
            </a:r>
            <a:r>
              <a:rPr lang="en-US" dirty="0" err="1" smtClean="0"/>
              <a:t>Pengembangan</a:t>
            </a:r>
            <a:r>
              <a:rPr lang="en-US" dirty="0" smtClean="0"/>
              <a:t> </a:t>
            </a:r>
            <a:r>
              <a:rPr lang="en-US" dirty="0" err="1" smtClean="0"/>
              <a:t>Bahasa</a:t>
            </a:r>
            <a:r>
              <a:rPr lang="en-US" dirty="0" smtClean="0"/>
              <a:t>, </a:t>
            </a:r>
            <a:r>
              <a:rPr lang="en-US" dirty="0" err="1" smtClean="0"/>
              <a:t>Departemen</a:t>
            </a:r>
            <a:r>
              <a:rPr lang="en-US" dirty="0" smtClean="0"/>
              <a:t> </a:t>
            </a:r>
            <a:r>
              <a:rPr lang="en-US" dirty="0" err="1" smtClean="0"/>
              <a:t>Pendidikan</a:t>
            </a:r>
            <a:r>
              <a:rPr lang="en-US" dirty="0" smtClean="0"/>
              <a:t> </a:t>
            </a:r>
            <a:r>
              <a:rPr lang="en-US" dirty="0" err="1" smtClean="0"/>
              <a:t>dan</a:t>
            </a:r>
            <a:r>
              <a:rPr lang="en-US" dirty="0" smtClean="0"/>
              <a:t> </a:t>
            </a:r>
            <a:r>
              <a:rPr lang="en-US" dirty="0" err="1" smtClean="0"/>
              <a:t>Kebudayaan</a:t>
            </a:r>
            <a:r>
              <a:rPr lang="en-US" dirty="0" smtClean="0"/>
              <a:t>. </a:t>
            </a:r>
            <a:r>
              <a:rPr lang="fi-FI" dirty="0" smtClean="0"/>
              <a:t>2000.</a:t>
            </a:r>
            <a:r>
              <a:rPr lang="fi-FI" i="1" dirty="0" smtClean="0"/>
              <a:t>Pedoman Umum Ejaan Bahasa Indonesia yang Disempurnakan</a:t>
            </a:r>
            <a:r>
              <a:rPr lang="fi-FI" dirty="0" smtClean="0"/>
              <a:t>.  Jakarta: Balai Pustaka.</a:t>
            </a:r>
            <a:endParaRPr lang="en-US" dirty="0" smtClean="0"/>
          </a:p>
          <a:p>
            <a:pPr>
              <a:buNone/>
            </a:pPr>
            <a:r>
              <a:rPr lang="fi-FI" dirty="0" smtClean="0"/>
              <a:t> </a:t>
            </a:r>
            <a:endParaRPr lang="en-US" dirty="0" smtClean="0"/>
          </a:p>
          <a:p>
            <a:pPr>
              <a:buNone/>
            </a:pPr>
            <a:r>
              <a:rPr lang="pt-BR" dirty="0" smtClean="0"/>
              <a:t>__________.  2008. </a:t>
            </a:r>
            <a:r>
              <a:rPr lang="pt-BR" i="1" dirty="0" smtClean="0"/>
              <a:t>Kamus Besar Bahasa Indonesia. </a:t>
            </a:r>
            <a:r>
              <a:rPr lang="fi-FI" dirty="0" smtClean="0"/>
              <a:t>Jakarta:</a:t>
            </a:r>
            <a:r>
              <a:rPr lang="fi-FI" i="1" dirty="0" smtClean="0"/>
              <a:t> </a:t>
            </a:r>
            <a:r>
              <a:rPr lang="pt-BR" dirty="0" smtClean="0"/>
              <a:t>Balai Pustaka. </a:t>
            </a:r>
            <a:endParaRPr lang="en-US" dirty="0" smtClean="0"/>
          </a:p>
          <a:p>
            <a:pPr>
              <a:buNone/>
            </a:pPr>
            <a:r>
              <a:rPr lang="fi-FI" dirty="0" smtClean="0"/>
              <a:t> </a:t>
            </a:r>
            <a:endParaRPr lang="en-US" dirty="0" smtClean="0"/>
          </a:p>
          <a:p>
            <a:pPr>
              <a:buNone/>
            </a:pPr>
            <a:r>
              <a:rPr lang="fi-FI" dirty="0" smtClean="0"/>
              <a:t>__________.  1995. </a:t>
            </a:r>
            <a:r>
              <a:rPr lang="fi-FI" i="1" dirty="0" smtClean="0"/>
              <a:t>Pedoman Pengindonesiaan Nama dan Kata Asing. </a:t>
            </a:r>
            <a:r>
              <a:rPr lang="fi-FI" dirty="0" smtClean="0"/>
              <a:t>Jakarta: Balai Pustaka.</a:t>
            </a:r>
            <a:endParaRPr lang="en-US" dirty="0" smtClean="0"/>
          </a:p>
          <a:p>
            <a:pPr>
              <a:buNone/>
            </a:pPr>
            <a:r>
              <a:rPr lang="fi-FI" dirty="0" smtClean="0"/>
              <a:t> </a:t>
            </a:r>
            <a:endParaRPr lang="en-US" dirty="0" smtClean="0"/>
          </a:p>
          <a:p>
            <a:pPr>
              <a:buNone/>
            </a:pPr>
            <a:r>
              <a:rPr lang="fi-FI" dirty="0" smtClean="0"/>
              <a:t>Pusat Bahasa. </a:t>
            </a:r>
            <a:r>
              <a:rPr lang="es-ES" dirty="0" smtClean="0"/>
              <a:t>2008. </a:t>
            </a:r>
            <a:r>
              <a:rPr lang="es-ES" i="1" dirty="0" err="1" smtClean="0"/>
              <a:t>Pedoman</a:t>
            </a:r>
            <a:r>
              <a:rPr lang="es-ES" i="1" dirty="0" smtClean="0"/>
              <a:t> </a:t>
            </a:r>
            <a:r>
              <a:rPr lang="es-ES" i="1" dirty="0" err="1" smtClean="0"/>
              <a:t>Umum</a:t>
            </a:r>
            <a:r>
              <a:rPr lang="es-ES" i="1" dirty="0" smtClean="0"/>
              <a:t> </a:t>
            </a:r>
            <a:r>
              <a:rPr lang="es-ES" i="1" dirty="0" err="1" smtClean="0"/>
              <a:t>Pembentukan</a:t>
            </a:r>
            <a:r>
              <a:rPr lang="es-ES" i="1" dirty="0" smtClean="0"/>
              <a:t> </a:t>
            </a:r>
            <a:r>
              <a:rPr lang="es-ES" i="1" dirty="0" err="1" smtClean="0"/>
              <a:t>Istilah</a:t>
            </a:r>
            <a:r>
              <a:rPr lang="es-ES" i="1" dirty="0" smtClean="0"/>
              <a:t>. </a:t>
            </a:r>
            <a:r>
              <a:rPr lang="fi-FI" dirty="0" smtClean="0"/>
              <a:t>Jakarta</a:t>
            </a:r>
            <a:r>
              <a:rPr lang="es-ES" dirty="0" smtClean="0"/>
              <a:t> : </a:t>
            </a:r>
            <a:r>
              <a:rPr lang="es-ES" dirty="0" err="1" smtClean="0"/>
              <a:t>Pusat</a:t>
            </a:r>
            <a:r>
              <a:rPr lang="es-ES" dirty="0" smtClean="0"/>
              <a:t> </a:t>
            </a:r>
            <a:r>
              <a:rPr lang="es-ES" dirty="0" err="1" smtClean="0"/>
              <a:t>Bahasa</a:t>
            </a:r>
            <a:r>
              <a:rPr lang="es-ES" dirty="0" smtClean="0"/>
              <a:t>. </a:t>
            </a:r>
            <a:endParaRPr lang="en-US" dirty="0" smtClean="0"/>
          </a:p>
          <a:p>
            <a:pPr>
              <a:buNone/>
            </a:pPr>
            <a:r>
              <a:rPr lang="fi-FI" dirty="0" smtClean="0"/>
              <a:t> </a:t>
            </a:r>
            <a:endParaRPr lang="en-US" dirty="0" smtClean="0"/>
          </a:p>
          <a:p>
            <a:pPr>
              <a:buNone/>
            </a:pPr>
            <a:r>
              <a:rPr lang="fi-FI" dirty="0" smtClean="0"/>
              <a:t>Sugono, Dendy. </a:t>
            </a:r>
            <a:r>
              <a:rPr lang="es-ES" dirty="0" smtClean="0"/>
              <a:t>2003. </a:t>
            </a:r>
            <a:r>
              <a:rPr lang="es-ES" i="1" dirty="0" err="1" smtClean="0"/>
              <a:t>Buku</a:t>
            </a:r>
            <a:r>
              <a:rPr lang="es-ES" i="1" dirty="0" smtClean="0"/>
              <a:t> </a:t>
            </a:r>
            <a:r>
              <a:rPr lang="es-ES" i="1" dirty="0" err="1" smtClean="0"/>
              <a:t>Praktis</a:t>
            </a:r>
            <a:r>
              <a:rPr lang="es-ES" i="1" dirty="0" smtClean="0"/>
              <a:t> </a:t>
            </a:r>
            <a:r>
              <a:rPr lang="es-ES" i="1" dirty="0" err="1" smtClean="0"/>
              <a:t>Bahasa</a:t>
            </a:r>
            <a:r>
              <a:rPr lang="es-ES" i="1" dirty="0" smtClean="0"/>
              <a:t> Indonesia </a:t>
            </a:r>
            <a:r>
              <a:rPr lang="es-ES" i="1" dirty="0" err="1" smtClean="0"/>
              <a:t>Jilid</a:t>
            </a:r>
            <a:r>
              <a:rPr lang="es-ES" i="1" dirty="0" smtClean="0"/>
              <a:t> 1 dan 2. </a:t>
            </a:r>
            <a:r>
              <a:rPr lang="en-US" dirty="0" smtClean="0"/>
              <a:t>Jakarta</a:t>
            </a:r>
            <a:r>
              <a:rPr lang="es-ES" dirty="0" smtClean="0"/>
              <a:t> : </a:t>
            </a:r>
            <a:r>
              <a:rPr lang="es-ES" dirty="0" err="1" smtClean="0"/>
              <a:t>Pusat</a:t>
            </a:r>
            <a:r>
              <a:rPr lang="es-ES" dirty="0" smtClean="0"/>
              <a:t> </a:t>
            </a:r>
            <a:r>
              <a:rPr lang="es-ES" dirty="0" err="1" smtClean="0"/>
              <a:t>Bahasa</a:t>
            </a:r>
            <a:r>
              <a:rPr lang="es-ES" dirty="0" smtClean="0"/>
              <a:t>. </a:t>
            </a:r>
            <a:endParaRPr lang="en-US" dirty="0" smtClean="0"/>
          </a:p>
          <a:p>
            <a:pPr>
              <a:buNone/>
            </a:pPr>
            <a:r>
              <a:rPr lang="en-US" dirty="0" smtClean="0"/>
              <a:t> </a:t>
            </a:r>
          </a:p>
          <a:p>
            <a:pPr>
              <a:buNone/>
            </a:pPr>
            <a:r>
              <a:rPr lang="en-US" dirty="0" smtClean="0"/>
              <a:t>Tim </a:t>
            </a:r>
            <a:r>
              <a:rPr lang="en-US" dirty="0" err="1" smtClean="0"/>
              <a:t>Pengembang</a:t>
            </a:r>
            <a:r>
              <a:rPr lang="en-US" dirty="0" smtClean="0"/>
              <a:t>. 2009. </a:t>
            </a:r>
            <a:r>
              <a:rPr lang="en-US" i="1" dirty="0" err="1" smtClean="0"/>
              <a:t>Penggunaan</a:t>
            </a:r>
            <a:r>
              <a:rPr lang="en-US" i="1" dirty="0" smtClean="0"/>
              <a:t> </a:t>
            </a:r>
            <a:r>
              <a:rPr lang="en-US" i="1" dirty="0" err="1" smtClean="0"/>
              <a:t>Bahasa</a:t>
            </a:r>
            <a:r>
              <a:rPr lang="en-US" i="1" dirty="0" smtClean="0"/>
              <a:t> Indonesia </a:t>
            </a:r>
            <a:r>
              <a:rPr lang="en-US" i="1" dirty="0" err="1" smtClean="0"/>
              <a:t>Laras</a:t>
            </a:r>
            <a:r>
              <a:rPr lang="en-US" i="1" dirty="0" smtClean="0"/>
              <a:t> </a:t>
            </a:r>
            <a:r>
              <a:rPr lang="en-US" i="1" dirty="0" err="1" smtClean="0"/>
              <a:t>Ilmiah</a:t>
            </a:r>
            <a:r>
              <a:rPr lang="en-US" i="1" dirty="0" smtClean="0"/>
              <a:t>. </a:t>
            </a:r>
            <a:r>
              <a:rPr lang="en-US" dirty="0" smtClean="0"/>
              <a:t>Yogyakarta: </a:t>
            </a:r>
            <a:r>
              <a:rPr lang="en-US" dirty="0" err="1" smtClean="0"/>
              <a:t>Ardana</a:t>
            </a:r>
            <a:r>
              <a:rPr lang="en-US" dirty="0" smtClean="0"/>
              <a:t> Media</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ople-clip-art.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715962"/>
          </a:xfrm>
        </p:spPr>
        <p:txBody>
          <a:bodyPr>
            <a:normAutofit fontScale="90000"/>
          </a:bodyPr>
          <a:lstStyle/>
          <a:p>
            <a:r>
              <a:rPr lang="en-US" b="1" dirty="0"/>
              <a:t> </a:t>
            </a:r>
            <a:r>
              <a:rPr lang="en-US" dirty="0"/>
              <a:t/>
            </a:r>
            <a:br>
              <a:rPr lang="en-US" dirty="0"/>
            </a:br>
            <a:r>
              <a:rPr lang="en-US" dirty="0" smtClean="0"/>
              <a:t>B. </a:t>
            </a:r>
            <a:r>
              <a:rPr lang="en-US" b="1" dirty="0" err="1" smtClean="0"/>
              <a:t>Huruf</a:t>
            </a:r>
            <a:r>
              <a:rPr lang="en-US" b="1" dirty="0" smtClean="0"/>
              <a:t> </a:t>
            </a:r>
            <a:r>
              <a:rPr lang="en-US" b="1" dirty="0" err="1"/>
              <a:t>Kapital</a:t>
            </a:r>
            <a:r>
              <a:rPr lang="en-US" b="1" dirty="0"/>
              <a:t> </a:t>
            </a:r>
            <a:r>
              <a:rPr lang="en-US" dirty="0"/>
              <a:t/>
            </a:r>
            <a:br>
              <a:rPr lang="en-US" dirty="0"/>
            </a:br>
            <a:endParaRPr lang="en-US" dirty="0"/>
          </a:p>
        </p:txBody>
      </p:sp>
      <p:sp>
        <p:nvSpPr>
          <p:cNvPr id="3" name="Content Placeholder 2"/>
          <p:cNvSpPr>
            <a:spLocks noGrp="1"/>
          </p:cNvSpPr>
          <p:nvPr>
            <p:ph idx="1"/>
          </p:nvPr>
        </p:nvSpPr>
        <p:spPr>
          <a:xfrm>
            <a:off x="0" y="1066800"/>
            <a:ext cx="9144000" cy="5791200"/>
          </a:xfrm>
        </p:spPr>
        <p:txBody>
          <a:bodyPr>
            <a:noAutofit/>
          </a:bodyPr>
          <a:lstStyle/>
          <a:p>
            <a:pPr lvl="0">
              <a:buNone/>
            </a:pPr>
            <a:r>
              <a:rPr lang="en-US" sz="2400" dirty="0" smtClean="0">
                <a:latin typeface="Perpetua" pitchFamily="18" charset="0"/>
              </a:rPr>
              <a:t>1. </a:t>
            </a:r>
            <a:r>
              <a:rPr lang="en-US" sz="2400" dirty="0" err="1" smtClean="0">
                <a:latin typeface="Perpetua" pitchFamily="18" charset="0"/>
              </a:rPr>
              <a:t>Huruf</a:t>
            </a:r>
            <a:r>
              <a:rPr lang="en-US" sz="2400" dirty="0" smtClean="0">
                <a:latin typeface="Perpetua" pitchFamily="18" charset="0"/>
              </a:rPr>
              <a:t> </a:t>
            </a:r>
            <a:r>
              <a:rPr lang="en-US" sz="2400" dirty="0" err="1">
                <a:latin typeface="Perpetua" pitchFamily="18" charset="0"/>
              </a:rPr>
              <a:t>kapital</a:t>
            </a:r>
            <a:r>
              <a:rPr lang="en-US" sz="2400" dirty="0">
                <a:latin typeface="Perpetua" pitchFamily="18" charset="0"/>
              </a:rPr>
              <a:t> </a:t>
            </a:r>
            <a:r>
              <a:rPr lang="en-US" sz="2400" dirty="0" err="1">
                <a:latin typeface="Perpetua" pitchFamily="18" charset="0"/>
              </a:rPr>
              <a:t>atau</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besar</a:t>
            </a:r>
            <a:r>
              <a:rPr lang="en-US" sz="2400" dirty="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kata</a:t>
            </a:r>
            <a:r>
              <a:rPr lang="en-US" sz="2400" dirty="0">
                <a:latin typeface="Perpetua" pitchFamily="18" charset="0"/>
              </a:rPr>
              <a:t> </a:t>
            </a:r>
            <a:r>
              <a:rPr lang="en-US" sz="2400" dirty="0" err="1">
                <a:latin typeface="Perpetua" pitchFamily="18" charset="0"/>
              </a:rPr>
              <a:t>pada</a:t>
            </a:r>
            <a:r>
              <a:rPr lang="en-US" sz="2400" dirty="0">
                <a:latin typeface="Perpetua" pitchFamily="18" charset="0"/>
              </a:rPr>
              <a:t> </a:t>
            </a:r>
            <a:r>
              <a:rPr lang="en-US" sz="2400" dirty="0" err="1">
                <a:latin typeface="Perpetua" pitchFamily="18" charset="0"/>
              </a:rPr>
              <a:t>awal</a:t>
            </a:r>
            <a:r>
              <a:rPr lang="en-US" sz="2400" dirty="0">
                <a:latin typeface="Perpetua" pitchFamily="18" charset="0"/>
              </a:rPr>
              <a:t> </a:t>
            </a:r>
            <a:r>
              <a:rPr lang="en-US" sz="2400" dirty="0" err="1">
                <a:latin typeface="Perpetua" pitchFamily="18" charset="0"/>
              </a:rPr>
              <a:t>kalimat</a:t>
            </a:r>
            <a:r>
              <a:rPr lang="en-US" sz="2400" dirty="0">
                <a:latin typeface="Perpetua" pitchFamily="18" charset="0"/>
              </a:rPr>
              <a:t>.</a:t>
            </a:r>
          </a:p>
          <a:p>
            <a:pPr>
              <a:buNone/>
            </a:pPr>
            <a:r>
              <a:rPr lang="en-US" sz="2400" dirty="0" smtClean="0">
                <a:latin typeface="Perpetua" pitchFamily="18" charset="0"/>
              </a:rPr>
              <a:t>	</a:t>
            </a:r>
            <a:r>
              <a:rPr lang="en-US" sz="2400" dirty="0" err="1" smtClean="0">
                <a:latin typeface="Perpetua" pitchFamily="18" charset="0"/>
              </a:rPr>
              <a:t>Misalnya</a:t>
            </a:r>
            <a:r>
              <a:rPr lang="en-US" sz="2400" dirty="0">
                <a:latin typeface="Perpetua" pitchFamily="18" charset="0"/>
              </a:rPr>
              <a:t>:</a:t>
            </a:r>
          </a:p>
          <a:p>
            <a:pPr>
              <a:buNone/>
            </a:pPr>
            <a:r>
              <a:rPr lang="en-US" sz="2400" dirty="0" smtClean="0">
                <a:latin typeface="Perpetua" pitchFamily="18" charset="0"/>
              </a:rPr>
              <a:t>	</a:t>
            </a:r>
            <a:r>
              <a:rPr lang="en-US" sz="2400" dirty="0">
                <a:latin typeface="Perpetua" pitchFamily="18" charset="0"/>
              </a:rPr>
              <a:t>	</a:t>
            </a:r>
            <a:r>
              <a:rPr lang="en-US" sz="2400" b="1" i="1" dirty="0" err="1">
                <a:latin typeface="Perpetua" pitchFamily="18" charset="0"/>
              </a:rPr>
              <a:t>D</a:t>
            </a:r>
            <a:r>
              <a:rPr lang="en-US" sz="2400" b="1" dirty="0" err="1">
                <a:latin typeface="Perpetua" pitchFamily="18" charset="0"/>
              </a:rPr>
              <a:t>ia</a:t>
            </a:r>
            <a:r>
              <a:rPr lang="en-US" sz="2400" b="1" dirty="0">
                <a:latin typeface="Perpetua" pitchFamily="18" charset="0"/>
              </a:rPr>
              <a:t> </a:t>
            </a:r>
            <a:r>
              <a:rPr lang="en-US" sz="2400" b="1" dirty="0" err="1">
                <a:latin typeface="Perpetua" pitchFamily="18" charset="0"/>
              </a:rPr>
              <a:t>mengantuk</a:t>
            </a:r>
            <a:endParaRPr lang="en-US" sz="2400" b="1" dirty="0">
              <a:latin typeface="Perpetua" pitchFamily="18" charset="0"/>
            </a:endParaRPr>
          </a:p>
          <a:p>
            <a:pPr>
              <a:buNone/>
            </a:pPr>
            <a:r>
              <a:rPr lang="en-US" sz="2400" b="1" dirty="0" smtClean="0">
                <a:latin typeface="Perpetua" pitchFamily="18" charset="0"/>
              </a:rPr>
              <a:t>	</a:t>
            </a:r>
            <a:r>
              <a:rPr lang="en-US" sz="2400" b="1" dirty="0">
                <a:latin typeface="Perpetua" pitchFamily="18" charset="0"/>
              </a:rPr>
              <a:t>	</a:t>
            </a:r>
            <a:r>
              <a:rPr lang="en-US" sz="2400" b="1" i="1" dirty="0" err="1">
                <a:latin typeface="Perpetua" pitchFamily="18" charset="0"/>
              </a:rPr>
              <a:t>A</a:t>
            </a:r>
            <a:r>
              <a:rPr lang="en-US" sz="2400" b="1" dirty="0" err="1">
                <a:latin typeface="Perpetua" pitchFamily="18" charset="0"/>
              </a:rPr>
              <a:t>pa</a:t>
            </a:r>
            <a:r>
              <a:rPr lang="en-US" sz="2400" b="1" dirty="0">
                <a:latin typeface="Perpetua" pitchFamily="18" charset="0"/>
              </a:rPr>
              <a:t> </a:t>
            </a:r>
            <a:r>
              <a:rPr lang="en-US" sz="2400" b="1" dirty="0" err="1">
                <a:latin typeface="Perpetua" pitchFamily="18" charset="0"/>
              </a:rPr>
              <a:t>maksudnya</a:t>
            </a:r>
            <a:endParaRPr lang="en-US" sz="2400" b="1" dirty="0">
              <a:latin typeface="Perpetua" pitchFamily="18" charset="0"/>
            </a:endParaRPr>
          </a:p>
          <a:p>
            <a:pPr>
              <a:buNone/>
            </a:pPr>
            <a:r>
              <a:rPr lang="en-US" sz="2400" b="1" dirty="0" smtClean="0">
                <a:latin typeface="Perpetua" pitchFamily="18" charset="0"/>
              </a:rPr>
              <a:t>	</a:t>
            </a:r>
            <a:r>
              <a:rPr lang="en-US" sz="2400" b="1" dirty="0">
                <a:latin typeface="Perpetua" pitchFamily="18" charset="0"/>
              </a:rPr>
              <a:t>	</a:t>
            </a:r>
            <a:r>
              <a:rPr lang="en-US" sz="2400" b="1" i="1" dirty="0">
                <a:latin typeface="Perpetua" pitchFamily="18" charset="0"/>
              </a:rPr>
              <a:t>K</a:t>
            </a:r>
            <a:r>
              <a:rPr lang="en-US" sz="2400" b="1" dirty="0">
                <a:latin typeface="Perpetua" pitchFamily="18" charset="0"/>
              </a:rPr>
              <a:t>ita </a:t>
            </a:r>
            <a:r>
              <a:rPr lang="en-US" sz="2400" b="1" dirty="0" err="1">
                <a:latin typeface="Perpetua" pitchFamily="18" charset="0"/>
              </a:rPr>
              <a:t>harus</a:t>
            </a:r>
            <a:r>
              <a:rPr lang="en-US" sz="2400" b="1" dirty="0">
                <a:latin typeface="Perpetua" pitchFamily="18" charset="0"/>
              </a:rPr>
              <a:t> </a:t>
            </a:r>
            <a:r>
              <a:rPr lang="en-US" sz="2400" b="1" dirty="0" err="1">
                <a:latin typeface="Perpetua" pitchFamily="18" charset="0"/>
              </a:rPr>
              <a:t>bekerja</a:t>
            </a:r>
            <a:r>
              <a:rPr lang="en-US" sz="2400" b="1" dirty="0">
                <a:latin typeface="Perpetua" pitchFamily="18" charset="0"/>
              </a:rPr>
              <a:t> </a:t>
            </a:r>
            <a:r>
              <a:rPr lang="en-US" sz="2400" b="1" dirty="0" err="1">
                <a:latin typeface="Perpetua" pitchFamily="18" charset="0"/>
              </a:rPr>
              <a:t>keras</a:t>
            </a:r>
            <a:endParaRPr lang="en-US" sz="2400" b="1" dirty="0">
              <a:latin typeface="Perpetua" pitchFamily="18" charset="0"/>
            </a:endParaRPr>
          </a:p>
          <a:p>
            <a:pPr>
              <a:buNone/>
            </a:pPr>
            <a:r>
              <a:rPr lang="en-US" sz="2400" b="1" dirty="0">
                <a:latin typeface="Perpetua" pitchFamily="18" charset="0"/>
              </a:rPr>
              <a:t>		</a:t>
            </a:r>
            <a:r>
              <a:rPr lang="en-US" sz="2400" b="1" i="1" dirty="0" err="1">
                <a:latin typeface="Perpetua" pitchFamily="18" charset="0"/>
              </a:rPr>
              <a:t>P</a:t>
            </a:r>
            <a:r>
              <a:rPr lang="en-US" sz="2400" b="1" dirty="0" err="1">
                <a:latin typeface="Perpetua" pitchFamily="18" charset="0"/>
              </a:rPr>
              <a:t>ekerjaan</a:t>
            </a:r>
            <a:r>
              <a:rPr lang="en-US" sz="2400" b="1" dirty="0">
                <a:latin typeface="Perpetua" pitchFamily="18" charset="0"/>
              </a:rPr>
              <a:t> </a:t>
            </a:r>
            <a:r>
              <a:rPr lang="en-US" sz="2400" b="1" dirty="0" err="1">
                <a:latin typeface="Perpetua" pitchFamily="18" charset="0"/>
              </a:rPr>
              <a:t>itu</a:t>
            </a:r>
            <a:r>
              <a:rPr lang="en-US" sz="2400" b="1" dirty="0">
                <a:latin typeface="Perpetua" pitchFamily="18" charset="0"/>
              </a:rPr>
              <a:t> </a:t>
            </a:r>
            <a:r>
              <a:rPr lang="en-US" sz="2400" b="1" dirty="0" err="1">
                <a:latin typeface="Perpetua" pitchFamily="18" charset="0"/>
              </a:rPr>
              <a:t>belum</a:t>
            </a:r>
            <a:r>
              <a:rPr lang="en-US" sz="2400" b="1" dirty="0">
                <a:latin typeface="Perpetua" pitchFamily="18" charset="0"/>
              </a:rPr>
              <a:t> </a:t>
            </a:r>
            <a:r>
              <a:rPr lang="en-US" sz="2400" b="1" dirty="0" err="1">
                <a:latin typeface="Perpetua" pitchFamily="18" charset="0"/>
              </a:rPr>
              <a:t>selesai</a:t>
            </a:r>
            <a:endParaRPr lang="en-US" sz="2400" b="1" dirty="0">
              <a:latin typeface="Perpetua" pitchFamily="18" charset="0"/>
            </a:endParaRPr>
          </a:p>
          <a:p>
            <a:pPr>
              <a:buNone/>
            </a:pPr>
            <a:r>
              <a:rPr lang="en-US" sz="2400" b="1" dirty="0" smtClean="0">
                <a:latin typeface="Perpetua" pitchFamily="18" charset="0"/>
              </a:rPr>
              <a:t>	</a:t>
            </a:r>
            <a:r>
              <a:rPr lang="en-US" sz="2400" b="1" dirty="0">
                <a:latin typeface="Perpetua" pitchFamily="18" charset="0"/>
              </a:rPr>
              <a:t> </a:t>
            </a:r>
          </a:p>
          <a:p>
            <a:pPr lvl="0">
              <a:buNone/>
            </a:pPr>
            <a:r>
              <a:rPr lang="en-US" sz="2400" dirty="0" smtClean="0">
                <a:latin typeface="Perpetua" pitchFamily="18" charset="0"/>
              </a:rPr>
              <a:t>2. </a:t>
            </a:r>
            <a:r>
              <a:rPr lang="en-US" sz="2400" dirty="0" err="1" smtClean="0">
                <a:latin typeface="Perpetua" pitchFamily="18" charset="0"/>
              </a:rPr>
              <a:t>Huruf</a:t>
            </a:r>
            <a:r>
              <a:rPr lang="en-US" sz="2400" dirty="0" smtClean="0">
                <a:latin typeface="Perpetua" pitchFamily="18" charset="0"/>
              </a:rPr>
              <a:t> </a:t>
            </a:r>
            <a:r>
              <a:rPr lang="en-US" sz="2400" dirty="0" err="1">
                <a:latin typeface="Perpetua" pitchFamily="18" charset="0"/>
              </a:rPr>
              <a:t>kapital</a:t>
            </a:r>
            <a:r>
              <a:rPr lang="en-US" sz="2400" dirty="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petikan</a:t>
            </a:r>
            <a:r>
              <a:rPr lang="en-US" sz="2400" dirty="0">
                <a:latin typeface="Perpetua" pitchFamily="18" charset="0"/>
              </a:rPr>
              <a:t> </a:t>
            </a:r>
            <a:r>
              <a:rPr lang="en-US" sz="2400" dirty="0" err="1">
                <a:latin typeface="Perpetua" pitchFamily="18" charset="0"/>
              </a:rPr>
              <a:t>langsung</a:t>
            </a:r>
            <a:r>
              <a:rPr lang="en-US" sz="2400" dirty="0">
                <a:latin typeface="Perpetua" pitchFamily="18" charset="0"/>
              </a:rPr>
              <a:t>.</a:t>
            </a:r>
          </a:p>
          <a:p>
            <a:pPr>
              <a:buNone/>
            </a:pPr>
            <a:r>
              <a:rPr lang="en-US" sz="2400" dirty="0" smtClean="0">
                <a:latin typeface="Perpetua" pitchFamily="18" charset="0"/>
              </a:rPr>
              <a:t>	</a:t>
            </a:r>
            <a:r>
              <a:rPr lang="en-US" sz="2400" dirty="0" err="1" smtClean="0">
                <a:latin typeface="Perpetua" pitchFamily="18" charset="0"/>
              </a:rPr>
              <a:t>Misalnya</a:t>
            </a:r>
            <a:r>
              <a:rPr lang="en-US" sz="2400" dirty="0" smtClean="0">
                <a:latin typeface="Perpetua" pitchFamily="18" charset="0"/>
              </a:rPr>
              <a:t> </a:t>
            </a:r>
            <a:r>
              <a:rPr lang="en-US" sz="2400" dirty="0">
                <a:latin typeface="Perpetua" pitchFamily="18" charset="0"/>
              </a:rPr>
              <a:t>:</a:t>
            </a:r>
          </a:p>
          <a:p>
            <a:pPr>
              <a:buNone/>
            </a:pPr>
            <a:r>
              <a:rPr lang="en-US" sz="2400" dirty="0">
                <a:latin typeface="Perpetua" pitchFamily="18" charset="0"/>
              </a:rPr>
              <a:t>	</a:t>
            </a:r>
            <a:r>
              <a:rPr lang="en-US" sz="2400" dirty="0" smtClean="0">
                <a:latin typeface="Perpetua" pitchFamily="18" charset="0"/>
              </a:rPr>
              <a:t>	</a:t>
            </a:r>
            <a:r>
              <a:rPr lang="en-US" sz="2400" b="1" dirty="0" err="1" smtClean="0">
                <a:latin typeface="Perpetua" pitchFamily="18" charset="0"/>
              </a:rPr>
              <a:t>Adik</a:t>
            </a:r>
            <a:r>
              <a:rPr lang="en-US" sz="2400" b="1" dirty="0" smtClean="0">
                <a:latin typeface="Perpetua" pitchFamily="18" charset="0"/>
              </a:rPr>
              <a:t> </a:t>
            </a:r>
            <a:r>
              <a:rPr lang="en-US" sz="2400" b="1" dirty="0" err="1">
                <a:latin typeface="Perpetua" pitchFamily="18" charset="0"/>
              </a:rPr>
              <a:t>bertanya</a:t>
            </a:r>
            <a:r>
              <a:rPr lang="en-US" sz="2400" b="1" dirty="0">
                <a:latin typeface="Perpetua" pitchFamily="18" charset="0"/>
              </a:rPr>
              <a:t>, ”</a:t>
            </a:r>
            <a:r>
              <a:rPr lang="en-US" sz="2400" b="1" dirty="0" err="1">
                <a:latin typeface="Perpetua" pitchFamily="18" charset="0"/>
              </a:rPr>
              <a:t>Kapan</a:t>
            </a:r>
            <a:r>
              <a:rPr lang="en-US" sz="2400" b="1" dirty="0">
                <a:latin typeface="Perpetua" pitchFamily="18" charset="0"/>
              </a:rPr>
              <a:t> </a:t>
            </a:r>
            <a:r>
              <a:rPr lang="en-US" sz="2400" b="1" dirty="0" err="1">
                <a:latin typeface="Perpetua" pitchFamily="18" charset="0"/>
              </a:rPr>
              <a:t>kita</a:t>
            </a:r>
            <a:r>
              <a:rPr lang="en-US" sz="2400" b="1" dirty="0">
                <a:latin typeface="Perpetua" pitchFamily="18" charset="0"/>
              </a:rPr>
              <a:t> </a:t>
            </a:r>
            <a:r>
              <a:rPr lang="en-US" sz="2400" b="1" dirty="0" err="1">
                <a:latin typeface="Perpetua" pitchFamily="18" charset="0"/>
              </a:rPr>
              <a:t>pulang</a:t>
            </a:r>
            <a:r>
              <a:rPr lang="en-US" sz="2400" b="1" dirty="0">
                <a:latin typeface="Perpetua" pitchFamily="18" charset="0"/>
              </a:rPr>
              <a:t>?”</a:t>
            </a:r>
          </a:p>
          <a:p>
            <a:pPr>
              <a:buNone/>
            </a:pPr>
            <a:r>
              <a:rPr lang="en-US" sz="2400" b="1" dirty="0" smtClean="0">
                <a:latin typeface="Perpetua" pitchFamily="18" charset="0"/>
              </a:rPr>
              <a:t>	</a:t>
            </a:r>
            <a:r>
              <a:rPr lang="en-US" sz="2400" b="1" dirty="0">
                <a:latin typeface="Perpetua" pitchFamily="18" charset="0"/>
              </a:rPr>
              <a:t>	</a:t>
            </a:r>
            <a:r>
              <a:rPr lang="en-US" sz="2400" b="1" dirty="0" err="1">
                <a:latin typeface="Perpetua" pitchFamily="18" charset="0"/>
              </a:rPr>
              <a:t>Bapak</a:t>
            </a:r>
            <a:r>
              <a:rPr lang="en-US" sz="2400" b="1" dirty="0">
                <a:latin typeface="Perpetua" pitchFamily="18" charset="0"/>
              </a:rPr>
              <a:t> </a:t>
            </a:r>
            <a:r>
              <a:rPr lang="en-US" sz="2400" b="1" dirty="0" err="1">
                <a:latin typeface="Perpetua" pitchFamily="18" charset="0"/>
              </a:rPr>
              <a:t>menasihatkan</a:t>
            </a:r>
            <a:r>
              <a:rPr lang="en-US" sz="2400" b="1" dirty="0">
                <a:latin typeface="Perpetua" pitchFamily="18" charset="0"/>
              </a:rPr>
              <a:t>, “</a:t>
            </a:r>
            <a:r>
              <a:rPr lang="en-US" sz="2400" b="1" dirty="0" err="1">
                <a:latin typeface="Perpetua" pitchFamily="18" charset="0"/>
              </a:rPr>
              <a:t>Berhati-hati</a:t>
            </a:r>
            <a:r>
              <a:rPr lang="en-US" sz="2400" b="1" dirty="0">
                <a:latin typeface="Perpetua" pitchFamily="18" charset="0"/>
              </a:rPr>
              <a:t> , </a:t>
            </a:r>
            <a:r>
              <a:rPr lang="en-US" sz="2400" b="1" dirty="0" err="1">
                <a:latin typeface="Perpetua" pitchFamily="18" charset="0"/>
              </a:rPr>
              <a:t>Nak</a:t>
            </a:r>
            <a:r>
              <a:rPr lang="en-US" sz="2400" b="1" dirty="0">
                <a:latin typeface="Perpetua" pitchFamily="18" charset="0"/>
              </a:rPr>
              <a:t>!”</a:t>
            </a:r>
          </a:p>
          <a:p>
            <a:pPr>
              <a:buNone/>
            </a:pPr>
            <a:r>
              <a:rPr lang="en-US" sz="2400" b="1" dirty="0" smtClean="0">
                <a:latin typeface="Perpetua" pitchFamily="18" charset="0"/>
              </a:rPr>
              <a:t>	</a:t>
            </a:r>
            <a:r>
              <a:rPr lang="en-US" sz="2400" b="1" dirty="0">
                <a:latin typeface="Perpetua" pitchFamily="18" charset="0"/>
              </a:rPr>
              <a:t>	“</a:t>
            </a:r>
            <a:r>
              <a:rPr lang="en-US" sz="2400" b="1" dirty="0" err="1">
                <a:latin typeface="Perpetua" pitchFamily="18" charset="0"/>
              </a:rPr>
              <a:t>Kemarin</a:t>
            </a:r>
            <a:r>
              <a:rPr lang="en-US" sz="2400" b="1" dirty="0">
                <a:latin typeface="Perpetua" pitchFamily="18" charset="0"/>
              </a:rPr>
              <a:t> </a:t>
            </a:r>
            <a:r>
              <a:rPr lang="en-US" sz="2400" b="1" dirty="0" err="1">
                <a:latin typeface="Perpetua" pitchFamily="18" charset="0"/>
              </a:rPr>
              <a:t>engkau</a:t>
            </a:r>
            <a:r>
              <a:rPr lang="en-US" sz="2400" b="1" dirty="0">
                <a:latin typeface="Perpetua" pitchFamily="18" charset="0"/>
              </a:rPr>
              <a:t> </a:t>
            </a:r>
            <a:r>
              <a:rPr lang="en-US" sz="2400" b="1" dirty="0" err="1">
                <a:latin typeface="Perpetua" pitchFamily="18" charset="0"/>
              </a:rPr>
              <a:t>terlambat</a:t>
            </a:r>
            <a:r>
              <a:rPr lang="en-US" sz="2400" b="1" dirty="0">
                <a:latin typeface="Perpetua" pitchFamily="18" charset="0"/>
              </a:rPr>
              <a:t>,” </a:t>
            </a:r>
            <a:r>
              <a:rPr lang="en-US" sz="2400" b="1" dirty="0" err="1">
                <a:latin typeface="Perpetua" pitchFamily="18" charset="0"/>
              </a:rPr>
              <a:t>katanya</a:t>
            </a:r>
            <a:r>
              <a:rPr lang="en-US" sz="2400" b="1" dirty="0">
                <a:latin typeface="Perpetua" pitchFamily="18" charset="0"/>
              </a:rPr>
              <a:t>.</a:t>
            </a:r>
          </a:p>
          <a:p>
            <a:pPr>
              <a:buNone/>
            </a:pPr>
            <a:r>
              <a:rPr lang="en-US" sz="2400" b="1" dirty="0" smtClean="0">
                <a:latin typeface="Perpetua" pitchFamily="18" charset="0"/>
              </a:rPr>
              <a:t>	</a:t>
            </a:r>
            <a:endParaRPr lang="en-US" sz="2400" b="1" dirty="0">
              <a:latin typeface="Perpetua" pitchFamily="18" charset="0"/>
            </a:endParaRPr>
          </a:p>
          <a:p>
            <a:pPr>
              <a:buNone/>
            </a:pPr>
            <a:endParaRPr lang="en-US" sz="2400" b="1" dirty="0">
              <a:latin typeface="Perpetua"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202143373_gel_6.png"/>
          <p:cNvPicPr>
            <a:picLocks noChangeAspect="1"/>
          </p:cNvPicPr>
          <p:nvPr/>
        </p:nvPicPr>
        <p:blipFill>
          <a:blip r:embed="rId3"/>
          <a:stretch>
            <a:fillRect/>
          </a:stretch>
        </p:blipFill>
        <p:spPr>
          <a:xfrm>
            <a:off x="1" y="4419600"/>
            <a:ext cx="9144000" cy="2438400"/>
          </a:xfrm>
          <a:prstGeom prst="rect">
            <a:avLst/>
          </a:prstGeom>
        </p:spPr>
      </p:pic>
      <p:sp>
        <p:nvSpPr>
          <p:cNvPr id="3" name="Content Placeholder 2"/>
          <p:cNvSpPr>
            <a:spLocks noGrp="1"/>
          </p:cNvSpPr>
          <p:nvPr>
            <p:ph idx="1"/>
          </p:nvPr>
        </p:nvSpPr>
        <p:spPr>
          <a:xfrm>
            <a:off x="0" y="0"/>
            <a:ext cx="9144000" cy="6858000"/>
          </a:xfrm>
        </p:spPr>
        <p:txBody>
          <a:bodyPr>
            <a:normAutofit/>
          </a:bodyPr>
          <a:lstStyle/>
          <a:p>
            <a:pPr lvl="0">
              <a:buNone/>
            </a:pPr>
            <a:endParaRPr lang="en-US" sz="2000" b="1" dirty="0" smtClean="0">
              <a:latin typeface="Perpetua" pitchFamily="18" charset="0"/>
            </a:endParaRPr>
          </a:p>
          <a:p>
            <a:pPr lvl="0">
              <a:buNone/>
            </a:pPr>
            <a:r>
              <a:rPr lang="en-US" sz="2000" b="1" dirty="0" smtClean="0">
                <a:latin typeface="Perpetua" pitchFamily="18" charset="0"/>
              </a:rPr>
              <a:t>3. </a:t>
            </a:r>
            <a:r>
              <a:rPr lang="en-US" sz="2000" b="1" dirty="0" err="1" smtClean="0">
                <a:latin typeface="Perpetua" pitchFamily="18" charset="0"/>
              </a:rPr>
              <a:t>Huruf</a:t>
            </a:r>
            <a:r>
              <a:rPr lang="en-US" sz="2000" b="1" dirty="0" smtClean="0">
                <a:latin typeface="Perpetua" pitchFamily="18" charset="0"/>
              </a:rPr>
              <a:t> </a:t>
            </a:r>
            <a:r>
              <a:rPr lang="en-US" sz="2000" b="1" dirty="0" err="1">
                <a:latin typeface="Perpetua" pitchFamily="18" charset="0"/>
              </a:rPr>
              <a:t>kapital</a:t>
            </a:r>
            <a:r>
              <a:rPr lang="en-US" sz="2000" b="1" dirty="0">
                <a:latin typeface="Perpetua" pitchFamily="18" charset="0"/>
              </a:rPr>
              <a:t> </a:t>
            </a:r>
            <a:r>
              <a:rPr lang="en-US" sz="2000" b="1" dirty="0" err="1">
                <a:latin typeface="Perpetua" pitchFamily="18" charset="0"/>
              </a:rPr>
              <a:t>dipakai</a:t>
            </a:r>
            <a:r>
              <a:rPr lang="en-US" sz="2000" b="1" dirty="0">
                <a:latin typeface="Perpetua" pitchFamily="18" charset="0"/>
              </a:rPr>
              <a:t> </a:t>
            </a:r>
            <a:r>
              <a:rPr lang="en-US" sz="2000" b="1" dirty="0" err="1">
                <a:latin typeface="Perpetua" pitchFamily="18" charset="0"/>
              </a:rPr>
              <a:t>sebagai</a:t>
            </a:r>
            <a:r>
              <a:rPr lang="en-US" sz="2000" b="1" dirty="0">
                <a:latin typeface="Perpetua" pitchFamily="18" charset="0"/>
              </a:rPr>
              <a:t> </a:t>
            </a:r>
            <a:r>
              <a:rPr lang="en-US" sz="2000" b="1" dirty="0" err="1">
                <a:latin typeface="Perpetua" pitchFamily="18" charset="0"/>
              </a:rPr>
              <a:t>huruf</a:t>
            </a:r>
            <a:r>
              <a:rPr lang="en-US" sz="2000" b="1" dirty="0">
                <a:latin typeface="Perpetua" pitchFamily="18" charset="0"/>
              </a:rPr>
              <a:t> </a:t>
            </a:r>
            <a:r>
              <a:rPr lang="en-US" sz="2000" b="1" dirty="0" err="1">
                <a:latin typeface="Perpetua" pitchFamily="18" charset="0"/>
              </a:rPr>
              <a:t>pertama</a:t>
            </a:r>
            <a:r>
              <a:rPr lang="en-US" sz="2000" b="1" dirty="0">
                <a:latin typeface="Perpetua" pitchFamily="18" charset="0"/>
              </a:rPr>
              <a:t> </a:t>
            </a:r>
            <a:r>
              <a:rPr lang="en-US" sz="2000" b="1" dirty="0" err="1">
                <a:latin typeface="Perpetua" pitchFamily="18" charset="0"/>
              </a:rPr>
              <a:t>dalam</a:t>
            </a:r>
            <a:r>
              <a:rPr lang="en-US" sz="2000" b="1" dirty="0">
                <a:latin typeface="Perpetua" pitchFamily="18" charset="0"/>
              </a:rPr>
              <a:t> </a:t>
            </a:r>
            <a:r>
              <a:rPr lang="en-US" sz="2000" b="1" dirty="0" err="1">
                <a:latin typeface="Perpetua" pitchFamily="18" charset="0"/>
              </a:rPr>
              <a:t>ungkapan</a:t>
            </a:r>
            <a:r>
              <a:rPr lang="en-US" sz="2000" b="1" dirty="0">
                <a:latin typeface="Perpetua" pitchFamily="18" charset="0"/>
              </a:rPr>
              <a:t> yang </a:t>
            </a:r>
            <a:r>
              <a:rPr lang="en-US" sz="2000" b="1" dirty="0" err="1">
                <a:latin typeface="Perpetua" pitchFamily="18" charset="0"/>
              </a:rPr>
              <a:t>berhubungan</a:t>
            </a:r>
            <a:r>
              <a:rPr lang="en-US" sz="2000" b="1" dirty="0">
                <a:latin typeface="Perpetua" pitchFamily="18" charset="0"/>
              </a:rPr>
              <a:t> </a:t>
            </a:r>
            <a:r>
              <a:rPr lang="en-US" sz="2000" b="1" dirty="0" err="1">
                <a:latin typeface="Perpetua" pitchFamily="18" charset="0"/>
              </a:rPr>
              <a:t>dengan</a:t>
            </a:r>
            <a:r>
              <a:rPr lang="en-US" sz="2000" b="1" dirty="0">
                <a:latin typeface="Perpetua" pitchFamily="18" charset="0"/>
              </a:rPr>
              <a:t> </a:t>
            </a:r>
            <a:r>
              <a:rPr lang="en-US" sz="2000" b="1" dirty="0" err="1">
                <a:latin typeface="Perpetua" pitchFamily="18" charset="0"/>
              </a:rPr>
              <a:t>nama</a:t>
            </a:r>
            <a:r>
              <a:rPr lang="en-US" sz="2000" b="1" dirty="0">
                <a:latin typeface="Perpetua" pitchFamily="18" charset="0"/>
              </a:rPr>
              <a:t> </a:t>
            </a:r>
            <a:r>
              <a:rPr lang="en-US" sz="2000" b="1" dirty="0" err="1">
                <a:latin typeface="Perpetua" pitchFamily="18" charset="0"/>
              </a:rPr>
              <a:t>Tuhan</a:t>
            </a:r>
            <a:r>
              <a:rPr lang="en-US" sz="2000" b="1" dirty="0">
                <a:latin typeface="Perpetua" pitchFamily="18" charset="0"/>
              </a:rPr>
              <a:t> </a:t>
            </a:r>
            <a:r>
              <a:rPr lang="en-US" sz="2000" b="1" dirty="0" err="1">
                <a:latin typeface="Perpetua" pitchFamily="18" charset="0"/>
              </a:rPr>
              <a:t>dan</a:t>
            </a:r>
            <a:r>
              <a:rPr lang="en-US" sz="2000" b="1" dirty="0">
                <a:latin typeface="Perpetua" pitchFamily="18" charset="0"/>
              </a:rPr>
              <a:t> </a:t>
            </a:r>
            <a:r>
              <a:rPr lang="en-US" sz="2000" b="1" dirty="0" err="1">
                <a:latin typeface="Perpetua" pitchFamily="18" charset="0"/>
              </a:rPr>
              <a:t>kitab</a:t>
            </a:r>
            <a:r>
              <a:rPr lang="en-US" sz="2000" b="1" dirty="0">
                <a:latin typeface="Perpetua" pitchFamily="18" charset="0"/>
              </a:rPr>
              <a:t> </a:t>
            </a:r>
            <a:r>
              <a:rPr lang="en-US" sz="2000" b="1" dirty="0" err="1">
                <a:latin typeface="Perpetua" pitchFamily="18" charset="0"/>
              </a:rPr>
              <a:t>suci</a:t>
            </a:r>
            <a:r>
              <a:rPr lang="en-US" sz="2000" b="1" dirty="0">
                <a:latin typeface="Perpetua" pitchFamily="18" charset="0"/>
              </a:rPr>
              <a:t>, </a:t>
            </a:r>
            <a:r>
              <a:rPr lang="en-US" sz="2000" b="1" dirty="0" err="1">
                <a:latin typeface="Perpetua" pitchFamily="18" charset="0"/>
              </a:rPr>
              <a:t>termasuk</a:t>
            </a:r>
            <a:r>
              <a:rPr lang="en-US" sz="2000" b="1" dirty="0">
                <a:latin typeface="Perpetua" pitchFamily="18" charset="0"/>
              </a:rPr>
              <a:t> </a:t>
            </a:r>
            <a:r>
              <a:rPr lang="en-US" sz="2000" b="1" dirty="0" err="1">
                <a:latin typeface="Perpetua" pitchFamily="18" charset="0"/>
              </a:rPr>
              <a:t>kata</a:t>
            </a:r>
            <a:r>
              <a:rPr lang="en-US" sz="2000" b="1" dirty="0">
                <a:latin typeface="Perpetua" pitchFamily="18" charset="0"/>
              </a:rPr>
              <a:t> </a:t>
            </a:r>
            <a:r>
              <a:rPr lang="en-US" sz="2000" b="1" dirty="0" err="1">
                <a:latin typeface="Perpetua" pitchFamily="18" charset="0"/>
              </a:rPr>
              <a:t>ganti</a:t>
            </a:r>
            <a:r>
              <a:rPr lang="en-US" sz="2000" b="1" dirty="0">
                <a:latin typeface="Perpetua" pitchFamily="18" charset="0"/>
              </a:rPr>
              <a:t> </a:t>
            </a:r>
            <a:r>
              <a:rPr lang="en-US" sz="2000" b="1" dirty="0" err="1">
                <a:latin typeface="Perpetua" pitchFamily="18" charset="0"/>
              </a:rPr>
              <a:t>untuk</a:t>
            </a:r>
            <a:r>
              <a:rPr lang="en-US" sz="2000" b="1" dirty="0">
                <a:latin typeface="Perpetua" pitchFamily="18" charset="0"/>
              </a:rPr>
              <a:t> </a:t>
            </a:r>
            <a:r>
              <a:rPr lang="en-US" sz="2000" b="1" dirty="0" err="1">
                <a:latin typeface="Perpetua" pitchFamily="18" charset="0"/>
              </a:rPr>
              <a:t>Tuhan</a:t>
            </a:r>
            <a:r>
              <a:rPr lang="en-US" sz="2000" b="1" dirty="0">
                <a:latin typeface="Perpetua" pitchFamily="18" charset="0"/>
              </a:rPr>
              <a:t>.</a:t>
            </a:r>
          </a:p>
          <a:p>
            <a:pPr>
              <a:buNone/>
            </a:pPr>
            <a:r>
              <a:rPr lang="en-US" sz="2000" b="1" dirty="0" smtClean="0">
                <a:latin typeface="Perpetua" pitchFamily="18" charset="0"/>
              </a:rPr>
              <a:t>	</a:t>
            </a:r>
            <a:r>
              <a:rPr lang="en-US" sz="2000" b="1" dirty="0" err="1" smtClean="0">
                <a:solidFill>
                  <a:srgbClr val="FF0000"/>
                </a:solidFill>
                <a:latin typeface="Perpetua" pitchFamily="18" charset="0"/>
              </a:rPr>
              <a:t>Misalnya</a:t>
            </a:r>
            <a:r>
              <a:rPr lang="en-US" sz="2000" b="1" dirty="0" smtClean="0">
                <a:solidFill>
                  <a:srgbClr val="FF0000"/>
                </a:solidFill>
                <a:latin typeface="Perpetua" pitchFamily="18" charset="0"/>
              </a:rPr>
              <a:t> </a:t>
            </a:r>
            <a:r>
              <a:rPr lang="en-US" sz="2000" b="1" dirty="0">
                <a:solidFill>
                  <a:srgbClr val="FF0000"/>
                </a:solidFill>
                <a:latin typeface="Perpetua" pitchFamily="18" charset="0"/>
              </a:rPr>
              <a:t>:</a:t>
            </a:r>
          </a:p>
          <a:p>
            <a:pPr>
              <a:buNone/>
            </a:pPr>
            <a:r>
              <a:rPr lang="en-US" sz="2000" b="1" dirty="0" smtClean="0">
                <a:solidFill>
                  <a:srgbClr val="FF0000"/>
                </a:solidFill>
                <a:latin typeface="Perpetua" pitchFamily="18" charset="0"/>
              </a:rPr>
              <a:t>	</a:t>
            </a:r>
            <a:r>
              <a:rPr lang="en-US" sz="2000" b="1" dirty="0">
                <a:solidFill>
                  <a:srgbClr val="FF0000"/>
                </a:solidFill>
                <a:latin typeface="Perpetua" pitchFamily="18" charset="0"/>
              </a:rPr>
              <a:t>	</a:t>
            </a:r>
            <a:r>
              <a:rPr lang="en-US" sz="2000" b="1" i="1" dirty="0">
                <a:solidFill>
                  <a:srgbClr val="FF0000"/>
                </a:solidFill>
                <a:latin typeface="Perpetua" pitchFamily="18" charset="0"/>
              </a:rPr>
              <a:t>A</a:t>
            </a:r>
            <a:r>
              <a:rPr lang="en-US" sz="2000" b="1" dirty="0">
                <a:solidFill>
                  <a:srgbClr val="FF0000"/>
                </a:solidFill>
                <a:latin typeface="Perpetua" pitchFamily="18" charset="0"/>
              </a:rPr>
              <a:t>llah, </a:t>
            </a:r>
            <a:r>
              <a:rPr lang="en-US" sz="2000" b="1" i="1" dirty="0">
                <a:solidFill>
                  <a:srgbClr val="FF0000"/>
                </a:solidFill>
                <a:latin typeface="Perpetua" pitchFamily="18" charset="0"/>
              </a:rPr>
              <a:t>Y</a:t>
            </a:r>
            <a:r>
              <a:rPr lang="en-US" sz="2000" b="1" dirty="0">
                <a:solidFill>
                  <a:srgbClr val="FF0000"/>
                </a:solidFill>
                <a:latin typeface="Perpetua" pitchFamily="18" charset="0"/>
              </a:rPr>
              <a:t>ang </a:t>
            </a:r>
            <a:r>
              <a:rPr lang="en-US" sz="2000" b="1" i="1" dirty="0" err="1">
                <a:solidFill>
                  <a:srgbClr val="FF0000"/>
                </a:solidFill>
                <a:latin typeface="Perpetua" pitchFamily="18" charset="0"/>
              </a:rPr>
              <a:t>M</a:t>
            </a:r>
            <a:r>
              <a:rPr lang="en-US" sz="2000" b="1" dirty="0" err="1">
                <a:solidFill>
                  <a:srgbClr val="FF0000"/>
                </a:solidFill>
                <a:latin typeface="Perpetua" pitchFamily="18" charset="0"/>
              </a:rPr>
              <a:t>ahakuasa</a:t>
            </a:r>
            <a:r>
              <a:rPr lang="en-US" sz="2000" b="1" dirty="0">
                <a:solidFill>
                  <a:srgbClr val="FF0000"/>
                </a:solidFill>
                <a:latin typeface="Perpetua" pitchFamily="18" charset="0"/>
              </a:rPr>
              <a:t>, </a:t>
            </a:r>
            <a:r>
              <a:rPr lang="en-US" sz="2000" b="1" i="1" dirty="0">
                <a:solidFill>
                  <a:srgbClr val="FF0000"/>
                </a:solidFill>
                <a:latin typeface="Perpetua" pitchFamily="18" charset="0"/>
              </a:rPr>
              <a:t>Y</a:t>
            </a:r>
            <a:r>
              <a:rPr lang="en-US" sz="2000" b="1" dirty="0">
                <a:solidFill>
                  <a:srgbClr val="FF0000"/>
                </a:solidFill>
                <a:latin typeface="Perpetua" pitchFamily="18" charset="0"/>
              </a:rPr>
              <a:t>ang </a:t>
            </a:r>
            <a:r>
              <a:rPr lang="en-US" sz="2000" b="1" i="1" dirty="0" err="1">
                <a:solidFill>
                  <a:srgbClr val="FF0000"/>
                </a:solidFill>
                <a:latin typeface="Perpetua" pitchFamily="18" charset="0"/>
              </a:rPr>
              <a:t>M</a:t>
            </a:r>
            <a:r>
              <a:rPr lang="en-US" sz="2000" b="1" dirty="0" err="1">
                <a:solidFill>
                  <a:srgbClr val="FF0000"/>
                </a:solidFill>
                <a:latin typeface="Perpetua" pitchFamily="18" charset="0"/>
              </a:rPr>
              <a:t>aha</a:t>
            </a:r>
            <a:r>
              <a:rPr lang="en-US" sz="2000" b="1" dirty="0">
                <a:solidFill>
                  <a:srgbClr val="FF0000"/>
                </a:solidFill>
                <a:latin typeface="Perpetua" pitchFamily="18" charset="0"/>
              </a:rPr>
              <a:t> </a:t>
            </a:r>
            <a:r>
              <a:rPr lang="en-US" sz="2000" b="1" i="1" dirty="0" err="1">
                <a:solidFill>
                  <a:srgbClr val="FF0000"/>
                </a:solidFill>
                <a:latin typeface="Perpetua" pitchFamily="18" charset="0"/>
              </a:rPr>
              <a:t>P</a:t>
            </a:r>
            <a:r>
              <a:rPr lang="en-US" sz="2000" b="1" dirty="0" err="1">
                <a:solidFill>
                  <a:srgbClr val="FF0000"/>
                </a:solidFill>
                <a:latin typeface="Perpetua" pitchFamily="18" charset="0"/>
              </a:rPr>
              <a:t>engasih</a:t>
            </a:r>
            <a:endParaRPr lang="en-US" sz="2000" b="1" dirty="0">
              <a:solidFill>
                <a:srgbClr val="FF0000"/>
              </a:solidFill>
              <a:latin typeface="Perpetua" pitchFamily="18" charset="0"/>
            </a:endParaRPr>
          </a:p>
          <a:p>
            <a:pPr>
              <a:buNone/>
            </a:pPr>
            <a:r>
              <a:rPr lang="en-US" sz="2000" b="1" dirty="0" smtClean="0">
                <a:solidFill>
                  <a:srgbClr val="FF0000"/>
                </a:solidFill>
                <a:latin typeface="Perpetua" pitchFamily="18" charset="0"/>
              </a:rPr>
              <a:t>	</a:t>
            </a:r>
            <a:r>
              <a:rPr lang="en-US" sz="2000" b="1" dirty="0">
                <a:solidFill>
                  <a:srgbClr val="FF0000"/>
                </a:solidFill>
                <a:latin typeface="Perpetua" pitchFamily="18" charset="0"/>
              </a:rPr>
              <a:t>	</a:t>
            </a:r>
            <a:r>
              <a:rPr lang="en-US" sz="2000" b="1" i="1" dirty="0" err="1">
                <a:solidFill>
                  <a:srgbClr val="FF0000"/>
                </a:solidFill>
                <a:latin typeface="Perpetua" pitchFamily="18" charset="0"/>
              </a:rPr>
              <a:t>A</a:t>
            </a:r>
            <a:r>
              <a:rPr lang="en-US" sz="2000" b="1" dirty="0" err="1">
                <a:solidFill>
                  <a:srgbClr val="FF0000"/>
                </a:solidFill>
                <a:latin typeface="Perpetua" pitchFamily="18" charset="0"/>
              </a:rPr>
              <a:t>lkitab</a:t>
            </a:r>
            <a:r>
              <a:rPr lang="en-US" sz="2000" b="1" dirty="0">
                <a:solidFill>
                  <a:srgbClr val="FF0000"/>
                </a:solidFill>
                <a:latin typeface="Perpetua" pitchFamily="18" charset="0"/>
              </a:rPr>
              <a:t>, </a:t>
            </a:r>
            <a:r>
              <a:rPr lang="en-US" sz="2000" b="1" i="1" dirty="0">
                <a:solidFill>
                  <a:srgbClr val="FF0000"/>
                </a:solidFill>
                <a:latin typeface="Perpetua" pitchFamily="18" charset="0"/>
              </a:rPr>
              <a:t>Q</a:t>
            </a:r>
            <a:r>
              <a:rPr lang="en-US" sz="2000" b="1" dirty="0">
                <a:solidFill>
                  <a:srgbClr val="FF0000"/>
                </a:solidFill>
                <a:latin typeface="Perpetua" pitchFamily="18" charset="0"/>
              </a:rPr>
              <a:t>uran, </a:t>
            </a:r>
            <a:r>
              <a:rPr lang="en-US" sz="2000" b="1" i="1" dirty="0" err="1">
                <a:solidFill>
                  <a:srgbClr val="FF0000"/>
                </a:solidFill>
                <a:latin typeface="Perpetua" pitchFamily="18" charset="0"/>
              </a:rPr>
              <a:t>W</a:t>
            </a:r>
            <a:r>
              <a:rPr lang="en-US" sz="2000" b="1" dirty="0" err="1">
                <a:solidFill>
                  <a:srgbClr val="FF0000"/>
                </a:solidFill>
                <a:latin typeface="Perpetua" pitchFamily="18" charset="0"/>
              </a:rPr>
              <a:t>eda</a:t>
            </a:r>
            <a:r>
              <a:rPr lang="en-US" sz="2000" b="1" dirty="0">
                <a:solidFill>
                  <a:srgbClr val="FF0000"/>
                </a:solidFill>
                <a:latin typeface="Perpetua" pitchFamily="18" charset="0"/>
              </a:rPr>
              <a:t>, </a:t>
            </a:r>
            <a:r>
              <a:rPr lang="en-US" sz="2000" b="1" i="1" dirty="0">
                <a:solidFill>
                  <a:srgbClr val="FF0000"/>
                </a:solidFill>
                <a:latin typeface="Perpetua" pitchFamily="18" charset="0"/>
              </a:rPr>
              <a:t>I</a:t>
            </a:r>
            <a:r>
              <a:rPr lang="en-US" sz="2000" b="1" dirty="0">
                <a:solidFill>
                  <a:srgbClr val="FF0000"/>
                </a:solidFill>
                <a:latin typeface="Perpetua" pitchFamily="18" charset="0"/>
              </a:rPr>
              <a:t>slam, </a:t>
            </a:r>
            <a:r>
              <a:rPr lang="en-US" sz="2000" b="1" i="1" dirty="0">
                <a:solidFill>
                  <a:srgbClr val="FF0000"/>
                </a:solidFill>
                <a:latin typeface="Perpetua" pitchFamily="18" charset="0"/>
              </a:rPr>
              <a:t>K</a:t>
            </a:r>
            <a:r>
              <a:rPr lang="en-US" sz="2000" b="1" dirty="0">
                <a:solidFill>
                  <a:srgbClr val="FF0000"/>
                </a:solidFill>
                <a:latin typeface="Perpetua" pitchFamily="18" charset="0"/>
              </a:rPr>
              <a:t>risten</a:t>
            </a:r>
          </a:p>
          <a:p>
            <a:pPr>
              <a:buNone/>
            </a:pPr>
            <a:r>
              <a:rPr lang="en-US" sz="2000" b="1" dirty="0" smtClean="0">
                <a:latin typeface="Perpetua" pitchFamily="18" charset="0"/>
              </a:rPr>
              <a:t>	</a:t>
            </a:r>
            <a:r>
              <a:rPr lang="en-US" sz="2000" b="1" dirty="0">
                <a:latin typeface="Perpetua" pitchFamily="18" charset="0"/>
              </a:rPr>
              <a:t>	</a:t>
            </a:r>
          </a:p>
          <a:p>
            <a:pPr>
              <a:buNone/>
            </a:pPr>
            <a:r>
              <a:rPr lang="en-US" sz="2000" b="1" dirty="0" smtClean="0">
                <a:latin typeface="Perpetua" pitchFamily="18" charset="0"/>
              </a:rPr>
              <a:t>4. </a:t>
            </a:r>
            <a:r>
              <a:rPr lang="en-US" sz="2000" b="1" dirty="0" err="1" smtClean="0">
                <a:latin typeface="Perpetua" pitchFamily="18" charset="0"/>
              </a:rPr>
              <a:t>Huruf</a:t>
            </a:r>
            <a:r>
              <a:rPr lang="en-US" sz="2000" b="1" dirty="0" smtClean="0">
                <a:latin typeface="Perpetua" pitchFamily="18" charset="0"/>
              </a:rPr>
              <a:t> </a:t>
            </a:r>
            <a:r>
              <a:rPr lang="en-US" sz="2000" b="1" dirty="0" err="1">
                <a:latin typeface="Perpetua" pitchFamily="18" charset="0"/>
              </a:rPr>
              <a:t>kapital</a:t>
            </a:r>
            <a:r>
              <a:rPr lang="en-US" sz="2000" b="1" dirty="0">
                <a:latin typeface="Perpetua" pitchFamily="18" charset="0"/>
              </a:rPr>
              <a:t> </a:t>
            </a:r>
            <a:r>
              <a:rPr lang="en-US" sz="2000" b="1" dirty="0" err="1">
                <a:latin typeface="Perpetua" pitchFamily="18" charset="0"/>
              </a:rPr>
              <a:t>dipakai</a:t>
            </a:r>
            <a:r>
              <a:rPr lang="en-US" sz="2000" b="1" dirty="0">
                <a:latin typeface="Perpetua" pitchFamily="18" charset="0"/>
              </a:rPr>
              <a:t> </a:t>
            </a:r>
            <a:r>
              <a:rPr lang="en-US" sz="2000" b="1" dirty="0" err="1">
                <a:latin typeface="Perpetua" pitchFamily="18" charset="0"/>
              </a:rPr>
              <a:t>sebagai</a:t>
            </a:r>
            <a:r>
              <a:rPr lang="en-US" sz="2000" b="1" dirty="0">
                <a:latin typeface="Perpetua" pitchFamily="18" charset="0"/>
              </a:rPr>
              <a:t> </a:t>
            </a:r>
            <a:r>
              <a:rPr lang="en-US" sz="2000" b="1" dirty="0" err="1">
                <a:latin typeface="Perpetua" pitchFamily="18" charset="0"/>
              </a:rPr>
              <a:t>huruf</a:t>
            </a:r>
            <a:r>
              <a:rPr lang="en-US" sz="2000" b="1" dirty="0">
                <a:latin typeface="Perpetua" pitchFamily="18" charset="0"/>
              </a:rPr>
              <a:t> </a:t>
            </a:r>
            <a:r>
              <a:rPr lang="en-US" sz="2000" b="1" dirty="0" err="1">
                <a:latin typeface="Perpetua" pitchFamily="18" charset="0"/>
              </a:rPr>
              <a:t>pertama</a:t>
            </a:r>
            <a:r>
              <a:rPr lang="en-US" sz="2000" b="1" dirty="0">
                <a:latin typeface="Perpetua" pitchFamily="18" charset="0"/>
              </a:rPr>
              <a:t> </a:t>
            </a:r>
            <a:r>
              <a:rPr lang="en-US" sz="2000" b="1" dirty="0" err="1">
                <a:latin typeface="Perpetua" pitchFamily="18" charset="0"/>
              </a:rPr>
              <a:t>nama</a:t>
            </a:r>
            <a:r>
              <a:rPr lang="en-US" sz="2000" b="1" dirty="0">
                <a:latin typeface="Perpetua" pitchFamily="18" charset="0"/>
              </a:rPr>
              <a:t> </a:t>
            </a:r>
            <a:r>
              <a:rPr lang="en-US" sz="2000" b="1" dirty="0" err="1">
                <a:latin typeface="Perpetua" pitchFamily="18" charset="0"/>
              </a:rPr>
              <a:t>gelar</a:t>
            </a:r>
            <a:r>
              <a:rPr lang="en-US" sz="2000" b="1" dirty="0">
                <a:latin typeface="Perpetua" pitchFamily="18" charset="0"/>
              </a:rPr>
              <a:t> </a:t>
            </a:r>
            <a:r>
              <a:rPr lang="en-US" sz="2000" b="1" dirty="0" err="1">
                <a:latin typeface="Perpetua" pitchFamily="18" charset="0"/>
              </a:rPr>
              <a:t>kehormatan</a:t>
            </a:r>
            <a:r>
              <a:rPr lang="en-US" sz="2000" b="1" dirty="0">
                <a:latin typeface="Perpetua" pitchFamily="18" charset="0"/>
              </a:rPr>
              <a:t>, </a:t>
            </a:r>
            <a:r>
              <a:rPr lang="en-US" sz="2000" b="1" dirty="0" err="1">
                <a:latin typeface="Perpetua" pitchFamily="18" charset="0"/>
              </a:rPr>
              <a:t>keturunan</a:t>
            </a:r>
            <a:r>
              <a:rPr lang="en-US" sz="2000" b="1" dirty="0">
                <a:latin typeface="Perpetua" pitchFamily="18" charset="0"/>
              </a:rPr>
              <a:t>, </a:t>
            </a:r>
            <a:r>
              <a:rPr lang="en-US" sz="2000" b="1" dirty="0" err="1">
                <a:latin typeface="Perpetua" pitchFamily="18" charset="0"/>
              </a:rPr>
              <a:t>dan</a:t>
            </a:r>
            <a:r>
              <a:rPr lang="en-US" sz="2000" b="1" dirty="0">
                <a:latin typeface="Perpetua" pitchFamily="18" charset="0"/>
              </a:rPr>
              <a:t> </a:t>
            </a:r>
            <a:r>
              <a:rPr lang="en-US" sz="2000" b="1" dirty="0" err="1">
                <a:latin typeface="Perpetua" pitchFamily="18" charset="0"/>
              </a:rPr>
              <a:t>keagamaan</a:t>
            </a:r>
            <a:r>
              <a:rPr lang="en-US" sz="2000" b="1" dirty="0">
                <a:latin typeface="Perpetua" pitchFamily="18" charset="0"/>
              </a:rPr>
              <a:t> yang </a:t>
            </a:r>
            <a:r>
              <a:rPr lang="en-US" sz="2000" b="1" dirty="0" err="1">
                <a:latin typeface="Perpetua" pitchFamily="18" charset="0"/>
              </a:rPr>
              <a:t>dikuti</a:t>
            </a:r>
            <a:r>
              <a:rPr lang="en-US" sz="2000" b="1" dirty="0">
                <a:latin typeface="Perpetua" pitchFamily="18" charset="0"/>
              </a:rPr>
              <a:t> </a:t>
            </a:r>
            <a:r>
              <a:rPr lang="en-US" sz="2000" b="1" dirty="0" err="1">
                <a:latin typeface="Perpetua" pitchFamily="18" charset="0"/>
              </a:rPr>
              <a:t>nama</a:t>
            </a:r>
            <a:r>
              <a:rPr lang="en-US" sz="2000" b="1" dirty="0">
                <a:latin typeface="Perpetua" pitchFamily="18" charset="0"/>
              </a:rPr>
              <a:t> </a:t>
            </a:r>
            <a:r>
              <a:rPr lang="en-US" sz="2000" b="1" dirty="0" err="1">
                <a:latin typeface="Perpetua" pitchFamily="18" charset="0"/>
              </a:rPr>
              <a:t>orang</a:t>
            </a:r>
            <a:r>
              <a:rPr lang="en-US" sz="2000" b="1" dirty="0">
                <a:latin typeface="Perpetua" pitchFamily="18" charset="0"/>
              </a:rPr>
              <a:t>.</a:t>
            </a:r>
          </a:p>
          <a:p>
            <a:pPr>
              <a:buNone/>
            </a:pPr>
            <a:r>
              <a:rPr lang="en-US" sz="2000" b="1" dirty="0" smtClean="0">
                <a:latin typeface="Perpetua" pitchFamily="18" charset="0"/>
              </a:rPr>
              <a:t>	</a:t>
            </a:r>
            <a:r>
              <a:rPr lang="en-US" sz="2000" b="1" dirty="0" err="1" smtClean="0">
                <a:solidFill>
                  <a:srgbClr val="FF0000"/>
                </a:solidFill>
                <a:latin typeface="Perpetua" pitchFamily="18" charset="0"/>
              </a:rPr>
              <a:t>Misalnya</a:t>
            </a:r>
            <a:r>
              <a:rPr lang="en-US" sz="2000" b="1" dirty="0" smtClean="0">
                <a:solidFill>
                  <a:srgbClr val="FF0000"/>
                </a:solidFill>
                <a:latin typeface="Perpetua" pitchFamily="18" charset="0"/>
              </a:rPr>
              <a:t> </a:t>
            </a:r>
            <a:r>
              <a:rPr lang="en-US" sz="2000" b="1" dirty="0">
                <a:solidFill>
                  <a:srgbClr val="FF0000"/>
                </a:solidFill>
                <a:latin typeface="Perpetua" pitchFamily="18" charset="0"/>
              </a:rPr>
              <a:t>:</a:t>
            </a:r>
          </a:p>
          <a:p>
            <a:pPr>
              <a:buNone/>
            </a:pPr>
            <a:r>
              <a:rPr lang="en-US" sz="2000" b="1" i="1" dirty="0" smtClean="0">
                <a:solidFill>
                  <a:srgbClr val="FF0000"/>
                </a:solidFill>
                <a:latin typeface="Perpetua" pitchFamily="18" charset="0"/>
              </a:rPr>
              <a:t>	</a:t>
            </a:r>
            <a:r>
              <a:rPr lang="en-US" sz="2000" b="1" i="1" dirty="0" err="1" smtClean="0">
                <a:solidFill>
                  <a:srgbClr val="FF0000"/>
                </a:solidFill>
                <a:latin typeface="Perpetua" pitchFamily="18" charset="0"/>
              </a:rPr>
              <a:t>M</a:t>
            </a:r>
            <a:r>
              <a:rPr lang="en-US" sz="2000" b="1" dirty="0" err="1" smtClean="0">
                <a:solidFill>
                  <a:srgbClr val="FF0000"/>
                </a:solidFill>
                <a:latin typeface="Perpetua" pitchFamily="18" charset="0"/>
              </a:rPr>
              <a:t>ahaputra</a:t>
            </a:r>
            <a:r>
              <a:rPr lang="en-US" sz="2000" b="1" dirty="0" smtClean="0">
                <a:solidFill>
                  <a:srgbClr val="FF0000"/>
                </a:solidFill>
                <a:latin typeface="Perpetua" pitchFamily="18" charset="0"/>
              </a:rPr>
              <a:t> </a:t>
            </a:r>
            <a:r>
              <a:rPr lang="en-US" sz="2000" b="1" dirty="0" err="1">
                <a:solidFill>
                  <a:srgbClr val="FF0000"/>
                </a:solidFill>
                <a:latin typeface="Perpetua" pitchFamily="18" charset="0"/>
              </a:rPr>
              <a:t>Yamin</a:t>
            </a:r>
            <a:r>
              <a:rPr lang="en-US" sz="2000" b="1" dirty="0">
                <a:solidFill>
                  <a:srgbClr val="FF0000"/>
                </a:solidFill>
                <a:latin typeface="Perpetua" pitchFamily="18" charset="0"/>
              </a:rPr>
              <a:t> , </a:t>
            </a:r>
            <a:r>
              <a:rPr lang="en-US" sz="2000" b="1" i="1" dirty="0">
                <a:solidFill>
                  <a:srgbClr val="FF0000"/>
                </a:solidFill>
                <a:latin typeface="Perpetua" pitchFamily="18" charset="0"/>
              </a:rPr>
              <a:t>S</a:t>
            </a:r>
            <a:r>
              <a:rPr lang="en-US" sz="2000" b="1" dirty="0">
                <a:solidFill>
                  <a:srgbClr val="FF0000"/>
                </a:solidFill>
                <a:latin typeface="Perpetua" pitchFamily="18" charset="0"/>
              </a:rPr>
              <a:t>ultan </a:t>
            </a:r>
            <a:r>
              <a:rPr lang="en-US" sz="2000" b="1" dirty="0" err="1">
                <a:solidFill>
                  <a:srgbClr val="FF0000"/>
                </a:solidFill>
                <a:latin typeface="Perpetua" pitchFamily="18" charset="0"/>
              </a:rPr>
              <a:t>Hasanudin</a:t>
            </a:r>
            <a:r>
              <a:rPr lang="en-US" sz="2000" b="1" dirty="0">
                <a:solidFill>
                  <a:srgbClr val="FF0000"/>
                </a:solidFill>
                <a:latin typeface="Perpetua" pitchFamily="18" charset="0"/>
              </a:rPr>
              <a:t>, </a:t>
            </a:r>
            <a:r>
              <a:rPr lang="en-US" sz="2000" b="1" i="1" dirty="0" err="1">
                <a:solidFill>
                  <a:srgbClr val="FF0000"/>
                </a:solidFill>
                <a:latin typeface="Perpetua" pitchFamily="18" charset="0"/>
              </a:rPr>
              <a:t>H</a:t>
            </a:r>
            <a:r>
              <a:rPr lang="en-US" sz="2000" b="1" dirty="0" err="1">
                <a:solidFill>
                  <a:srgbClr val="FF0000"/>
                </a:solidFill>
                <a:latin typeface="Perpetua" pitchFamily="18" charset="0"/>
              </a:rPr>
              <a:t>aji</a:t>
            </a:r>
            <a:r>
              <a:rPr lang="en-US" sz="2000" b="1" dirty="0">
                <a:solidFill>
                  <a:srgbClr val="FF0000"/>
                </a:solidFill>
                <a:latin typeface="Perpetua" pitchFamily="18" charset="0"/>
              </a:rPr>
              <a:t> </a:t>
            </a:r>
            <a:r>
              <a:rPr lang="en-US" sz="2000" b="1" dirty="0" err="1">
                <a:solidFill>
                  <a:srgbClr val="FF0000"/>
                </a:solidFill>
                <a:latin typeface="Perpetua" pitchFamily="18" charset="0"/>
              </a:rPr>
              <a:t>Agus</a:t>
            </a:r>
            <a:r>
              <a:rPr lang="en-US" sz="2000" b="1" dirty="0">
                <a:solidFill>
                  <a:srgbClr val="FF0000"/>
                </a:solidFill>
                <a:latin typeface="Perpetua" pitchFamily="18" charset="0"/>
              </a:rPr>
              <a:t> </a:t>
            </a:r>
            <a:r>
              <a:rPr lang="en-US" sz="2000" b="1" dirty="0" err="1">
                <a:solidFill>
                  <a:srgbClr val="FF0000"/>
                </a:solidFill>
                <a:latin typeface="Perpetua" pitchFamily="18" charset="0"/>
              </a:rPr>
              <a:t>Salim</a:t>
            </a:r>
            <a:r>
              <a:rPr lang="en-US" sz="2000" b="1" dirty="0">
                <a:solidFill>
                  <a:srgbClr val="FF0000"/>
                </a:solidFill>
                <a:latin typeface="Perpetua" pitchFamily="18" charset="0"/>
              </a:rPr>
              <a:t>, </a:t>
            </a:r>
            <a:r>
              <a:rPr lang="en-US" sz="2000" b="1" i="1" dirty="0">
                <a:solidFill>
                  <a:srgbClr val="FF0000"/>
                </a:solidFill>
                <a:latin typeface="Perpetua" pitchFamily="18" charset="0"/>
              </a:rPr>
              <a:t>I</a:t>
            </a:r>
            <a:r>
              <a:rPr lang="en-US" sz="2000" b="1" dirty="0">
                <a:solidFill>
                  <a:srgbClr val="FF0000"/>
                </a:solidFill>
                <a:latin typeface="Perpetua" pitchFamily="18" charset="0"/>
              </a:rPr>
              <a:t>mam </a:t>
            </a:r>
            <a:r>
              <a:rPr lang="en-US" sz="2000" b="1" dirty="0" err="1">
                <a:solidFill>
                  <a:srgbClr val="FF0000"/>
                </a:solidFill>
                <a:latin typeface="Perpetua" pitchFamily="18" charset="0"/>
              </a:rPr>
              <a:t>Syafii</a:t>
            </a:r>
            <a:r>
              <a:rPr lang="en-US" sz="2000" b="1" dirty="0">
                <a:solidFill>
                  <a:srgbClr val="FF0000"/>
                </a:solidFill>
                <a:latin typeface="Perpetua" pitchFamily="18" charset="0"/>
              </a:rPr>
              <a:t>, </a:t>
            </a:r>
            <a:r>
              <a:rPr lang="en-US" sz="2000" b="1" i="1" dirty="0" err="1">
                <a:solidFill>
                  <a:srgbClr val="FF0000"/>
                </a:solidFill>
                <a:latin typeface="Perpetua" pitchFamily="18" charset="0"/>
              </a:rPr>
              <a:t>N</a:t>
            </a:r>
            <a:r>
              <a:rPr lang="en-US" sz="2000" b="1" dirty="0" err="1">
                <a:solidFill>
                  <a:srgbClr val="FF0000"/>
                </a:solidFill>
                <a:latin typeface="Perpetua" pitchFamily="18" charset="0"/>
              </a:rPr>
              <a:t>abi</a:t>
            </a:r>
            <a:r>
              <a:rPr lang="en-US" sz="2000" b="1" dirty="0">
                <a:solidFill>
                  <a:srgbClr val="FF0000"/>
                </a:solidFill>
                <a:latin typeface="Perpetua" pitchFamily="18" charset="0"/>
              </a:rPr>
              <a:t> Ibrahim</a:t>
            </a:r>
          </a:p>
          <a:p>
            <a:pPr>
              <a:buNone/>
            </a:pPr>
            <a:r>
              <a:rPr lang="en-US" sz="2000" b="1" dirty="0">
                <a:solidFill>
                  <a:srgbClr val="FF0000"/>
                </a:solidFill>
                <a:latin typeface="Perpetua" pitchFamily="18" charset="0"/>
              </a:rPr>
              <a:t> </a:t>
            </a:r>
          </a:p>
          <a:p>
            <a:pPr>
              <a:buNone/>
            </a:pPr>
            <a:r>
              <a:rPr lang="en-US" sz="2000" b="1" dirty="0" smtClean="0">
                <a:latin typeface="Perpetua" pitchFamily="18" charset="0"/>
              </a:rPr>
              <a:t>	</a:t>
            </a:r>
            <a:r>
              <a:rPr lang="en-US" sz="2000" b="1" dirty="0" err="1" smtClean="0">
                <a:solidFill>
                  <a:schemeClr val="bg1"/>
                </a:solidFill>
                <a:latin typeface="Perpetua" pitchFamily="18" charset="0"/>
              </a:rPr>
              <a:t>Huruf</a:t>
            </a:r>
            <a:r>
              <a:rPr lang="en-US" sz="2000" b="1" dirty="0" smtClean="0">
                <a:solidFill>
                  <a:schemeClr val="bg1"/>
                </a:solidFill>
                <a:latin typeface="Perpetua" pitchFamily="18" charset="0"/>
              </a:rPr>
              <a:t> </a:t>
            </a:r>
            <a:r>
              <a:rPr lang="en-US" sz="2000" b="1" dirty="0" err="1">
                <a:solidFill>
                  <a:schemeClr val="bg1"/>
                </a:solidFill>
                <a:latin typeface="Perpetua" pitchFamily="18" charset="0"/>
              </a:rPr>
              <a:t>kapital</a:t>
            </a:r>
            <a:r>
              <a:rPr lang="en-US" sz="2000" b="1" dirty="0">
                <a:solidFill>
                  <a:schemeClr val="bg1"/>
                </a:solidFill>
                <a:latin typeface="Perpetua" pitchFamily="18" charset="0"/>
              </a:rPr>
              <a:t> </a:t>
            </a:r>
            <a:r>
              <a:rPr lang="en-US" sz="2000" b="1" dirty="0" err="1">
                <a:solidFill>
                  <a:schemeClr val="bg1"/>
                </a:solidFill>
                <a:latin typeface="Perpetua" pitchFamily="18" charset="0"/>
              </a:rPr>
              <a:t>tidak</a:t>
            </a:r>
            <a:r>
              <a:rPr lang="en-US" sz="2000" b="1" dirty="0">
                <a:solidFill>
                  <a:schemeClr val="bg1"/>
                </a:solidFill>
                <a:latin typeface="Perpetua" pitchFamily="18" charset="0"/>
              </a:rPr>
              <a:t> </a:t>
            </a:r>
            <a:r>
              <a:rPr lang="en-US" sz="2000" b="1" dirty="0" err="1">
                <a:solidFill>
                  <a:schemeClr val="bg1"/>
                </a:solidFill>
                <a:latin typeface="Perpetua" pitchFamily="18" charset="0"/>
              </a:rPr>
              <a:t>dipakai</a:t>
            </a:r>
            <a:r>
              <a:rPr lang="en-US" sz="2000" b="1" dirty="0">
                <a:solidFill>
                  <a:schemeClr val="bg1"/>
                </a:solidFill>
                <a:latin typeface="Perpetua" pitchFamily="18" charset="0"/>
              </a:rPr>
              <a:t> </a:t>
            </a:r>
            <a:r>
              <a:rPr lang="en-US" sz="2000" b="1" dirty="0" err="1">
                <a:solidFill>
                  <a:schemeClr val="bg1"/>
                </a:solidFill>
                <a:latin typeface="Perpetua" pitchFamily="18" charset="0"/>
              </a:rPr>
              <a:t>sebagai</a:t>
            </a:r>
            <a:r>
              <a:rPr lang="en-US" sz="2000" b="1" dirty="0">
                <a:solidFill>
                  <a:schemeClr val="bg1"/>
                </a:solidFill>
                <a:latin typeface="Perpetua" pitchFamily="18" charset="0"/>
              </a:rPr>
              <a:t> </a:t>
            </a:r>
            <a:r>
              <a:rPr lang="en-US" sz="2000" b="1" dirty="0" err="1">
                <a:solidFill>
                  <a:schemeClr val="bg1"/>
                </a:solidFill>
                <a:latin typeface="Perpetua" pitchFamily="18" charset="0"/>
              </a:rPr>
              <a:t>huruf</a:t>
            </a:r>
            <a:r>
              <a:rPr lang="en-US" sz="2000" b="1" dirty="0">
                <a:solidFill>
                  <a:schemeClr val="bg1"/>
                </a:solidFill>
                <a:latin typeface="Perpetua" pitchFamily="18" charset="0"/>
              </a:rPr>
              <a:t> </a:t>
            </a:r>
            <a:r>
              <a:rPr lang="en-US" sz="2000" b="1" dirty="0" err="1">
                <a:solidFill>
                  <a:schemeClr val="bg1"/>
                </a:solidFill>
                <a:latin typeface="Perpetua" pitchFamily="18" charset="0"/>
              </a:rPr>
              <a:t>pertama</a:t>
            </a:r>
            <a:r>
              <a:rPr lang="en-US" sz="2000" b="1" dirty="0">
                <a:solidFill>
                  <a:schemeClr val="bg1"/>
                </a:solidFill>
                <a:latin typeface="Perpetua" pitchFamily="18" charset="0"/>
              </a:rPr>
              <a:t> </a:t>
            </a:r>
            <a:r>
              <a:rPr lang="en-US" sz="2000" b="1" dirty="0" err="1">
                <a:solidFill>
                  <a:schemeClr val="bg1"/>
                </a:solidFill>
                <a:latin typeface="Perpetua" pitchFamily="18" charset="0"/>
              </a:rPr>
              <a:t>nama</a:t>
            </a:r>
            <a:r>
              <a:rPr lang="en-US" sz="2000" b="1" dirty="0">
                <a:solidFill>
                  <a:schemeClr val="bg1"/>
                </a:solidFill>
                <a:latin typeface="Perpetua" pitchFamily="18" charset="0"/>
              </a:rPr>
              <a:t> </a:t>
            </a:r>
            <a:r>
              <a:rPr lang="en-US" sz="2000" b="1" dirty="0" err="1">
                <a:solidFill>
                  <a:schemeClr val="bg1"/>
                </a:solidFill>
                <a:latin typeface="Perpetua" pitchFamily="18" charset="0"/>
              </a:rPr>
              <a:t>gelar</a:t>
            </a:r>
            <a:r>
              <a:rPr lang="en-US" sz="2000" b="1" dirty="0">
                <a:solidFill>
                  <a:schemeClr val="bg1"/>
                </a:solidFill>
                <a:latin typeface="Perpetua" pitchFamily="18" charset="0"/>
              </a:rPr>
              <a:t> </a:t>
            </a:r>
            <a:r>
              <a:rPr lang="en-US" sz="2000" b="1" dirty="0" err="1">
                <a:solidFill>
                  <a:schemeClr val="bg1"/>
                </a:solidFill>
                <a:latin typeface="Perpetua" pitchFamily="18" charset="0"/>
              </a:rPr>
              <a:t>kehormatan</a:t>
            </a:r>
            <a:r>
              <a:rPr lang="en-US" sz="2000" b="1" dirty="0">
                <a:solidFill>
                  <a:schemeClr val="bg1"/>
                </a:solidFill>
                <a:latin typeface="Perpetua" pitchFamily="18" charset="0"/>
              </a:rPr>
              <a:t>, </a:t>
            </a:r>
            <a:r>
              <a:rPr lang="en-US" sz="2000" b="1" dirty="0" err="1">
                <a:solidFill>
                  <a:schemeClr val="bg1"/>
                </a:solidFill>
                <a:latin typeface="Perpetua" pitchFamily="18" charset="0"/>
              </a:rPr>
              <a:t>keturunsn</a:t>
            </a:r>
            <a:r>
              <a:rPr lang="en-US" sz="2000" b="1" dirty="0">
                <a:solidFill>
                  <a:schemeClr val="bg1"/>
                </a:solidFill>
                <a:latin typeface="Perpetua" pitchFamily="18" charset="0"/>
              </a:rPr>
              <a:t>, </a:t>
            </a:r>
            <a:r>
              <a:rPr lang="en-US" sz="2000" b="1" dirty="0" err="1">
                <a:solidFill>
                  <a:schemeClr val="bg1"/>
                </a:solidFill>
                <a:latin typeface="Perpetua" pitchFamily="18" charset="0"/>
              </a:rPr>
              <a:t>dan</a:t>
            </a:r>
            <a:r>
              <a:rPr lang="en-US" sz="2000" b="1" dirty="0">
                <a:solidFill>
                  <a:schemeClr val="bg1"/>
                </a:solidFill>
                <a:latin typeface="Perpetua" pitchFamily="18" charset="0"/>
              </a:rPr>
              <a:t> </a:t>
            </a:r>
            <a:r>
              <a:rPr lang="en-US" sz="2000" b="1" dirty="0" err="1">
                <a:solidFill>
                  <a:schemeClr val="bg1"/>
                </a:solidFill>
                <a:latin typeface="Perpetua" pitchFamily="18" charset="0"/>
              </a:rPr>
              <a:t>keagamaan</a:t>
            </a:r>
            <a:r>
              <a:rPr lang="en-US" sz="2000" b="1" dirty="0">
                <a:solidFill>
                  <a:schemeClr val="bg1"/>
                </a:solidFill>
                <a:latin typeface="Perpetua" pitchFamily="18" charset="0"/>
              </a:rPr>
              <a:t> yang </a:t>
            </a:r>
            <a:r>
              <a:rPr lang="en-US" sz="2000" b="1" dirty="0" err="1">
                <a:solidFill>
                  <a:schemeClr val="bg1"/>
                </a:solidFill>
                <a:latin typeface="Perpetua" pitchFamily="18" charset="0"/>
              </a:rPr>
              <a:t>tidak</a:t>
            </a:r>
            <a:r>
              <a:rPr lang="en-US" sz="2000" b="1" dirty="0">
                <a:solidFill>
                  <a:schemeClr val="bg1"/>
                </a:solidFill>
                <a:latin typeface="Perpetua" pitchFamily="18" charset="0"/>
              </a:rPr>
              <a:t> </a:t>
            </a:r>
            <a:r>
              <a:rPr lang="en-US" sz="2000" b="1" dirty="0" err="1">
                <a:solidFill>
                  <a:schemeClr val="bg1"/>
                </a:solidFill>
                <a:latin typeface="Perpetua" pitchFamily="18" charset="0"/>
              </a:rPr>
              <a:t>diikuti</a:t>
            </a:r>
            <a:r>
              <a:rPr lang="en-US" sz="2000" b="1" dirty="0">
                <a:solidFill>
                  <a:schemeClr val="bg1"/>
                </a:solidFill>
                <a:latin typeface="Perpetua" pitchFamily="18" charset="0"/>
              </a:rPr>
              <a:t> </a:t>
            </a:r>
            <a:r>
              <a:rPr lang="en-US" sz="2000" b="1" dirty="0" err="1">
                <a:solidFill>
                  <a:schemeClr val="bg1"/>
                </a:solidFill>
                <a:latin typeface="Perpetua" pitchFamily="18" charset="0"/>
              </a:rPr>
              <a:t>nama</a:t>
            </a:r>
            <a:r>
              <a:rPr lang="en-US" sz="2000" b="1" dirty="0">
                <a:solidFill>
                  <a:schemeClr val="bg1"/>
                </a:solidFill>
                <a:latin typeface="Perpetua" pitchFamily="18" charset="0"/>
              </a:rPr>
              <a:t> </a:t>
            </a:r>
            <a:r>
              <a:rPr lang="en-US" sz="2000" b="1" dirty="0" err="1">
                <a:solidFill>
                  <a:schemeClr val="bg1"/>
                </a:solidFill>
                <a:latin typeface="Perpetua" pitchFamily="18" charset="0"/>
              </a:rPr>
              <a:t>orang</a:t>
            </a:r>
            <a:r>
              <a:rPr lang="en-US" sz="2000" b="1" dirty="0">
                <a:solidFill>
                  <a:schemeClr val="bg1"/>
                </a:solidFill>
                <a:latin typeface="Perpetua" pitchFamily="18" charset="0"/>
              </a:rPr>
              <a:t>.</a:t>
            </a:r>
          </a:p>
          <a:p>
            <a:pPr>
              <a:buNone/>
            </a:pPr>
            <a:r>
              <a:rPr lang="en-US" sz="2000" b="1" dirty="0" smtClean="0">
                <a:solidFill>
                  <a:schemeClr val="bg1"/>
                </a:solidFill>
                <a:latin typeface="Perpetua" pitchFamily="18" charset="0"/>
              </a:rPr>
              <a:t>	</a:t>
            </a:r>
            <a:r>
              <a:rPr lang="en-US" sz="2000" b="1" dirty="0" err="1" smtClean="0">
                <a:solidFill>
                  <a:schemeClr val="bg1"/>
                </a:solidFill>
                <a:latin typeface="Perpetua" pitchFamily="18" charset="0"/>
              </a:rPr>
              <a:t>Misalnya</a:t>
            </a:r>
            <a:r>
              <a:rPr lang="en-US" sz="2000" b="1" dirty="0" smtClean="0">
                <a:solidFill>
                  <a:schemeClr val="bg1"/>
                </a:solidFill>
                <a:latin typeface="Perpetua" pitchFamily="18" charset="0"/>
              </a:rPr>
              <a:t> </a:t>
            </a:r>
            <a:r>
              <a:rPr lang="en-US" sz="2000" b="1" dirty="0">
                <a:solidFill>
                  <a:schemeClr val="bg1"/>
                </a:solidFill>
                <a:latin typeface="Perpetua" pitchFamily="18" charset="0"/>
              </a:rPr>
              <a:t>:</a:t>
            </a:r>
          </a:p>
          <a:p>
            <a:pPr>
              <a:buNone/>
            </a:pPr>
            <a:r>
              <a:rPr lang="en-US" sz="2000" b="1" dirty="0" smtClean="0">
                <a:solidFill>
                  <a:schemeClr val="bg1"/>
                </a:solidFill>
                <a:latin typeface="Perpetua" pitchFamily="18" charset="0"/>
              </a:rPr>
              <a:t>	</a:t>
            </a:r>
            <a:r>
              <a:rPr lang="en-US" sz="2000" b="1" dirty="0">
                <a:solidFill>
                  <a:schemeClr val="bg1"/>
                </a:solidFill>
                <a:latin typeface="Perpetua" pitchFamily="18" charset="0"/>
              </a:rPr>
              <a:t>	</a:t>
            </a:r>
            <a:r>
              <a:rPr lang="en-US" sz="2000" b="1" dirty="0" err="1">
                <a:solidFill>
                  <a:srgbClr val="FF0000"/>
                </a:solidFill>
                <a:latin typeface="Perpetua" pitchFamily="18" charset="0"/>
              </a:rPr>
              <a:t>Dia</a:t>
            </a:r>
            <a:r>
              <a:rPr lang="en-US" sz="2000" b="1" dirty="0">
                <a:solidFill>
                  <a:srgbClr val="FF0000"/>
                </a:solidFill>
                <a:latin typeface="Perpetua" pitchFamily="18" charset="0"/>
              </a:rPr>
              <a:t> </a:t>
            </a:r>
            <a:r>
              <a:rPr lang="en-US" sz="2000" b="1" dirty="0" err="1">
                <a:solidFill>
                  <a:srgbClr val="FF0000"/>
                </a:solidFill>
                <a:latin typeface="Perpetua" pitchFamily="18" charset="0"/>
              </a:rPr>
              <a:t>baru</a:t>
            </a:r>
            <a:r>
              <a:rPr lang="en-US" sz="2000" b="1" dirty="0">
                <a:solidFill>
                  <a:srgbClr val="FF0000"/>
                </a:solidFill>
                <a:latin typeface="Perpetua" pitchFamily="18" charset="0"/>
              </a:rPr>
              <a:t> </a:t>
            </a:r>
            <a:r>
              <a:rPr lang="en-US" sz="2000" b="1" dirty="0" err="1">
                <a:solidFill>
                  <a:srgbClr val="FF0000"/>
                </a:solidFill>
                <a:latin typeface="Perpetua" pitchFamily="18" charset="0"/>
              </a:rPr>
              <a:t>saja</a:t>
            </a:r>
            <a:r>
              <a:rPr lang="en-US" sz="2000" b="1" dirty="0">
                <a:solidFill>
                  <a:srgbClr val="FF0000"/>
                </a:solidFill>
                <a:latin typeface="Perpetua" pitchFamily="18" charset="0"/>
              </a:rPr>
              <a:t> </a:t>
            </a:r>
            <a:r>
              <a:rPr lang="en-US" sz="2000" b="1" dirty="0" err="1">
                <a:solidFill>
                  <a:srgbClr val="FF0000"/>
                </a:solidFill>
                <a:latin typeface="Perpetua" pitchFamily="18" charset="0"/>
              </a:rPr>
              <a:t>diangkat</a:t>
            </a:r>
            <a:r>
              <a:rPr lang="en-US" sz="2000" b="1" dirty="0">
                <a:solidFill>
                  <a:srgbClr val="FF0000"/>
                </a:solidFill>
                <a:latin typeface="Perpetua" pitchFamily="18" charset="0"/>
              </a:rPr>
              <a:t> </a:t>
            </a:r>
            <a:r>
              <a:rPr lang="en-US" sz="2000" b="1" dirty="0" err="1">
                <a:solidFill>
                  <a:srgbClr val="FF0000"/>
                </a:solidFill>
                <a:latin typeface="Perpetua" pitchFamily="18" charset="0"/>
              </a:rPr>
              <a:t>menjadi</a:t>
            </a:r>
            <a:r>
              <a:rPr lang="en-US" sz="2000" b="1" dirty="0">
                <a:solidFill>
                  <a:srgbClr val="FF0000"/>
                </a:solidFill>
                <a:latin typeface="Perpetua" pitchFamily="18" charset="0"/>
              </a:rPr>
              <a:t> sultan.</a:t>
            </a:r>
          </a:p>
          <a:p>
            <a:pPr>
              <a:buNone/>
            </a:pPr>
            <a:r>
              <a:rPr lang="en-US" sz="2000" b="1" dirty="0" smtClean="0">
                <a:solidFill>
                  <a:srgbClr val="FF0000"/>
                </a:solidFill>
                <a:latin typeface="Perpetua" pitchFamily="18" charset="0"/>
              </a:rPr>
              <a:t>	</a:t>
            </a:r>
            <a:r>
              <a:rPr lang="en-US" sz="2000" b="1" dirty="0">
                <a:solidFill>
                  <a:srgbClr val="FF0000"/>
                </a:solidFill>
                <a:latin typeface="Perpetua" pitchFamily="18" charset="0"/>
              </a:rPr>
              <a:t>	</a:t>
            </a:r>
            <a:r>
              <a:rPr lang="en-US" sz="2000" b="1" dirty="0" err="1">
                <a:solidFill>
                  <a:srgbClr val="FF0000"/>
                </a:solidFill>
                <a:latin typeface="Perpetua" pitchFamily="18" charset="0"/>
              </a:rPr>
              <a:t>Tahun</a:t>
            </a:r>
            <a:r>
              <a:rPr lang="en-US" sz="2000" b="1" dirty="0">
                <a:solidFill>
                  <a:srgbClr val="FF0000"/>
                </a:solidFill>
                <a:latin typeface="Perpetua" pitchFamily="18" charset="0"/>
              </a:rPr>
              <a:t> </a:t>
            </a:r>
            <a:r>
              <a:rPr lang="en-US" sz="2000" b="1" dirty="0" err="1">
                <a:solidFill>
                  <a:srgbClr val="FF0000"/>
                </a:solidFill>
                <a:latin typeface="Perpetua" pitchFamily="18" charset="0"/>
              </a:rPr>
              <a:t>ini</a:t>
            </a:r>
            <a:r>
              <a:rPr lang="en-US" sz="2000" b="1" dirty="0">
                <a:solidFill>
                  <a:srgbClr val="FF0000"/>
                </a:solidFill>
                <a:latin typeface="Perpetua" pitchFamily="18" charset="0"/>
              </a:rPr>
              <a:t> </a:t>
            </a:r>
            <a:r>
              <a:rPr lang="en-US" sz="2000" b="1" dirty="0" err="1">
                <a:solidFill>
                  <a:srgbClr val="FF0000"/>
                </a:solidFill>
                <a:latin typeface="Perpetua" pitchFamily="18" charset="0"/>
              </a:rPr>
              <a:t>ia</a:t>
            </a:r>
            <a:r>
              <a:rPr lang="en-US" sz="2000" b="1" dirty="0">
                <a:solidFill>
                  <a:srgbClr val="FF0000"/>
                </a:solidFill>
                <a:latin typeface="Perpetua" pitchFamily="18" charset="0"/>
              </a:rPr>
              <a:t> </a:t>
            </a:r>
            <a:r>
              <a:rPr lang="en-US" sz="2000" b="1" dirty="0" err="1">
                <a:solidFill>
                  <a:srgbClr val="FF0000"/>
                </a:solidFill>
                <a:latin typeface="Perpetua" pitchFamily="18" charset="0"/>
              </a:rPr>
              <a:t>pergi</a:t>
            </a:r>
            <a:r>
              <a:rPr lang="en-US" sz="2000" b="1" dirty="0">
                <a:solidFill>
                  <a:srgbClr val="FF0000"/>
                </a:solidFill>
                <a:latin typeface="Perpetua" pitchFamily="18" charset="0"/>
              </a:rPr>
              <a:t> </a:t>
            </a:r>
            <a:r>
              <a:rPr lang="en-US" sz="2000" b="1" dirty="0" err="1">
                <a:solidFill>
                  <a:srgbClr val="FF0000"/>
                </a:solidFill>
                <a:latin typeface="Perpetua" pitchFamily="18" charset="0"/>
              </a:rPr>
              <a:t>naik</a:t>
            </a:r>
            <a:r>
              <a:rPr lang="en-US" sz="2000" b="1" dirty="0">
                <a:solidFill>
                  <a:srgbClr val="FF0000"/>
                </a:solidFill>
                <a:latin typeface="Perpetua" pitchFamily="18" charset="0"/>
              </a:rPr>
              <a:t> </a:t>
            </a:r>
            <a:r>
              <a:rPr lang="en-US" sz="2000" b="1" i="1" dirty="0" err="1">
                <a:solidFill>
                  <a:srgbClr val="FF0000"/>
                </a:solidFill>
                <a:latin typeface="Perpetua" pitchFamily="18" charset="0"/>
              </a:rPr>
              <a:t>h</a:t>
            </a:r>
            <a:r>
              <a:rPr lang="en-US" sz="2000" b="1" dirty="0" err="1">
                <a:solidFill>
                  <a:srgbClr val="FF0000"/>
                </a:solidFill>
                <a:latin typeface="Perpetua" pitchFamily="18" charset="0"/>
              </a:rPr>
              <a:t>aji</a:t>
            </a:r>
            <a:r>
              <a:rPr lang="en-US" sz="2000" b="1" dirty="0">
                <a:solidFill>
                  <a:srgbClr val="FF0000"/>
                </a:solidFill>
                <a:latin typeface="Perpetua" pitchFamily="18" charset="0"/>
              </a:rPr>
              <a:t>.</a:t>
            </a:r>
          </a:p>
          <a:p>
            <a:pPr>
              <a:buNone/>
            </a:pPr>
            <a:endParaRPr lang="en-US" sz="2000" b="1" dirty="0">
              <a:solidFill>
                <a:schemeClr val="bg1"/>
              </a:solidFill>
              <a:latin typeface="Perpetua" pitchFamily="18" charset="0"/>
            </a:endParaRPr>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200472114422960.jpg"/>
          <p:cNvPicPr>
            <a:picLocks noChangeAspect="1"/>
          </p:cNvPicPr>
          <p:nvPr/>
        </p:nvPicPr>
        <p:blipFill>
          <a:blip r:embed="rId3"/>
          <a:stretch>
            <a:fillRect/>
          </a:stretch>
        </p:blipFill>
        <p:spPr>
          <a:xfrm>
            <a:off x="0" y="0"/>
            <a:ext cx="9144000" cy="6858000"/>
          </a:xfrm>
          <a:prstGeom prst="rect">
            <a:avLst/>
          </a:prstGeom>
        </p:spPr>
      </p:pic>
      <p:sp>
        <p:nvSpPr>
          <p:cNvPr id="3" name="Content Placeholder 2"/>
          <p:cNvSpPr>
            <a:spLocks noGrp="1"/>
          </p:cNvSpPr>
          <p:nvPr>
            <p:ph idx="1"/>
          </p:nvPr>
        </p:nvSpPr>
        <p:spPr>
          <a:xfrm>
            <a:off x="0" y="0"/>
            <a:ext cx="9144000" cy="6858000"/>
          </a:xfrm>
        </p:spPr>
        <p:txBody>
          <a:bodyPr>
            <a:normAutofit lnSpcReduction="10000"/>
          </a:bodyPr>
          <a:lstStyle/>
          <a:p>
            <a:pPr lvl="0">
              <a:buNone/>
            </a:pPr>
            <a:endParaRPr lang="en-US" sz="2400" dirty="0" smtClean="0">
              <a:latin typeface="Perpetua" pitchFamily="18" charset="0"/>
            </a:endParaRPr>
          </a:p>
          <a:p>
            <a:pPr lvl="0">
              <a:buNone/>
            </a:pPr>
            <a:endParaRPr lang="en-US" sz="2400" dirty="0" smtClean="0">
              <a:latin typeface="Perpetua" pitchFamily="18" charset="0"/>
            </a:endParaRPr>
          </a:p>
          <a:p>
            <a:pPr lvl="0">
              <a:buNone/>
            </a:pPr>
            <a:r>
              <a:rPr lang="en-US" sz="2400" dirty="0" smtClean="0">
                <a:latin typeface="Perpetua" pitchFamily="18" charset="0"/>
              </a:rPr>
              <a:t>5.  </a:t>
            </a:r>
            <a:r>
              <a:rPr lang="en-US" sz="2400" dirty="0" err="1" smtClean="0">
                <a:latin typeface="Perpetua" pitchFamily="18" charset="0"/>
              </a:rPr>
              <a:t>Huruf</a:t>
            </a:r>
            <a:r>
              <a:rPr lang="en-US" sz="2400" dirty="0" smtClean="0">
                <a:latin typeface="Perpetua" pitchFamily="18" charset="0"/>
              </a:rPr>
              <a:t> </a:t>
            </a:r>
            <a:r>
              <a:rPr lang="en-US" sz="2400" dirty="0" err="1" smtClean="0">
                <a:latin typeface="Perpetua" pitchFamily="18" charset="0"/>
              </a:rPr>
              <a:t>Kapital</a:t>
            </a:r>
            <a:r>
              <a:rPr lang="en-US" sz="2400" dirty="0" smtClean="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unsur</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jabatan</a:t>
            </a:r>
            <a:r>
              <a:rPr lang="en-US" sz="2400" dirty="0">
                <a:latin typeface="Perpetua" pitchFamily="18" charset="0"/>
              </a:rPr>
              <a:t> </a:t>
            </a:r>
            <a:r>
              <a:rPr lang="en-US" sz="2400" dirty="0" err="1">
                <a:latin typeface="Perpetua" pitchFamily="18" charset="0"/>
              </a:rPr>
              <a:t>dan</a:t>
            </a:r>
            <a:r>
              <a:rPr lang="en-US" sz="2400" dirty="0">
                <a:latin typeface="Perpetua" pitchFamily="18" charset="0"/>
              </a:rPr>
              <a:t> </a:t>
            </a:r>
            <a:r>
              <a:rPr lang="en-US" sz="2400" dirty="0" err="1">
                <a:latin typeface="Perpetua" pitchFamily="18" charset="0"/>
              </a:rPr>
              <a:t>pangkat</a:t>
            </a:r>
            <a:r>
              <a:rPr lang="en-US" sz="2400" dirty="0">
                <a:latin typeface="Perpetua" pitchFamily="18" charset="0"/>
              </a:rPr>
              <a:t> yang </a:t>
            </a:r>
            <a:r>
              <a:rPr lang="en-US" sz="2400" dirty="0" err="1">
                <a:latin typeface="Perpetua" pitchFamily="18" charset="0"/>
              </a:rPr>
              <a:t>diikuti</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orang</a:t>
            </a:r>
            <a:r>
              <a:rPr lang="en-US" sz="2400" dirty="0">
                <a:latin typeface="Perpetua" pitchFamily="18" charset="0"/>
              </a:rPr>
              <a:t>  </a:t>
            </a:r>
            <a:r>
              <a:rPr lang="en-US" sz="2400" dirty="0" err="1">
                <a:latin typeface="Perpetua" pitchFamily="18" charset="0"/>
              </a:rPr>
              <a:t>aatu</a:t>
            </a:r>
            <a:r>
              <a:rPr lang="en-US" sz="2400" dirty="0">
                <a:latin typeface="Perpetua" pitchFamily="18" charset="0"/>
              </a:rPr>
              <a:t> yang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pengganti</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orang</a:t>
            </a:r>
            <a:r>
              <a:rPr lang="en-US" sz="2400" dirty="0">
                <a:latin typeface="Perpetua" pitchFamily="18" charset="0"/>
              </a:rPr>
              <a:t> </a:t>
            </a:r>
            <a:r>
              <a:rPr lang="en-US" sz="2400" dirty="0" err="1">
                <a:latin typeface="Perpetua" pitchFamily="18" charset="0"/>
              </a:rPr>
              <a:t>tertentu</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instansi</a:t>
            </a:r>
            <a:r>
              <a:rPr lang="en-US" sz="2400" dirty="0">
                <a:latin typeface="Perpetua" pitchFamily="18" charset="0"/>
              </a:rPr>
              <a:t>, </a:t>
            </a:r>
            <a:r>
              <a:rPr lang="en-US" sz="2400" dirty="0" err="1">
                <a:latin typeface="Perpetua" pitchFamily="18" charset="0"/>
              </a:rPr>
              <a:t>atau</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tempat</a:t>
            </a:r>
            <a:r>
              <a:rPr lang="en-US" sz="2400" dirty="0">
                <a:latin typeface="Perpetua" pitchFamily="18" charset="0"/>
              </a:rPr>
              <a:t>.</a:t>
            </a:r>
          </a:p>
          <a:p>
            <a:pPr>
              <a:buNone/>
            </a:pPr>
            <a:r>
              <a:rPr lang="en-US" sz="2400" dirty="0" smtClean="0">
                <a:latin typeface="Perpetua" pitchFamily="18" charset="0"/>
              </a:rPr>
              <a:t>	</a:t>
            </a:r>
            <a:r>
              <a:rPr lang="en-US" sz="2400" dirty="0" err="1" smtClean="0">
                <a:solidFill>
                  <a:srgbClr val="FF0000"/>
                </a:solidFill>
                <a:latin typeface="Perpetua" pitchFamily="18" charset="0"/>
              </a:rPr>
              <a:t>Misalnya</a:t>
            </a:r>
            <a:r>
              <a:rPr lang="en-US" sz="2400" dirty="0" smtClean="0">
                <a:solidFill>
                  <a:srgbClr val="FF0000"/>
                </a:solidFill>
                <a:latin typeface="Perpetua" pitchFamily="18" charset="0"/>
              </a:rPr>
              <a:t> </a:t>
            </a:r>
            <a:r>
              <a:rPr lang="en-US" sz="2400" dirty="0">
                <a:solidFill>
                  <a:srgbClr val="FF0000"/>
                </a:solidFill>
                <a:latin typeface="Perpetua" pitchFamily="18" charset="0"/>
              </a:rPr>
              <a:t>:</a:t>
            </a:r>
          </a:p>
          <a:p>
            <a:pPr>
              <a:buNone/>
            </a:pPr>
            <a:r>
              <a:rPr lang="en-US" sz="2400" i="1" dirty="0" smtClean="0">
                <a:solidFill>
                  <a:srgbClr val="FF0000"/>
                </a:solidFill>
                <a:latin typeface="Perpetua" pitchFamily="18" charset="0"/>
              </a:rPr>
              <a:t>		</a:t>
            </a:r>
            <a:r>
              <a:rPr lang="en-US" sz="2400" b="1" i="1" dirty="0" err="1" smtClean="0">
                <a:solidFill>
                  <a:srgbClr val="FF0000"/>
                </a:solidFill>
                <a:latin typeface="Perpetua" pitchFamily="18" charset="0"/>
              </a:rPr>
              <a:t>W</a:t>
            </a:r>
            <a:r>
              <a:rPr lang="en-US" sz="2400" b="1" dirty="0" err="1" smtClean="0">
                <a:solidFill>
                  <a:srgbClr val="FF0000"/>
                </a:solidFill>
                <a:latin typeface="Perpetua" pitchFamily="18" charset="0"/>
              </a:rPr>
              <a:t>akil</a:t>
            </a:r>
            <a:r>
              <a:rPr lang="en-US" sz="2400" b="1" dirty="0" smtClean="0">
                <a:solidFill>
                  <a:srgbClr val="FF0000"/>
                </a:solidFill>
                <a:latin typeface="Perpetua" pitchFamily="18" charset="0"/>
              </a:rPr>
              <a:t> </a:t>
            </a:r>
            <a:r>
              <a:rPr lang="en-US" sz="2400" b="1" i="1" dirty="0" err="1">
                <a:solidFill>
                  <a:srgbClr val="FF0000"/>
                </a:solidFill>
                <a:latin typeface="Perpetua" pitchFamily="18" charset="0"/>
              </a:rPr>
              <a:t>P</a:t>
            </a:r>
            <a:r>
              <a:rPr lang="en-US" sz="2400" b="1" dirty="0" err="1">
                <a:solidFill>
                  <a:srgbClr val="FF0000"/>
                </a:solidFill>
                <a:latin typeface="Perpetua" pitchFamily="18" charset="0"/>
              </a:rPr>
              <a:t>residen</a:t>
            </a:r>
            <a:r>
              <a:rPr lang="en-US" sz="2400" b="1" dirty="0">
                <a:solidFill>
                  <a:srgbClr val="FF0000"/>
                </a:solidFill>
                <a:latin typeface="Perpetua" pitchFamily="18" charset="0"/>
              </a:rPr>
              <a:t> Adam </a:t>
            </a:r>
            <a:r>
              <a:rPr lang="en-US" sz="2400" b="1" dirty="0" err="1">
                <a:solidFill>
                  <a:srgbClr val="FF0000"/>
                </a:solidFill>
                <a:latin typeface="Perpetua" pitchFamily="18" charset="0"/>
              </a:rPr>
              <a:t>Malik</a:t>
            </a:r>
            <a:r>
              <a:rPr lang="en-US" sz="2400" b="1" dirty="0">
                <a:solidFill>
                  <a:srgbClr val="FF0000"/>
                </a:solidFill>
                <a:latin typeface="Perpetua" pitchFamily="18" charset="0"/>
              </a:rPr>
              <a:t>, </a:t>
            </a:r>
            <a:r>
              <a:rPr lang="en-US" sz="2400" b="1" i="1" dirty="0" err="1">
                <a:solidFill>
                  <a:srgbClr val="FF0000"/>
                </a:solidFill>
                <a:latin typeface="Perpetua" pitchFamily="18" charset="0"/>
              </a:rPr>
              <a:t>P</a:t>
            </a:r>
            <a:r>
              <a:rPr lang="en-US" sz="2400" b="1" dirty="0" err="1">
                <a:solidFill>
                  <a:srgbClr val="FF0000"/>
                </a:solidFill>
                <a:latin typeface="Perpetua" pitchFamily="18" charset="0"/>
              </a:rPr>
              <a:t>erdana</a:t>
            </a:r>
            <a:r>
              <a:rPr lang="en-US" sz="2400" b="1" dirty="0">
                <a:solidFill>
                  <a:srgbClr val="FF0000"/>
                </a:solidFill>
                <a:latin typeface="Perpetua" pitchFamily="18" charset="0"/>
              </a:rPr>
              <a:t> </a:t>
            </a:r>
            <a:r>
              <a:rPr lang="en-US" sz="2400" b="1" i="1" dirty="0" err="1">
                <a:solidFill>
                  <a:srgbClr val="FF0000"/>
                </a:solidFill>
                <a:latin typeface="Perpetua" pitchFamily="18" charset="0"/>
              </a:rPr>
              <a:t>M</a:t>
            </a:r>
            <a:r>
              <a:rPr lang="en-US" sz="2400" b="1" dirty="0" err="1">
                <a:solidFill>
                  <a:srgbClr val="FF0000"/>
                </a:solidFill>
                <a:latin typeface="Perpetua" pitchFamily="18" charset="0"/>
              </a:rPr>
              <a:t>enteri</a:t>
            </a:r>
            <a:r>
              <a:rPr lang="en-US" sz="2400" b="1" dirty="0">
                <a:solidFill>
                  <a:srgbClr val="FF0000"/>
                </a:solidFill>
                <a:latin typeface="Perpetua" pitchFamily="18" charset="0"/>
              </a:rPr>
              <a:t> Nehru, </a:t>
            </a:r>
            <a:r>
              <a:rPr lang="en-US" sz="2400" b="1" i="1" dirty="0" err="1">
                <a:solidFill>
                  <a:srgbClr val="FF0000"/>
                </a:solidFill>
                <a:latin typeface="Perpetua" pitchFamily="18" charset="0"/>
              </a:rPr>
              <a:t>P</a:t>
            </a:r>
            <a:r>
              <a:rPr lang="en-US" sz="2400" b="1" dirty="0" err="1">
                <a:solidFill>
                  <a:srgbClr val="FF0000"/>
                </a:solidFill>
                <a:latin typeface="Perpetua" pitchFamily="18" charset="0"/>
              </a:rPr>
              <a:t>rofesor</a:t>
            </a:r>
            <a:r>
              <a:rPr lang="en-US" sz="2400" b="1" dirty="0">
                <a:solidFill>
                  <a:srgbClr val="FF0000"/>
                </a:solidFill>
                <a:latin typeface="Perpetua" pitchFamily="18" charset="0"/>
              </a:rPr>
              <a:t>  </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Supomo</a:t>
            </a:r>
            <a:r>
              <a:rPr lang="en-US" sz="2400" b="1" dirty="0">
                <a:solidFill>
                  <a:srgbClr val="FF0000"/>
                </a:solidFill>
                <a:latin typeface="Perpetua" pitchFamily="18" charset="0"/>
              </a:rPr>
              <a:t>, </a:t>
            </a:r>
            <a:r>
              <a:rPr lang="en-US" sz="2400" b="1" i="1" dirty="0" err="1">
                <a:solidFill>
                  <a:srgbClr val="FF0000"/>
                </a:solidFill>
                <a:latin typeface="Perpetua" pitchFamily="18" charset="0"/>
              </a:rPr>
              <a:t>L</a:t>
            </a:r>
            <a:r>
              <a:rPr lang="en-US" sz="2400" b="1" dirty="0" err="1">
                <a:solidFill>
                  <a:srgbClr val="FF0000"/>
                </a:solidFill>
                <a:latin typeface="Perpetua" pitchFamily="18" charset="0"/>
              </a:rPr>
              <a:t>aksamana</a:t>
            </a:r>
            <a:r>
              <a:rPr lang="en-US" sz="2400" b="1" dirty="0">
                <a:solidFill>
                  <a:srgbClr val="FF0000"/>
                </a:solidFill>
                <a:latin typeface="Perpetua" pitchFamily="18" charset="0"/>
              </a:rPr>
              <a:t> </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M</a:t>
            </a:r>
            <a:r>
              <a:rPr lang="en-US" sz="2400" b="1" dirty="0" err="1" smtClean="0">
                <a:solidFill>
                  <a:srgbClr val="FF0000"/>
                </a:solidFill>
                <a:latin typeface="Perpetua" pitchFamily="18" charset="0"/>
              </a:rPr>
              <a:t>uda</a:t>
            </a:r>
            <a:r>
              <a:rPr lang="en-US" sz="2400" b="1" dirty="0" smtClean="0">
                <a:solidFill>
                  <a:srgbClr val="FF0000"/>
                </a:solidFill>
                <a:latin typeface="Perpetua" pitchFamily="18" charset="0"/>
              </a:rPr>
              <a:t> </a:t>
            </a:r>
            <a:r>
              <a:rPr lang="en-US" sz="2400" b="1" i="1" dirty="0" err="1">
                <a:solidFill>
                  <a:srgbClr val="FF0000"/>
                </a:solidFill>
                <a:latin typeface="Perpetua" pitchFamily="18" charset="0"/>
              </a:rPr>
              <a:t>U</a:t>
            </a:r>
            <a:r>
              <a:rPr lang="en-US" sz="2400" b="1" dirty="0" err="1">
                <a:solidFill>
                  <a:srgbClr val="FF0000"/>
                </a:solidFill>
                <a:latin typeface="Perpetua" pitchFamily="18" charset="0"/>
              </a:rPr>
              <a:t>dara</a:t>
            </a:r>
            <a:r>
              <a:rPr lang="en-US" sz="2400" b="1" dirty="0">
                <a:solidFill>
                  <a:srgbClr val="FF0000"/>
                </a:solidFill>
                <a:latin typeface="Perpetua" pitchFamily="18" charset="0"/>
              </a:rPr>
              <a:t> </a:t>
            </a:r>
            <a:r>
              <a:rPr lang="en-US" sz="2400" b="1" dirty="0" err="1">
                <a:solidFill>
                  <a:srgbClr val="FF0000"/>
                </a:solidFill>
                <a:latin typeface="Perpetua" pitchFamily="18" charset="0"/>
              </a:rPr>
              <a:t>Husein</a:t>
            </a:r>
            <a:r>
              <a:rPr lang="en-US" sz="2400" b="1" dirty="0">
                <a:solidFill>
                  <a:srgbClr val="FF0000"/>
                </a:solidFill>
                <a:latin typeface="Perpetua" pitchFamily="18" charset="0"/>
              </a:rPr>
              <a:t> </a:t>
            </a:r>
            <a:r>
              <a:rPr lang="en-US" sz="2400" b="1" dirty="0" err="1">
                <a:solidFill>
                  <a:srgbClr val="FF0000"/>
                </a:solidFill>
                <a:latin typeface="Perpetua" pitchFamily="18" charset="0"/>
              </a:rPr>
              <a:t>sastranegara</a:t>
            </a:r>
            <a:r>
              <a:rPr lang="en-US" sz="2400" b="1" dirty="0">
                <a:solidFill>
                  <a:srgbClr val="FF0000"/>
                </a:solidFill>
                <a:latin typeface="Perpetua" pitchFamily="18" charset="0"/>
              </a:rPr>
              <a:t>, </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Sekretaris</a:t>
            </a:r>
            <a:r>
              <a:rPr lang="en-US" sz="2400" b="1" dirty="0" smtClean="0">
                <a:solidFill>
                  <a:srgbClr val="FF0000"/>
                </a:solidFill>
                <a:latin typeface="Perpetua" pitchFamily="18" charset="0"/>
              </a:rPr>
              <a:t> </a:t>
            </a:r>
            <a:r>
              <a:rPr lang="en-US" sz="2400" b="1" i="1" dirty="0" err="1">
                <a:solidFill>
                  <a:srgbClr val="FF0000"/>
                </a:solidFill>
                <a:latin typeface="Perpetua" pitchFamily="18" charset="0"/>
              </a:rPr>
              <a:t>J</a:t>
            </a:r>
            <a:r>
              <a:rPr lang="en-US" sz="2400" b="1" dirty="0" err="1">
                <a:solidFill>
                  <a:srgbClr val="FF0000"/>
                </a:solidFill>
                <a:latin typeface="Perpetua" pitchFamily="18" charset="0"/>
              </a:rPr>
              <a:t>enderal</a:t>
            </a:r>
            <a:r>
              <a:rPr lang="en-US" sz="2400" b="1" dirty="0">
                <a:solidFill>
                  <a:srgbClr val="FF0000"/>
                </a:solidFill>
                <a:latin typeface="Perpetua" pitchFamily="18" charset="0"/>
              </a:rPr>
              <a:t> </a:t>
            </a:r>
            <a:r>
              <a:rPr lang="en-US" sz="2400" b="1" dirty="0" err="1">
                <a:solidFill>
                  <a:srgbClr val="FF0000"/>
                </a:solidFill>
                <a:latin typeface="Perpetua" pitchFamily="18" charset="0"/>
              </a:rPr>
              <a:t>Departemen</a:t>
            </a:r>
            <a:r>
              <a:rPr lang="en-US" sz="2400" b="1" dirty="0">
                <a:solidFill>
                  <a:srgbClr val="FF0000"/>
                </a:solidFill>
                <a:latin typeface="Perpetua" pitchFamily="18" charset="0"/>
              </a:rPr>
              <a:t> </a:t>
            </a:r>
            <a:r>
              <a:rPr lang="en-US" sz="2400" b="1" dirty="0" err="1">
                <a:solidFill>
                  <a:srgbClr val="FF0000"/>
                </a:solidFill>
                <a:latin typeface="Perpetua" pitchFamily="18" charset="0"/>
              </a:rPr>
              <a:t>Pertanian</a:t>
            </a:r>
            <a:r>
              <a:rPr lang="en-US" sz="2400" b="1" dirty="0">
                <a:solidFill>
                  <a:srgbClr val="FF0000"/>
                </a:solidFill>
                <a:latin typeface="Perpetua" pitchFamily="18" charset="0"/>
              </a:rPr>
              <a:t>, </a:t>
            </a:r>
            <a:r>
              <a:rPr lang="en-US" sz="2400" b="1" i="1" dirty="0" err="1" smtClean="0">
                <a:solidFill>
                  <a:srgbClr val="FF0000"/>
                </a:solidFill>
                <a:latin typeface="Perpetua" pitchFamily="18" charset="0"/>
              </a:rPr>
              <a:t>G</a:t>
            </a:r>
            <a:r>
              <a:rPr lang="en-US" sz="2400" b="1" dirty="0" err="1" smtClean="0">
                <a:solidFill>
                  <a:srgbClr val="FF0000"/>
                </a:solidFill>
                <a:latin typeface="Perpetua" pitchFamily="18" charset="0"/>
              </a:rPr>
              <a:t>ubernur</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Irian</a:t>
            </a:r>
            <a:r>
              <a:rPr lang="en-US" sz="2400" b="1" dirty="0" smtClean="0">
                <a:solidFill>
                  <a:srgbClr val="FF0000"/>
                </a:solidFill>
                <a:latin typeface="Perpetua" pitchFamily="18" charset="0"/>
              </a:rPr>
              <a:t> 	Jaya</a:t>
            </a:r>
            <a:r>
              <a:rPr lang="en-US" sz="2400" b="1" dirty="0">
                <a:solidFill>
                  <a:srgbClr val="FF0000"/>
                </a:solidFill>
                <a:latin typeface="Perpetua" pitchFamily="18" charset="0"/>
              </a:rPr>
              <a:t>.</a:t>
            </a:r>
          </a:p>
          <a:p>
            <a:pPr>
              <a:buNone/>
            </a:pPr>
            <a:r>
              <a:rPr lang="en-US" sz="2400" b="1" dirty="0" smtClean="0">
                <a:solidFill>
                  <a:srgbClr val="FF0000"/>
                </a:solidFill>
                <a:latin typeface="Perpetua" pitchFamily="18" charset="0"/>
              </a:rPr>
              <a:t>	</a:t>
            </a:r>
          </a:p>
          <a:p>
            <a:pPr>
              <a:buNone/>
            </a:pPr>
            <a:r>
              <a:rPr lang="en-US" sz="2400" dirty="0">
                <a:latin typeface="Perpetua" pitchFamily="18" charset="0"/>
              </a:rPr>
              <a:t>	</a:t>
            </a:r>
            <a:r>
              <a:rPr lang="en-US" sz="2400" dirty="0" err="1" smtClean="0">
                <a:latin typeface="Perpetua" pitchFamily="18" charset="0"/>
              </a:rPr>
              <a:t>Huruf</a:t>
            </a:r>
            <a:r>
              <a:rPr lang="en-US" sz="2400" dirty="0" smtClean="0">
                <a:latin typeface="Perpetua" pitchFamily="18" charset="0"/>
              </a:rPr>
              <a:t> </a:t>
            </a:r>
            <a:r>
              <a:rPr lang="en-US" sz="2400" dirty="0" err="1">
                <a:latin typeface="Perpetua" pitchFamily="18" charset="0"/>
              </a:rPr>
              <a:t>kapital</a:t>
            </a:r>
            <a:r>
              <a:rPr lang="en-US" sz="2400" dirty="0">
                <a:latin typeface="Perpetua" pitchFamily="18" charset="0"/>
              </a:rPr>
              <a:t> </a:t>
            </a:r>
            <a:r>
              <a:rPr lang="en-US" sz="2400" dirty="0" err="1">
                <a:latin typeface="Perpetua" pitchFamily="18" charset="0"/>
              </a:rPr>
              <a:t>tidak</a:t>
            </a:r>
            <a:r>
              <a:rPr lang="en-US" sz="2400" dirty="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jabatan</a:t>
            </a:r>
            <a:r>
              <a:rPr lang="en-US" sz="2400" dirty="0">
                <a:latin typeface="Perpetua" pitchFamily="18" charset="0"/>
              </a:rPr>
              <a:t> </a:t>
            </a:r>
            <a:r>
              <a:rPr lang="en-US" sz="2400" dirty="0" err="1">
                <a:latin typeface="Perpetua" pitchFamily="18" charset="0"/>
              </a:rPr>
              <a:t>dan</a:t>
            </a:r>
            <a:r>
              <a:rPr lang="en-US" sz="2400" dirty="0">
                <a:latin typeface="Perpetua" pitchFamily="18" charset="0"/>
              </a:rPr>
              <a:t> </a:t>
            </a:r>
            <a:r>
              <a:rPr lang="en-US" sz="2400" dirty="0" err="1">
                <a:latin typeface="Perpetua" pitchFamily="18" charset="0"/>
              </a:rPr>
              <a:t>pangkat</a:t>
            </a:r>
            <a:r>
              <a:rPr lang="en-US" sz="2400" dirty="0">
                <a:latin typeface="Perpetua" pitchFamily="18" charset="0"/>
              </a:rPr>
              <a:t> yang </a:t>
            </a:r>
            <a:r>
              <a:rPr lang="en-US" sz="2400" dirty="0" err="1">
                <a:latin typeface="Perpetua" pitchFamily="18" charset="0"/>
              </a:rPr>
              <a:t>tidak</a:t>
            </a:r>
            <a:r>
              <a:rPr lang="en-US" sz="2400" dirty="0">
                <a:latin typeface="Perpetua" pitchFamily="18" charset="0"/>
              </a:rPr>
              <a:t> </a:t>
            </a:r>
            <a:r>
              <a:rPr lang="en-US" sz="2400" dirty="0" err="1">
                <a:latin typeface="Perpetua" pitchFamily="18" charset="0"/>
              </a:rPr>
              <a:t>diikuti</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orang</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instansi</a:t>
            </a:r>
            <a:r>
              <a:rPr lang="en-US" sz="2400" dirty="0">
                <a:latin typeface="Perpetua" pitchFamily="18" charset="0"/>
              </a:rPr>
              <a:t>, </a:t>
            </a:r>
            <a:r>
              <a:rPr lang="en-US" sz="2400" dirty="0" err="1">
                <a:latin typeface="Perpetua" pitchFamily="18" charset="0"/>
              </a:rPr>
              <a:t>atau</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tempat</a:t>
            </a:r>
            <a:r>
              <a:rPr lang="en-US" sz="2400" dirty="0">
                <a:latin typeface="Perpetua" pitchFamily="18" charset="0"/>
              </a:rPr>
              <a:t>.</a:t>
            </a:r>
          </a:p>
          <a:p>
            <a:pPr>
              <a:buNone/>
            </a:pPr>
            <a:r>
              <a:rPr lang="en-US" sz="2400" dirty="0" smtClean="0">
                <a:latin typeface="Perpetua" pitchFamily="18" charset="0"/>
              </a:rPr>
              <a:t>	</a:t>
            </a:r>
            <a:r>
              <a:rPr lang="en-US" sz="2400" dirty="0" err="1" smtClean="0">
                <a:solidFill>
                  <a:srgbClr val="FF0000"/>
                </a:solidFill>
                <a:latin typeface="Perpetua" pitchFamily="18" charset="0"/>
              </a:rPr>
              <a:t>Misalnya</a:t>
            </a:r>
            <a:r>
              <a:rPr lang="en-US" sz="2400" dirty="0" smtClean="0">
                <a:solidFill>
                  <a:srgbClr val="FF0000"/>
                </a:solidFill>
                <a:latin typeface="Perpetua" pitchFamily="18" charset="0"/>
              </a:rPr>
              <a:t> </a:t>
            </a:r>
            <a:r>
              <a:rPr lang="en-US" sz="2400" dirty="0">
                <a:solidFill>
                  <a:srgbClr val="FF0000"/>
                </a:solidFill>
                <a:latin typeface="Perpetua" pitchFamily="18" charset="0"/>
              </a:rPr>
              <a:t>:</a:t>
            </a:r>
          </a:p>
          <a:p>
            <a:pPr>
              <a:buNone/>
            </a:pPr>
            <a:r>
              <a:rPr lang="en-US" sz="2400" dirty="0" smtClean="0">
                <a:solidFill>
                  <a:srgbClr val="FF0000"/>
                </a:solidFill>
                <a:latin typeface="Perpetua" pitchFamily="18" charset="0"/>
              </a:rPr>
              <a:t>	</a:t>
            </a:r>
            <a:r>
              <a:rPr lang="en-US" sz="2400" dirty="0">
                <a:solidFill>
                  <a:srgbClr val="FF0000"/>
                </a:solidFill>
                <a:latin typeface="Perpetua" pitchFamily="18" charset="0"/>
              </a:rPr>
              <a:t>	</a:t>
            </a:r>
            <a:r>
              <a:rPr lang="en-US" sz="2400" b="1" dirty="0" err="1">
                <a:solidFill>
                  <a:srgbClr val="FF0000"/>
                </a:solidFill>
                <a:latin typeface="Perpetua" pitchFamily="18" charset="0"/>
              </a:rPr>
              <a:t>Siapakah</a:t>
            </a:r>
            <a:r>
              <a:rPr lang="en-US" sz="2400" b="1" dirty="0">
                <a:solidFill>
                  <a:srgbClr val="FF0000"/>
                </a:solidFill>
                <a:latin typeface="Perpetua" pitchFamily="18" charset="0"/>
              </a:rPr>
              <a:t> </a:t>
            </a:r>
            <a:r>
              <a:rPr lang="en-US" sz="2400" b="1" dirty="0" err="1">
                <a:solidFill>
                  <a:srgbClr val="FF0000"/>
                </a:solidFill>
                <a:latin typeface="Perpetua" pitchFamily="18" charset="0"/>
              </a:rPr>
              <a:t>gubernur</a:t>
            </a:r>
            <a:r>
              <a:rPr lang="en-US" sz="2400" b="1" dirty="0">
                <a:solidFill>
                  <a:srgbClr val="FF0000"/>
                </a:solidFill>
                <a:latin typeface="Perpetua" pitchFamily="18" charset="0"/>
              </a:rPr>
              <a:t> yang </a:t>
            </a:r>
            <a:r>
              <a:rPr lang="en-US" sz="2400" b="1" dirty="0" err="1">
                <a:solidFill>
                  <a:srgbClr val="FF0000"/>
                </a:solidFill>
                <a:latin typeface="Perpetua" pitchFamily="18" charset="0"/>
              </a:rPr>
              <a:t>dilantik</a:t>
            </a:r>
            <a:r>
              <a:rPr lang="en-US" sz="2400" b="1" dirty="0">
                <a:solidFill>
                  <a:srgbClr val="FF0000"/>
                </a:solidFill>
                <a:latin typeface="Perpetua" pitchFamily="18" charset="0"/>
              </a:rPr>
              <a:t> </a:t>
            </a:r>
            <a:r>
              <a:rPr lang="en-US" sz="2400" b="1" dirty="0" err="1">
                <a:solidFill>
                  <a:srgbClr val="FF0000"/>
                </a:solidFill>
                <a:latin typeface="Perpetua" pitchFamily="18" charset="0"/>
              </a:rPr>
              <a:t>itu</a:t>
            </a:r>
            <a:r>
              <a:rPr lang="en-US" sz="2400" b="1" dirty="0">
                <a:solidFill>
                  <a:srgbClr val="FF0000"/>
                </a:solidFill>
                <a:latin typeface="Perpetua" pitchFamily="18" charset="0"/>
              </a:rPr>
              <a:t>?</a:t>
            </a:r>
          </a:p>
          <a:p>
            <a:pPr>
              <a:buNone/>
            </a:pPr>
            <a:r>
              <a:rPr lang="en-US" sz="2400" b="1" dirty="0" smtClean="0">
                <a:solidFill>
                  <a:srgbClr val="FF0000"/>
                </a:solidFill>
                <a:latin typeface="Perpetua" pitchFamily="18" charset="0"/>
              </a:rPr>
              <a:t>	</a:t>
            </a:r>
            <a:r>
              <a:rPr lang="en-US" sz="2400" b="1" dirty="0">
                <a:solidFill>
                  <a:srgbClr val="FF0000"/>
                </a:solidFill>
                <a:latin typeface="Perpetua" pitchFamily="18" charset="0"/>
              </a:rPr>
              <a:t>	</a:t>
            </a:r>
            <a:r>
              <a:rPr lang="en-US" sz="2400" b="1" dirty="0" err="1">
                <a:solidFill>
                  <a:srgbClr val="FF0000"/>
                </a:solidFill>
                <a:latin typeface="Perpetua" pitchFamily="18" charset="0"/>
              </a:rPr>
              <a:t>Kemarin</a:t>
            </a:r>
            <a:r>
              <a:rPr lang="en-US" sz="2400" b="1" dirty="0">
                <a:solidFill>
                  <a:srgbClr val="FF0000"/>
                </a:solidFill>
                <a:latin typeface="Perpetua" pitchFamily="18" charset="0"/>
              </a:rPr>
              <a:t> </a:t>
            </a:r>
            <a:r>
              <a:rPr lang="en-US" sz="2400" b="1" dirty="0" err="1">
                <a:solidFill>
                  <a:srgbClr val="FF0000"/>
                </a:solidFill>
                <a:latin typeface="Perpetua" pitchFamily="18" charset="0"/>
              </a:rPr>
              <a:t>Brigadir</a:t>
            </a:r>
            <a:r>
              <a:rPr lang="en-US" sz="2400" b="1" dirty="0">
                <a:solidFill>
                  <a:srgbClr val="FF0000"/>
                </a:solidFill>
                <a:latin typeface="Perpetua" pitchFamily="18" charset="0"/>
              </a:rPr>
              <a:t> </a:t>
            </a:r>
            <a:r>
              <a:rPr lang="en-US" sz="2400" b="1" dirty="0" err="1">
                <a:solidFill>
                  <a:srgbClr val="FF0000"/>
                </a:solidFill>
                <a:latin typeface="Perpetua" pitchFamily="18" charset="0"/>
              </a:rPr>
              <a:t>Jenderal</a:t>
            </a:r>
            <a:r>
              <a:rPr lang="en-US" sz="2400" b="1" dirty="0">
                <a:solidFill>
                  <a:srgbClr val="FF0000"/>
                </a:solidFill>
                <a:latin typeface="Perpetua" pitchFamily="18" charset="0"/>
              </a:rPr>
              <a:t> Ahmad </a:t>
            </a:r>
            <a:r>
              <a:rPr lang="en-US" sz="2400" b="1" dirty="0" err="1">
                <a:solidFill>
                  <a:srgbClr val="FF0000"/>
                </a:solidFill>
                <a:latin typeface="Perpetua" pitchFamily="18" charset="0"/>
              </a:rPr>
              <a:t>dilantik</a:t>
            </a:r>
            <a:r>
              <a:rPr lang="en-US" sz="2400" b="1" dirty="0">
                <a:solidFill>
                  <a:srgbClr val="FF0000"/>
                </a:solidFill>
                <a:latin typeface="Perpetua" pitchFamily="18" charset="0"/>
              </a:rPr>
              <a:t> </a:t>
            </a:r>
            <a:r>
              <a:rPr lang="en-US" sz="2400" b="1" dirty="0" err="1">
                <a:solidFill>
                  <a:srgbClr val="FF0000"/>
                </a:solidFill>
                <a:latin typeface="Perpetua" pitchFamily="18" charset="0"/>
              </a:rPr>
              <a:t>menjadi</a:t>
            </a:r>
            <a:r>
              <a:rPr lang="en-US" sz="2400" b="1" dirty="0">
                <a:solidFill>
                  <a:srgbClr val="FF0000"/>
                </a:solidFill>
                <a:latin typeface="Perpetua" pitchFamily="18" charset="0"/>
              </a:rPr>
              <a:t> </a:t>
            </a:r>
            <a:r>
              <a:rPr lang="en-US" sz="2400" b="1" i="1" dirty="0">
                <a:solidFill>
                  <a:srgbClr val="FF0000"/>
                </a:solidFill>
                <a:latin typeface="Perpetua" pitchFamily="18" charset="0"/>
              </a:rPr>
              <a:t>m</a:t>
            </a:r>
            <a:r>
              <a:rPr lang="en-US" sz="2400" b="1" dirty="0">
                <a:solidFill>
                  <a:srgbClr val="FF0000"/>
                </a:solidFill>
                <a:latin typeface="Perpetua" pitchFamily="18" charset="0"/>
              </a:rPr>
              <a:t>ayor  </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jenderal</a:t>
            </a:r>
            <a:r>
              <a:rPr lang="en-US" sz="2400" b="1" dirty="0">
                <a:solidFill>
                  <a:srgbClr val="FF0000"/>
                </a:solidFill>
                <a:latin typeface="Perpetua" pitchFamily="18" charset="0"/>
              </a:rPr>
              <a:t>.</a:t>
            </a:r>
          </a:p>
          <a:p>
            <a:pPr>
              <a:buNone/>
            </a:pPr>
            <a:r>
              <a:rPr lang="en-US" sz="2400" b="1" dirty="0">
                <a:solidFill>
                  <a:srgbClr val="FF0000"/>
                </a:solidFill>
                <a:latin typeface="Perpetua" pitchFamily="18" charset="0"/>
              </a:rPr>
              <a:t> </a:t>
            </a:r>
            <a:endParaRPr lang="en-US" sz="2400" dirty="0" smtClean="0">
              <a:solidFill>
                <a:srgbClr val="FF0000"/>
              </a:solidFill>
              <a:latin typeface="Perpetua" pitchFamily="18" charset="0"/>
            </a:endParaRPr>
          </a:p>
          <a:p>
            <a:pPr>
              <a:buNone/>
            </a:pPr>
            <a:endParaRPr lang="en-US" sz="2400" dirty="0">
              <a:latin typeface="Perpetua" pitchFamily="18" charset="0"/>
            </a:endParaRPr>
          </a:p>
        </p:txBody>
      </p:sp>
    </p:spTree>
  </p:cSld>
  <p:clrMapOvr>
    <a:masterClrMapping/>
  </p:clrMapOvr>
  <p:transition spd="slow" advClick="0" advTm="1000">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hi_wallpaper_bear.jpg"/>
          <p:cNvPicPr>
            <a:picLocks noChangeAspect="1"/>
          </p:cNvPicPr>
          <p:nvPr/>
        </p:nvPicPr>
        <p:blipFill>
          <a:blip r:embed="rId3"/>
          <a:stretch>
            <a:fillRect/>
          </a:stretch>
        </p:blipFill>
        <p:spPr>
          <a:xfrm>
            <a:off x="1" y="0"/>
            <a:ext cx="9143998" cy="6857999"/>
          </a:xfrm>
          <a:prstGeom prst="rect">
            <a:avLst/>
          </a:prstGeom>
        </p:spPr>
      </p:pic>
      <p:sp>
        <p:nvSpPr>
          <p:cNvPr id="3" name="Content Placeholder 2"/>
          <p:cNvSpPr>
            <a:spLocks noGrp="1"/>
          </p:cNvSpPr>
          <p:nvPr>
            <p:ph idx="1"/>
          </p:nvPr>
        </p:nvSpPr>
        <p:spPr>
          <a:xfrm>
            <a:off x="0" y="0"/>
            <a:ext cx="9144000" cy="6858000"/>
          </a:xfrm>
        </p:spPr>
        <p:txBody>
          <a:bodyPr>
            <a:noAutofit/>
          </a:bodyPr>
          <a:lstStyle/>
          <a:p>
            <a:pPr lvl="0">
              <a:buNone/>
            </a:pPr>
            <a:endParaRPr lang="en-US" sz="2000" dirty="0" smtClean="0"/>
          </a:p>
          <a:p>
            <a:pPr lvl="0">
              <a:buNone/>
            </a:pPr>
            <a:r>
              <a:rPr lang="en-US" sz="2000" dirty="0" smtClean="0"/>
              <a:t>6. </a:t>
            </a:r>
            <a:r>
              <a:rPr lang="en-US" sz="2000" dirty="0" err="1" smtClean="0"/>
              <a:t>Huruf</a:t>
            </a:r>
            <a:r>
              <a:rPr lang="en-US" sz="2000" dirty="0" smtClean="0"/>
              <a:t> </a:t>
            </a:r>
            <a:r>
              <a:rPr lang="en-US" sz="2000" dirty="0" err="1" smtClean="0"/>
              <a:t>kapital</a:t>
            </a:r>
            <a:r>
              <a:rPr lang="en-US" sz="2000" dirty="0" smtClean="0"/>
              <a:t>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pertama</a:t>
            </a:r>
            <a:r>
              <a:rPr lang="en-US" sz="2000" dirty="0" smtClean="0"/>
              <a:t> </a:t>
            </a:r>
            <a:r>
              <a:rPr lang="en-US" sz="2000" dirty="0" err="1" smtClean="0"/>
              <a:t>unsur-unsur</a:t>
            </a:r>
            <a:r>
              <a:rPr lang="en-US" sz="2000" dirty="0" smtClean="0"/>
              <a:t> </a:t>
            </a:r>
            <a:r>
              <a:rPr lang="en-US" sz="2000" dirty="0" err="1" smtClean="0"/>
              <a:t>nama</a:t>
            </a:r>
            <a:r>
              <a:rPr lang="en-US" sz="2000" dirty="0" smtClean="0"/>
              <a:t> </a:t>
            </a:r>
            <a:r>
              <a:rPr lang="en-US" sz="2000" dirty="0" err="1" smtClean="0"/>
              <a:t>orang</a:t>
            </a:r>
            <a:r>
              <a:rPr lang="en-US" sz="2000" dirty="0" smtClean="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p>
          <a:p>
            <a:pPr>
              <a:buNone/>
            </a:pPr>
            <a:r>
              <a:rPr lang="en-US" sz="2000" dirty="0" smtClean="0">
                <a:solidFill>
                  <a:srgbClr val="FF0000"/>
                </a:solidFill>
              </a:rPr>
              <a:t>		</a:t>
            </a:r>
            <a:r>
              <a:rPr lang="en-US" sz="2000" b="1" i="1" dirty="0" smtClean="0">
                <a:solidFill>
                  <a:srgbClr val="FF0000"/>
                </a:solidFill>
              </a:rPr>
              <a:t>A</a:t>
            </a:r>
            <a:r>
              <a:rPr lang="en-US" sz="2000" b="1" dirty="0" smtClean="0">
                <a:solidFill>
                  <a:srgbClr val="FF0000"/>
                </a:solidFill>
              </a:rPr>
              <a:t>mir </a:t>
            </a:r>
            <a:r>
              <a:rPr lang="en-US" sz="2000" b="1" i="1" dirty="0" err="1" smtClean="0">
                <a:solidFill>
                  <a:srgbClr val="FF0000"/>
                </a:solidFill>
              </a:rPr>
              <a:t>H</a:t>
            </a:r>
            <a:r>
              <a:rPr lang="en-US" sz="2000" b="1" dirty="0" err="1" smtClean="0">
                <a:solidFill>
                  <a:srgbClr val="FF0000"/>
                </a:solidFill>
              </a:rPr>
              <a:t>amzah</a:t>
            </a:r>
            <a:r>
              <a:rPr lang="en-US" sz="2000" b="1" dirty="0" smtClean="0">
                <a:solidFill>
                  <a:srgbClr val="FF0000"/>
                </a:solidFill>
              </a:rPr>
              <a:t>, </a:t>
            </a:r>
            <a:r>
              <a:rPr lang="en-US" sz="2000" b="1" i="1" dirty="0" err="1" smtClean="0">
                <a:solidFill>
                  <a:srgbClr val="FF0000"/>
                </a:solidFill>
              </a:rPr>
              <a:t>D</a:t>
            </a:r>
            <a:r>
              <a:rPr lang="en-US" sz="2000" b="1" dirty="0" err="1" smtClean="0">
                <a:solidFill>
                  <a:srgbClr val="FF0000"/>
                </a:solidFill>
              </a:rPr>
              <a:t>ewi</a:t>
            </a:r>
            <a:r>
              <a:rPr lang="en-US" sz="2000" b="1" dirty="0" smtClean="0">
                <a:solidFill>
                  <a:srgbClr val="FF0000"/>
                </a:solidFill>
              </a:rPr>
              <a:t> </a:t>
            </a:r>
            <a:r>
              <a:rPr lang="en-US" sz="2000" b="1" i="1" dirty="0" err="1" smtClean="0">
                <a:solidFill>
                  <a:srgbClr val="FF0000"/>
                </a:solidFill>
              </a:rPr>
              <a:t>S</a:t>
            </a:r>
            <a:r>
              <a:rPr lang="en-US" sz="2000" b="1" dirty="0" err="1" smtClean="0">
                <a:solidFill>
                  <a:srgbClr val="FF0000"/>
                </a:solidFill>
              </a:rPr>
              <a:t>artika</a:t>
            </a:r>
            <a:r>
              <a:rPr lang="en-US" sz="2000" b="1" dirty="0" smtClean="0">
                <a:solidFill>
                  <a:srgbClr val="FF0000"/>
                </a:solidFill>
              </a:rPr>
              <a:t>, </a:t>
            </a:r>
            <a:r>
              <a:rPr lang="en-US" sz="2000" b="1" i="1" dirty="0" smtClean="0">
                <a:solidFill>
                  <a:srgbClr val="FF0000"/>
                </a:solidFill>
              </a:rPr>
              <a:t>W</a:t>
            </a:r>
            <a:r>
              <a:rPr lang="en-US" sz="2000" b="1" dirty="0" smtClean="0">
                <a:solidFill>
                  <a:srgbClr val="FF0000"/>
                </a:solidFill>
              </a:rPr>
              <a:t>age </a:t>
            </a:r>
            <a:r>
              <a:rPr lang="en-US" sz="2000" b="1" i="1" dirty="0" smtClean="0">
                <a:solidFill>
                  <a:srgbClr val="FF0000"/>
                </a:solidFill>
              </a:rPr>
              <a:t>R</a:t>
            </a:r>
            <a:r>
              <a:rPr lang="en-US" sz="2000" b="1" dirty="0" smtClean="0">
                <a:solidFill>
                  <a:srgbClr val="FF0000"/>
                </a:solidFill>
              </a:rPr>
              <a:t>udolf </a:t>
            </a:r>
            <a:r>
              <a:rPr lang="en-US" sz="2000" b="1" i="1" dirty="0" err="1" smtClean="0">
                <a:solidFill>
                  <a:srgbClr val="FF0000"/>
                </a:solidFill>
              </a:rPr>
              <a:t>S</a:t>
            </a:r>
            <a:r>
              <a:rPr lang="en-US" sz="2000" b="1" dirty="0" err="1" smtClean="0">
                <a:solidFill>
                  <a:srgbClr val="FF0000"/>
                </a:solidFill>
              </a:rPr>
              <a:t>upratman</a:t>
            </a:r>
            <a:r>
              <a:rPr lang="en-US" sz="2000" b="1" dirty="0" smtClean="0">
                <a:solidFill>
                  <a:srgbClr val="FF0000"/>
                </a:solidFill>
              </a:rPr>
              <a:t>, </a:t>
            </a:r>
            <a:r>
              <a:rPr lang="en-US" sz="2000" b="1" i="1" dirty="0" err="1" smtClean="0">
                <a:solidFill>
                  <a:srgbClr val="FF0000"/>
                </a:solidFill>
              </a:rPr>
              <a:t>H</a:t>
            </a:r>
            <a:r>
              <a:rPr lang="en-US" sz="2000" b="1" dirty="0" err="1" smtClean="0">
                <a:solidFill>
                  <a:srgbClr val="FF0000"/>
                </a:solidFill>
              </a:rPr>
              <a:t>alim</a:t>
            </a:r>
            <a:r>
              <a:rPr lang="en-US" sz="2000" b="1" dirty="0" smtClean="0">
                <a:solidFill>
                  <a:srgbClr val="FF0000"/>
                </a:solidFill>
              </a:rPr>
              <a:t> </a:t>
            </a:r>
            <a:r>
              <a:rPr lang="en-US" sz="2000" b="1" i="1" dirty="0" err="1" smtClean="0">
                <a:solidFill>
                  <a:srgbClr val="FF0000"/>
                </a:solidFill>
              </a:rPr>
              <a:t>P</a:t>
            </a:r>
            <a:r>
              <a:rPr lang="en-US" sz="2000" b="1" dirty="0" err="1" smtClean="0">
                <a:solidFill>
                  <a:srgbClr val="FF0000"/>
                </a:solidFill>
              </a:rPr>
              <a:t>ernakusumah</a:t>
            </a:r>
            <a:r>
              <a:rPr lang="en-US" sz="2000" b="1" dirty="0" smtClean="0">
                <a:solidFill>
                  <a:srgbClr val="FF0000"/>
                </a:solidFill>
              </a:rPr>
              <a:t>, 	</a:t>
            </a:r>
            <a:r>
              <a:rPr lang="en-US" sz="2000" b="1" i="1" dirty="0" smtClean="0">
                <a:solidFill>
                  <a:srgbClr val="FF0000"/>
                </a:solidFill>
              </a:rPr>
              <a:t>A</a:t>
            </a:r>
            <a:r>
              <a:rPr lang="en-US" sz="2000" b="1" dirty="0" smtClean="0">
                <a:solidFill>
                  <a:srgbClr val="FF0000"/>
                </a:solidFill>
              </a:rPr>
              <a:t>mpere</a:t>
            </a:r>
          </a:p>
          <a:p>
            <a:pPr>
              <a:buNone/>
            </a:pPr>
            <a:r>
              <a:rPr lang="en-US" sz="2000" b="1" dirty="0" smtClean="0"/>
              <a:t> 	</a:t>
            </a:r>
            <a:r>
              <a:rPr lang="en-US" sz="2000" dirty="0" err="1" smtClean="0"/>
              <a:t>Huruf</a:t>
            </a:r>
            <a:r>
              <a:rPr lang="en-US" sz="2000" dirty="0" smtClean="0"/>
              <a:t> </a:t>
            </a:r>
            <a:r>
              <a:rPr lang="en-US" sz="2000" dirty="0" err="1" smtClean="0"/>
              <a:t>kapital</a:t>
            </a:r>
            <a:r>
              <a:rPr lang="en-US" sz="2000" dirty="0" smtClean="0"/>
              <a:t> </a:t>
            </a:r>
            <a:r>
              <a:rPr lang="en-US" sz="2000" dirty="0" err="1" smtClean="0"/>
              <a:t>tidak</a:t>
            </a:r>
            <a:r>
              <a:rPr lang="en-US" sz="2000" dirty="0" smtClean="0"/>
              <a:t>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pertama</a:t>
            </a:r>
            <a:r>
              <a:rPr lang="en-US" sz="2000" dirty="0" smtClean="0"/>
              <a:t> </a:t>
            </a:r>
            <a:r>
              <a:rPr lang="en-US" sz="2000" dirty="0" err="1" smtClean="0"/>
              <a:t>nama</a:t>
            </a:r>
            <a:r>
              <a:rPr lang="en-US" sz="2000" dirty="0" smtClean="0"/>
              <a:t> </a:t>
            </a:r>
            <a:r>
              <a:rPr lang="en-US" sz="2000" dirty="0" err="1" smtClean="0"/>
              <a:t>orang</a:t>
            </a:r>
            <a:r>
              <a:rPr lang="en-US" sz="2000" dirty="0" smtClean="0"/>
              <a:t> yang </a:t>
            </a:r>
            <a:r>
              <a:rPr lang="en-US" sz="2000" dirty="0" err="1" smtClean="0"/>
              <a:t>digunakan</a:t>
            </a:r>
            <a:r>
              <a:rPr lang="en-US" sz="2000" dirty="0" smtClean="0"/>
              <a:t> </a:t>
            </a:r>
            <a:r>
              <a:rPr lang="en-US" sz="2000" dirty="0" err="1" smtClean="0"/>
              <a:t>sebagai</a:t>
            </a:r>
            <a:r>
              <a:rPr lang="en-US" sz="2000" dirty="0" smtClean="0"/>
              <a:t> </a:t>
            </a:r>
            <a:r>
              <a:rPr lang="en-US" sz="2000" dirty="0" err="1" smtClean="0"/>
              <a:t>nama</a:t>
            </a:r>
            <a:r>
              <a:rPr lang="en-US" sz="2000" dirty="0" smtClean="0"/>
              <a:t> </a:t>
            </a:r>
            <a:r>
              <a:rPr lang="en-US" sz="2000" dirty="0" err="1" smtClean="0"/>
              <a:t>jenis</a:t>
            </a:r>
            <a:r>
              <a:rPr lang="en-US" sz="2000" dirty="0" smtClean="0"/>
              <a:t> </a:t>
            </a:r>
            <a:r>
              <a:rPr lang="en-US" sz="2000" dirty="0" err="1" smtClean="0"/>
              <a:t>atau</a:t>
            </a:r>
            <a:r>
              <a:rPr lang="en-US" sz="2000" dirty="0" smtClean="0"/>
              <a:t> </a:t>
            </a:r>
            <a:r>
              <a:rPr lang="en-US" sz="2000" dirty="0" err="1" smtClean="0"/>
              <a:t>satuan</a:t>
            </a:r>
            <a:r>
              <a:rPr lang="en-US" sz="2000" dirty="0" smtClean="0"/>
              <a:t> </a:t>
            </a:r>
            <a:r>
              <a:rPr lang="en-US" sz="2000" dirty="0" err="1" smtClean="0"/>
              <a:t>ukuran</a:t>
            </a:r>
            <a:r>
              <a:rPr lang="en-US" sz="2000" dirty="0" smtClean="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p>
          <a:p>
            <a:pPr>
              <a:buNone/>
            </a:pPr>
            <a:r>
              <a:rPr lang="en-US" sz="2000" dirty="0" smtClean="0">
                <a:solidFill>
                  <a:srgbClr val="FF0000"/>
                </a:solidFill>
              </a:rPr>
              <a:t>		</a:t>
            </a:r>
            <a:r>
              <a:rPr lang="en-US" sz="2000" b="1" dirty="0" err="1" smtClean="0">
                <a:solidFill>
                  <a:srgbClr val="FF0000"/>
                </a:solidFill>
              </a:rPr>
              <a:t>mesin</a:t>
            </a:r>
            <a:r>
              <a:rPr lang="en-US" sz="2000" b="1" dirty="0" smtClean="0">
                <a:solidFill>
                  <a:srgbClr val="FF0000"/>
                </a:solidFill>
              </a:rPr>
              <a:t> </a:t>
            </a:r>
            <a:r>
              <a:rPr lang="en-US" sz="2000" b="1" i="1" dirty="0" smtClean="0">
                <a:solidFill>
                  <a:srgbClr val="FF0000"/>
                </a:solidFill>
              </a:rPr>
              <a:t>d</a:t>
            </a:r>
            <a:r>
              <a:rPr lang="en-US" sz="2000" b="1" dirty="0" smtClean="0">
                <a:solidFill>
                  <a:srgbClr val="FF0000"/>
                </a:solidFill>
              </a:rPr>
              <a:t>iesel, 10 </a:t>
            </a:r>
            <a:r>
              <a:rPr lang="en-US" sz="2000" b="1" i="1" dirty="0" smtClean="0">
                <a:solidFill>
                  <a:srgbClr val="FF0000"/>
                </a:solidFill>
              </a:rPr>
              <a:t>v</a:t>
            </a:r>
            <a:r>
              <a:rPr lang="en-US" sz="2000" b="1" dirty="0" smtClean="0">
                <a:solidFill>
                  <a:srgbClr val="FF0000"/>
                </a:solidFill>
              </a:rPr>
              <a:t>olt, 5 </a:t>
            </a:r>
            <a:r>
              <a:rPr lang="en-US" sz="2000" b="1" i="1" dirty="0" smtClean="0">
                <a:solidFill>
                  <a:srgbClr val="FF0000"/>
                </a:solidFill>
              </a:rPr>
              <a:t>a</a:t>
            </a:r>
            <a:r>
              <a:rPr lang="en-US" sz="2000" b="1" dirty="0" smtClean="0">
                <a:solidFill>
                  <a:srgbClr val="FF0000"/>
                </a:solidFill>
              </a:rPr>
              <a:t>mpere</a:t>
            </a:r>
          </a:p>
          <a:p>
            <a:pPr>
              <a:buNone/>
            </a:pPr>
            <a:endParaRPr lang="en-US" sz="2000" b="1" dirty="0" smtClean="0"/>
          </a:p>
          <a:p>
            <a:pPr lvl="0">
              <a:buNone/>
            </a:pPr>
            <a:r>
              <a:rPr lang="en-US" sz="2000" dirty="0" smtClean="0"/>
              <a:t>7. </a:t>
            </a:r>
            <a:r>
              <a:rPr lang="en-US" sz="2000" dirty="0" err="1" smtClean="0"/>
              <a:t>Huruf</a:t>
            </a:r>
            <a:r>
              <a:rPr lang="en-US" sz="2000" dirty="0" smtClean="0"/>
              <a:t> </a:t>
            </a:r>
            <a:r>
              <a:rPr lang="en-US" sz="2000" dirty="0" err="1" smtClean="0"/>
              <a:t>kapital</a:t>
            </a:r>
            <a:r>
              <a:rPr lang="en-US" sz="2000" dirty="0" smtClean="0"/>
              <a:t>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pertama</a:t>
            </a:r>
            <a:r>
              <a:rPr lang="en-US" sz="2000" dirty="0" smtClean="0"/>
              <a:t> </a:t>
            </a:r>
            <a:r>
              <a:rPr lang="en-US" sz="2000" dirty="0" err="1" smtClean="0"/>
              <a:t>nama</a:t>
            </a:r>
            <a:r>
              <a:rPr lang="en-US" sz="2000" dirty="0" smtClean="0"/>
              <a:t> </a:t>
            </a:r>
            <a:r>
              <a:rPr lang="en-US" sz="2000" dirty="0" err="1" smtClean="0"/>
              <a:t>bangsa</a:t>
            </a:r>
            <a:r>
              <a:rPr lang="en-US" sz="2000" dirty="0" smtClean="0"/>
              <a:t>, </a:t>
            </a:r>
            <a:r>
              <a:rPr lang="en-US" sz="2000" dirty="0" err="1" smtClean="0"/>
              <a:t>suku</a:t>
            </a:r>
            <a:r>
              <a:rPr lang="en-US" sz="2000" dirty="0" smtClean="0"/>
              <a:t> </a:t>
            </a:r>
            <a:r>
              <a:rPr lang="en-US" sz="2000" dirty="0" err="1" smtClean="0"/>
              <a:t>bangsa</a:t>
            </a:r>
            <a:r>
              <a:rPr lang="en-US" sz="2000" dirty="0" smtClean="0"/>
              <a:t> </a:t>
            </a:r>
            <a:r>
              <a:rPr lang="en-US" sz="2000" dirty="0" err="1" smtClean="0"/>
              <a:t>dan</a:t>
            </a:r>
            <a:r>
              <a:rPr lang="en-US" sz="2000" dirty="0" smtClean="0"/>
              <a:t> </a:t>
            </a:r>
            <a:r>
              <a:rPr lang="en-US" sz="2000" dirty="0" err="1" smtClean="0"/>
              <a:t>bahasa</a:t>
            </a:r>
            <a:r>
              <a:rPr lang="en-US" sz="2000" dirty="0" smtClean="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p>
          <a:p>
            <a:pPr>
              <a:buNone/>
            </a:pPr>
            <a:r>
              <a:rPr lang="en-US" sz="2000" dirty="0" smtClean="0">
                <a:solidFill>
                  <a:srgbClr val="FF0000"/>
                </a:solidFill>
              </a:rPr>
              <a:t>		</a:t>
            </a:r>
            <a:r>
              <a:rPr lang="en-US" sz="2000" b="1" dirty="0" err="1" smtClean="0">
                <a:solidFill>
                  <a:srgbClr val="FF0000"/>
                </a:solidFill>
              </a:rPr>
              <a:t>bangsa</a:t>
            </a:r>
            <a:r>
              <a:rPr lang="en-US" sz="2000" b="1" dirty="0" smtClean="0">
                <a:solidFill>
                  <a:srgbClr val="FF0000"/>
                </a:solidFill>
              </a:rPr>
              <a:t> </a:t>
            </a:r>
            <a:r>
              <a:rPr lang="en-US" sz="2000" b="1" i="1" dirty="0" smtClean="0">
                <a:solidFill>
                  <a:srgbClr val="FF0000"/>
                </a:solidFill>
              </a:rPr>
              <a:t>I</a:t>
            </a:r>
            <a:r>
              <a:rPr lang="en-US" sz="2000" b="1" dirty="0" smtClean="0">
                <a:solidFill>
                  <a:srgbClr val="FF0000"/>
                </a:solidFill>
              </a:rPr>
              <a:t>ndonesia, </a:t>
            </a:r>
            <a:r>
              <a:rPr lang="en-US" sz="2000" b="1" dirty="0" err="1" smtClean="0">
                <a:solidFill>
                  <a:srgbClr val="FF0000"/>
                </a:solidFill>
              </a:rPr>
              <a:t>suku</a:t>
            </a:r>
            <a:r>
              <a:rPr lang="en-US" sz="2000" b="1" dirty="0" smtClean="0">
                <a:solidFill>
                  <a:srgbClr val="FF0000"/>
                </a:solidFill>
              </a:rPr>
              <a:t> </a:t>
            </a:r>
            <a:r>
              <a:rPr lang="en-US" sz="2000" b="1" i="1" dirty="0" err="1" smtClean="0">
                <a:solidFill>
                  <a:srgbClr val="FF0000"/>
                </a:solidFill>
              </a:rPr>
              <a:t>S</a:t>
            </a:r>
            <a:r>
              <a:rPr lang="en-US" sz="2000" b="1" dirty="0" err="1" smtClean="0">
                <a:solidFill>
                  <a:srgbClr val="FF0000"/>
                </a:solidFill>
              </a:rPr>
              <a:t>unda</a:t>
            </a:r>
            <a:r>
              <a:rPr lang="en-US" sz="2000" b="1" dirty="0" smtClean="0">
                <a:solidFill>
                  <a:srgbClr val="FF0000"/>
                </a:solidFill>
              </a:rPr>
              <a:t>, </a:t>
            </a:r>
            <a:r>
              <a:rPr lang="en-US" sz="2000" b="1" dirty="0" err="1" smtClean="0">
                <a:solidFill>
                  <a:srgbClr val="FF0000"/>
                </a:solidFill>
              </a:rPr>
              <a:t>bahasa</a:t>
            </a:r>
            <a:r>
              <a:rPr lang="en-US" sz="2000" b="1" dirty="0" smtClean="0">
                <a:solidFill>
                  <a:srgbClr val="FF0000"/>
                </a:solidFill>
              </a:rPr>
              <a:t> </a:t>
            </a:r>
            <a:r>
              <a:rPr lang="en-US" sz="2000" b="1" i="1" dirty="0" err="1" smtClean="0">
                <a:solidFill>
                  <a:srgbClr val="FF0000"/>
                </a:solidFill>
              </a:rPr>
              <a:t>I</a:t>
            </a:r>
            <a:r>
              <a:rPr lang="en-US" sz="2000" b="1" dirty="0" err="1" smtClean="0">
                <a:solidFill>
                  <a:srgbClr val="FF0000"/>
                </a:solidFill>
              </a:rPr>
              <a:t>nggris</a:t>
            </a:r>
            <a:r>
              <a:rPr lang="en-US" sz="2000" b="1" dirty="0" smtClean="0">
                <a:solidFill>
                  <a:srgbClr val="FF0000"/>
                </a:solidFill>
              </a:rPr>
              <a:t>.</a:t>
            </a:r>
          </a:p>
          <a:p>
            <a:pPr>
              <a:buNone/>
            </a:pPr>
            <a:r>
              <a:rPr lang="en-US" sz="2000" b="1" dirty="0" smtClean="0"/>
              <a:t> 	</a:t>
            </a:r>
            <a:r>
              <a:rPr lang="en-US" sz="2000" dirty="0" err="1" smtClean="0"/>
              <a:t>Huruf</a:t>
            </a:r>
            <a:r>
              <a:rPr lang="en-US" sz="2000" dirty="0" smtClean="0"/>
              <a:t> </a:t>
            </a:r>
            <a:r>
              <a:rPr lang="en-US" sz="2000" dirty="0" err="1" smtClean="0"/>
              <a:t>kapital</a:t>
            </a:r>
            <a:r>
              <a:rPr lang="en-US" sz="2000" dirty="0" smtClean="0"/>
              <a:t> </a:t>
            </a:r>
            <a:r>
              <a:rPr lang="en-US" sz="2000" dirty="0" err="1" smtClean="0"/>
              <a:t>tidak</a:t>
            </a:r>
            <a:r>
              <a:rPr lang="en-US" sz="2000" dirty="0" smtClean="0"/>
              <a:t>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pertaam</a:t>
            </a:r>
            <a:r>
              <a:rPr lang="en-US" sz="2000" dirty="0" smtClean="0"/>
              <a:t> </a:t>
            </a:r>
            <a:r>
              <a:rPr lang="en-US" sz="2000" dirty="0" err="1" smtClean="0"/>
              <a:t>nama</a:t>
            </a:r>
            <a:r>
              <a:rPr lang="en-US" sz="2000" dirty="0" smtClean="0"/>
              <a:t> </a:t>
            </a:r>
            <a:r>
              <a:rPr lang="en-US" sz="2000" dirty="0" err="1" smtClean="0"/>
              <a:t>bangsa</a:t>
            </a:r>
            <a:r>
              <a:rPr lang="en-US" sz="2000" dirty="0" smtClean="0"/>
              <a:t>, </a:t>
            </a:r>
            <a:r>
              <a:rPr lang="en-US" sz="2000" dirty="0" err="1" smtClean="0"/>
              <a:t>suku</a:t>
            </a:r>
            <a:r>
              <a:rPr lang="en-US" sz="2000" dirty="0" smtClean="0"/>
              <a:t>, </a:t>
            </a:r>
            <a:r>
              <a:rPr lang="en-US" sz="2000" dirty="0" err="1" smtClean="0"/>
              <a:t>dan</a:t>
            </a:r>
            <a:r>
              <a:rPr lang="en-US" sz="2000" dirty="0" smtClean="0"/>
              <a:t> </a:t>
            </a:r>
            <a:r>
              <a:rPr lang="en-US" sz="2000" dirty="0" err="1" smtClean="0"/>
              <a:t>bahasa</a:t>
            </a:r>
            <a:r>
              <a:rPr lang="en-US" sz="2000" dirty="0" smtClean="0"/>
              <a:t> yang </a:t>
            </a:r>
            <a:r>
              <a:rPr lang="en-US" sz="2000" dirty="0" err="1" smtClean="0"/>
              <a:t>dipakai</a:t>
            </a:r>
            <a:r>
              <a:rPr lang="en-US" sz="2000" dirty="0" smtClean="0"/>
              <a:t> </a:t>
            </a:r>
            <a:r>
              <a:rPr lang="en-US" sz="2000" dirty="0" err="1" smtClean="0"/>
              <a:t>sebagai</a:t>
            </a:r>
            <a:r>
              <a:rPr lang="en-US" sz="2000" dirty="0" smtClean="0"/>
              <a:t> </a:t>
            </a:r>
            <a:r>
              <a:rPr lang="en-US" sz="2000" dirty="0" err="1" smtClean="0"/>
              <a:t>bentuk</a:t>
            </a:r>
            <a:r>
              <a:rPr lang="en-US" sz="2000" dirty="0" smtClean="0"/>
              <a:t> </a:t>
            </a:r>
            <a:r>
              <a:rPr lang="en-US" sz="2000" dirty="0" err="1" smtClean="0"/>
              <a:t>dasar</a:t>
            </a:r>
            <a:r>
              <a:rPr lang="en-US" sz="2000" dirty="0" smtClean="0"/>
              <a:t> </a:t>
            </a:r>
            <a:r>
              <a:rPr lang="en-US" sz="2000" dirty="0" err="1" smtClean="0"/>
              <a:t>kaat</a:t>
            </a:r>
            <a:r>
              <a:rPr lang="en-US" sz="2000" dirty="0" smtClean="0"/>
              <a:t> </a:t>
            </a:r>
            <a:r>
              <a:rPr lang="en-US" sz="2000" dirty="0" err="1" smtClean="0"/>
              <a:t>turunan</a:t>
            </a:r>
            <a:r>
              <a:rPr lang="en-US" sz="2000" dirty="0" smtClean="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p>
          <a:p>
            <a:pPr>
              <a:buNone/>
            </a:pPr>
            <a:r>
              <a:rPr lang="en-US" sz="2000" dirty="0" smtClean="0">
                <a:solidFill>
                  <a:srgbClr val="FF0000"/>
                </a:solidFill>
              </a:rPr>
              <a:t>		</a:t>
            </a:r>
            <a:r>
              <a:rPr lang="en-US" sz="2000" b="1" dirty="0" err="1" smtClean="0">
                <a:solidFill>
                  <a:srgbClr val="FF0000"/>
                </a:solidFill>
              </a:rPr>
              <a:t>Meng</a:t>
            </a:r>
            <a:r>
              <a:rPr lang="en-US" sz="2000" b="1" i="1" dirty="0" err="1" smtClean="0">
                <a:solidFill>
                  <a:srgbClr val="FF0000"/>
                </a:solidFill>
              </a:rPr>
              <a:t>i</a:t>
            </a:r>
            <a:r>
              <a:rPr lang="en-US" sz="2000" b="1" dirty="0" err="1" smtClean="0">
                <a:solidFill>
                  <a:srgbClr val="FF0000"/>
                </a:solidFill>
              </a:rPr>
              <a:t>ndonesiakan</a:t>
            </a:r>
            <a:r>
              <a:rPr lang="en-US" sz="2000" b="1" dirty="0" smtClean="0">
                <a:solidFill>
                  <a:srgbClr val="FF0000"/>
                </a:solidFill>
              </a:rPr>
              <a:t> </a:t>
            </a:r>
            <a:r>
              <a:rPr lang="en-US" sz="2000" b="1" dirty="0" err="1" smtClean="0">
                <a:solidFill>
                  <a:srgbClr val="FF0000"/>
                </a:solidFill>
              </a:rPr>
              <a:t>kata</a:t>
            </a:r>
            <a:r>
              <a:rPr lang="en-US" sz="2000" b="1" dirty="0" smtClean="0">
                <a:solidFill>
                  <a:srgbClr val="FF0000"/>
                </a:solidFill>
              </a:rPr>
              <a:t> </a:t>
            </a:r>
            <a:r>
              <a:rPr lang="en-US" sz="2000" b="1" dirty="0" err="1" smtClean="0">
                <a:solidFill>
                  <a:srgbClr val="FF0000"/>
                </a:solidFill>
              </a:rPr>
              <a:t>asing</a:t>
            </a:r>
            <a:endParaRPr lang="en-US" sz="2000" b="1" dirty="0" smtClean="0">
              <a:solidFill>
                <a:srgbClr val="FF0000"/>
              </a:solidFill>
            </a:endParaRPr>
          </a:p>
          <a:p>
            <a:pPr>
              <a:buNone/>
            </a:pPr>
            <a:r>
              <a:rPr lang="en-US" sz="2000" b="1" dirty="0" smtClean="0">
                <a:solidFill>
                  <a:srgbClr val="FF0000"/>
                </a:solidFill>
              </a:rPr>
              <a:t>		</a:t>
            </a:r>
            <a:r>
              <a:rPr lang="en-US" sz="2000" b="1" dirty="0" err="1" smtClean="0">
                <a:solidFill>
                  <a:srgbClr val="FF0000"/>
                </a:solidFill>
              </a:rPr>
              <a:t>Ke</a:t>
            </a:r>
            <a:r>
              <a:rPr lang="en-US" sz="2000" b="1" i="1" dirty="0" err="1" smtClean="0">
                <a:solidFill>
                  <a:srgbClr val="FF0000"/>
                </a:solidFill>
              </a:rPr>
              <a:t>i</a:t>
            </a:r>
            <a:r>
              <a:rPr lang="en-US" sz="2000" b="1" dirty="0" err="1" smtClean="0">
                <a:solidFill>
                  <a:srgbClr val="FF0000"/>
                </a:solidFill>
              </a:rPr>
              <a:t>nggris-</a:t>
            </a:r>
            <a:r>
              <a:rPr lang="en-US" sz="2000" b="1" i="1" dirty="0" err="1" smtClean="0">
                <a:solidFill>
                  <a:srgbClr val="FF0000"/>
                </a:solidFill>
              </a:rPr>
              <a:t>i</a:t>
            </a:r>
            <a:r>
              <a:rPr lang="en-US" sz="2000" b="1" dirty="0" err="1" smtClean="0">
                <a:solidFill>
                  <a:srgbClr val="FF0000"/>
                </a:solidFill>
              </a:rPr>
              <a:t>nggrisan</a:t>
            </a:r>
            <a:endParaRPr lang="en-US" sz="2000" b="1" dirty="0" smtClean="0">
              <a:solidFill>
                <a:srgbClr val="FF0000"/>
              </a:solidFill>
            </a:endParaRPr>
          </a:p>
          <a:p>
            <a:pPr lvl="0">
              <a:buNone/>
            </a:pPr>
            <a:r>
              <a:rPr lang="en-US" sz="2000" b="1" dirty="0" smtClean="0">
                <a:solidFill>
                  <a:srgbClr val="FF0000"/>
                </a:solidFill>
              </a:rPr>
              <a:t>		</a:t>
            </a:r>
            <a:r>
              <a:rPr lang="en-US" sz="2000" b="1" dirty="0" err="1" smtClean="0">
                <a:solidFill>
                  <a:srgbClr val="FF0000"/>
                </a:solidFill>
              </a:rPr>
              <a:t>pecahnya</a:t>
            </a:r>
            <a:r>
              <a:rPr lang="en-US" sz="2000" b="1" dirty="0" smtClean="0">
                <a:solidFill>
                  <a:srgbClr val="FF0000"/>
                </a:solidFill>
              </a:rPr>
              <a:t> </a:t>
            </a:r>
            <a:r>
              <a:rPr lang="en-US" sz="2000" b="1" dirty="0" err="1" smtClean="0">
                <a:solidFill>
                  <a:srgbClr val="FF0000"/>
                </a:solidFill>
              </a:rPr>
              <a:t>perang</a:t>
            </a:r>
            <a:r>
              <a:rPr lang="en-US" sz="2000" b="1" dirty="0" smtClean="0">
                <a:solidFill>
                  <a:srgbClr val="FF0000"/>
                </a:solidFill>
              </a:rPr>
              <a:t> </a:t>
            </a:r>
            <a:r>
              <a:rPr lang="en-US" sz="2000" b="1" dirty="0" err="1" smtClean="0">
                <a:solidFill>
                  <a:srgbClr val="FF0000"/>
                </a:solidFill>
              </a:rPr>
              <a:t>dunia</a:t>
            </a:r>
            <a:r>
              <a:rPr lang="en-US" sz="2000" b="1" dirty="0" smtClean="0">
                <a:solidFill>
                  <a:srgbClr val="FF0000"/>
                </a:solidFill>
              </a:rPr>
              <a:t>.</a:t>
            </a:r>
          </a:p>
          <a:p>
            <a:pPr>
              <a:buNone/>
            </a:pPr>
            <a:endParaRPr lang="en-US" sz="2000" b="1" dirty="0" smtClean="0"/>
          </a:p>
          <a:p>
            <a:pPr>
              <a:buNone/>
            </a:pPr>
            <a:endParaRPr lang="en-US" sz="2000" dirty="0"/>
          </a:p>
        </p:txBody>
      </p:sp>
    </p:spTree>
  </p:cSld>
  <p:clrMapOvr>
    <a:masterClrMapping/>
  </p:clrMapOvr>
  <p:transition spd="slow">
    <p:checke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1638</Words>
  <Application>Microsoft Office PowerPoint</Application>
  <PresentationFormat>On-screen Show (4:3)</PresentationFormat>
  <Paragraphs>767</Paragraphs>
  <Slides>55</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Agency FB</vt:lpstr>
      <vt:lpstr>Algerian</vt:lpstr>
      <vt:lpstr>Arial</vt:lpstr>
      <vt:lpstr>Calibri</vt:lpstr>
      <vt:lpstr>Comic Sans MS</vt:lpstr>
      <vt:lpstr>Perpetua</vt:lpstr>
      <vt:lpstr>Times New Roman</vt:lpstr>
      <vt:lpstr>Wingdings</vt:lpstr>
      <vt:lpstr>Office Theme</vt:lpstr>
      <vt:lpstr>   TATA EJAAN   BAHASA INDONESIA  </vt:lpstr>
      <vt:lpstr>PowerPoint Presentation</vt:lpstr>
      <vt:lpstr>PowerPoint Presentation</vt:lpstr>
      <vt:lpstr>A. Pemenggalan Kata</vt:lpstr>
      <vt:lpstr>Lanjutan…</vt:lpstr>
      <vt:lpstr>  B. Huruf Kapital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Huruf Miring </vt:lpstr>
      <vt:lpstr>PowerPoint Presentation</vt:lpstr>
      <vt:lpstr>Kaidah penulisan kata dalam bahasa Indonesia meliputi : </vt:lpstr>
      <vt:lpstr>Kata Dasar</vt:lpstr>
      <vt:lpstr>Kata Turunan </vt:lpstr>
      <vt:lpstr>PowerPoint Presentation</vt:lpstr>
      <vt:lpstr>Bentuk Ulang </vt:lpstr>
      <vt:lpstr>Gabungan Kata </vt:lpstr>
      <vt:lpstr>Suku Kata </vt:lpstr>
      <vt:lpstr>Lanjutan…</vt:lpstr>
      <vt:lpstr>Kata Depan di,ke, dan dari </vt:lpstr>
      <vt:lpstr>Partikel </vt:lpstr>
      <vt:lpstr>Singkatan dan Akronim</vt:lpstr>
      <vt:lpstr>PowerPoint Presentation</vt:lpstr>
      <vt:lpstr>PowerPoint Presentation</vt:lpstr>
      <vt:lpstr>Angka dan Bilangan  </vt:lpstr>
      <vt:lpstr>PowerPoint Presentation</vt:lpstr>
      <vt:lpstr>PowerPoint Presentation</vt:lpstr>
      <vt:lpstr>PowerPoint Presentation</vt:lpstr>
      <vt:lpstr>PowerPoint Presentation</vt:lpstr>
      <vt:lpstr>PowerPoint Presentation</vt:lpstr>
      <vt:lpstr>J. kata ganti Ku-, kau-, -ku, -mu, dan –nya </vt:lpstr>
      <vt:lpstr>K. Kata Si dan Sang</vt:lpstr>
      <vt:lpstr>3.  Penulisan Unsur Serapan  Kata serapan adalah kata yang berasal dari bahasa lain (bahasa daerah/bahasa luar negeri) yang kemudian ejaan, ucapan, dan tulisannya disesuaikan dengan penuturan masyarakat Indonesia untuk memperkaya kosa kata. </vt:lpstr>
      <vt:lpstr>PowerPoint Presentation</vt:lpstr>
      <vt:lpstr>contoh kesalahan kata serapan</vt:lpstr>
      <vt:lpstr>Kaidah Penyesuaian Ejaan Kata Serapan   </vt:lpstr>
      <vt:lpstr>Kaidah Penyesuaian Akhiran Asing</vt:lpstr>
      <vt:lpstr> Kaidah Penyesuaian akhiran asing adalah sebagi berikut. </vt:lpstr>
      <vt:lpstr>PowerPoint Presentation</vt:lpstr>
      <vt:lpstr>PowerPoint Presentation</vt:lpstr>
      <vt:lpstr>Tanda titik (.)</vt:lpstr>
      <vt:lpstr>Tanda titik tidak</vt:lpstr>
      <vt:lpstr>TANDA KOMA (,)</vt:lpstr>
      <vt:lpstr>Tanda titik koma (;)</vt:lpstr>
      <vt:lpstr>Tanda titik dua (:)</vt:lpstr>
      <vt:lpstr>Tanda hubung (-)</vt:lpstr>
      <vt:lpstr>Tanda garis miring (/)</vt:lpstr>
      <vt:lpstr>Perbaikilah pemakaian tanda baca yang salah  dalam teks di bawah ini sesuai  Pedoman Umum EBI dengan cerdas, cermat, dan santun!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BAB II PENGGUNAAN EJAAN  DALAM KARYA TULIS ILMIAH  </dc:title>
  <dc:creator>Comeko</dc:creator>
  <cp:lastModifiedBy>LENOVO</cp:lastModifiedBy>
  <cp:revision>104</cp:revision>
  <dcterms:created xsi:type="dcterms:W3CDTF">2006-08-16T00:00:00Z</dcterms:created>
  <dcterms:modified xsi:type="dcterms:W3CDTF">2021-04-05T00:01:46Z</dcterms:modified>
</cp:coreProperties>
</file>