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89" r:id="rId4"/>
    <p:sldId id="307" r:id="rId5"/>
    <p:sldId id="306" r:id="rId6"/>
    <p:sldId id="308" r:id="rId7"/>
    <p:sldId id="309" r:id="rId8"/>
    <p:sldId id="290" r:id="rId9"/>
    <p:sldId id="258" r:id="rId10"/>
    <p:sldId id="265" r:id="rId11"/>
    <p:sldId id="260" r:id="rId12"/>
    <p:sldId id="261" r:id="rId13"/>
    <p:sldId id="300" r:id="rId14"/>
    <p:sldId id="293" r:id="rId15"/>
    <p:sldId id="259" r:id="rId16"/>
    <p:sldId id="264" r:id="rId17"/>
    <p:sldId id="266" r:id="rId18"/>
    <p:sldId id="263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7" r:id="rId29"/>
    <p:sldId id="294" r:id="rId30"/>
    <p:sldId id="295" r:id="rId31"/>
    <p:sldId id="296" r:id="rId32"/>
    <p:sldId id="297" r:id="rId33"/>
    <p:sldId id="278" r:id="rId34"/>
    <p:sldId id="279" r:id="rId35"/>
    <p:sldId id="298" r:id="rId36"/>
    <p:sldId id="299" r:id="rId37"/>
    <p:sldId id="280" r:id="rId38"/>
    <p:sldId id="281" r:id="rId39"/>
    <p:sldId id="282" r:id="rId40"/>
    <p:sldId id="283" r:id="rId41"/>
    <p:sldId id="304" r:id="rId42"/>
    <p:sldId id="301" r:id="rId43"/>
    <p:sldId id="305" r:id="rId44"/>
    <p:sldId id="285" r:id="rId45"/>
    <p:sldId id="286" r:id="rId4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8"/>
    <p:restoredTop sz="94674"/>
  </p:normalViewPr>
  <p:slideViewPr>
    <p:cSldViewPr>
      <p:cViewPr varScale="1">
        <p:scale>
          <a:sx n="98" d="100"/>
          <a:sy n="98" d="100"/>
        </p:scale>
        <p:origin x="143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30F54-2383-46E5-B72F-BF11E4B2D925}" type="datetimeFigureOut">
              <a:rPr lang="id-ID" smtClean="0"/>
              <a:pPr/>
              <a:t>14/05/24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327D7-998C-47DF-AF4E-5E85CCE5AA2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4327D7-998C-47DF-AF4E-5E85CCE5AA23}" type="slidenum">
              <a:rPr lang="id-ID" smtClean="0"/>
              <a:pPr/>
              <a:t>2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4327D7-998C-47DF-AF4E-5E85CCE5AA23}" type="slidenum">
              <a:rPr lang="id-ID" smtClean="0"/>
              <a:pPr/>
              <a:t>11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7071-FDD7-4595-9E31-D4C9D26C1C95}" type="datetimeFigureOut">
              <a:rPr lang="id-ID" smtClean="0"/>
              <a:pPr/>
              <a:t>14/05/24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05A24-090D-47BB-9983-48B48411A65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7071-FDD7-4595-9E31-D4C9D26C1C95}" type="datetimeFigureOut">
              <a:rPr lang="id-ID" smtClean="0"/>
              <a:pPr/>
              <a:t>14/05/24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05A24-090D-47BB-9983-48B48411A65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7071-FDD7-4595-9E31-D4C9D26C1C95}" type="datetimeFigureOut">
              <a:rPr lang="id-ID" smtClean="0"/>
              <a:pPr/>
              <a:t>14/05/24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05A24-090D-47BB-9983-48B48411A65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7071-FDD7-4595-9E31-D4C9D26C1C95}" type="datetimeFigureOut">
              <a:rPr lang="id-ID" smtClean="0"/>
              <a:pPr/>
              <a:t>14/05/24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05A24-090D-47BB-9983-48B48411A65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7071-FDD7-4595-9E31-D4C9D26C1C95}" type="datetimeFigureOut">
              <a:rPr lang="id-ID" smtClean="0"/>
              <a:pPr/>
              <a:t>14/05/24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05A24-090D-47BB-9983-48B48411A65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7071-FDD7-4595-9E31-D4C9D26C1C95}" type="datetimeFigureOut">
              <a:rPr lang="id-ID" smtClean="0"/>
              <a:pPr/>
              <a:t>14/05/24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05A24-090D-47BB-9983-48B48411A65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7071-FDD7-4595-9E31-D4C9D26C1C95}" type="datetimeFigureOut">
              <a:rPr lang="id-ID" smtClean="0"/>
              <a:pPr/>
              <a:t>14/05/24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05A24-090D-47BB-9983-48B48411A65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7071-FDD7-4595-9E31-D4C9D26C1C95}" type="datetimeFigureOut">
              <a:rPr lang="id-ID" smtClean="0"/>
              <a:pPr/>
              <a:t>14/05/24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05A24-090D-47BB-9983-48B48411A65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7071-FDD7-4595-9E31-D4C9D26C1C95}" type="datetimeFigureOut">
              <a:rPr lang="id-ID" smtClean="0"/>
              <a:pPr/>
              <a:t>14/05/24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05A24-090D-47BB-9983-48B48411A65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7071-FDD7-4595-9E31-D4C9D26C1C95}" type="datetimeFigureOut">
              <a:rPr lang="id-ID" smtClean="0"/>
              <a:pPr/>
              <a:t>14/05/24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05A24-090D-47BB-9983-48B48411A65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67071-FDD7-4595-9E31-D4C9D26C1C95}" type="datetimeFigureOut">
              <a:rPr lang="id-ID" smtClean="0"/>
              <a:pPr/>
              <a:t>14/05/24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05A24-090D-47BB-9983-48B48411A65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67071-FDD7-4595-9E31-D4C9D26C1C95}" type="datetimeFigureOut">
              <a:rPr lang="id-ID" smtClean="0"/>
              <a:pPr/>
              <a:t>14/05/24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05A24-090D-47BB-9983-48B48411A651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6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7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6.emf"/><Relationship Id="rId4" Type="http://schemas.openxmlformats.org/officeDocument/2006/relationships/oleObject" Target="../embeddings/oleObject8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0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4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24.emf"/><Relationship Id="rId7" Type="http://schemas.openxmlformats.org/officeDocument/2006/relationships/image" Target="../media/image26.e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27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7" Type="http://schemas.openxmlformats.org/officeDocument/2006/relationships/image" Target="../media/image30.e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9.emf"/><Relationship Id="rId4" Type="http://schemas.openxmlformats.org/officeDocument/2006/relationships/oleObject" Target="../embeddings/oleObject21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emf"/><Relationship Id="rId4" Type="http://schemas.openxmlformats.org/officeDocument/2006/relationships/oleObject" Target="../embeddings/oleObject24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emf"/><Relationship Id="rId4" Type="http://schemas.openxmlformats.org/officeDocument/2006/relationships/oleObject" Target="../embeddings/oleObject27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emf"/><Relationship Id="rId4" Type="http://schemas.openxmlformats.org/officeDocument/2006/relationships/oleObject" Target="../embeddings/oleObject29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2.e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41.emf"/><Relationship Id="rId4" Type="http://schemas.openxmlformats.org/officeDocument/2006/relationships/oleObject" Target="../embeddings/oleObject31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emf"/><Relationship Id="rId4" Type="http://schemas.openxmlformats.org/officeDocument/2006/relationships/oleObject" Target="../embeddings/oleObject36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image" Target="../media/image47.emf"/><Relationship Id="rId7" Type="http://schemas.openxmlformats.org/officeDocument/2006/relationships/image" Target="../media/image49.e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9.bin"/><Relationship Id="rId11" Type="http://schemas.openxmlformats.org/officeDocument/2006/relationships/image" Target="../media/image51.emf"/><Relationship Id="rId5" Type="http://schemas.openxmlformats.org/officeDocument/2006/relationships/image" Target="../media/image48.emf"/><Relationship Id="rId10" Type="http://schemas.openxmlformats.org/officeDocument/2006/relationships/oleObject" Target="../embeddings/oleObject41.bin"/><Relationship Id="rId4" Type="http://schemas.openxmlformats.org/officeDocument/2006/relationships/oleObject" Target="../embeddings/oleObject38.bin"/><Relationship Id="rId9" Type="http://schemas.openxmlformats.org/officeDocument/2006/relationships/image" Target="../media/image50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image" Target="../media/image52.emf"/><Relationship Id="rId7" Type="http://schemas.openxmlformats.org/officeDocument/2006/relationships/image" Target="../media/image54.emf"/><Relationship Id="rId2" Type="http://schemas.openxmlformats.org/officeDocument/2006/relationships/oleObject" Target="../embeddings/oleObject4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4.bin"/><Relationship Id="rId5" Type="http://schemas.openxmlformats.org/officeDocument/2006/relationships/image" Target="../media/image53.emf"/><Relationship Id="rId4" Type="http://schemas.openxmlformats.org/officeDocument/2006/relationships/oleObject" Target="../embeddings/oleObject43.bin"/><Relationship Id="rId9" Type="http://schemas.openxmlformats.org/officeDocument/2006/relationships/image" Target="../media/image5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oleObject" Target="../embeddings/oleObject46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emf"/><Relationship Id="rId4" Type="http://schemas.openxmlformats.org/officeDocument/2006/relationships/oleObject" Target="../embeddings/oleObject47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3" Type="http://schemas.openxmlformats.org/officeDocument/2006/relationships/image" Target="../media/image58.emf"/><Relationship Id="rId7" Type="http://schemas.openxmlformats.org/officeDocument/2006/relationships/image" Target="../media/image60.emf"/><Relationship Id="rId2" Type="http://schemas.openxmlformats.org/officeDocument/2006/relationships/oleObject" Target="../embeddings/oleObject48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0.bin"/><Relationship Id="rId5" Type="http://schemas.openxmlformats.org/officeDocument/2006/relationships/image" Target="../media/image59.emf"/><Relationship Id="rId4" Type="http://schemas.openxmlformats.org/officeDocument/2006/relationships/oleObject" Target="../embeddings/oleObject49.bin"/><Relationship Id="rId9" Type="http://schemas.openxmlformats.org/officeDocument/2006/relationships/image" Target="../media/image61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7" Type="http://schemas.openxmlformats.org/officeDocument/2006/relationships/image" Target="../media/image64.emf"/><Relationship Id="rId2" Type="http://schemas.openxmlformats.org/officeDocument/2006/relationships/oleObject" Target="../embeddings/oleObject5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4.bin"/><Relationship Id="rId5" Type="http://schemas.openxmlformats.org/officeDocument/2006/relationships/image" Target="../media/image63.emf"/><Relationship Id="rId4" Type="http://schemas.openxmlformats.org/officeDocument/2006/relationships/oleObject" Target="../embeddings/oleObject53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8.bin"/><Relationship Id="rId3" Type="http://schemas.openxmlformats.org/officeDocument/2006/relationships/image" Target="../media/image65.emf"/><Relationship Id="rId7" Type="http://schemas.openxmlformats.org/officeDocument/2006/relationships/image" Target="../media/image67.emf"/><Relationship Id="rId2" Type="http://schemas.openxmlformats.org/officeDocument/2006/relationships/oleObject" Target="../embeddings/oleObject55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7.bin"/><Relationship Id="rId5" Type="http://schemas.openxmlformats.org/officeDocument/2006/relationships/image" Target="../media/image66.emf"/><Relationship Id="rId4" Type="http://schemas.openxmlformats.org/officeDocument/2006/relationships/oleObject" Target="../embeddings/oleObject56.bin"/><Relationship Id="rId9" Type="http://schemas.openxmlformats.org/officeDocument/2006/relationships/image" Target="../media/image68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oleObject" Target="../embeddings/oleObject59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emf"/><Relationship Id="rId4" Type="http://schemas.openxmlformats.org/officeDocument/2006/relationships/oleObject" Target="../embeddings/oleObject60.bin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4.bin"/><Relationship Id="rId3" Type="http://schemas.openxmlformats.org/officeDocument/2006/relationships/image" Target="../media/image69.emf"/><Relationship Id="rId7" Type="http://schemas.openxmlformats.org/officeDocument/2006/relationships/image" Target="../media/image71.emf"/><Relationship Id="rId2" Type="http://schemas.openxmlformats.org/officeDocument/2006/relationships/oleObject" Target="../embeddings/oleObject6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63.bin"/><Relationship Id="rId5" Type="http://schemas.openxmlformats.org/officeDocument/2006/relationships/image" Target="../media/image70.emf"/><Relationship Id="rId4" Type="http://schemas.openxmlformats.org/officeDocument/2006/relationships/oleObject" Target="../embeddings/oleObject62.bin"/><Relationship Id="rId9" Type="http://schemas.openxmlformats.org/officeDocument/2006/relationships/image" Target="../media/image7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81000" y="1447800"/>
            <a:ext cx="991168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CHRISTY" pitchFamily="2" charset="0"/>
                <a:cs typeface="Aharoni" pitchFamily="2" charset="-79"/>
              </a:rPr>
              <a:t>KINETIKA</a:t>
            </a:r>
          </a:p>
          <a:p>
            <a:pPr algn="ctr"/>
            <a:r>
              <a:rPr lang="en-US" sz="9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CHRISTY" pitchFamily="2" charset="0"/>
                <a:cs typeface="Aharoni" pitchFamily="2" charset="-79"/>
              </a:rPr>
              <a:t>POLIMERISASI RANTAI</a:t>
            </a:r>
          </a:p>
        </p:txBody>
      </p:sp>
    </p:spTree>
  </p:cSld>
  <p:clrMapOvr>
    <a:masterClrMapping/>
  </p:clrMapOvr>
  <p:transition spd="med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371600" y="914400"/>
            <a:ext cx="2794355" cy="766465"/>
            <a:chOff x="5105400" y="2052935"/>
            <a:chExt cx="2794355" cy="766465"/>
          </a:xfrm>
        </p:grpSpPr>
        <p:sp>
          <p:nvSpPr>
            <p:cNvPr id="4" name="TextBox 3"/>
            <p:cNvSpPr txBox="1"/>
            <p:nvPr/>
          </p:nvSpPr>
          <p:spPr>
            <a:xfrm>
              <a:off x="5105400" y="2296180"/>
              <a:ext cx="279435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ym typeface="Symbol"/>
                </a:rPr>
                <a:t>R</a:t>
              </a:r>
              <a:r>
                <a:rPr lang="en-US" sz="2800" b="1" baseline="30000" dirty="0">
                  <a:sym typeface="Symbol"/>
                </a:rPr>
                <a:t> </a:t>
              </a:r>
              <a:r>
                <a:rPr lang="en-US" sz="2800" b="1" dirty="0">
                  <a:sym typeface="Symbol"/>
                </a:rPr>
                <a:t> + M</a:t>
              </a:r>
              <a:r>
                <a:rPr lang="en-US" sz="2800" b="1" dirty="0"/>
                <a:t>  </a:t>
              </a:r>
              <a:r>
                <a:rPr lang="en-US" sz="2800" b="1" dirty="0">
                  <a:sym typeface="Symbol"/>
                </a:rPr>
                <a:t> RM</a:t>
              </a:r>
              <a:r>
                <a:rPr lang="en-US" sz="2800" b="1" baseline="30000" dirty="0">
                  <a:sym typeface="Symbol"/>
                </a:rPr>
                <a:t></a:t>
              </a:r>
              <a:endParaRPr lang="id-ID" sz="2800" b="1" baseline="300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399964" y="2052935"/>
              <a:ext cx="3818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1" dirty="0" err="1"/>
                <a:t>k</a:t>
              </a:r>
              <a:r>
                <a:rPr lang="en-US" sz="2400" b="1" i="1" baseline="-25000" dirty="0" err="1"/>
                <a:t>i</a:t>
              </a:r>
              <a:endParaRPr lang="id-ID" sz="2400" b="1" i="1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52400" y="304800"/>
            <a:ext cx="861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sz="2800" b="1" dirty="0" err="1">
                <a:solidFill>
                  <a:srgbClr val="FF0000"/>
                </a:solidFill>
              </a:rPr>
              <a:t>Adisi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radikal</a:t>
            </a:r>
            <a:r>
              <a:rPr lang="en-US" sz="2800" b="1" dirty="0">
                <a:solidFill>
                  <a:srgbClr val="FF0000"/>
                </a:solidFill>
              </a:rPr>
              <a:t> R</a:t>
            </a:r>
            <a:r>
              <a:rPr lang="en-US" sz="2800" b="1" baseline="30000" dirty="0">
                <a:solidFill>
                  <a:srgbClr val="FF0000"/>
                </a:solidFill>
                <a:sym typeface="Symbol"/>
              </a:rPr>
              <a:t>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sym typeface="Symbol"/>
              </a:rPr>
              <a:t>pada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sym typeface="Symbol"/>
              </a:rPr>
              <a:t>molekul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 monomer</a:t>
            </a:r>
            <a:r>
              <a:rPr lang="en-US" sz="2800" b="1" dirty="0">
                <a:sym typeface="Symbol"/>
              </a:rPr>
              <a:t>: 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620000" y="1153180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(2)</a:t>
            </a:r>
            <a:endParaRPr lang="id-ID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1828800"/>
            <a:ext cx="8153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dengan</a:t>
            </a:r>
            <a:r>
              <a:rPr lang="en-US" sz="2800" b="1" dirty="0"/>
              <a:t> RM</a:t>
            </a:r>
            <a:r>
              <a:rPr lang="en-US" sz="2800" b="1" baseline="30000" dirty="0">
                <a:sym typeface="Symbol"/>
              </a:rPr>
              <a:t>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adalah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i="1" dirty="0">
                <a:sym typeface="Symbol"/>
              </a:rPr>
              <a:t>monomer-ended radical</a:t>
            </a:r>
            <a:r>
              <a:rPr lang="en-US" sz="2800" b="1" dirty="0">
                <a:sym typeface="Symbol"/>
              </a:rPr>
              <a:t> yang </a:t>
            </a:r>
            <a:r>
              <a:rPr lang="en-US" sz="2800" b="1" dirty="0" err="1">
                <a:sym typeface="Symbol"/>
              </a:rPr>
              <a:t>terdiri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dari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satu</a:t>
            </a:r>
            <a:r>
              <a:rPr lang="en-US" sz="2800" b="1" dirty="0">
                <a:sym typeface="Symbol"/>
              </a:rPr>
              <a:t> unit monomer R </a:t>
            </a:r>
            <a:r>
              <a:rPr lang="en-US" sz="2800" b="1" dirty="0" err="1">
                <a:sym typeface="Symbol"/>
              </a:rPr>
              <a:t>sebagai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gugus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ujung</a:t>
            </a:r>
            <a:r>
              <a:rPr lang="en-US" sz="2800" b="1" dirty="0">
                <a:sym typeface="Symbol"/>
              </a:rPr>
              <a:t>.</a:t>
            </a:r>
            <a:endParaRPr lang="id-ID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85800" y="3200400"/>
            <a:ext cx="845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Untuk</a:t>
            </a:r>
            <a:r>
              <a:rPr lang="en-US" sz="2800" b="1" dirty="0"/>
              <a:t> monomer vinyl, </a:t>
            </a:r>
            <a:r>
              <a:rPr lang="en-US" sz="2800" b="1" dirty="0" err="1"/>
              <a:t>tahap</a:t>
            </a:r>
            <a:r>
              <a:rPr lang="en-US" sz="2800" b="1" dirty="0"/>
              <a:t> </a:t>
            </a:r>
            <a:r>
              <a:rPr lang="en-US" sz="2800" b="1" dirty="0" err="1"/>
              <a:t>kedua</a:t>
            </a:r>
            <a:r>
              <a:rPr lang="en-US" sz="2800" b="1" dirty="0"/>
              <a:t> </a:t>
            </a:r>
            <a:r>
              <a:rPr lang="en-US" sz="2800" b="1" dirty="0" err="1"/>
              <a:t>ini</a:t>
            </a:r>
            <a:r>
              <a:rPr lang="en-US" sz="2800" b="1" dirty="0"/>
              <a:t> </a:t>
            </a:r>
            <a:r>
              <a:rPr lang="en-US" sz="2800" b="1" dirty="0" err="1"/>
              <a:t>meliputi</a:t>
            </a:r>
            <a:r>
              <a:rPr lang="en-US" sz="2800" b="1" dirty="0"/>
              <a:t> </a:t>
            </a:r>
            <a:r>
              <a:rPr lang="en-US" sz="2800" b="1" dirty="0" err="1"/>
              <a:t>pembukaan</a:t>
            </a:r>
            <a:r>
              <a:rPr lang="en-US" sz="2800" b="1" dirty="0"/>
              <a:t> </a:t>
            </a:r>
            <a:r>
              <a:rPr lang="en-US" sz="2800" b="1" dirty="0" err="1"/>
              <a:t>ikatan</a:t>
            </a:r>
            <a:r>
              <a:rPr lang="en-US" sz="2800" b="1" dirty="0"/>
              <a:t> </a:t>
            </a:r>
            <a:r>
              <a:rPr lang="en-US" sz="2800" b="1" dirty="0">
                <a:sym typeface="Symbol"/>
              </a:rPr>
              <a:t> </a:t>
            </a:r>
            <a:r>
              <a:rPr lang="en-US" sz="2800" b="1" dirty="0" err="1">
                <a:sym typeface="Symbol"/>
              </a:rPr>
              <a:t>untuk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membentuk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radikal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bebas</a:t>
            </a:r>
            <a:r>
              <a:rPr lang="en-US" sz="2800" b="1" dirty="0">
                <a:sym typeface="Symbol"/>
              </a:rPr>
              <a:t>:</a:t>
            </a:r>
            <a:endParaRPr lang="id-ID" sz="2800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1481031" y="4267200"/>
            <a:ext cx="5224569" cy="1743075"/>
            <a:chOff x="762000" y="3048000"/>
            <a:chExt cx="5224569" cy="1743075"/>
          </a:xfrm>
        </p:grpSpPr>
        <p:grpSp>
          <p:nvGrpSpPr>
            <p:cNvPr id="11" name="Group 10"/>
            <p:cNvGrpSpPr/>
            <p:nvPr/>
          </p:nvGrpSpPr>
          <p:grpSpPr>
            <a:xfrm>
              <a:off x="1600200" y="3048000"/>
              <a:ext cx="1278386" cy="1743075"/>
              <a:chOff x="1600200" y="3048000"/>
              <a:chExt cx="1278386" cy="1743075"/>
            </a:xfrm>
          </p:grpSpPr>
          <p:sp>
            <p:nvSpPr>
              <p:cNvPr id="20" name="TextBox 3"/>
              <p:cNvSpPr txBox="1"/>
              <p:nvPr/>
            </p:nvSpPr>
            <p:spPr>
              <a:xfrm>
                <a:off x="1600200" y="3657600"/>
                <a:ext cx="127470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H</a:t>
                </a:r>
                <a:r>
                  <a:rPr lang="en-US" sz="2800" b="1" baseline="-25000" dirty="0"/>
                  <a:t>2</a:t>
                </a:r>
                <a:r>
                  <a:rPr lang="en-US" sz="2800" b="1" dirty="0"/>
                  <a:t>C </a:t>
                </a:r>
                <a:r>
                  <a:rPr lang="en-US" sz="2800" b="1" dirty="0">
                    <a:sym typeface="Symbol"/>
                  </a:rPr>
                  <a:t> C</a:t>
                </a:r>
              </a:p>
            </p:txBody>
          </p:sp>
          <p:cxnSp>
            <p:nvCxnSpPr>
              <p:cNvPr id="21" name="Straight Connector 20"/>
              <p:cNvCxnSpPr/>
              <p:nvPr/>
            </p:nvCxnSpPr>
            <p:spPr>
              <a:xfrm rot="5400000">
                <a:off x="2553494" y="3618706"/>
                <a:ext cx="228600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6"/>
              <p:cNvSpPr txBox="1"/>
              <p:nvPr/>
            </p:nvSpPr>
            <p:spPr>
              <a:xfrm>
                <a:off x="2467896" y="3048000"/>
                <a:ext cx="4106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H</a:t>
                </a:r>
                <a:endParaRPr lang="id-ID" sz="2800" b="1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467896" y="4267855"/>
                <a:ext cx="3818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X</a:t>
                </a:r>
                <a:endParaRPr lang="id-ID" sz="2800" b="1" dirty="0"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 rot="5400000">
                <a:off x="2553494" y="4228306"/>
                <a:ext cx="228600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TextBox 11"/>
            <p:cNvSpPr txBox="1"/>
            <p:nvPr/>
          </p:nvSpPr>
          <p:spPr>
            <a:xfrm>
              <a:off x="762000" y="3657600"/>
              <a:ext cx="8402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R</a:t>
              </a:r>
              <a:r>
                <a:rPr lang="en-US" sz="2800" b="1" baseline="30000" dirty="0">
                  <a:sym typeface="Symbol"/>
                </a:rPr>
                <a:t></a:t>
              </a:r>
              <a:r>
                <a:rPr lang="en-US" sz="2800" b="1" dirty="0">
                  <a:sym typeface="Symbol"/>
                </a:rPr>
                <a:t>  +</a:t>
              </a:r>
              <a:endParaRPr lang="id-ID" sz="2800" b="1" dirty="0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3009900" y="3924300"/>
              <a:ext cx="9144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oup 19"/>
            <p:cNvGrpSpPr/>
            <p:nvPr/>
          </p:nvGrpSpPr>
          <p:grpSpPr>
            <a:xfrm>
              <a:off x="4038600" y="3048000"/>
              <a:ext cx="1947969" cy="1742420"/>
              <a:chOff x="4267200" y="3124200"/>
              <a:chExt cx="1947969" cy="1742420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4267200" y="3733800"/>
                <a:ext cx="194796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R </a:t>
                </a:r>
                <a:r>
                  <a:rPr lang="en-US" sz="2800" b="1" dirty="0">
                    <a:sym typeface="Symbol"/>
                  </a:rPr>
                  <a:t> C</a:t>
                </a:r>
                <a:r>
                  <a:rPr lang="en-US" sz="2800" b="1" dirty="0"/>
                  <a:t>H</a:t>
                </a:r>
                <a:r>
                  <a:rPr lang="en-US" sz="2800" b="1" baseline="-25000" dirty="0"/>
                  <a:t>2</a:t>
                </a:r>
                <a:r>
                  <a:rPr lang="en-US" sz="2800" b="1" dirty="0"/>
                  <a:t> </a:t>
                </a:r>
                <a:r>
                  <a:rPr lang="en-US" sz="2800" b="1" dirty="0">
                    <a:sym typeface="Symbol"/>
                  </a:rPr>
                  <a:t> C</a:t>
                </a:r>
                <a:r>
                  <a:rPr lang="en-US" sz="2800" b="1" baseline="30000" dirty="0">
                    <a:sym typeface="Symbol"/>
                  </a:rPr>
                  <a:t></a:t>
                </a:r>
                <a:endParaRPr lang="en-US" sz="2800" b="1" dirty="0">
                  <a:sym typeface="Symbol"/>
                </a:endParaRPr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 rot="5400000">
                <a:off x="5779960" y="3700129"/>
                <a:ext cx="228600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/>
              <p:cNvSpPr txBox="1"/>
              <p:nvPr/>
            </p:nvSpPr>
            <p:spPr>
              <a:xfrm>
                <a:off x="5685310" y="3124200"/>
                <a:ext cx="4106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H</a:t>
                </a:r>
                <a:endParaRPr lang="id-ID" sz="2800" b="1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5715000" y="4343400"/>
                <a:ext cx="3818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X</a:t>
                </a:r>
                <a:endParaRPr lang="id-ID" sz="2800" b="1" dirty="0"/>
              </a:p>
            </p:txBody>
          </p:sp>
          <p:cxnSp>
            <p:nvCxnSpPr>
              <p:cNvPr id="19" name="Straight Connector 18"/>
              <p:cNvCxnSpPr/>
              <p:nvPr/>
            </p:nvCxnSpPr>
            <p:spPr>
              <a:xfrm rot="5400000">
                <a:off x="5799931" y="4304506"/>
                <a:ext cx="228600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7" name="TextBox 26"/>
          <p:cNvSpPr txBox="1"/>
          <p:nvPr/>
        </p:nvSpPr>
        <p:spPr>
          <a:xfrm>
            <a:off x="7866371" y="4876800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(3)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304800" y="380494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Karena</a:t>
            </a:r>
            <a:r>
              <a:rPr lang="en-US" sz="2800" b="1" dirty="0"/>
              <a:t> </a:t>
            </a:r>
            <a:r>
              <a:rPr lang="en-US" sz="2800" b="1" dirty="0" err="1"/>
              <a:t>setiap</a:t>
            </a:r>
            <a:r>
              <a:rPr lang="en-US" sz="2800" b="1" dirty="0"/>
              <a:t> </a:t>
            </a:r>
            <a:r>
              <a:rPr lang="en-US" sz="2800" b="1" dirty="0" err="1"/>
              <a:t>molekul</a:t>
            </a:r>
            <a:r>
              <a:rPr lang="en-US" sz="2800" b="1" dirty="0"/>
              <a:t> </a:t>
            </a:r>
            <a:r>
              <a:rPr lang="en-US" sz="2800" b="1" dirty="0" err="1"/>
              <a:t>inisiator</a:t>
            </a:r>
            <a:r>
              <a:rPr lang="en-US" sz="2800" b="1" dirty="0"/>
              <a:t> I </a:t>
            </a:r>
            <a:r>
              <a:rPr lang="en-US" sz="2800" b="1" dirty="0" err="1"/>
              <a:t>terdekomposisi</a:t>
            </a:r>
            <a:r>
              <a:rPr lang="en-US" sz="2800" b="1" dirty="0"/>
              <a:t> </a:t>
            </a:r>
            <a:r>
              <a:rPr lang="en-US" sz="2800" b="1" dirty="0" err="1"/>
              <a:t>menjadi</a:t>
            </a:r>
            <a:r>
              <a:rPr lang="en-US" sz="2800" b="1" dirty="0"/>
              <a:t> 2 </a:t>
            </a:r>
            <a:r>
              <a:rPr lang="en-US" sz="2800" b="1" dirty="0" err="1"/>
              <a:t>radikal</a:t>
            </a:r>
            <a:r>
              <a:rPr lang="en-US" sz="2800" b="1" dirty="0"/>
              <a:t> R</a:t>
            </a:r>
            <a:r>
              <a:rPr lang="en-US" sz="2800" b="1" baseline="30000" dirty="0">
                <a:sym typeface="Symbol"/>
              </a:rPr>
              <a:t></a:t>
            </a:r>
            <a:r>
              <a:rPr lang="en-US" sz="2800" b="1" dirty="0">
                <a:sym typeface="Symbol"/>
              </a:rPr>
              <a:t>, </a:t>
            </a:r>
            <a:r>
              <a:rPr lang="en-US" sz="2800" b="1" dirty="0" err="1">
                <a:sym typeface="Symbol"/>
              </a:rPr>
              <a:t>maka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l</a:t>
            </a:r>
            <a:r>
              <a:rPr lang="en-US" sz="2800" b="1" dirty="0" err="1"/>
              <a:t>aju</a:t>
            </a:r>
            <a:r>
              <a:rPr lang="en-US" sz="2800" b="1" dirty="0"/>
              <a:t> </a:t>
            </a:r>
            <a:r>
              <a:rPr lang="en-US" sz="2800" b="1" dirty="0" err="1"/>
              <a:t>pembentukan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 (pers. 1):</a:t>
            </a:r>
            <a:endParaRPr lang="id-ID" sz="2800" b="1" dirty="0"/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/>
        </p:nvGraphicFramePr>
        <p:xfrm>
          <a:off x="1295400" y="1764794"/>
          <a:ext cx="200124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3" imgW="1930320" imgH="901440" progId="Equation.3">
                  <p:embed/>
                </p:oleObj>
              </mc:Choice>
              <mc:Fallback>
                <p:oleObj name="Equation" r:id="rId3" imgW="1930320" imgH="9014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764794"/>
                        <a:ext cx="2001240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7467600" y="1904494"/>
            <a:ext cx="6135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(4)</a:t>
            </a:r>
            <a:endParaRPr lang="id-ID" sz="28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228600" y="3111311"/>
            <a:ext cx="8686800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2800" b="1" dirty="0" err="1"/>
              <a:t>Setiap</a:t>
            </a:r>
            <a:r>
              <a:rPr lang="en-US" sz="2800" b="1" dirty="0"/>
              <a:t> R</a:t>
            </a:r>
            <a:r>
              <a:rPr lang="en-US" sz="2800" b="1" baseline="30000" dirty="0">
                <a:sym typeface="Symbol"/>
              </a:rPr>
              <a:t>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dengan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cepat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akan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menyerang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molekul</a:t>
            </a:r>
            <a:r>
              <a:rPr lang="en-US" sz="2800" b="1" dirty="0">
                <a:sym typeface="Symbol"/>
              </a:rPr>
              <a:t> mono-</a:t>
            </a:r>
            <a:r>
              <a:rPr lang="en-US" sz="2800" b="1" dirty="0" err="1">
                <a:sym typeface="Symbol"/>
              </a:rPr>
              <a:t>mer</a:t>
            </a:r>
            <a:r>
              <a:rPr lang="en-US" sz="2800" b="1" dirty="0">
                <a:sym typeface="Symbol"/>
              </a:rPr>
              <a:t> M </a:t>
            </a:r>
            <a:r>
              <a:rPr lang="en-US" sz="2800" b="1" dirty="0" err="1">
                <a:sym typeface="Symbol"/>
              </a:rPr>
              <a:t>menghasilkan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satu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rantai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radikal</a:t>
            </a:r>
            <a:r>
              <a:rPr lang="en-US" sz="2800" b="1" dirty="0">
                <a:sym typeface="Symbol"/>
              </a:rPr>
              <a:t> RM</a:t>
            </a:r>
            <a:r>
              <a:rPr lang="en-US" sz="2800" b="1" baseline="30000" dirty="0">
                <a:sym typeface="Symbol"/>
              </a:rPr>
              <a:t></a:t>
            </a:r>
            <a:r>
              <a:rPr lang="en-US" sz="2800" b="1" dirty="0">
                <a:sym typeface="Symbol"/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n-US" sz="2800" b="1" dirty="0" err="1"/>
              <a:t>Dekomposisi</a:t>
            </a:r>
            <a:r>
              <a:rPr lang="en-US" sz="2800" b="1" dirty="0"/>
              <a:t> </a:t>
            </a:r>
            <a:r>
              <a:rPr lang="en-US" sz="2800" b="1" dirty="0" err="1"/>
              <a:t>inisiator</a:t>
            </a:r>
            <a:r>
              <a:rPr lang="en-US" sz="2800" b="1" dirty="0"/>
              <a:t> (</a:t>
            </a:r>
            <a:r>
              <a:rPr lang="en-US" sz="2800" b="1" dirty="0" err="1"/>
              <a:t>reaksi</a:t>
            </a:r>
            <a:r>
              <a:rPr lang="en-US" sz="2800" b="1" dirty="0"/>
              <a:t> 1) </a:t>
            </a:r>
            <a:r>
              <a:rPr lang="en-US" sz="2800" b="1" dirty="0" err="1"/>
              <a:t>jauh</a:t>
            </a:r>
            <a:r>
              <a:rPr lang="en-US" sz="2800" b="1" dirty="0"/>
              <a:t> </a:t>
            </a:r>
            <a:r>
              <a:rPr lang="en-US" sz="2800" b="1" dirty="0" err="1"/>
              <a:t>lebih</a:t>
            </a:r>
            <a:r>
              <a:rPr lang="en-US" sz="2800" b="1" dirty="0"/>
              <a:t> </a:t>
            </a:r>
            <a:r>
              <a:rPr lang="en-US" sz="2800" b="1" dirty="0" err="1"/>
              <a:t>lambat</a:t>
            </a:r>
            <a:r>
              <a:rPr lang="en-US" sz="2800" b="1" dirty="0"/>
              <a:t> </a:t>
            </a:r>
            <a:r>
              <a:rPr lang="en-US" sz="2800" b="1" dirty="0" err="1"/>
              <a:t>dari-pada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</a:t>
            </a:r>
            <a:r>
              <a:rPr lang="en-US" sz="2800" b="1" dirty="0" err="1"/>
              <a:t>inisiasi</a:t>
            </a:r>
            <a:r>
              <a:rPr lang="en-US" sz="2800" b="1" dirty="0"/>
              <a:t> (</a:t>
            </a:r>
            <a:r>
              <a:rPr lang="en-US" sz="2800" b="1" dirty="0" err="1"/>
              <a:t>reaksi</a:t>
            </a:r>
            <a:r>
              <a:rPr lang="en-US" sz="2800" b="1" dirty="0"/>
              <a:t> 2), </a:t>
            </a:r>
            <a:r>
              <a:rPr lang="en-US" sz="2800" b="1" dirty="0" err="1"/>
              <a:t>sehingga</a:t>
            </a:r>
            <a:r>
              <a:rPr lang="en-US" sz="2800" b="1" dirty="0"/>
              <a:t> </a:t>
            </a:r>
            <a:r>
              <a:rPr lang="en-US" sz="2800" b="1" dirty="0" err="1"/>
              <a:t>langkah</a:t>
            </a:r>
            <a:r>
              <a:rPr lang="en-US" sz="2800" b="1" dirty="0"/>
              <a:t> </a:t>
            </a:r>
            <a:r>
              <a:rPr lang="en-US" sz="2800" b="1" dirty="0" err="1"/>
              <a:t>ini</a:t>
            </a:r>
            <a:r>
              <a:rPr lang="en-US" sz="2800" b="1" dirty="0"/>
              <a:t> </a:t>
            </a:r>
            <a:r>
              <a:rPr lang="en-US" sz="2800" b="1" dirty="0" err="1"/>
              <a:t>merupakan</a:t>
            </a:r>
            <a:r>
              <a:rPr lang="en-US" sz="2800" b="1" dirty="0"/>
              <a:t> </a:t>
            </a:r>
            <a:r>
              <a:rPr lang="en-US" sz="2800" b="1" dirty="0" err="1"/>
              <a:t>langkah</a:t>
            </a:r>
            <a:r>
              <a:rPr lang="en-US" sz="2800" b="1" dirty="0"/>
              <a:t> yang </a:t>
            </a:r>
            <a:r>
              <a:rPr lang="en-US" sz="2800" b="1" dirty="0" err="1"/>
              <a:t>mengontrol</a:t>
            </a:r>
            <a:r>
              <a:rPr lang="en-US" sz="2800" b="1" dirty="0"/>
              <a:t> </a:t>
            </a:r>
            <a:r>
              <a:rPr lang="en-US" sz="2800" b="1" dirty="0" err="1"/>
              <a:t>laju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(</a:t>
            </a:r>
            <a:r>
              <a:rPr lang="en-US" sz="2800" b="1" i="1" dirty="0"/>
              <a:t>rate </a:t>
            </a:r>
            <a:r>
              <a:rPr lang="en-US" sz="2800" b="1" i="1" dirty="0" err="1"/>
              <a:t>controling</a:t>
            </a:r>
            <a:r>
              <a:rPr lang="en-US" sz="2800" b="1" i="1" dirty="0"/>
              <a:t> step</a:t>
            </a:r>
            <a:r>
              <a:rPr lang="en-US" sz="2800" b="1" dirty="0"/>
              <a:t>).</a:t>
            </a:r>
          </a:p>
        </p:txBody>
      </p:sp>
    </p:spTree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168400" y="2298700"/>
          <a:ext cx="48387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2" imgW="4838400" imgH="1054080" progId="Equation.3">
                  <p:embed/>
                </p:oleObj>
              </mc:Choice>
              <mc:Fallback>
                <p:oleObj name="Equation" r:id="rId2" imgW="4838400" imgH="10540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8400" y="2298700"/>
                        <a:ext cx="4838700" cy="1054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866371" y="2603500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(5)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291405"/>
            <a:ext cx="8458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r>
              <a:rPr lang="en-US" sz="2800" b="1" dirty="0" err="1"/>
              <a:t>semua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 primer (R</a:t>
            </a:r>
            <a:r>
              <a:rPr lang="en-US" sz="2800" b="1" baseline="30000" dirty="0">
                <a:sym typeface="Symbol"/>
              </a:rPr>
              <a:t></a:t>
            </a:r>
            <a:r>
              <a:rPr lang="en-US" sz="2800" b="1" dirty="0">
                <a:sym typeface="Symbol"/>
              </a:rPr>
              <a:t>) </a:t>
            </a:r>
            <a:r>
              <a:rPr lang="en-US" sz="2800" b="1" dirty="0" err="1">
                <a:sym typeface="Symbol"/>
              </a:rPr>
              <a:t>bereaksi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dengan</a:t>
            </a:r>
            <a:r>
              <a:rPr lang="en-US" sz="2800" b="1" dirty="0">
                <a:sym typeface="Symbol"/>
              </a:rPr>
              <a:t> monomer, </a:t>
            </a:r>
            <a:r>
              <a:rPr lang="en-US" sz="2800" b="1" dirty="0" err="1">
                <a:sym typeface="Symbol"/>
              </a:rPr>
              <a:t>maka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laju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reaksi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inisiasi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rantai</a:t>
            </a:r>
            <a:r>
              <a:rPr lang="en-US" sz="2800" b="1" dirty="0">
                <a:sym typeface="Symbol"/>
              </a:rPr>
              <a:t>, </a:t>
            </a:r>
            <a:r>
              <a:rPr lang="en-US" sz="2800" b="1" i="1" dirty="0" err="1">
                <a:sym typeface="Symbol"/>
              </a:rPr>
              <a:t>R</a:t>
            </a:r>
            <a:r>
              <a:rPr lang="en-US" sz="2800" b="1" i="1" baseline="-25000" dirty="0" err="1">
                <a:sym typeface="Symbol"/>
              </a:rPr>
              <a:t>i</a:t>
            </a:r>
            <a:r>
              <a:rPr lang="en-US" sz="2800" b="1" dirty="0">
                <a:sym typeface="Symbol"/>
              </a:rPr>
              <a:t>, </a:t>
            </a:r>
            <a:r>
              <a:rPr lang="en-US" sz="2800" b="1" dirty="0" err="1">
                <a:sym typeface="Symbol"/>
              </a:rPr>
              <a:t>sama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dengan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laju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pembentukan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radikal</a:t>
            </a:r>
            <a:r>
              <a:rPr lang="en-US" sz="2800" b="1" dirty="0">
                <a:sym typeface="Symbol"/>
              </a:rPr>
              <a:t>: </a:t>
            </a:r>
            <a:endParaRPr lang="id-ID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04799" y="3946029"/>
            <a:ext cx="853440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2800" b="1" dirty="0" err="1"/>
              <a:t>Tidak</a:t>
            </a:r>
            <a:r>
              <a:rPr lang="en-US" sz="2800" b="1" dirty="0"/>
              <a:t> </a:t>
            </a:r>
            <a:r>
              <a:rPr lang="en-US" sz="2800" b="1" dirty="0" err="1"/>
              <a:t>semua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 primer </a:t>
            </a:r>
            <a:r>
              <a:rPr lang="en-US" sz="2800" b="1" dirty="0" err="1"/>
              <a:t>bereaksi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monomer.</a:t>
            </a:r>
          </a:p>
          <a:p>
            <a:pPr>
              <a:spcAft>
                <a:spcPts val="2400"/>
              </a:spcAft>
            </a:pPr>
            <a:r>
              <a:rPr lang="en-US" sz="2800" b="1" dirty="0" err="1"/>
              <a:t>Ada</a:t>
            </a:r>
            <a:r>
              <a:rPr lang="en-US" sz="2800" b="1" dirty="0"/>
              <a:t> </a:t>
            </a:r>
            <a:r>
              <a:rPr lang="en-US" sz="2800" b="1" dirty="0" err="1"/>
              <a:t>beberap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yang </a:t>
            </a:r>
            <a:r>
              <a:rPr lang="en-US" sz="2800" b="1" dirty="0" err="1"/>
              <a:t>mungkin</a:t>
            </a:r>
            <a:r>
              <a:rPr lang="en-US" sz="2800" b="1" dirty="0"/>
              <a:t> </a:t>
            </a:r>
            <a:r>
              <a:rPr lang="en-US" sz="2800" b="1" dirty="0" err="1"/>
              <a:t>terjadi</a:t>
            </a:r>
            <a:r>
              <a:rPr lang="en-US" sz="2800" b="1" dirty="0"/>
              <a:t>; </a:t>
            </a:r>
            <a:r>
              <a:rPr lang="en-US" sz="2800" b="1" dirty="0" err="1"/>
              <a:t>salah</a:t>
            </a:r>
            <a:r>
              <a:rPr lang="en-US" sz="2800" b="1" dirty="0"/>
              <a:t> </a:t>
            </a:r>
            <a:r>
              <a:rPr lang="en-US" sz="2800" b="1" dirty="0" err="1"/>
              <a:t>satu</a:t>
            </a:r>
            <a:r>
              <a:rPr lang="en-US" sz="2800" b="1" dirty="0"/>
              <a:t> </a:t>
            </a:r>
            <a:r>
              <a:rPr lang="en-US" sz="2800" b="1" dirty="0" err="1"/>
              <a:t>contoh</a:t>
            </a:r>
            <a:r>
              <a:rPr lang="en-US" sz="2800" b="1" dirty="0"/>
              <a:t> </a:t>
            </a:r>
            <a:r>
              <a:rPr lang="en-US" sz="2800" b="1" dirty="0" err="1"/>
              <a:t>adalah</a:t>
            </a:r>
            <a:r>
              <a:rPr lang="en-US" sz="2800" b="1" dirty="0"/>
              <a:t> </a:t>
            </a:r>
            <a:r>
              <a:rPr lang="en-US" sz="2800" b="1" dirty="0" err="1"/>
              <a:t>sbb</a:t>
            </a:r>
            <a:r>
              <a:rPr lang="en-US" sz="2800" b="1" dirty="0"/>
              <a:t>.: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95400"/>
            <a:ext cx="89535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1739900" y="2895600"/>
          <a:ext cx="33909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2" name="Equation" r:id="rId2" imgW="3390840" imgH="1054080" progId="Equation.3">
                  <p:embed/>
                </p:oleObj>
              </mc:Choice>
              <mc:Fallback>
                <p:oleObj name="Equation" r:id="rId2" imgW="3390840" imgH="10540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9900" y="2895600"/>
                        <a:ext cx="3390900" cy="1054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801" y="11430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r>
              <a:rPr lang="en-US" sz="2800" b="1" dirty="0" err="1"/>
              <a:t>hanya</a:t>
            </a:r>
            <a:r>
              <a:rPr lang="en-US" sz="2800" b="1" dirty="0"/>
              <a:t> </a:t>
            </a:r>
            <a:r>
              <a:rPr lang="en-US" sz="2800" b="1" dirty="0" err="1"/>
              <a:t>sebagian</a:t>
            </a:r>
            <a:r>
              <a:rPr lang="en-US" sz="2800" b="1" dirty="0"/>
              <a:t> </a:t>
            </a:r>
            <a:r>
              <a:rPr lang="en-US" sz="2800" b="1" dirty="0" err="1"/>
              <a:t>dari</a:t>
            </a:r>
            <a:r>
              <a:rPr lang="en-US" sz="2800" b="1" dirty="0"/>
              <a:t> </a:t>
            </a:r>
            <a:r>
              <a:rPr lang="en-US" sz="2800" b="1" dirty="0" err="1"/>
              <a:t>inisiator</a:t>
            </a:r>
            <a:r>
              <a:rPr lang="en-US" sz="2800" b="1" dirty="0"/>
              <a:t> yang </a:t>
            </a:r>
            <a:r>
              <a:rPr lang="en-US" sz="2800" b="1" dirty="0" err="1"/>
              <a:t>bereaksi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monomer, </a:t>
            </a:r>
            <a:r>
              <a:rPr lang="en-US" sz="2800" b="1" dirty="0" err="1"/>
              <a:t>maka</a:t>
            </a:r>
            <a:r>
              <a:rPr lang="en-US" sz="2800" b="1" dirty="0"/>
              <a:t> pers. (5) </a:t>
            </a:r>
            <a:r>
              <a:rPr lang="en-US" sz="2800" b="1" dirty="0" err="1"/>
              <a:t>dimodifikasi</a:t>
            </a:r>
            <a:r>
              <a:rPr lang="en-US" sz="2800" b="1" dirty="0"/>
              <a:t> </a:t>
            </a:r>
            <a:r>
              <a:rPr lang="en-US" sz="2800" b="1" dirty="0" err="1"/>
              <a:t>menjadi</a:t>
            </a:r>
            <a:r>
              <a:rPr lang="en-US" sz="2800" b="1" dirty="0"/>
              <a:t>:</a:t>
            </a:r>
            <a:endParaRPr lang="id-ID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4482405"/>
            <a:ext cx="8534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i="1" dirty="0"/>
              <a:t>f</a:t>
            </a:r>
            <a:r>
              <a:rPr lang="en-US" sz="2800" b="1" dirty="0"/>
              <a:t> </a:t>
            </a:r>
            <a:r>
              <a:rPr lang="en-US" sz="2800" b="1" dirty="0" err="1"/>
              <a:t>adalah</a:t>
            </a:r>
            <a:r>
              <a:rPr lang="en-US" sz="2800" b="1" dirty="0"/>
              <a:t> </a:t>
            </a:r>
            <a:r>
              <a:rPr lang="en-US" sz="2800" b="1" dirty="0" err="1"/>
              <a:t>efisiensi</a:t>
            </a:r>
            <a:r>
              <a:rPr lang="en-US" sz="2800" b="1" dirty="0"/>
              <a:t> </a:t>
            </a:r>
            <a:r>
              <a:rPr lang="en-US" sz="2800" b="1" dirty="0" err="1"/>
              <a:t>inisiator</a:t>
            </a:r>
            <a:r>
              <a:rPr lang="en-US" sz="2800" b="1" dirty="0"/>
              <a:t> 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efesiensi</a:t>
            </a:r>
            <a:r>
              <a:rPr lang="en-US" sz="2800" b="1" dirty="0"/>
              <a:t> </a:t>
            </a:r>
            <a:r>
              <a:rPr lang="en-US" sz="2800" b="1" dirty="0" err="1"/>
              <a:t>inisiasi</a:t>
            </a:r>
            <a:r>
              <a:rPr lang="en-US" sz="2800" b="1" dirty="0"/>
              <a:t> yang </a:t>
            </a:r>
            <a:r>
              <a:rPr lang="en-US" sz="2800" b="1" dirty="0" err="1"/>
              <a:t>menyatakan</a:t>
            </a:r>
            <a:r>
              <a:rPr lang="en-US" sz="2800" b="1" dirty="0"/>
              <a:t> </a:t>
            </a:r>
            <a:r>
              <a:rPr lang="en-US" sz="2800" b="1" dirty="0" err="1"/>
              <a:t>fraksi</a:t>
            </a:r>
            <a:r>
              <a:rPr lang="en-US" sz="2800" b="1" dirty="0"/>
              <a:t> </a:t>
            </a:r>
            <a:r>
              <a:rPr lang="en-US" sz="2800" b="1" dirty="0" err="1"/>
              <a:t>dari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 primer R</a:t>
            </a:r>
            <a:r>
              <a:rPr lang="en-US" sz="2800" b="1" baseline="30000" dirty="0">
                <a:sym typeface="Symbol"/>
              </a:rPr>
              <a:t></a:t>
            </a:r>
            <a:r>
              <a:rPr lang="en-US" sz="2800" b="1" dirty="0">
                <a:sym typeface="Symbol"/>
              </a:rPr>
              <a:t>, yang </a:t>
            </a:r>
            <a:r>
              <a:rPr lang="en-US" sz="2800" b="1" dirty="0" err="1">
                <a:sym typeface="Symbol"/>
              </a:rPr>
              <a:t>sebenarnya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berkontribusi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terhadap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inisiasi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rantai</a:t>
            </a:r>
            <a:r>
              <a:rPr lang="en-US" sz="2800" b="1" dirty="0">
                <a:sym typeface="Symbol"/>
              </a:rPr>
              <a:t>.</a:t>
            </a:r>
            <a:endParaRPr lang="id-ID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866371" y="3200400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(6)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62000" y="1524000"/>
            <a:ext cx="3312125" cy="680085"/>
            <a:chOff x="5105400" y="3200400"/>
            <a:chExt cx="3312125" cy="680085"/>
          </a:xfrm>
        </p:grpSpPr>
        <p:sp>
          <p:nvSpPr>
            <p:cNvPr id="5" name="TextBox 4"/>
            <p:cNvSpPr txBox="1"/>
            <p:nvPr/>
          </p:nvSpPr>
          <p:spPr>
            <a:xfrm>
              <a:off x="5105400" y="3357265"/>
              <a:ext cx="33121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ym typeface="Symbol"/>
                </a:rPr>
                <a:t>RM</a:t>
              </a:r>
              <a:r>
                <a:rPr lang="en-US" sz="2800" b="1" baseline="30000" dirty="0">
                  <a:sym typeface="Symbol"/>
                </a:rPr>
                <a:t> </a:t>
              </a:r>
              <a:r>
                <a:rPr lang="en-US" sz="2800" b="1" dirty="0">
                  <a:sym typeface="Symbol"/>
                </a:rPr>
                <a:t> + M</a:t>
              </a:r>
              <a:r>
                <a:rPr lang="en-US" sz="2800" b="1" dirty="0"/>
                <a:t>  </a:t>
              </a:r>
              <a:r>
                <a:rPr lang="en-US" sz="2800" b="1" dirty="0">
                  <a:sym typeface="Symbol"/>
                </a:rPr>
                <a:t> RM</a:t>
              </a:r>
              <a:r>
                <a:rPr lang="en-US" sz="2800" b="1" baseline="-25000" dirty="0">
                  <a:sym typeface="Symbol"/>
                </a:rPr>
                <a:t>2</a:t>
              </a:r>
              <a:r>
                <a:rPr lang="en-US" sz="2800" b="1" baseline="30000" dirty="0">
                  <a:sym typeface="Symbol"/>
                </a:rPr>
                <a:t></a:t>
              </a:r>
              <a:endParaRPr lang="id-ID" sz="2800" b="1" baseline="300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780964" y="3200400"/>
              <a:ext cx="442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/>
                <a:t>k</a:t>
              </a:r>
              <a:r>
                <a:rPr lang="en-US" sz="2400" b="1" baseline="-25000" dirty="0" err="1"/>
                <a:t>p</a:t>
              </a:r>
              <a:endParaRPr lang="id-ID" sz="2400" b="1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62000" y="2438400"/>
            <a:ext cx="3433953" cy="680085"/>
            <a:chOff x="5105400" y="3200400"/>
            <a:chExt cx="3433953" cy="680085"/>
          </a:xfrm>
        </p:grpSpPr>
        <p:sp>
          <p:nvSpPr>
            <p:cNvPr id="8" name="TextBox 7"/>
            <p:cNvSpPr txBox="1"/>
            <p:nvPr/>
          </p:nvSpPr>
          <p:spPr>
            <a:xfrm>
              <a:off x="5105400" y="3357265"/>
              <a:ext cx="3433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ym typeface="Symbol"/>
                </a:rPr>
                <a:t>RM</a:t>
              </a:r>
              <a:r>
                <a:rPr lang="en-US" sz="2800" b="1" baseline="-25000" dirty="0">
                  <a:sym typeface="Symbol"/>
                </a:rPr>
                <a:t>2</a:t>
              </a:r>
              <a:r>
                <a:rPr lang="en-US" sz="2800" b="1" baseline="30000" dirty="0">
                  <a:sym typeface="Symbol"/>
                </a:rPr>
                <a:t> </a:t>
              </a:r>
              <a:r>
                <a:rPr lang="en-US" sz="2800" b="1" dirty="0">
                  <a:sym typeface="Symbol"/>
                </a:rPr>
                <a:t> + M</a:t>
              </a:r>
              <a:r>
                <a:rPr lang="en-US" sz="2800" b="1" dirty="0"/>
                <a:t>  </a:t>
              </a:r>
              <a:r>
                <a:rPr lang="en-US" sz="2800" b="1" dirty="0">
                  <a:sym typeface="Symbol"/>
                </a:rPr>
                <a:t> RM</a:t>
              </a:r>
              <a:r>
                <a:rPr lang="en-US" sz="2800" b="1" baseline="-25000" dirty="0">
                  <a:sym typeface="Symbol"/>
                </a:rPr>
                <a:t>3</a:t>
              </a:r>
              <a:r>
                <a:rPr lang="en-US" sz="2800" b="1" baseline="30000" dirty="0">
                  <a:sym typeface="Symbol"/>
                </a:rPr>
                <a:t></a:t>
              </a:r>
              <a:endParaRPr lang="id-ID" sz="2800" b="1" baseline="300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780964" y="3200400"/>
              <a:ext cx="442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/>
                <a:t>k</a:t>
              </a:r>
              <a:r>
                <a:rPr lang="en-US" sz="2400" b="1" baseline="-25000" dirty="0" err="1"/>
                <a:t>p</a:t>
              </a:r>
              <a:endParaRPr lang="id-ID" sz="2400" b="1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029200" y="2438400"/>
            <a:ext cx="3554178" cy="680085"/>
            <a:chOff x="5105400" y="3200400"/>
            <a:chExt cx="3554178" cy="680085"/>
          </a:xfrm>
        </p:grpSpPr>
        <p:sp>
          <p:nvSpPr>
            <p:cNvPr id="11" name="TextBox 10"/>
            <p:cNvSpPr txBox="1"/>
            <p:nvPr/>
          </p:nvSpPr>
          <p:spPr>
            <a:xfrm>
              <a:off x="5105400" y="3357265"/>
              <a:ext cx="35541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ym typeface="Symbol"/>
                </a:rPr>
                <a:t>RM</a:t>
              </a:r>
              <a:r>
                <a:rPr lang="en-US" sz="2800" b="1" baseline="-25000" dirty="0">
                  <a:sym typeface="Symbol"/>
                </a:rPr>
                <a:t>n-1</a:t>
              </a:r>
              <a:r>
                <a:rPr lang="en-US" sz="2800" b="1" baseline="30000" dirty="0">
                  <a:sym typeface="Symbol"/>
                </a:rPr>
                <a:t> </a:t>
              </a:r>
              <a:r>
                <a:rPr lang="en-US" sz="2800" b="1" dirty="0">
                  <a:sym typeface="Symbol"/>
                </a:rPr>
                <a:t> + M</a:t>
              </a:r>
              <a:r>
                <a:rPr lang="en-US" sz="2800" b="1" dirty="0"/>
                <a:t>  </a:t>
              </a:r>
              <a:r>
                <a:rPr lang="en-US" sz="2800" b="1" dirty="0">
                  <a:sym typeface="Symbol"/>
                </a:rPr>
                <a:t> </a:t>
              </a:r>
              <a:r>
                <a:rPr lang="en-US" sz="2800" b="1" dirty="0" err="1">
                  <a:sym typeface="Symbol"/>
                </a:rPr>
                <a:t>RM</a:t>
              </a:r>
              <a:r>
                <a:rPr lang="en-US" sz="2800" b="1" baseline="-25000" dirty="0" err="1">
                  <a:sym typeface="Symbol"/>
                </a:rPr>
                <a:t>n</a:t>
              </a:r>
              <a:r>
                <a:rPr lang="en-US" sz="2800" b="1" baseline="30000" dirty="0">
                  <a:sym typeface="Symbol"/>
                </a:rPr>
                <a:t></a:t>
              </a:r>
              <a:endParaRPr lang="id-ID" sz="2800" b="1" baseline="30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948650" y="3200400"/>
              <a:ext cx="442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/>
                <a:t>k</a:t>
              </a:r>
              <a:r>
                <a:rPr lang="en-US" sz="2400" b="1" baseline="-25000" dirty="0" err="1"/>
                <a:t>p</a:t>
              </a:r>
              <a:endParaRPr lang="id-ID" sz="2400" b="1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33228" y="358914"/>
            <a:ext cx="5131533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515938" indent="-515938">
              <a:tabLst>
                <a:tab pos="457200" algn="l"/>
              </a:tabLst>
            </a:pPr>
            <a:r>
              <a:rPr lang="en-US" sz="4000" b="1" dirty="0">
                <a:ln/>
                <a:solidFill>
                  <a:schemeClr val="accent3"/>
                </a:solidFill>
                <a:latin typeface="Aharoni" pitchFamily="2" charset="-79"/>
                <a:cs typeface="Aharoni" pitchFamily="2" charset="-79"/>
              </a:rPr>
              <a:t>PROPAGASI RANTAI</a:t>
            </a:r>
            <a:endParaRPr lang="id-ID" sz="4000" b="1" dirty="0">
              <a:ln/>
              <a:solidFill>
                <a:schemeClr val="accent3"/>
              </a:solidFill>
              <a:latin typeface="Aharoni" pitchFamily="2" charset="-79"/>
              <a:cs typeface="Aharoni" pitchFamily="2" charset="-79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762000" y="3429000"/>
            <a:ext cx="3433953" cy="680085"/>
            <a:chOff x="5105400" y="3200400"/>
            <a:chExt cx="3433953" cy="680085"/>
          </a:xfrm>
        </p:grpSpPr>
        <p:sp>
          <p:nvSpPr>
            <p:cNvPr id="23" name="TextBox 22"/>
            <p:cNvSpPr txBox="1"/>
            <p:nvPr/>
          </p:nvSpPr>
          <p:spPr>
            <a:xfrm>
              <a:off x="5105400" y="3357265"/>
              <a:ext cx="3433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ym typeface="Symbol"/>
                </a:rPr>
                <a:t>RM</a:t>
              </a:r>
              <a:r>
                <a:rPr lang="en-US" sz="2800" b="1" baseline="-25000" dirty="0">
                  <a:sym typeface="Symbol"/>
                </a:rPr>
                <a:t>3</a:t>
              </a:r>
              <a:r>
                <a:rPr lang="en-US" sz="2800" b="1" baseline="30000" dirty="0">
                  <a:sym typeface="Symbol"/>
                </a:rPr>
                <a:t> </a:t>
              </a:r>
              <a:r>
                <a:rPr lang="en-US" sz="2800" b="1" dirty="0">
                  <a:sym typeface="Symbol"/>
                </a:rPr>
                <a:t> + M</a:t>
              </a:r>
              <a:r>
                <a:rPr lang="en-US" sz="2800" b="1" dirty="0"/>
                <a:t>  </a:t>
              </a:r>
              <a:r>
                <a:rPr lang="en-US" sz="2800" b="1" dirty="0">
                  <a:sym typeface="Symbol"/>
                </a:rPr>
                <a:t> RM</a:t>
              </a:r>
              <a:r>
                <a:rPr lang="en-US" sz="2800" b="1" baseline="-25000" dirty="0">
                  <a:sym typeface="Symbol"/>
                </a:rPr>
                <a:t>3</a:t>
              </a:r>
              <a:r>
                <a:rPr lang="en-US" sz="2800" b="1" baseline="30000" dirty="0">
                  <a:sym typeface="Symbol"/>
                </a:rPr>
                <a:t></a:t>
              </a:r>
              <a:endParaRPr lang="id-ID" sz="2800" b="1" baseline="300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780964" y="3200400"/>
              <a:ext cx="442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/>
                <a:t>k</a:t>
              </a:r>
              <a:r>
                <a:rPr lang="en-US" sz="2400" b="1" baseline="-25000" dirty="0" err="1"/>
                <a:t>p</a:t>
              </a:r>
              <a:endParaRPr lang="id-ID" sz="2400" b="1" dirty="0"/>
            </a:p>
          </p:txBody>
        </p:sp>
      </p:grpSp>
      <p:sp>
        <p:nvSpPr>
          <p:cNvPr id="25" name="Right Brace 24"/>
          <p:cNvSpPr/>
          <p:nvPr/>
        </p:nvSpPr>
        <p:spPr>
          <a:xfrm>
            <a:off x="4343400" y="1828800"/>
            <a:ext cx="457200" cy="2133600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6" name="TextBox 25"/>
          <p:cNvSpPr txBox="1"/>
          <p:nvPr/>
        </p:nvSpPr>
        <p:spPr>
          <a:xfrm>
            <a:off x="7866371" y="3429000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(7)</a:t>
            </a:r>
            <a:endParaRPr lang="id-ID" sz="2800" b="1" dirty="0"/>
          </a:p>
        </p:txBody>
      </p:sp>
      <p:grpSp>
        <p:nvGrpSpPr>
          <p:cNvPr id="53" name="Group 52"/>
          <p:cNvGrpSpPr/>
          <p:nvPr/>
        </p:nvGrpSpPr>
        <p:grpSpPr>
          <a:xfrm>
            <a:off x="618642" y="4572000"/>
            <a:ext cx="8372958" cy="1752600"/>
            <a:chOff x="618642" y="4572000"/>
            <a:chExt cx="8372958" cy="1752600"/>
          </a:xfrm>
        </p:grpSpPr>
        <p:grpSp>
          <p:nvGrpSpPr>
            <p:cNvPr id="28" name="Group 10"/>
            <p:cNvGrpSpPr/>
            <p:nvPr/>
          </p:nvGrpSpPr>
          <p:grpSpPr>
            <a:xfrm>
              <a:off x="3100011" y="4581525"/>
              <a:ext cx="1278386" cy="1743075"/>
              <a:chOff x="1600200" y="3048000"/>
              <a:chExt cx="1278386" cy="1743075"/>
            </a:xfrm>
          </p:grpSpPr>
          <p:sp>
            <p:nvSpPr>
              <p:cNvPr id="37" name="TextBox 36"/>
              <p:cNvSpPr txBox="1"/>
              <p:nvPr/>
            </p:nvSpPr>
            <p:spPr>
              <a:xfrm>
                <a:off x="1600200" y="3657600"/>
                <a:ext cx="127470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H</a:t>
                </a:r>
                <a:r>
                  <a:rPr lang="en-US" sz="2800" b="1" baseline="-25000" dirty="0"/>
                  <a:t>2</a:t>
                </a:r>
                <a:r>
                  <a:rPr lang="en-US" sz="2800" b="1" dirty="0"/>
                  <a:t>C </a:t>
                </a:r>
                <a:r>
                  <a:rPr lang="en-US" sz="2800" b="1" dirty="0">
                    <a:sym typeface="Symbol"/>
                  </a:rPr>
                  <a:t> C</a:t>
                </a:r>
              </a:p>
            </p:txBody>
          </p:sp>
          <p:cxnSp>
            <p:nvCxnSpPr>
              <p:cNvPr id="38" name="Straight Connector 5"/>
              <p:cNvCxnSpPr/>
              <p:nvPr/>
            </p:nvCxnSpPr>
            <p:spPr>
              <a:xfrm rot="5400000">
                <a:off x="2553494" y="3618706"/>
                <a:ext cx="228600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Box 38"/>
              <p:cNvSpPr txBox="1"/>
              <p:nvPr/>
            </p:nvSpPr>
            <p:spPr>
              <a:xfrm>
                <a:off x="2467896" y="3048000"/>
                <a:ext cx="4106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H</a:t>
                </a:r>
                <a:endParaRPr lang="id-ID" sz="2800" b="1" dirty="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2467896" y="4267855"/>
                <a:ext cx="3818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X</a:t>
                </a:r>
                <a:endParaRPr lang="id-ID" sz="2800" b="1" dirty="0"/>
              </a:p>
            </p:txBody>
          </p:sp>
          <p:cxnSp>
            <p:nvCxnSpPr>
              <p:cNvPr id="41" name="Straight Connector 40"/>
              <p:cNvCxnSpPr/>
              <p:nvPr/>
            </p:nvCxnSpPr>
            <p:spPr>
              <a:xfrm rot="5400000">
                <a:off x="2553494" y="4228306"/>
                <a:ext cx="228600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TextBox 28"/>
            <p:cNvSpPr txBox="1"/>
            <p:nvPr/>
          </p:nvSpPr>
          <p:spPr>
            <a:xfrm>
              <a:off x="2642811" y="5181600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ym typeface="Symbol"/>
                </a:rPr>
                <a:t>+</a:t>
              </a:r>
              <a:endParaRPr lang="id-ID" sz="2800" b="1" dirty="0"/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>
              <a:off x="4509711" y="5457825"/>
              <a:ext cx="9144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19"/>
            <p:cNvGrpSpPr/>
            <p:nvPr/>
          </p:nvGrpSpPr>
          <p:grpSpPr>
            <a:xfrm>
              <a:off x="618642" y="4572000"/>
              <a:ext cx="1947969" cy="1742420"/>
              <a:chOff x="4267200" y="3124200"/>
              <a:chExt cx="1947969" cy="1742420"/>
            </a:xfrm>
          </p:grpSpPr>
          <p:sp>
            <p:nvSpPr>
              <p:cNvPr id="43" name="TextBox 42"/>
              <p:cNvSpPr txBox="1"/>
              <p:nvPr/>
            </p:nvSpPr>
            <p:spPr>
              <a:xfrm>
                <a:off x="4267200" y="3733800"/>
                <a:ext cx="194796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R </a:t>
                </a:r>
                <a:r>
                  <a:rPr lang="en-US" sz="2800" b="1" dirty="0">
                    <a:sym typeface="Symbol"/>
                  </a:rPr>
                  <a:t> C</a:t>
                </a:r>
                <a:r>
                  <a:rPr lang="en-US" sz="2800" b="1" dirty="0"/>
                  <a:t>H</a:t>
                </a:r>
                <a:r>
                  <a:rPr lang="en-US" sz="2800" b="1" baseline="-25000" dirty="0"/>
                  <a:t>2</a:t>
                </a:r>
                <a:r>
                  <a:rPr lang="en-US" sz="2800" b="1" dirty="0"/>
                  <a:t> </a:t>
                </a:r>
                <a:r>
                  <a:rPr lang="en-US" sz="2800" b="1" dirty="0">
                    <a:sym typeface="Symbol"/>
                  </a:rPr>
                  <a:t> C</a:t>
                </a:r>
                <a:r>
                  <a:rPr lang="en-US" sz="2800" b="1" baseline="30000" dirty="0">
                    <a:sym typeface="Symbol"/>
                  </a:rPr>
                  <a:t></a:t>
                </a:r>
                <a:endParaRPr lang="en-US" sz="2800" b="1" dirty="0">
                  <a:sym typeface="Symbol"/>
                </a:endParaRPr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 rot="5400000">
                <a:off x="5779960" y="3700129"/>
                <a:ext cx="228600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Box 44"/>
              <p:cNvSpPr txBox="1"/>
              <p:nvPr/>
            </p:nvSpPr>
            <p:spPr>
              <a:xfrm>
                <a:off x="5685310" y="3124200"/>
                <a:ext cx="4106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H</a:t>
                </a:r>
                <a:endParaRPr lang="id-ID" sz="2800" b="1" dirty="0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5715000" y="4343400"/>
                <a:ext cx="3818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X</a:t>
                </a:r>
                <a:endParaRPr lang="id-ID" sz="2800" b="1" dirty="0"/>
              </a:p>
            </p:txBody>
          </p:sp>
          <p:cxnSp>
            <p:nvCxnSpPr>
              <p:cNvPr id="47" name="Straight Connector 46"/>
              <p:cNvCxnSpPr/>
              <p:nvPr/>
            </p:nvCxnSpPr>
            <p:spPr>
              <a:xfrm rot="5400000">
                <a:off x="5799931" y="4304506"/>
                <a:ext cx="228600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/>
            <p:cNvGrpSpPr/>
            <p:nvPr/>
          </p:nvGrpSpPr>
          <p:grpSpPr>
            <a:xfrm>
              <a:off x="5538411" y="4572000"/>
              <a:ext cx="3453189" cy="1751945"/>
              <a:chOff x="4038600" y="4572000"/>
              <a:chExt cx="3453189" cy="1751945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4038600" y="5191125"/>
                <a:ext cx="34531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R </a:t>
                </a:r>
                <a:r>
                  <a:rPr lang="en-US" sz="2800" b="1" dirty="0">
                    <a:sym typeface="Symbol"/>
                  </a:rPr>
                  <a:t> C</a:t>
                </a:r>
                <a:r>
                  <a:rPr lang="en-US" sz="2800" b="1" dirty="0"/>
                  <a:t>H</a:t>
                </a:r>
                <a:r>
                  <a:rPr lang="en-US" sz="2800" b="1" baseline="-25000" dirty="0"/>
                  <a:t>2</a:t>
                </a:r>
                <a:r>
                  <a:rPr lang="en-US" sz="2800" b="1" dirty="0"/>
                  <a:t> </a:t>
                </a:r>
                <a:r>
                  <a:rPr lang="en-US" sz="2800" b="1" dirty="0">
                    <a:sym typeface="Symbol"/>
                  </a:rPr>
                  <a:t> C  C</a:t>
                </a:r>
                <a:r>
                  <a:rPr lang="en-US" sz="2800" b="1" dirty="0"/>
                  <a:t>H</a:t>
                </a:r>
                <a:r>
                  <a:rPr lang="en-US" sz="2800" b="1" baseline="-25000" dirty="0"/>
                  <a:t>2</a:t>
                </a:r>
                <a:r>
                  <a:rPr lang="en-US" sz="2800" b="1" dirty="0"/>
                  <a:t> </a:t>
                </a:r>
                <a:r>
                  <a:rPr lang="en-US" sz="2800" b="1" dirty="0">
                    <a:sym typeface="Symbol"/>
                  </a:rPr>
                  <a:t> C</a:t>
                </a:r>
                <a:r>
                  <a:rPr lang="en-US" sz="2800" b="1" baseline="30000" dirty="0">
                    <a:sym typeface="Symbol"/>
                  </a:rPr>
                  <a:t></a:t>
                </a:r>
                <a:endParaRPr lang="en-US" sz="2800" b="1" dirty="0">
                  <a:sym typeface="Symbol"/>
                </a:endParaRPr>
              </a:p>
            </p:txBody>
          </p:sp>
          <p:cxnSp>
            <p:nvCxnSpPr>
              <p:cNvPr id="33" name="Straight Connector 32"/>
              <p:cNvCxnSpPr/>
              <p:nvPr/>
            </p:nvCxnSpPr>
            <p:spPr>
              <a:xfrm rot="5400000">
                <a:off x="5551360" y="5157454"/>
                <a:ext cx="228600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5456710" y="4581525"/>
                <a:ext cx="4106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H</a:t>
                </a:r>
                <a:endParaRPr lang="id-ID" sz="2800" b="1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5486400" y="5800725"/>
                <a:ext cx="3818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X</a:t>
                </a:r>
                <a:endParaRPr lang="id-ID" sz="2800" b="1" dirty="0"/>
              </a:p>
            </p:txBody>
          </p:sp>
          <p:cxnSp>
            <p:nvCxnSpPr>
              <p:cNvPr id="36" name="Straight Connector 35"/>
              <p:cNvCxnSpPr/>
              <p:nvPr/>
            </p:nvCxnSpPr>
            <p:spPr>
              <a:xfrm rot="5400000">
                <a:off x="5571331" y="5761831"/>
                <a:ext cx="228600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rot="5400000">
                <a:off x="6999160" y="5147929"/>
                <a:ext cx="228600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TextBox 48"/>
              <p:cNvSpPr txBox="1"/>
              <p:nvPr/>
            </p:nvSpPr>
            <p:spPr>
              <a:xfrm>
                <a:off x="6904510" y="4572000"/>
                <a:ext cx="4106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H</a:t>
                </a:r>
                <a:endParaRPr lang="id-ID" sz="2800" b="1" dirty="0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6906068" y="5791200"/>
                <a:ext cx="3818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X</a:t>
                </a:r>
                <a:endParaRPr lang="id-ID" sz="2800" b="1" dirty="0"/>
              </a:p>
            </p:txBody>
          </p:sp>
          <p:cxnSp>
            <p:nvCxnSpPr>
              <p:cNvPr id="51" name="Straight Connector 50"/>
              <p:cNvCxnSpPr/>
              <p:nvPr/>
            </p:nvCxnSpPr>
            <p:spPr>
              <a:xfrm rot="5400000">
                <a:off x="6990999" y="5752306"/>
                <a:ext cx="228600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457200"/>
            <a:ext cx="868680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en-US" sz="2800" b="1" dirty="0" err="1"/>
              <a:t>Diasumsikan</a:t>
            </a:r>
            <a:r>
              <a:rPr lang="en-US" sz="2800" b="1" dirty="0"/>
              <a:t> </a:t>
            </a:r>
            <a:r>
              <a:rPr lang="en-US" sz="2800" b="1" dirty="0" err="1"/>
              <a:t>bahwa</a:t>
            </a:r>
            <a:r>
              <a:rPr lang="en-US" sz="2800" b="1" dirty="0"/>
              <a:t> </a:t>
            </a:r>
            <a:r>
              <a:rPr lang="en-US" sz="2800" b="1" dirty="0" err="1"/>
              <a:t>reaktivitas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 </a:t>
            </a:r>
            <a:r>
              <a:rPr lang="en-US" sz="2800" b="1" dirty="0" err="1"/>
              <a:t>tidak</a:t>
            </a:r>
            <a:r>
              <a:rPr lang="en-US" sz="2800" b="1" dirty="0"/>
              <a:t> </a:t>
            </a:r>
            <a:r>
              <a:rPr lang="en-US" sz="2800" b="1" dirty="0" err="1"/>
              <a:t>tergantung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panjang</a:t>
            </a:r>
            <a:r>
              <a:rPr lang="en-US" sz="2800" b="1" dirty="0"/>
              <a:t> </a:t>
            </a:r>
            <a:r>
              <a:rPr lang="en-US" sz="2800" b="1" dirty="0" err="1"/>
              <a:t>rantai</a:t>
            </a:r>
            <a:r>
              <a:rPr lang="en-US" sz="2800" b="1" dirty="0"/>
              <a:t>, </a:t>
            </a:r>
            <a:r>
              <a:rPr lang="en-US" sz="2800" b="1" dirty="0" err="1"/>
              <a:t>sehingga</a:t>
            </a:r>
            <a:r>
              <a:rPr lang="en-US" sz="2800" b="1" dirty="0"/>
              <a:t> </a:t>
            </a:r>
            <a:r>
              <a:rPr lang="en-US" sz="2800" b="1" dirty="0" err="1"/>
              <a:t>semua</a:t>
            </a:r>
            <a:r>
              <a:rPr lang="en-US" sz="2800" b="1" dirty="0"/>
              <a:t> </a:t>
            </a:r>
            <a:r>
              <a:rPr lang="en-US" sz="2800" b="1" dirty="0" err="1"/>
              <a:t>tahap</a:t>
            </a:r>
            <a:r>
              <a:rPr lang="en-US" sz="2800" b="1" dirty="0"/>
              <a:t> </a:t>
            </a:r>
            <a:r>
              <a:rPr lang="en-US" sz="2800" b="1" dirty="0" err="1"/>
              <a:t>propagasi</a:t>
            </a:r>
            <a:r>
              <a:rPr lang="en-US" sz="2800" b="1" dirty="0"/>
              <a:t>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dikarakterisasi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menggunakan</a:t>
            </a:r>
            <a:r>
              <a:rPr lang="en-US" sz="2800" b="1" dirty="0"/>
              <a:t> </a:t>
            </a:r>
            <a:r>
              <a:rPr lang="en-US" sz="2800" b="1" dirty="0" err="1"/>
              <a:t>konstanta</a:t>
            </a:r>
            <a:r>
              <a:rPr lang="en-US" sz="2800" b="1" dirty="0"/>
              <a:t> </a:t>
            </a:r>
            <a:r>
              <a:rPr lang="en-US" sz="2800" b="1" dirty="0" err="1"/>
              <a:t>laju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yang </a:t>
            </a:r>
            <a:r>
              <a:rPr lang="en-US" sz="2800" b="1" dirty="0" err="1"/>
              <a:t>sama</a:t>
            </a:r>
            <a:r>
              <a:rPr lang="en-US" sz="2800" b="1" dirty="0"/>
              <a:t>, </a:t>
            </a:r>
            <a:r>
              <a:rPr lang="en-US" sz="2800" b="1" dirty="0" err="1"/>
              <a:t>yaitu</a:t>
            </a:r>
            <a:r>
              <a:rPr lang="en-US" sz="2800" b="1" dirty="0"/>
              <a:t> </a:t>
            </a:r>
            <a:r>
              <a:rPr lang="en-US" sz="2800" b="1" i="1" dirty="0" err="1"/>
              <a:t>k</a:t>
            </a:r>
            <a:r>
              <a:rPr lang="en-US" sz="2800" b="1" i="1" baseline="-25000" dirty="0" err="1"/>
              <a:t>p</a:t>
            </a:r>
            <a:r>
              <a:rPr lang="en-US" sz="2800" b="1" dirty="0"/>
              <a:t>.</a:t>
            </a:r>
          </a:p>
          <a:p>
            <a:pPr>
              <a:spcAft>
                <a:spcPts val="1800"/>
              </a:spcAft>
            </a:pPr>
            <a:r>
              <a:rPr lang="en-US" sz="2800" b="1" dirty="0" err="1"/>
              <a:t>Laju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</a:t>
            </a:r>
            <a:r>
              <a:rPr lang="en-US" sz="2800" b="1" dirty="0" err="1"/>
              <a:t>propagasi</a:t>
            </a:r>
            <a:r>
              <a:rPr lang="en-US" sz="2800" b="1" dirty="0"/>
              <a:t> overall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dinyatakan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:</a:t>
            </a:r>
            <a:endParaRPr lang="id-ID" sz="2800" b="1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600200" y="3641229"/>
          <a:ext cx="22479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2" imgW="2247840" imgH="533160" progId="Equation.3">
                  <p:embed/>
                </p:oleObj>
              </mc:Choice>
              <mc:Fallback>
                <p:oleObj name="Equation" r:id="rId2" imgW="2247840" imgH="53316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641229"/>
                        <a:ext cx="22479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866371" y="3727609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(7)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4555629"/>
            <a:ext cx="8349273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dirty="0" err="1"/>
              <a:t>dengan</a:t>
            </a:r>
            <a:r>
              <a:rPr lang="en-US" sz="2800" b="1" dirty="0"/>
              <a:t> [M]  : </a:t>
            </a:r>
            <a:r>
              <a:rPr lang="en-US" sz="2800" b="1" dirty="0" err="1"/>
              <a:t>konsentrasi</a:t>
            </a:r>
            <a:r>
              <a:rPr lang="en-US" sz="2800" b="1" dirty="0"/>
              <a:t> monomer </a:t>
            </a:r>
          </a:p>
          <a:p>
            <a:pPr>
              <a:spcAft>
                <a:spcPts val="1200"/>
              </a:spcAft>
            </a:pPr>
            <a:r>
              <a:rPr lang="en-US" sz="2800" b="1" dirty="0"/>
              <a:t>	   [M</a:t>
            </a:r>
            <a:r>
              <a:rPr lang="en-US" sz="2800" b="1" baseline="30000" dirty="0">
                <a:sym typeface="Symbol"/>
              </a:rPr>
              <a:t></a:t>
            </a:r>
            <a:r>
              <a:rPr lang="en-US" sz="2800" b="1" dirty="0">
                <a:sym typeface="Symbol"/>
              </a:rPr>
              <a:t>] : </a:t>
            </a:r>
            <a:r>
              <a:rPr lang="en-US" sz="2800" b="1" dirty="0" err="1">
                <a:sym typeface="Symbol"/>
              </a:rPr>
              <a:t>konsentrasi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radikal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rantai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dengan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ukuran</a:t>
            </a:r>
            <a:endParaRPr lang="en-US" sz="2800" b="1" dirty="0">
              <a:sym typeface="Symbol"/>
            </a:endParaRPr>
          </a:p>
          <a:p>
            <a:pPr>
              <a:spcAft>
                <a:spcPts val="1200"/>
              </a:spcAft>
            </a:pPr>
            <a:r>
              <a:rPr lang="en-US" sz="2800" b="1" dirty="0">
                <a:sym typeface="Symbol"/>
              </a:rPr>
              <a:t>		   RM</a:t>
            </a:r>
            <a:r>
              <a:rPr lang="en-US" sz="2800" b="1" baseline="30000" dirty="0">
                <a:sym typeface="Symbol"/>
              </a:rPr>
              <a:t>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dan</a:t>
            </a:r>
            <a:r>
              <a:rPr lang="en-US" sz="2800" b="1" dirty="0">
                <a:sym typeface="Symbol"/>
              </a:rPr>
              <a:t> yang </a:t>
            </a:r>
            <a:r>
              <a:rPr lang="en-US" sz="2800" b="1" dirty="0" err="1">
                <a:sym typeface="Symbol"/>
              </a:rPr>
              <a:t>lebih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besar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698480"/>
            <a:ext cx="88392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6075" indent="-346075">
              <a:spcAft>
                <a:spcPts val="3000"/>
              </a:spcAft>
              <a:buFont typeface="Arial" pitchFamily="34" charset="0"/>
              <a:buChar char="•"/>
            </a:pP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kebanyakan</a:t>
            </a:r>
            <a:r>
              <a:rPr lang="en-US" sz="2800" b="1" dirty="0"/>
              <a:t> monomer, </a:t>
            </a:r>
            <a:r>
              <a:rPr lang="en-US" sz="2800" b="1" dirty="0" err="1"/>
              <a:t>nilai</a:t>
            </a:r>
            <a:r>
              <a:rPr lang="en-US" sz="2800" b="1" dirty="0"/>
              <a:t> </a:t>
            </a:r>
            <a:r>
              <a:rPr lang="en-US" sz="2800" b="1" i="1" dirty="0" err="1"/>
              <a:t>k</a:t>
            </a:r>
            <a:r>
              <a:rPr lang="en-US" sz="2800" b="1" i="1" baseline="-25000" dirty="0" err="1"/>
              <a:t>p</a:t>
            </a:r>
            <a:r>
              <a:rPr lang="en-US" sz="2800" b="1" dirty="0"/>
              <a:t> </a:t>
            </a:r>
            <a:r>
              <a:rPr lang="en-US" sz="2800" b="1" dirty="0" err="1"/>
              <a:t>berkisar</a:t>
            </a:r>
            <a:r>
              <a:rPr lang="en-US" sz="2800" b="1" dirty="0"/>
              <a:t> </a:t>
            </a:r>
            <a:r>
              <a:rPr lang="en-US" sz="2800" b="1" dirty="0" err="1"/>
              <a:t>antara</a:t>
            </a:r>
            <a:r>
              <a:rPr lang="en-US" sz="2800" b="1" dirty="0"/>
              <a:t> 10</a:t>
            </a:r>
            <a:r>
              <a:rPr lang="en-US" sz="2800" b="1" baseline="30000" dirty="0"/>
              <a:t>2</a:t>
            </a:r>
            <a:r>
              <a:rPr lang="en-US" sz="2800" b="1" dirty="0"/>
              <a:t> – 10</a:t>
            </a:r>
            <a:r>
              <a:rPr lang="en-US" sz="2800" b="1" baseline="30000" dirty="0"/>
              <a:t>4</a:t>
            </a:r>
            <a:r>
              <a:rPr lang="en-US" sz="2800" b="1" dirty="0"/>
              <a:t> L/</a:t>
            </a:r>
            <a:r>
              <a:rPr lang="en-US" sz="2800" b="1" dirty="0" err="1"/>
              <a:t>mol.s</a:t>
            </a:r>
            <a:r>
              <a:rPr lang="en-US" sz="2800" b="1" dirty="0"/>
              <a:t>.</a:t>
            </a:r>
          </a:p>
          <a:p>
            <a:pPr marL="346075" indent="-346075">
              <a:spcAft>
                <a:spcPts val="3000"/>
              </a:spcAft>
              <a:buFont typeface="Arial" pitchFamily="34" charset="0"/>
              <a:buChar char="•"/>
            </a:pPr>
            <a:r>
              <a:rPr lang="en-US" sz="2800" b="1" dirty="0" err="1"/>
              <a:t>Nilai</a:t>
            </a:r>
            <a:r>
              <a:rPr lang="en-US" sz="2800" b="1" dirty="0"/>
              <a:t> </a:t>
            </a:r>
            <a:r>
              <a:rPr lang="en-US" sz="2800" b="1" dirty="0" err="1"/>
              <a:t>ini</a:t>
            </a:r>
            <a:r>
              <a:rPr lang="en-US" sz="2800" b="1" dirty="0"/>
              <a:t> </a:t>
            </a:r>
            <a:r>
              <a:rPr lang="en-US" sz="2800" b="1" dirty="0" err="1"/>
              <a:t>jauh</a:t>
            </a:r>
            <a:r>
              <a:rPr lang="en-US" sz="2800" b="1" dirty="0"/>
              <a:t> </a:t>
            </a:r>
            <a:r>
              <a:rPr lang="en-US" sz="2800" b="1" dirty="0" err="1"/>
              <a:t>lebih</a:t>
            </a:r>
            <a:r>
              <a:rPr lang="en-US" sz="2800" b="1" dirty="0"/>
              <a:t> </a:t>
            </a:r>
            <a:r>
              <a:rPr lang="en-US" sz="2800" b="1" dirty="0" err="1"/>
              <a:t>besar</a:t>
            </a:r>
            <a:r>
              <a:rPr lang="en-US" sz="2800" b="1" dirty="0"/>
              <a:t> </a:t>
            </a:r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r>
              <a:rPr lang="en-US" sz="2800" b="1" dirty="0" err="1"/>
              <a:t>dibandingkan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konstanta</a:t>
            </a:r>
            <a:r>
              <a:rPr lang="en-US" sz="2800" b="1" dirty="0"/>
              <a:t> </a:t>
            </a:r>
            <a:r>
              <a:rPr lang="en-US" sz="2800" b="1" dirty="0" err="1"/>
              <a:t>laju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</a:t>
            </a:r>
            <a:r>
              <a:rPr lang="en-US" sz="2800" b="1" dirty="0" err="1"/>
              <a:t>polimerisasi</a:t>
            </a:r>
            <a:r>
              <a:rPr lang="en-US" sz="2800" b="1" dirty="0"/>
              <a:t> </a:t>
            </a:r>
            <a:r>
              <a:rPr lang="en-US" sz="2800" b="1" dirty="0" err="1"/>
              <a:t>kondensasi</a:t>
            </a:r>
            <a:r>
              <a:rPr lang="en-US" sz="2800" b="1" dirty="0"/>
              <a:t> (10</a:t>
            </a:r>
            <a:r>
              <a:rPr lang="en-US" sz="2800" b="1" baseline="30000" dirty="0"/>
              <a:t>-3</a:t>
            </a:r>
            <a:r>
              <a:rPr lang="en-US" sz="2800" b="1" dirty="0"/>
              <a:t> L/</a:t>
            </a:r>
            <a:r>
              <a:rPr lang="en-US" sz="2800" b="1" dirty="0" err="1"/>
              <a:t>mol.s</a:t>
            </a:r>
            <a:r>
              <a:rPr lang="en-US" sz="2800" b="1" dirty="0"/>
              <a:t>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poliesterifikasi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katalis</a:t>
            </a:r>
            <a:r>
              <a:rPr lang="en-US" sz="2800" b="1" dirty="0"/>
              <a:t> </a:t>
            </a:r>
            <a:r>
              <a:rPr lang="en-US" sz="2800" b="1" dirty="0" err="1"/>
              <a:t>asam</a:t>
            </a:r>
            <a:r>
              <a:rPr lang="en-US" sz="2800" b="1" dirty="0"/>
              <a:t>).</a:t>
            </a:r>
          </a:p>
          <a:p>
            <a:pPr marL="346075" indent="-346075">
              <a:spcAft>
                <a:spcPts val="3000"/>
              </a:spcAft>
              <a:buFont typeface="Arial" pitchFamily="34" charset="0"/>
              <a:buChar char="•"/>
            </a:pPr>
            <a:r>
              <a:rPr lang="en-US" sz="2800" b="1" dirty="0" err="1"/>
              <a:t>Pertumbuhan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 </a:t>
            </a:r>
            <a:r>
              <a:rPr lang="en-US" sz="2800" b="1" dirty="0" err="1"/>
              <a:t>rantai</a:t>
            </a:r>
            <a:r>
              <a:rPr lang="en-US" sz="2800" b="1" dirty="0"/>
              <a:t> </a:t>
            </a:r>
            <a:r>
              <a:rPr lang="en-US" sz="2800" b="1" dirty="0" err="1"/>
              <a:t>berlangsung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sangat</a:t>
            </a:r>
            <a:r>
              <a:rPr lang="en-US" sz="2800" b="1" dirty="0"/>
              <a:t> </a:t>
            </a:r>
            <a:r>
              <a:rPr lang="en-US" sz="2800" b="1" dirty="0" err="1"/>
              <a:t>cepat</a:t>
            </a:r>
            <a:r>
              <a:rPr lang="en-US" sz="2800" b="1" dirty="0"/>
              <a:t>.</a:t>
            </a:r>
          </a:p>
        </p:txBody>
      </p:sp>
    </p:spTree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838200" y="2999522"/>
            <a:ext cx="4800600" cy="1039078"/>
            <a:chOff x="838200" y="2847122"/>
            <a:chExt cx="4800600" cy="1039078"/>
          </a:xfrm>
        </p:grpSpPr>
        <p:sp>
          <p:nvSpPr>
            <p:cNvPr id="3" name="TextBox 2"/>
            <p:cNvSpPr txBox="1"/>
            <p:nvPr/>
          </p:nvSpPr>
          <p:spPr>
            <a:xfrm>
              <a:off x="838200" y="3075722"/>
              <a:ext cx="4800600" cy="810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ym typeface="Symbol"/>
                </a:rPr>
                <a:t>RM</a:t>
              </a:r>
              <a:r>
                <a:rPr lang="en-US" sz="2800" b="1" baseline="-25000" dirty="0" err="1">
                  <a:sym typeface="Symbol"/>
                </a:rPr>
                <a:t>n</a:t>
              </a:r>
              <a:r>
                <a:rPr lang="en-US" sz="2800" b="1" baseline="30000" dirty="0">
                  <a:sym typeface="Symbol"/>
                </a:rPr>
                <a:t> </a:t>
              </a:r>
              <a:r>
                <a:rPr lang="en-US" sz="2800" b="1" dirty="0">
                  <a:sym typeface="Symbol"/>
                </a:rPr>
                <a:t> + </a:t>
              </a:r>
              <a:r>
                <a:rPr lang="en-US" sz="2800" b="1" dirty="0" err="1">
                  <a:sym typeface="Symbol"/>
                </a:rPr>
                <a:t>RM</a:t>
              </a:r>
              <a:r>
                <a:rPr lang="en-US" sz="2800" b="1" baseline="-25000" dirty="0" err="1">
                  <a:sym typeface="Symbol"/>
                </a:rPr>
                <a:t>m</a:t>
              </a:r>
              <a:r>
                <a:rPr lang="en-US" sz="2800" b="1" baseline="30000" dirty="0">
                  <a:sym typeface="Symbol"/>
                </a:rPr>
                <a:t></a:t>
              </a:r>
              <a:r>
                <a:rPr lang="en-US" sz="2800" b="1" dirty="0">
                  <a:sym typeface="Symbol"/>
                </a:rPr>
                <a:t>    RM</a:t>
              </a:r>
              <a:r>
                <a:rPr lang="en-US" sz="2800" b="1" baseline="-25000" dirty="0">
                  <a:sym typeface="Symbol"/>
                </a:rPr>
                <a:t>(</a:t>
              </a:r>
              <a:r>
                <a:rPr lang="en-US" sz="2800" b="1" baseline="-25000" dirty="0" err="1">
                  <a:sym typeface="Symbol"/>
                </a:rPr>
                <a:t>n+m</a:t>
              </a:r>
              <a:r>
                <a:rPr lang="en-US" sz="2800" b="1" baseline="-25000" dirty="0">
                  <a:sym typeface="Symbol"/>
                </a:rPr>
                <a:t>)</a:t>
              </a:r>
              <a:r>
                <a:rPr lang="en-US" sz="2800" b="1" baseline="30000" dirty="0">
                  <a:sym typeface="Symbol"/>
                </a:rPr>
                <a:t> </a:t>
              </a:r>
              <a:r>
                <a:rPr lang="en-US" sz="2800" b="1" dirty="0">
                  <a:sym typeface="Symbol"/>
                </a:rPr>
                <a:t>R</a:t>
              </a:r>
            </a:p>
            <a:p>
              <a:r>
                <a:rPr lang="en-US" sz="2800" b="1" baseline="30000" dirty="0">
                  <a:sym typeface="Symbol"/>
                </a:rPr>
                <a:t> </a:t>
              </a:r>
              <a:r>
                <a:rPr lang="en-US" sz="2800" b="1" baseline="-25000" dirty="0">
                  <a:sym typeface="Symbol"/>
                </a:rPr>
                <a:t> </a:t>
              </a:r>
              <a:endParaRPr lang="id-ID" sz="2800" b="1" baseline="300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048000" y="2847122"/>
              <a:ext cx="48506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1" dirty="0" err="1"/>
                <a:t>k</a:t>
              </a:r>
              <a:r>
                <a:rPr lang="en-US" sz="2400" b="1" i="1" baseline="-25000" dirty="0" err="1"/>
                <a:t>tc</a:t>
              </a:r>
              <a:endParaRPr lang="id-ID" sz="2400" b="1" i="1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33228" y="358914"/>
            <a:ext cx="4870244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515938" indent="-515938">
              <a:tabLst>
                <a:tab pos="457200" algn="l"/>
              </a:tabLst>
            </a:pPr>
            <a:r>
              <a:rPr lang="en-US" sz="4000" b="1" dirty="0">
                <a:ln/>
                <a:solidFill>
                  <a:schemeClr val="accent3"/>
                </a:solidFill>
                <a:latin typeface="Aharoni" pitchFamily="2" charset="-79"/>
                <a:cs typeface="Aharoni" pitchFamily="2" charset="-79"/>
              </a:rPr>
              <a:t>TERMINASI RANTAI</a:t>
            </a:r>
            <a:endParaRPr lang="id-ID" sz="4000" b="1" dirty="0">
              <a:ln/>
              <a:solidFill>
                <a:schemeClr val="accent3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600" y="1295400"/>
            <a:ext cx="33071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7030A0"/>
                </a:solidFill>
              </a:rPr>
              <a:t>Ada</a:t>
            </a:r>
            <a:r>
              <a:rPr lang="en-US" sz="3200" b="1" dirty="0">
                <a:solidFill>
                  <a:srgbClr val="7030A0"/>
                </a:solidFill>
              </a:rPr>
              <a:t> 2 </a:t>
            </a:r>
            <a:r>
              <a:rPr lang="en-US" sz="3200" b="1" dirty="0" err="1">
                <a:solidFill>
                  <a:srgbClr val="7030A0"/>
                </a:solidFill>
              </a:rPr>
              <a:t>mekanisme</a:t>
            </a:r>
            <a:r>
              <a:rPr lang="en-US" sz="2800" b="1" dirty="0"/>
              <a:t>:</a:t>
            </a:r>
            <a:endParaRPr lang="id-ID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28600" y="1915180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b="1" dirty="0" err="1">
                <a:solidFill>
                  <a:srgbClr val="FF0000"/>
                </a:solidFill>
              </a:rPr>
              <a:t>Terminasi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dengan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kombinasi</a:t>
            </a:r>
            <a:r>
              <a:rPr lang="en-US" sz="2800" b="1" dirty="0">
                <a:solidFill>
                  <a:srgbClr val="FF0000"/>
                </a:solidFill>
              </a:rPr>
              <a:t>/coupling </a:t>
            </a:r>
            <a:r>
              <a:rPr lang="en-US" sz="2800" b="1" dirty="0"/>
              <a:t>yang </a:t>
            </a:r>
            <a:r>
              <a:rPr lang="en-US" sz="2800" b="1" dirty="0" err="1"/>
              <a:t>terjadi</a:t>
            </a:r>
            <a:r>
              <a:rPr lang="en-US" sz="2800" b="1" dirty="0"/>
              <a:t> </a:t>
            </a:r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r>
              <a:rPr lang="en-US" sz="2800" b="1" dirty="0" err="1"/>
              <a:t>dua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 </a:t>
            </a:r>
            <a:r>
              <a:rPr lang="en-US" sz="2800" b="1" dirty="0" err="1"/>
              <a:t>bergabung</a:t>
            </a:r>
            <a:r>
              <a:rPr lang="en-US" sz="2800" b="1" dirty="0"/>
              <a:t> </a:t>
            </a:r>
            <a:r>
              <a:rPr lang="en-US" sz="2800" b="1" dirty="0" err="1"/>
              <a:t>membentuk</a:t>
            </a:r>
            <a:r>
              <a:rPr lang="en-US" sz="2800" b="1" dirty="0"/>
              <a:t> </a:t>
            </a:r>
            <a:r>
              <a:rPr lang="en-US" sz="2800" b="1" dirty="0" err="1"/>
              <a:t>ikatan</a:t>
            </a:r>
            <a:r>
              <a:rPr lang="en-US" sz="2800" b="1" dirty="0"/>
              <a:t> </a:t>
            </a:r>
            <a:r>
              <a:rPr lang="en-US" sz="2800" b="1" dirty="0" err="1"/>
              <a:t>kovalen</a:t>
            </a:r>
            <a:r>
              <a:rPr lang="en-US" sz="2800" b="1" dirty="0"/>
              <a:t>.</a:t>
            </a:r>
            <a:endParaRPr lang="id-ID" sz="28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4191000"/>
            <a:ext cx="8458200" cy="1365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1143000" y="5943600"/>
            <a:ext cx="6603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/>
              <a:t>k</a:t>
            </a:r>
            <a:r>
              <a:rPr lang="en-US" sz="2800" b="1" i="1" baseline="-25000" dirty="0" err="1"/>
              <a:t>tc</a:t>
            </a:r>
            <a:r>
              <a:rPr lang="en-US" sz="2800" b="1" dirty="0"/>
              <a:t> </a:t>
            </a:r>
            <a:r>
              <a:rPr lang="en-US" sz="2800" b="1" dirty="0" err="1"/>
              <a:t>disebut</a:t>
            </a:r>
            <a:r>
              <a:rPr lang="en-US" sz="2800" b="1" dirty="0"/>
              <a:t> </a:t>
            </a:r>
            <a:r>
              <a:rPr lang="en-US" sz="2800" b="1" dirty="0" err="1"/>
              <a:t>konstanta</a:t>
            </a:r>
            <a:r>
              <a:rPr lang="en-US" sz="2800" b="1" dirty="0"/>
              <a:t> </a:t>
            </a:r>
            <a:r>
              <a:rPr lang="en-US" sz="2800" b="1" dirty="0" err="1"/>
              <a:t>laju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</a:t>
            </a:r>
            <a:r>
              <a:rPr lang="en-US" sz="2800" b="1" dirty="0" err="1"/>
              <a:t>kombinasi</a:t>
            </a:r>
            <a:endParaRPr lang="id-ID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866371" y="3200400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(8)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Box 71"/>
          <p:cNvSpPr txBox="1"/>
          <p:nvPr/>
        </p:nvSpPr>
        <p:spPr>
          <a:xfrm>
            <a:off x="228600" y="609600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sz="2800" b="1" dirty="0" err="1">
                <a:solidFill>
                  <a:srgbClr val="FF0000"/>
                </a:solidFill>
              </a:rPr>
              <a:t>Terminasi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dengan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disproporsionasi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/>
              <a:t>yang </a:t>
            </a:r>
            <a:r>
              <a:rPr lang="en-US" sz="2800" b="1" dirty="0" err="1"/>
              <a:t>terjadi</a:t>
            </a:r>
            <a:r>
              <a:rPr lang="en-US" sz="2800" b="1" dirty="0"/>
              <a:t> </a:t>
            </a:r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r>
              <a:rPr lang="en-US" sz="2800" b="1" dirty="0" err="1"/>
              <a:t>dua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 </a:t>
            </a:r>
            <a:r>
              <a:rPr lang="en-US" sz="2800" b="1" dirty="0" err="1"/>
              <a:t>bergabung</a:t>
            </a:r>
            <a:r>
              <a:rPr lang="en-US" sz="2800" b="1" dirty="0"/>
              <a:t> </a:t>
            </a:r>
            <a:r>
              <a:rPr lang="en-US" sz="2800" b="1" dirty="0" err="1"/>
              <a:t>membentuk</a:t>
            </a:r>
            <a:r>
              <a:rPr lang="en-US" sz="2800" b="1" dirty="0"/>
              <a:t> </a:t>
            </a:r>
            <a:r>
              <a:rPr lang="en-US" sz="2800" b="1" dirty="0" err="1"/>
              <a:t>dua</a:t>
            </a:r>
            <a:r>
              <a:rPr lang="en-US" sz="2800" b="1" dirty="0"/>
              <a:t> </a:t>
            </a:r>
            <a:r>
              <a:rPr lang="en-US" sz="2800" b="1" dirty="0" err="1"/>
              <a:t>molekul</a:t>
            </a:r>
            <a:r>
              <a:rPr lang="en-US" sz="2800" b="1" dirty="0"/>
              <a:t>  </a:t>
            </a:r>
            <a:r>
              <a:rPr lang="en-US" sz="2800" b="1" dirty="0" err="1"/>
              <a:t>baru</a:t>
            </a:r>
            <a:r>
              <a:rPr lang="en-US" sz="2800" b="1" dirty="0"/>
              <a:t>.</a:t>
            </a:r>
            <a:endParaRPr lang="id-ID" sz="2800" b="1" dirty="0"/>
          </a:p>
        </p:txBody>
      </p:sp>
      <p:grpSp>
        <p:nvGrpSpPr>
          <p:cNvPr id="79" name="Group 78"/>
          <p:cNvGrpSpPr/>
          <p:nvPr/>
        </p:nvGrpSpPr>
        <p:grpSpPr>
          <a:xfrm>
            <a:off x="990600" y="1828800"/>
            <a:ext cx="4953000" cy="1039078"/>
            <a:chOff x="990600" y="1828800"/>
            <a:chExt cx="4953000" cy="1039078"/>
          </a:xfrm>
        </p:grpSpPr>
        <p:sp>
          <p:nvSpPr>
            <p:cNvPr id="74" name="TextBox 73"/>
            <p:cNvSpPr txBox="1"/>
            <p:nvPr/>
          </p:nvSpPr>
          <p:spPr>
            <a:xfrm>
              <a:off x="990600" y="2057400"/>
              <a:ext cx="4953000" cy="810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ym typeface="Symbol"/>
                </a:rPr>
                <a:t>RM</a:t>
              </a:r>
              <a:r>
                <a:rPr lang="en-US" sz="2800" b="1" baseline="-25000" dirty="0" err="1">
                  <a:sym typeface="Symbol"/>
                </a:rPr>
                <a:t>n</a:t>
              </a:r>
              <a:r>
                <a:rPr lang="en-US" sz="2800" b="1" baseline="30000" dirty="0">
                  <a:sym typeface="Symbol"/>
                </a:rPr>
                <a:t> </a:t>
              </a:r>
              <a:r>
                <a:rPr lang="en-US" sz="2800" b="1" dirty="0">
                  <a:sym typeface="Symbol"/>
                </a:rPr>
                <a:t> + </a:t>
              </a:r>
              <a:r>
                <a:rPr lang="en-US" sz="2800" b="1" dirty="0" err="1">
                  <a:sym typeface="Symbol"/>
                </a:rPr>
                <a:t>RM</a:t>
              </a:r>
              <a:r>
                <a:rPr lang="en-US" sz="2800" b="1" baseline="-25000" dirty="0" err="1">
                  <a:sym typeface="Symbol"/>
                </a:rPr>
                <a:t>m</a:t>
              </a:r>
              <a:r>
                <a:rPr lang="en-US" sz="2800" b="1" baseline="30000" dirty="0">
                  <a:sym typeface="Symbol"/>
                </a:rPr>
                <a:t></a:t>
              </a:r>
              <a:r>
                <a:rPr lang="en-US" sz="2800" b="1" dirty="0">
                  <a:sym typeface="Symbol"/>
                </a:rPr>
                <a:t>    </a:t>
              </a:r>
              <a:r>
                <a:rPr lang="en-US" sz="2800" b="1" dirty="0" err="1">
                  <a:sym typeface="Symbol"/>
                </a:rPr>
                <a:t>RM</a:t>
              </a:r>
              <a:r>
                <a:rPr lang="en-US" sz="2800" b="1" baseline="-25000" dirty="0" err="1">
                  <a:sym typeface="Symbol"/>
                </a:rPr>
                <a:t>m</a:t>
              </a:r>
              <a:r>
                <a:rPr lang="en-US" sz="2800" b="1" dirty="0">
                  <a:sym typeface="Symbol"/>
                </a:rPr>
                <a:t> + </a:t>
              </a:r>
              <a:r>
                <a:rPr lang="en-US" sz="2800" b="1" dirty="0" err="1">
                  <a:sym typeface="Symbol"/>
                </a:rPr>
                <a:t>RM</a:t>
              </a:r>
              <a:r>
                <a:rPr lang="en-US" sz="2800" b="1" baseline="-25000" dirty="0" err="1">
                  <a:sym typeface="Symbol"/>
                </a:rPr>
                <a:t>n</a:t>
              </a:r>
              <a:r>
                <a:rPr lang="en-US" sz="2800" b="1" dirty="0">
                  <a:sym typeface="Symbol"/>
                </a:rPr>
                <a:t> </a:t>
              </a:r>
            </a:p>
            <a:p>
              <a:r>
                <a:rPr lang="en-US" sz="2800" b="1" baseline="30000" dirty="0">
                  <a:sym typeface="Symbol"/>
                </a:rPr>
                <a:t> </a:t>
              </a:r>
              <a:r>
                <a:rPr lang="en-US" sz="2800" b="1" baseline="-25000" dirty="0">
                  <a:sym typeface="Symbol"/>
                </a:rPr>
                <a:t> </a:t>
              </a:r>
              <a:endParaRPr lang="id-ID" sz="2800" b="1" baseline="30000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3200400" y="1828800"/>
              <a:ext cx="5077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1" dirty="0" err="1"/>
                <a:t>k</a:t>
              </a:r>
              <a:r>
                <a:rPr lang="en-US" sz="2400" b="1" i="1" baseline="-25000" dirty="0" err="1"/>
                <a:t>td</a:t>
              </a:r>
              <a:endParaRPr lang="id-ID" sz="2400" b="1" i="1" dirty="0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04800" y="3043666"/>
            <a:ext cx="8534400" cy="1317537"/>
            <a:chOff x="304800" y="3043666"/>
            <a:chExt cx="8534400" cy="1317537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4800" y="3043666"/>
              <a:ext cx="8382000" cy="1317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7" name="Rectangle 76"/>
            <p:cNvSpPr/>
            <p:nvPr/>
          </p:nvSpPr>
          <p:spPr>
            <a:xfrm>
              <a:off x="8305800" y="3886200"/>
              <a:ext cx="5334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7866371" y="2209800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(9)</a:t>
            </a:r>
            <a:endParaRPr lang="id-ID" sz="2800" b="1" dirty="0"/>
          </a:p>
        </p:txBody>
      </p:sp>
      <p:sp>
        <p:nvSpPr>
          <p:cNvPr id="81" name="TextBox 80"/>
          <p:cNvSpPr txBox="1"/>
          <p:nvPr/>
        </p:nvSpPr>
        <p:spPr>
          <a:xfrm>
            <a:off x="1143000" y="4724400"/>
            <a:ext cx="75552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/>
              <a:t>k</a:t>
            </a:r>
            <a:r>
              <a:rPr lang="en-US" sz="2800" b="1" i="1" baseline="-25000" dirty="0" err="1"/>
              <a:t>td</a:t>
            </a:r>
            <a:r>
              <a:rPr lang="en-US" sz="2800" b="1" dirty="0"/>
              <a:t> </a:t>
            </a:r>
            <a:r>
              <a:rPr lang="en-US" sz="2800" b="1" dirty="0" err="1"/>
              <a:t>disebut</a:t>
            </a:r>
            <a:r>
              <a:rPr lang="en-US" sz="2800" b="1" dirty="0"/>
              <a:t> </a:t>
            </a:r>
            <a:r>
              <a:rPr lang="en-US" sz="2800" b="1" dirty="0" err="1"/>
              <a:t>konstanta</a:t>
            </a:r>
            <a:r>
              <a:rPr lang="en-US" sz="2800" b="1" dirty="0"/>
              <a:t> </a:t>
            </a:r>
            <a:r>
              <a:rPr lang="en-US" sz="2800" b="1" dirty="0" err="1"/>
              <a:t>laju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</a:t>
            </a:r>
            <a:r>
              <a:rPr lang="en-US" sz="2800" b="1" dirty="0" err="1"/>
              <a:t>disproporsionasi</a:t>
            </a:r>
            <a:r>
              <a:rPr lang="en-US" sz="2800" b="1" dirty="0"/>
              <a:t>.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914400"/>
            <a:ext cx="4302524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b="1" dirty="0"/>
              <a:t>TAHAP POLIMERISASI</a:t>
            </a:r>
            <a:endParaRPr lang="id-ID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52600" y="2362200"/>
            <a:ext cx="2760692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515938" indent="-515938">
              <a:buFont typeface="+mj-lt"/>
              <a:buAutoNum type="arabicPeriod"/>
              <a:tabLst>
                <a:tab pos="457200" algn="l"/>
              </a:tabLst>
            </a:pPr>
            <a:r>
              <a:rPr lang="en-US" sz="2800" b="1" dirty="0" err="1"/>
              <a:t>Inisiasi</a:t>
            </a:r>
            <a:r>
              <a:rPr lang="en-US" sz="2800" b="1" dirty="0"/>
              <a:t> </a:t>
            </a:r>
            <a:r>
              <a:rPr lang="en-US" sz="2800" b="1" dirty="0" err="1"/>
              <a:t>rantai</a:t>
            </a:r>
            <a:r>
              <a:rPr lang="en-US" sz="2800" b="1" dirty="0"/>
              <a:t> </a:t>
            </a:r>
            <a:endParaRPr lang="id-ID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497108" y="3515380"/>
            <a:ext cx="5406352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515938" indent="-515938">
              <a:buFont typeface="+mj-lt"/>
              <a:buAutoNum type="arabicPeriod" startAt="2"/>
              <a:tabLst>
                <a:tab pos="457200" algn="l"/>
              </a:tabLst>
            </a:pPr>
            <a:r>
              <a:rPr lang="en-US" sz="2800" b="1" dirty="0" err="1"/>
              <a:t>Propagasi</a:t>
            </a:r>
            <a:r>
              <a:rPr lang="en-US" sz="2800" b="1" dirty="0"/>
              <a:t>/</a:t>
            </a:r>
            <a:r>
              <a:rPr lang="en-US" sz="2800" b="1" dirty="0" err="1"/>
              <a:t>pertumbuhan</a:t>
            </a:r>
            <a:r>
              <a:rPr lang="en-US" sz="2800" b="1" dirty="0"/>
              <a:t> </a:t>
            </a:r>
            <a:r>
              <a:rPr lang="en-US" sz="2800" b="1" dirty="0" err="1"/>
              <a:t>rantai</a:t>
            </a:r>
            <a:r>
              <a:rPr lang="en-US" sz="2800" b="1" dirty="0"/>
              <a:t> </a:t>
            </a:r>
            <a:endParaRPr lang="id-ID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51848" y="4658380"/>
            <a:ext cx="3181705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515938" indent="-515938">
              <a:buFont typeface="+mj-lt"/>
              <a:buAutoNum type="arabicPeriod" startAt="3"/>
              <a:tabLst>
                <a:tab pos="457200" algn="l"/>
              </a:tabLst>
            </a:pPr>
            <a:r>
              <a:rPr lang="en-US" sz="2800" b="1" dirty="0" err="1"/>
              <a:t>Terminasi</a:t>
            </a:r>
            <a:r>
              <a:rPr lang="en-US" sz="2800" b="1" dirty="0"/>
              <a:t> </a:t>
            </a:r>
            <a:r>
              <a:rPr lang="en-US" sz="2800" b="1" dirty="0" err="1"/>
              <a:t>rantai</a:t>
            </a:r>
            <a:r>
              <a:rPr lang="en-US" sz="2800" b="1" dirty="0"/>
              <a:t> </a:t>
            </a:r>
            <a:endParaRPr lang="id-ID" sz="2800" b="1" dirty="0"/>
          </a:p>
        </p:txBody>
      </p:sp>
      <p:cxnSp>
        <p:nvCxnSpPr>
          <p:cNvPr id="7" name="Straight Connector 6"/>
          <p:cNvCxnSpPr/>
          <p:nvPr/>
        </p:nvCxnSpPr>
        <p:spPr>
          <a:xfrm rot="16200000" flipH="1">
            <a:off x="-647700" y="3238500"/>
            <a:ext cx="32766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990600" y="4876800"/>
            <a:ext cx="2057400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90600" y="3763296"/>
            <a:ext cx="1463040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90600" y="2590800"/>
            <a:ext cx="731520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1" y="533400"/>
            <a:ext cx="876300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800" b="1" dirty="0" err="1"/>
              <a:t>Reaksi</a:t>
            </a:r>
            <a:r>
              <a:rPr lang="en-US" sz="2800" b="1" dirty="0"/>
              <a:t> </a:t>
            </a:r>
            <a:r>
              <a:rPr lang="en-US" sz="2800" b="1" dirty="0" err="1"/>
              <a:t>terminasi</a:t>
            </a:r>
            <a:r>
              <a:rPr lang="en-US" sz="2800" b="1" dirty="0"/>
              <a:t> </a:t>
            </a:r>
            <a:r>
              <a:rPr lang="en-US" sz="2800" b="1" dirty="0" err="1"/>
              <a:t>juga</a:t>
            </a:r>
            <a:r>
              <a:rPr lang="en-US" sz="2800" b="1" dirty="0"/>
              <a:t>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terjadi</a:t>
            </a:r>
            <a:r>
              <a:rPr lang="en-US" sz="2800" b="1" dirty="0"/>
              <a:t> </a:t>
            </a:r>
            <a:r>
              <a:rPr lang="en-US" sz="2800" b="1" dirty="0" err="1"/>
              <a:t>melalui</a:t>
            </a:r>
            <a:r>
              <a:rPr lang="en-US" sz="2800" b="1" dirty="0"/>
              <a:t> </a:t>
            </a:r>
            <a:r>
              <a:rPr lang="en-US" sz="2800" b="1" dirty="0" err="1"/>
              <a:t>mekanisme</a:t>
            </a:r>
            <a:r>
              <a:rPr lang="en-US" sz="2800" b="1" dirty="0"/>
              <a:t> </a:t>
            </a:r>
            <a:r>
              <a:rPr lang="en-US" sz="2800" b="1" dirty="0" err="1"/>
              <a:t>gabungan</a:t>
            </a:r>
            <a:r>
              <a:rPr lang="en-US" sz="2800" b="1" dirty="0"/>
              <a:t> </a:t>
            </a:r>
            <a:r>
              <a:rPr lang="en-US" sz="2800" b="1" dirty="0" err="1"/>
              <a:t>antara</a:t>
            </a:r>
            <a:r>
              <a:rPr lang="en-US" sz="2800" b="1" dirty="0"/>
              <a:t> coupling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disproporsionasi</a:t>
            </a:r>
            <a:r>
              <a:rPr lang="en-US" sz="2800" b="1" dirty="0"/>
              <a:t>.</a:t>
            </a:r>
          </a:p>
          <a:p>
            <a:r>
              <a:rPr lang="en-US" sz="2800" b="1" dirty="0" err="1"/>
              <a:t>Karena</a:t>
            </a:r>
            <a:r>
              <a:rPr lang="en-US" sz="2800" b="1" dirty="0"/>
              <a:t> </a:t>
            </a:r>
            <a:r>
              <a:rPr lang="en-US" sz="2800" b="1" dirty="0" err="1"/>
              <a:t>kedua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</a:t>
            </a:r>
            <a:r>
              <a:rPr lang="en-US" sz="2800" b="1" dirty="0" err="1"/>
              <a:t>menghasilkan</a:t>
            </a:r>
            <a:r>
              <a:rPr lang="en-US" sz="2800" b="1" dirty="0"/>
              <a:t> </a:t>
            </a:r>
            <a:r>
              <a:rPr lang="en-US" sz="2800" b="1" dirty="0" err="1"/>
              <a:t>molekul</a:t>
            </a:r>
            <a:r>
              <a:rPr lang="en-US" sz="2800" b="1" dirty="0"/>
              <a:t> </a:t>
            </a:r>
            <a:r>
              <a:rPr lang="en-US" sz="2800" b="1" dirty="0" err="1"/>
              <a:t>polimer</a:t>
            </a:r>
            <a:r>
              <a:rPr lang="en-US" sz="2800" b="1" dirty="0"/>
              <a:t> </a:t>
            </a:r>
            <a:r>
              <a:rPr lang="en-US" sz="2800" b="1" dirty="0" err="1"/>
              <a:t>mati</a:t>
            </a:r>
            <a:r>
              <a:rPr lang="en-US" sz="2800" b="1" dirty="0"/>
              <a:t> (</a:t>
            </a:r>
            <a:r>
              <a:rPr lang="en-US" sz="2800" b="1" dirty="0" err="1"/>
              <a:t>tanpa</a:t>
            </a:r>
            <a:r>
              <a:rPr lang="en-US" sz="2800" b="1" dirty="0"/>
              <a:t> </a:t>
            </a:r>
            <a:r>
              <a:rPr lang="en-US" sz="2800" b="1" dirty="0" err="1"/>
              <a:t>pusat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), </a:t>
            </a:r>
            <a:r>
              <a:rPr lang="en-US" sz="2800" b="1" dirty="0" err="1"/>
              <a:t>maka</a:t>
            </a:r>
            <a:r>
              <a:rPr lang="en-US" sz="2800" b="1" dirty="0"/>
              <a:t> </a:t>
            </a:r>
            <a:r>
              <a:rPr lang="en-US" sz="2800" b="1" dirty="0" err="1"/>
              <a:t>langkah</a:t>
            </a:r>
            <a:r>
              <a:rPr lang="en-US" sz="2800" b="1" dirty="0"/>
              <a:t> </a:t>
            </a:r>
            <a:r>
              <a:rPr lang="en-US" sz="2800" b="1" dirty="0" err="1"/>
              <a:t>terminasi</a:t>
            </a:r>
            <a:r>
              <a:rPr lang="en-US" sz="2800" b="1" dirty="0"/>
              <a:t>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dinyatakan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:</a:t>
            </a:r>
            <a:endParaRPr lang="id-ID" sz="2800" b="1" dirty="0"/>
          </a:p>
        </p:txBody>
      </p:sp>
      <p:grpSp>
        <p:nvGrpSpPr>
          <p:cNvPr id="8" name="Group 7"/>
          <p:cNvGrpSpPr/>
          <p:nvPr/>
        </p:nvGrpSpPr>
        <p:grpSpPr>
          <a:xfrm>
            <a:off x="914400" y="3210580"/>
            <a:ext cx="4578785" cy="828020"/>
            <a:chOff x="914400" y="2743200"/>
            <a:chExt cx="4578785" cy="828020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914400" y="3048000"/>
            <a:ext cx="1270000" cy="482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4" name="Equation" r:id="rId2" imgW="1269720" imgH="482400" progId="Equation.3">
                    <p:embed/>
                  </p:oleObj>
                </mc:Choice>
                <mc:Fallback>
                  <p:oleObj name="Equation" r:id="rId2" imgW="1269720" imgH="48240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4400" y="3048000"/>
                          <a:ext cx="1270000" cy="4826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TextBox 5"/>
            <p:cNvSpPr txBox="1"/>
            <p:nvPr/>
          </p:nvSpPr>
          <p:spPr>
            <a:xfrm>
              <a:off x="2590800" y="2743200"/>
              <a:ext cx="4012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1" dirty="0" err="1"/>
                <a:t>k</a:t>
              </a:r>
              <a:r>
                <a:rPr lang="en-US" sz="2400" b="1" i="1" baseline="-25000" dirty="0" err="1"/>
                <a:t>t</a:t>
              </a:r>
              <a:endParaRPr lang="id-ID" sz="2400" b="1" i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362200" y="3048000"/>
              <a:ext cx="313098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2800" b="1" dirty="0">
                  <a:sym typeface="Symbol"/>
                </a:rPr>
                <a:t></a:t>
              </a:r>
              <a:r>
                <a:rPr lang="en-US" sz="2800" b="1" dirty="0">
                  <a:sym typeface="Symbol"/>
                </a:rPr>
                <a:t>  dead polymer</a:t>
              </a:r>
              <a:endParaRPr lang="id-ID" sz="2800" b="1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866371" y="351538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(10)</a:t>
            </a:r>
            <a:endParaRPr lang="id-ID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4419600"/>
            <a:ext cx="76600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i="1" dirty="0" err="1"/>
              <a:t>k</a:t>
            </a:r>
            <a:r>
              <a:rPr lang="en-US" sz="2800" b="1" i="1" baseline="-25000" dirty="0" err="1"/>
              <a:t>t</a:t>
            </a:r>
            <a:r>
              <a:rPr lang="en-US" sz="2800" b="1" i="1" dirty="0"/>
              <a:t> </a:t>
            </a:r>
            <a:r>
              <a:rPr lang="en-US" sz="2800" b="1" dirty="0" err="1"/>
              <a:t>adalah</a:t>
            </a:r>
            <a:r>
              <a:rPr lang="en-US" sz="2800" b="1" dirty="0"/>
              <a:t> </a:t>
            </a:r>
            <a:r>
              <a:rPr lang="en-US" sz="2800" b="1" dirty="0" err="1"/>
              <a:t>konstanta</a:t>
            </a:r>
            <a:r>
              <a:rPr lang="en-US" sz="2800" b="1" dirty="0"/>
              <a:t> </a:t>
            </a:r>
            <a:r>
              <a:rPr lang="en-US" sz="2800" b="1" dirty="0" err="1"/>
              <a:t>laju</a:t>
            </a:r>
            <a:r>
              <a:rPr lang="en-US" sz="2800" b="1" dirty="0"/>
              <a:t> </a:t>
            </a:r>
            <a:r>
              <a:rPr lang="en-US" sz="2800" b="1" dirty="0" err="1"/>
              <a:t>terminasi</a:t>
            </a:r>
            <a:r>
              <a:rPr lang="en-US" sz="2800" b="1" dirty="0"/>
              <a:t> overall:</a:t>
            </a:r>
            <a:endParaRPr lang="id-ID" sz="2800" b="1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1066800" y="5410200"/>
          <a:ext cx="1803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Equation" r:id="rId4" imgW="1803240" imgH="419040" progId="Equation.3">
                  <p:embed/>
                </p:oleObj>
              </mc:Choice>
              <mc:Fallback>
                <p:oleObj name="Equation" r:id="rId4" imgW="1803240" imgH="419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5410200"/>
                        <a:ext cx="18034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912229" y="534418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(11)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2400"/>
            <a:ext cx="3356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Laju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reaksi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terminasi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  <a:endParaRPr lang="id-ID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14400"/>
            <a:ext cx="8161209" cy="29700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spcAft>
                <a:spcPts val="3000"/>
              </a:spcAft>
              <a:buFont typeface="+mj-lt"/>
              <a:buAutoNum type="arabicPeriod"/>
            </a:pPr>
            <a:r>
              <a:rPr lang="en-US" sz="2800" b="1" dirty="0" err="1"/>
              <a:t>Menurut</a:t>
            </a:r>
            <a:r>
              <a:rPr lang="en-US" sz="2800" b="1" dirty="0"/>
              <a:t> pers. (8):					(11)</a:t>
            </a:r>
          </a:p>
          <a:p>
            <a:pPr marL="514350" indent="-514350">
              <a:spcAft>
                <a:spcPts val="3000"/>
              </a:spcAft>
              <a:buFont typeface="+mj-lt"/>
              <a:buAutoNum type="arabicPeriod"/>
            </a:pPr>
            <a:r>
              <a:rPr lang="en-US" sz="2800" b="1" dirty="0" err="1"/>
              <a:t>Menurut</a:t>
            </a:r>
            <a:r>
              <a:rPr lang="en-US" sz="2800" b="1" dirty="0"/>
              <a:t> pers. (9):					(12)</a:t>
            </a:r>
          </a:p>
          <a:p>
            <a:pPr marL="514350" indent="-514350">
              <a:spcAft>
                <a:spcPts val="3000"/>
              </a:spcAft>
              <a:buFont typeface="+mj-lt"/>
              <a:buAutoNum type="arabicPeriod"/>
            </a:pPr>
            <a:r>
              <a:rPr lang="en-US" sz="2800" b="1" dirty="0" err="1"/>
              <a:t>Menurut</a:t>
            </a:r>
            <a:r>
              <a:rPr lang="en-US" sz="2800" b="1" dirty="0"/>
              <a:t> pers. (10):					</a:t>
            </a:r>
          </a:p>
          <a:p>
            <a:pPr marL="514350" indent="-514350">
              <a:spcAft>
                <a:spcPts val="3000"/>
              </a:spcAft>
            </a:pPr>
            <a:r>
              <a:rPr lang="en-US" sz="2800" b="1" dirty="0"/>
              <a:t>									(13)</a:t>
            </a:r>
            <a:endParaRPr lang="id-ID" sz="2800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343400" y="914400"/>
          <a:ext cx="21590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Equation" r:id="rId2" imgW="2158920" imgH="571320" progId="Equation.3">
                  <p:embed/>
                </p:oleObj>
              </mc:Choice>
              <mc:Fallback>
                <p:oleObj name="Equation" r:id="rId2" imgW="2158920" imgH="5713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914400"/>
                        <a:ext cx="21590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4311650" y="1714500"/>
          <a:ext cx="2222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Equation" r:id="rId4" imgW="2222280" imgH="571320" progId="Equation.3">
                  <p:embed/>
                </p:oleObj>
              </mc:Choice>
              <mc:Fallback>
                <p:oleObj name="Equation" r:id="rId4" imgW="2222280" imgH="57132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1650" y="1714500"/>
                        <a:ext cx="22225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2489200" y="3276600"/>
          <a:ext cx="46736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Equation" r:id="rId6" imgW="4673520" imgH="571320" progId="Equation.3">
                  <p:embed/>
                </p:oleObj>
              </mc:Choice>
              <mc:Fallback>
                <p:oleObj name="Equation" r:id="rId6" imgW="4673520" imgH="57132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9200" y="3276600"/>
                        <a:ext cx="46736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3401" y="4114800"/>
            <a:ext cx="84582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800" b="1" dirty="0" err="1"/>
              <a:t>dengan</a:t>
            </a:r>
            <a:r>
              <a:rPr lang="en-US" sz="2800" b="1" dirty="0"/>
              <a:t> [M</a:t>
            </a:r>
            <a:r>
              <a:rPr lang="en-US" sz="2800" b="1" baseline="30000" dirty="0">
                <a:sym typeface="Symbol"/>
              </a:rPr>
              <a:t></a:t>
            </a:r>
            <a:r>
              <a:rPr lang="en-US" sz="2800" b="1" dirty="0">
                <a:sym typeface="Symbol"/>
              </a:rPr>
              <a:t>] </a:t>
            </a:r>
            <a:r>
              <a:rPr lang="en-US" sz="2800" b="1" dirty="0" err="1">
                <a:sym typeface="Symbol"/>
              </a:rPr>
              <a:t>adalah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konsentrasi</a:t>
            </a:r>
            <a:r>
              <a:rPr lang="en-US" sz="2800" b="1" dirty="0">
                <a:sym typeface="Symbol"/>
              </a:rPr>
              <a:t> total </a:t>
            </a:r>
            <a:r>
              <a:rPr lang="en-US" sz="2800" b="1" dirty="0" err="1">
                <a:sym typeface="Symbol"/>
              </a:rPr>
              <a:t>radikal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rantai</a:t>
            </a:r>
            <a:r>
              <a:rPr lang="en-US" sz="2800" b="1" dirty="0">
                <a:sym typeface="Symbol"/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en-US" sz="2800" b="1" dirty="0" err="1">
                <a:sym typeface="Symbol"/>
              </a:rPr>
              <a:t>Angka</a:t>
            </a:r>
            <a:r>
              <a:rPr lang="en-US" sz="2800" b="1" dirty="0">
                <a:sym typeface="Symbol"/>
              </a:rPr>
              <a:t> 2 </a:t>
            </a:r>
            <a:r>
              <a:rPr lang="en-US" sz="2800" b="1" dirty="0" err="1">
                <a:sym typeface="Symbol"/>
              </a:rPr>
              <a:t>muncul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karena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untuk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setiap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reaksi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terminasi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ada</a:t>
            </a:r>
            <a:r>
              <a:rPr lang="en-US" sz="2800" b="1" dirty="0">
                <a:sym typeface="Symbol"/>
              </a:rPr>
              <a:t> 2 </a:t>
            </a:r>
            <a:r>
              <a:rPr lang="en-US" sz="2800" b="1" dirty="0" err="1">
                <a:sym typeface="Symbol"/>
              </a:rPr>
              <a:t>radikal</a:t>
            </a:r>
            <a:r>
              <a:rPr lang="en-US" sz="2800" b="1" dirty="0">
                <a:sym typeface="Symbol"/>
              </a:rPr>
              <a:t> yang </a:t>
            </a:r>
            <a:r>
              <a:rPr lang="en-US" sz="2800" b="1" dirty="0" err="1">
                <a:sym typeface="Symbol"/>
              </a:rPr>
              <a:t>hilang</a:t>
            </a:r>
            <a:r>
              <a:rPr lang="en-US" sz="2800" b="1" dirty="0">
                <a:sym typeface="Symbol"/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en-US" sz="2800" b="1" dirty="0" err="1">
                <a:sym typeface="Symbol"/>
              </a:rPr>
              <a:t>Nilai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i="1" dirty="0" err="1">
                <a:sym typeface="Symbol"/>
              </a:rPr>
              <a:t>k</a:t>
            </a:r>
            <a:r>
              <a:rPr lang="en-US" sz="2800" b="1" i="1" baseline="-25000" dirty="0" err="1">
                <a:sym typeface="Symbol"/>
              </a:rPr>
              <a:t>t</a:t>
            </a:r>
            <a:r>
              <a:rPr lang="en-US" sz="2800" b="1" dirty="0">
                <a:sym typeface="Symbol"/>
              </a:rPr>
              <a:t> (</a:t>
            </a:r>
            <a:r>
              <a:rPr lang="en-US" sz="2800" b="1" dirty="0" err="1">
                <a:sym typeface="Symbol"/>
              </a:rPr>
              <a:t>baik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i="1" dirty="0" err="1">
                <a:sym typeface="Symbol"/>
              </a:rPr>
              <a:t>k</a:t>
            </a:r>
            <a:r>
              <a:rPr lang="en-US" sz="2800" b="1" i="1" baseline="-25000" dirty="0" err="1">
                <a:sym typeface="Symbol"/>
              </a:rPr>
              <a:t>tc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maupun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i="1" dirty="0" err="1">
                <a:sym typeface="Symbol"/>
              </a:rPr>
              <a:t>k</a:t>
            </a:r>
            <a:r>
              <a:rPr lang="en-US" sz="2800" b="1" i="1" baseline="-25000" dirty="0" err="1">
                <a:sym typeface="Symbol"/>
              </a:rPr>
              <a:t>td</a:t>
            </a:r>
            <a:r>
              <a:rPr lang="en-US" sz="2800" b="1" dirty="0">
                <a:sym typeface="Symbol"/>
              </a:rPr>
              <a:t>) </a:t>
            </a:r>
            <a:r>
              <a:rPr lang="en-US" sz="2800" b="1" dirty="0" err="1">
                <a:sym typeface="Symbol"/>
              </a:rPr>
              <a:t>biasanya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berkisar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antara</a:t>
            </a:r>
            <a:r>
              <a:rPr lang="en-US" sz="2800" b="1" dirty="0">
                <a:sym typeface="Symbol"/>
              </a:rPr>
              <a:t> 10</a:t>
            </a:r>
            <a:r>
              <a:rPr lang="en-US" sz="2800" b="1" baseline="30000" dirty="0">
                <a:sym typeface="Symbol"/>
              </a:rPr>
              <a:t>6</a:t>
            </a:r>
            <a:r>
              <a:rPr lang="en-US" sz="2800" b="1" dirty="0">
                <a:sym typeface="Symbol"/>
              </a:rPr>
              <a:t> – 10</a:t>
            </a:r>
            <a:r>
              <a:rPr lang="en-US" sz="2800" b="1" baseline="30000" dirty="0">
                <a:sym typeface="Symbol"/>
              </a:rPr>
              <a:t>8</a:t>
            </a:r>
            <a:r>
              <a:rPr lang="en-US" sz="2800" b="1" dirty="0">
                <a:sym typeface="Symbol"/>
              </a:rPr>
              <a:t> L/</a:t>
            </a:r>
            <a:r>
              <a:rPr lang="en-US" sz="2800" b="1" dirty="0" err="1">
                <a:sym typeface="Symbol"/>
              </a:rPr>
              <a:t>mol.s</a:t>
            </a:r>
            <a:r>
              <a:rPr lang="en-US" sz="2800" b="1" dirty="0">
                <a:sym typeface="Symbol"/>
              </a:rPr>
              <a:t>.</a:t>
            </a:r>
          </a:p>
        </p:txBody>
      </p:sp>
    </p:spTree>
  </p:cSld>
  <p:clrMapOvr>
    <a:masterClrMapping/>
  </p:clrMapOvr>
  <p:transition spd="med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228" y="358914"/>
            <a:ext cx="7032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15938" indent="-515938">
              <a:tabLst>
                <a:tab pos="457200" algn="l"/>
              </a:tabLst>
            </a:pPr>
            <a:r>
              <a:rPr 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LAJU REAKSI POLIMERISASI</a:t>
            </a:r>
            <a:endParaRPr lang="id-ID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295400"/>
            <a:ext cx="891540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800" b="1" dirty="0" err="1"/>
              <a:t>Polimerisasi</a:t>
            </a:r>
            <a:r>
              <a:rPr lang="en-US" sz="2800" b="1" dirty="0"/>
              <a:t> </a:t>
            </a:r>
            <a:r>
              <a:rPr lang="en-US" sz="2800" b="1" dirty="0" err="1"/>
              <a:t>rantai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 </a:t>
            </a:r>
            <a:r>
              <a:rPr lang="en-US" sz="2800" b="1" dirty="0" err="1"/>
              <a:t>dimulai</a:t>
            </a:r>
            <a:r>
              <a:rPr lang="en-US" sz="2800" b="1" dirty="0"/>
              <a:t> </a:t>
            </a:r>
            <a:r>
              <a:rPr lang="en-US" sz="2800" b="1" dirty="0" err="1"/>
              <a:t>ketika</a:t>
            </a:r>
            <a:r>
              <a:rPr lang="en-US" sz="2800" b="1" dirty="0"/>
              <a:t> </a:t>
            </a:r>
            <a:r>
              <a:rPr lang="en-US" sz="2800" b="1" dirty="0" err="1"/>
              <a:t>inisiator</a:t>
            </a:r>
            <a:r>
              <a:rPr lang="en-US" sz="2800" b="1" dirty="0"/>
              <a:t> </a:t>
            </a:r>
            <a:r>
              <a:rPr lang="en-US" sz="2800" b="1" dirty="0" err="1"/>
              <a:t>mulai</a:t>
            </a:r>
            <a:r>
              <a:rPr lang="en-US" sz="2800" b="1" dirty="0"/>
              <a:t> </a:t>
            </a:r>
            <a:r>
              <a:rPr lang="en-US" sz="2800" b="1" dirty="0" err="1"/>
              <a:t>terdekomposisi</a:t>
            </a:r>
            <a:r>
              <a:rPr lang="en-US" sz="2800" b="1" dirty="0"/>
              <a:t> </a:t>
            </a:r>
            <a:r>
              <a:rPr lang="en-US" sz="2800" b="1" dirty="0" err="1"/>
              <a:t>menurut</a:t>
            </a:r>
            <a:r>
              <a:rPr lang="en-US" sz="2800" b="1" dirty="0"/>
              <a:t> pers. (1)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konsentrasi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, [M</a:t>
            </a:r>
            <a:r>
              <a:rPr lang="en-US" sz="2800" b="1" baseline="30000" dirty="0">
                <a:sym typeface="Symbol"/>
              </a:rPr>
              <a:t></a:t>
            </a:r>
            <a:r>
              <a:rPr lang="en-US" sz="2800" b="1" dirty="0">
                <a:sym typeface="Symbol"/>
              </a:rPr>
              <a:t>], yang </a:t>
            </a:r>
            <a:r>
              <a:rPr lang="en-US" sz="2800" b="1" dirty="0" err="1">
                <a:sym typeface="Symbol"/>
              </a:rPr>
              <a:t>semula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nol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menjadi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bertambah</a:t>
            </a:r>
            <a:r>
              <a:rPr lang="en-US" sz="2800" b="1" dirty="0">
                <a:sym typeface="Symbol"/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en-US" sz="2800" b="1" dirty="0" err="1"/>
              <a:t>Laju</a:t>
            </a:r>
            <a:r>
              <a:rPr lang="en-US" sz="2800" b="1" dirty="0"/>
              <a:t> </a:t>
            </a:r>
            <a:r>
              <a:rPr lang="en-US" sz="2800" b="1" dirty="0" err="1"/>
              <a:t>terminasi</a:t>
            </a:r>
            <a:r>
              <a:rPr lang="en-US" sz="2800" b="1" dirty="0"/>
              <a:t> 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penghilangan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 yang </a:t>
            </a:r>
            <a:r>
              <a:rPr lang="en-US" sz="2800" b="1" dirty="0" err="1"/>
              <a:t>sebanding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[M</a:t>
            </a:r>
            <a:r>
              <a:rPr lang="en-US" sz="2800" b="1" baseline="30000" dirty="0">
                <a:sym typeface="Symbol"/>
              </a:rPr>
              <a:t></a:t>
            </a:r>
            <a:r>
              <a:rPr lang="en-US" sz="2800" b="1" dirty="0">
                <a:sym typeface="Symbol"/>
              </a:rPr>
              <a:t>]</a:t>
            </a:r>
            <a:r>
              <a:rPr lang="en-US" sz="2800" b="1" baseline="30000" dirty="0">
                <a:sym typeface="Symbol"/>
              </a:rPr>
              <a:t>2</a:t>
            </a:r>
            <a:r>
              <a:rPr lang="en-US" sz="2800" b="1" dirty="0">
                <a:sym typeface="Symbol"/>
              </a:rPr>
              <a:t>, </a:t>
            </a:r>
            <a:r>
              <a:rPr lang="en-US" sz="2800" b="1" dirty="0" err="1">
                <a:sym typeface="Symbol"/>
              </a:rPr>
              <a:t>mula-mula</a:t>
            </a:r>
            <a:r>
              <a:rPr lang="en-US" sz="2800" b="1" dirty="0">
                <a:sym typeface="Symbol"/>
              </a:rPr>
              <a:t> = 0, </a:t>
            </a:r>
            <a:r>
              <a:rPr lang="en-US" sz="2800" b="1" dirty="0" err="1">
                <a:sym typeface="Symbol"/>
              </a:rPr>
              <a:t>dan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semakin</a:t>
            </a:r>
            <a:r>
              <a:rPr lang="en-US" sz="2800" b="1" dirty="0">
                <a:sym typeface="Symbol"/>
              </a:rPr>
              <a:t> lama </a:t>
            </a:r>
            <a:r>
              <a:rPr lang="en-US" sz="2800" b="1" dirty="0" err="1">
                <a:sym typeface="Symbol"/>
              </a:rPr>
              <a:t>semakin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besar</a:t>
            </a:r>
            <a:r>
              <a:rPr lang="en-US" sz="2800" b="1" dirty="0">
                <a:sym typeface="Symbol"/>
              </a:rPr>
              <a:t>, </a:t>
            </a:r>
            <a:r>
              <a:rPr lang="en-US" sz="2800" b="1" dirty="0" err="1">
                <a:sym typeface="Symbol"/>
              </a:rPr>
              <a:t>hingga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suatu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saat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sama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dengan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laju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pembentukan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radikal</a:t>
            </a:r>
            <a:r>
              <a:rPr lang="en-US" sz="2800" b="1" dirty="0">
                <a:sym typeface="Symbol"/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en-US" sz="2800" b="1" dirty="0" err="1">
                <a:sym typeface="Symbol"/>
              </a:rPr>
              <a:t>Konsentrasi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radikal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dalam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sistem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menjadi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konstan</a:t>
            </a:r>
            <a:r>
              <a:rPr lang="en-US" sz="2800" b="1" dirty="0">
                <a:sym typeface="Symbol"/>
              </a:rPr>
              <a:t>. </a:t>
            </a:r>
            <a:r>
              <a:rPr lang="en-US" sz="2800" b="1" dirty="0" err="1">
                <a:sym typeface="Symbol"/>
              </a:rPr>
              <a:t>Kondisi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ini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digambarkan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sebagai</a:t>
            </a:r>
            <a:r>
              <a:rPr lang="en-US" sz="2800" b="1" dirty="0">
                <a:sym typeface="Symbol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sym typeface="Symbol"/>
              </a:rPr>
              <a:t>asumsi</a:t>
            </a:r>
            <a:r>
              <a:rPr lang="en-US" sz="2800" b="1" dirty="0">
                <a:solidFill>
                  <a:srgbClr val="FF0000"/>
                </a:solidFill>
                <a:sym typeface="Symbol"/>
              </a:rPr>
              <a:t> steady-state</a:t>
            </a:r>
            <a:r>
              <a:rPr lang="en-US" sz="2800" b="1" dirty="0">
                <a:sym typeface="Symbol"/>
              </a:rPr>
              <a:t>”:</a:t>
            </a:r>
          </a:p>
          <a:p>
            <a:pPr>
              <a:spcAft>
                <a:spcPts val="1800"/>
              </a:spcAft>
            </a:pPr>
            <a:r>
              <a:rPr lang="en-US" sz="2800" b="1" dirty="0">
                <a:sym typeface="Symbol"/>
              </a:rPr>
              <a:t>	</a:t>
            </a:r>
            <a:r>
              <a:rPr lang="en-US" sz="2800" b="1" i="1" dirty="0" err="1">
                <a:sym typeface="Symbol"/>
              </a:rPr>
              <a:t>R</a:t>
            </a:r>
            <a:r>
              <a:rPr lang="en-US" sz="2800" b="1" i="1" baseline="-25000" dirty="0" err="1">
                <a:sym typeface="Symbol"/>
              </a:rPr>
              <a:t>i</a:t>
            </a:r>
            <a:r>
              <a:rPr lang="en-US" sz="2800" b="1" dirty="0">
                <a:sym typeface="Symbol"/>
              </a:rPr>
              <a:t> = </a:t>
            </a:r>
            <a:r>
              <a:rPr lang="en-US" sz="2800" b="1" i="1" dirty="0" err="1">
                <a:sym typeface="Symbol"/>
              </a:rPr>
              <a:t>R</a:t>
            </a:r>
            <a:r>
              <a:rPr lang="en-US" sz="2800" b="1" i="1" baseline="-25000" dirty="0" err="1">
                <a:sym typeface="Symbol"/>
              </a:rPr>
              <a:t>t</a:t>
            </a:r>
            <a:r>
              <a:rPr lang="en-US" sz="2800" b="1" dirty="0">
                <a:sym typeface="Symbol"/>
              </a:rPr>
              <a:t> 	</a:t>
            </a:r>
            <a:r>
              <a:rPr lang="en-US" sz="2800" b="1" dirty="0" err="1">
                <a:sym typeface="Symbol"/>
              </a:rPr>
              <a:t>dan</a:t>
            </a:r>
            <a:r>
              <a:rPr lang="en-US" sz="2800" b="1" dirty="0">
                <a:sym typeface="Symbol"/>
              </a:rPr>
              <a:t> 	d[M</a:t>
            </a:r>
            <a:r>
              <a:rPr lang="en-US" sz="2800" b="1" baseline="30000" dirty="0">
                <a:sym typeface="Symbol"/>
              </a:rPr>
              <a:t></a:t>
            </a:r>
            <a:r>
              <a:rPr lang="en-US" sz="2800" b="1" dirty="0">
                <a:sym typeface="Symbol"/>
              </a:rPr>
              <a:t>]/</a:t>
            </a:r>
            <a:r>
              <a:rPr lang="en-US" sz="2800" b="1" dirty="0" err="1">
                <a:sym typeface="Symbol"/>
              </a:rPr>
              <a:t>d</a:t>
            </a:r>
            <a:r>
              <a:rPr lang="en-US" sz="2800" b="1" i="1" dirty="0" err="1">
                <a:sym typeface="Symbol"/>
              </a:rPr>
              <a:t>t</a:t>
            </a:r>
            <a:r>
              <a:rPr lang="en-US" sz="2800" b="1" dirty="0">
                <a:sym typeface="Symbol"/>
              </a:rPr>
              <a:t> = 0		(14)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990600" y="1056620"/>
          <a:ext cx="19431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Equation" r:id="rId2" imgW="1942920" imgH="571320" progId="Equation.3">
                  <p:embed/>
                </p:oleObj>
              </mc:Choice>
              <mc:Fallback>
                <p:oleObj name="Equation" r:id="rId2" imgW="1942920" imgH="5713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056620"/>
                        <a:ext cx="19431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8600" y="228600"/>
            <a:ext cx="6469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Substitusi</a:t>
            </a:r>
            <a:r>
              <a:rPr lang="en-US" sz="2800" b="1" dirty="0"/>
              <a:t> pers. (14) </a:t>
            </a:r>
            <a:r>
              <a:rPr lang="en-US" sz="2800" b="1" dirty="0" err="1"/>
              <a:t>ke</a:t>
            </a:r>
            <a:r>
              <a:rPr lang="en-US" sz="2800" b="1" dirty="0"/>
              <a:t> (13) </a:t>
            </a:r>
            <a:r>
              <a:rPr lang="en-US" sz="2800" b="1" dirty="0" err="1"/>
              <a:t>menghasilkan</a:t>
            </a:r>
            <a:r>
              <a:rPr lang="en-US" sz="2800" b="1" dirty="0"/>
              <a:t>:</a:t>
            </a:r>
            <a:endParaRPr lang="id-ID" sz="2800" b="1" dirty="0"/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4724400" y="904220"/>
          <a:ext cx="21844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Equation" r:id="rId4" imgW="2184120" imgH="1079280" progId="Equation.3">
                  <p:embed/>
                </p:oleObj>
              </mc:Choice>
              <mc:Fallback>
                <p:oleObj name="Equation" r:id="rId4" imgW="2184120" imgH="10792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904220"/>
                        <a:ext cx="21844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848600" y="113282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(15)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352800" y="1056620"/>
            <a:ext cx="8510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atau</a:t>
            </a:r>
            <a:endParaRPr lang="id-ID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2057400"/>
            <a:ext cx="89153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Karena</a:t>
            </a:r>
            <a:r>
              <a:rPr lang="en-US" sz="2800" b="1" dirty="0"/>
              <a:t> monomer </a:t>
            </a:r>
            <a:r>
              <a:rPr lang="en-US" sz="2800" b="1" dirty="0" err="1"/>
              <a:t>bereaksi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</a:t>
            </a:r>
            <a:r>
              <a:rPr lang="en-US" sz="2800" b="1" dirty="0" err="1"/>
              <a:t>inisiasi</a:t>
            </a:r>
            <a:r>
              <a:rPr lang="en-US" sz="2800" b="1" dirty="0"/>
              <a:t> (pers. 2)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propagasi</a:t>
            </a:r>
            <a:r>
              <a:rPr lang="en-US" sz="2800" b="1" dirty="0"/>
              <a:t> (pers. 7), </a:t>
            </a:r>
            <a:r>
              <a:rPr lang="en-US" sz="2800" b="1" dirty="0" err="1"/>
              <a:t>maka</a:t>
            </a:r>
            <a:r>
              <a:rPr lang="en-US" sz="2800" b="1" dirty="0"/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laju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penghilangan</a:t>
            </a:r>
            <a:r>
              <a:rPr lang="en-US" sz="2800" b="1" i="1" dirty="0">
                <a:solidFill>
                  <a:srgbClr val="FF0000"/>
                </a:solidFill>
              </a:rPr>
              <a:t> monomer</a:t>
            </a:r>
            <a:r>
              <a:rPr lang="en-US" sz="2800" b="1" dirty="0"/>
              <a:t>, yang </a:t>
            </a:r>
            <a:r>
              <a:rPr lang="en-US" sz="2800" b="1" dirty="0" err="1"/>
              <a:t>sama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laju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polimerisasi</a:t>
            </a:r>
            <a:r>
              <a:rPr lang="en-US" sz="2800" b="1" dirty="0"/>
              <a:t>,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dinyatakan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: </a:t>
            </a:r>
            <a:endParaRPr lang="id-ID" sz="2800" b="1" dirty="0"/>
          </a:p>
        </p:txBody>
      </p:sp>
      <p:graphicFrame>
        <p:nvGraphicFramePr>
          <p:cNvPr id="13318" name="Object 6"/>
          <p:cNvGraphicFramePr>
            <a:graphicFrameLocks noChangeAspect="1"/>
          </p:cNvGraphicFramePr>
          <p:nvPr/>
        </p:nvGraphicFramePr>
        <p:xfrm>
          <a:off x="990600" y="4104620"/>
          <a:ext cx="2374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Equation" r:id="rId6" imgW="2374560" imgH="825480" progId="Equation.3">
                  <p:embed/>
                </p:oleObj>
              </mc:Choice>
              <mc:Fallback>
                <p:oleObj name="Equation" r:id="rId6" imgW="2374560" imgH="825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104620"/>
                        <a:ext cx="237490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848600" y="411480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(16)</a:t>
            </a:r>
            <a:endParaRPr lang="id-ID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28600" y="5031938"/>
            <a:ext cx="89153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Apabila</a:t>
            </a:r>
            <a:r>
              <a:rPr lang="en-US" sz="2800" b="1" dirty="0"/>
              <a:t> </a:t>
            </a:r>
            <a:r>
              <a:rPr lang="en-US" sz="2800" b="1" dirty="0" err="1"/>
              <a:t>polimer</a:t>
            </a:r>
            <a:r>
              <a:rPr lang="en-US" sz="2800" b="1" dirty="0"/>
              <a:t> </a:t>
            </a:r>
            <a:r>
              <a:rPr lang="en-US" sz="2800" b="1" dirty="0" err="1"/>
              <a:t>hasil</a:t>
            </a:r>
            <a:r>
              <a:rPr lang="en-US" sz="2800" b="1" dirty="0"/>
              <a:t> </a:t>
            </a:r>
            <a:r>
              <a:rPr lang="en-US" sz="2800" b="1" dirty="0" err="1"/>
              <a:t>memiliki</a:t>
            </a:r>
            <a:r>
              <a:rPr lang="en-US" sz="2800" b="1" dirty="0"/>
              <a:t> </a:t>
            </a:r>
            <a:r>
              <a:rPr lang="en-US" sz="2800" b="1" dirty="0" err="1"/>
              <a:t>panjang</a:t>
            </a:r>
            <a:r>
              <a:rPr lang="en-US" sz="2800" b="1" dirty="0"/>
              <a:t> </a:t>
            </a:r>
            <a:r>
              <a:rPr lang="en-US" sz="2800" b="1" dirty="0" err="1"/>
              <a:t>rantai</a:t>
            </a:r>
            <a:r>
              <a:rPr lang="en-US" sz="2800" b="1" dirty="0"/>
              <a:t> rata-rata yang </a:t>
            </a:r>
            <a:r>
              <a:rPr lang="en-US" sz="2800" b="1" dirty="0" err="1"/>
              <a:t>besar</a:t>
            </a:r>
            <a:r>
              <a:rPr lang="en-US" sz="2800" b="1" dirty="0"/>
              <a:t>, </a:t>
            </a:r>
            <a:r>
              <a:rPr lang="en-US" sz="2800" b="1" dirty="0" err="1"/>
              <a:t>maka</a:t>
            </a:r>
            <a:r>
              <a:rPr lang="en-US" sz="2800" b="1" dirty="0"/>
              <a:t> </a:t>
            </a:r>
            <a:r>
              <a:rPr lang="en-US" sz="2800" b="1" dirty="0" err="1"/>
              <a:t>jumlah</a:t>
            </a:r>
            <a:r>
              <a:rPr lang="en-US" sz="2800" b="1" dirty="0"/>
              <a:t> </a:t>
            </a:r>
            <a:r>
              <a:rPr lang="en-US" sz="2800" b="1" dirty="0" err="1"/>
              <a:t>molekul</a:t>
            </a:r>
            <a:r>
              <a:rPr lang="en-US" sz="2800" b="1" dirty="0"/>
              <a:t> monomer yang </a:t>
            </a:r>
            <a:r>
              <a:rPr lang="en-US" sz="2800" b="1" dirty="0" err="1"/>
              <a:t>terpakai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</a:t>
            </a:r>
            <a:r>
              <a:rPr lang="en-US" sz="2800" b="1" dirty="0" err="1"/>
              <a:t>inisiasi</a:t>
            </a:r>
            <a:r>
              <a:rPr lang="en-US" sz="2800" b="1" dirty="0"/>
              <a:t> </a:t>
            </a:r>
            <a:r>
              <a:rPr lang="en-US" sz="2800" b="1" dirty="0" err="1"/>
              <a:t>jauh</a:t>
            </a:r>
            <a:r>
              <a:rPr lang="en-US" sz="2800" b="1" dirty="0"/>
              <a:t> </a:t>
            </a:r>
            <a:r>
              <a:rPr lang="en-US" sz="2800" b="1" dirty="0" err="1"/>
              <a:t>lebih</a:t>
            </a:r>
            <a:r>
              <a:rPr lang="en-US" sz="2800" b="1" dirty="0"/>
              <a:t> </a:t>
            </a:r>
            <a:r>
              <a:rPr lang="en-US" sz="2800" b="1" dirty="0" err="1"/>
              <a:t>kecil</a:t>
            </a:r>
            <a:r>
              <a:rPr lang="en-US" sz="2800" b="1" dirty="0"/>
              <a:t> </a:t>
            </a:r>
            <a:r>
              <a:rPr lang="en-US" sz="2800" b="1" dirty="0" err="1"/>
              <a:t>daripada</a:t>
            </a:r>
            <a:r>
              <a:rPr lang="en-US" sz="2800" b="1" dirty="0"/>
              <a:t> yang </a:t>
            </a:r>
            <a:r>
              <a:rPr lang="en-US" sz="2800" b="1" dirty="0" err="1"/>
              <a:t>terpakai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</a:t>
            </a:r>
            <a:r>
              <a:rPr lang="en-US" sz="2800" b="1" dirty="0" err="1"/>
              <a:t>propagasi</a:t>
            </a:r>
            <a:r>
              <a:rPr lang="en-US" sz="2800" b="1" dirty="0"/>
              <a:t>.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609600"/>
            <a:ext cx="8686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perhitungan</a:t>
            </a:r>
            <a:r>
              <a:rPr lang="en-US" sz="2800" b="1" dirty="0"/>
              <a:t>, </a:t>
            </a:r>
            <a:r>
              <a:rPr lang="en-US" sz="2800" b="1" dirty="0" err="1"/>
              <a:t>R</a:t>
            </a:r>
            <a:r>
              <a:rPr lang="en-US" sz="2800" b="1" baseline="-25000" dirty="0" err="1"/>
              <a:t>i</a:t>
            </a:r>
            <a:r>
              <a:rPr lang="en-US" sz="2800" b="1" dirty="0"/>
              <a:t>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diabaikan</a:t>
            </a:r>
            <a:r>
              <a:rPr lang="en-US" sz="2800" b="1" dirty="0"/>
              <a:t>, </a:t>
            </a:r>
            <a:r>
              <a:rPr lang="en-US" sz="2800" b="1" dirty="0" err="1"/>
              <a:t>sehingga</a:t>
            </a:r>
            <a:r>
              <a:rPr lang="en-US" sz="2800" b="1" dirty="0"/>
              <a:t> </a:t>
            </a:r>
            <a:r>
              <a:rPr lang="en-US" sz="2800" b="1" dirty="0" err="1"/>
              <a:t>laju</a:t>
            </a:r>
            <a:r>
              <a:rPr lang="en-US" sz="2800" b="1" dirty="0"/>
              <a:t> </a:t>
            </a:r>
            <a:r>
              <a:rPr lang="en-US" sz="2800" b="1" dirty="0" err="1"/>
              <a:t>polimerisasi</a:t>
            </a:r>
            <a:r>
              <a:rPr lang="en-US" sz="2800" b="1" dirty="0"/>
              <a:t>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dianggap</a:t>
            </a:r>
            <a:r>
              <a:rPr lang="en-US" sz="2800" b="1" dirty="0"/>
              <a:t> </a:t>
            </a:r>
            <a:r>
              <a:rPr lang="en-US" sz="2800" b="1" dirty="0" err="1"/>
              <a:t>sama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laju</a:t>
            </a:r>
            <a:r>
              <a:rPr lang="en-US" sz="2800" b="1" dirty="0"/>
              <a:t> </a:t>
            </a:r>
            <a:r>
              <a:rPr lang="en-US" sz="2800" b="1" dirty="0" err="1"/>
              <a:t>propagasi</a:t>
            </a:r>
            <a:r>
              <a:rPr lang="en-US" sz="2800" b="1" dirty="0"/>
              <a:t> (</a:t>
            </a:r>
            <a:r>
              <a:rPr lang="en-US" sz="2800" b="1" i="1" dirty="0">
                <a:solidFill>
                  <a:srgbClr val="FF0000"/>
                </a:solidFill>
              </a:rPr>
              <a:t>long-chain approximation</a:t>
            </a:r>
            <a:r>
              <a:rPr lang="en-US" sz="2800" b="1" dirty="0"/>
              <a:t>) :</a:t>
            </a:r>
            <a:endParaRPr lang="id-ID" sz="2800" b="1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295400" y="2286000"/>
          <a:ext cx="3581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Equation" r:id="rId2" imgW="3581280" imgH="825480" progId="Equation.3">
                  <p:embed/>
                </p:oleObj>
              </mc:Choice>
              <mc:Fallback>
                <p:oleObj name="Equation" r:id="rId2" imgW="3581280" imgH="825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2286000"/>
                        <a:ext cx="358140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848600" y="243840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(17)</a:t>
            </a:r>
            <a:endParaRPr lang="id-ID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3339405"/>
            <a:ext cx="8686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Konsentrasi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 </a:t>
            </a:r>
            <a:r>
              <a:rPr lang="en-US" sz="2800" b="1" dirty="0" err="1"/>
              <a:t>sangat</a:t>
            </a:r>
            <a:r>
              <a:rPr lang="en-US" sz="2800" b="1" dirty="0"/>
              <a:t> </a:t>
            </a:r>
            <a:r>
              <a:rPr lang="en-US" sz="2800" b="1" dirty="0" err="1"/>
              <a:t>rendah</a:t>
            </a:r>
            <a:r>
              <a:rPr lang="en-US" sz="2800" b="1" dirty="0"/>
              <a:t> (</a:t>
            </a:r>
            <a:r>
              <a:rPr lang="en-US" sz="2800" b="1" dirty="0">
                <a:sym typeface="Symbol"/>
              </a:rPr>
              <a:t> 10</a:t>
            </a:r>
            <a:r>
              <a:rPr lang="en-US" sz="2800" b="1" baseline="30000" dirty="0">
                <a:sym typeface="Symbol"/>
              </a:rPr>
              <a:t>-8</a:t>
            </a:r>
            <a:r>
              <a:rPr lang="en-US" sz="2800" b="1" dirty="0">
                <a:sym typeface="Symbol"/>
              </a:rPr>
              <a:t> mol/L) </a:t>
            </a:r>
            <a:r>
              <a:rPr lang="en-US" sz="2800" b="1" dirty="0" err="1">
                <a:sym typeface="Symbol"/>
              </a:rPr>
              <a:t>sehingga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sulit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diukur</a:t>
            </a:r>
            <a:r>
              <a:rPr lang="en-US" sz="2800" b="1" dirty="0">
                <a:sym typeface="Symbol"/>
              </a:rPr>
              <a:t>. </a:t>
            </a:r>
            <a:r>
              <a:rPr lang="en-US" sz="2800" b="1" dirty="0" err="1">
                <a:sym typeface="Symbol"/>
              </a:rPr>
              <a:t>Oleh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karena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itu</a:t>
            </a:r>
            <a:r>
              <a:rPr lang="en-US" sz="2800" b="1" dirty="0">
                <a:sym typeface="Symbol"/>
              </a:rPr>
              <a:t> [M</a:t>
            </a:r>
            <a:r>
              <a:rPr lang="en-US" sz="2800" b="1" baseline="30000" dirty="0">
                <a:sym typeface="Symbol"/>
              </a:rPr>
              <a:t></a:t>
            </a:r>
            <a:r>
              <a:rPr lang="en-US" sz="2800" b="1" dirty="0">
                <a:sym typeface="Symbol"/>
              </a:rPr>
              <a:t>] </a:t>
            </a:r>
            <a:r>
              <a:rPr lang="en-US" sz="2800" b="1" dirty="0" err="1">
                <a:sym typeface="Symbol"/>
              </a:rPr>
              <a:t>dieliminasi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dengan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cara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disubstitusi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dengan</a:t>
            </a:r>
            <a:r>
              <a:rPr lang="en-US" sz="2800" b="1" dirty="0">
                <a:sym typeface="Symbol"/>
              </a:rPr>
              <a:t> pers. (15):</a:t>
            </a:r>
            <a:endParaRPr lang="id-ID" sz="2800" b="1" dirty="0"/>
          </a:p>
        </p:txBody>
      </p:sp>
      <p:graphicFrame>
        <p:nvGraphicFramePr>
          <p:cNvPr id="14341" name="Object 5"/>
          <p:cNvGraphicFramePr>
            <a:graphicFrameLocks noChangeAspect="1"/>
          </p:cNvGraphicFramePr>
          <p:nvPr/>
        </p:nvGraphicFramePr>
        <p:xfrm>
          <a:off x="996950" y="4940300"/>
          <a:ext cx="41783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name="Equation" r:id="rId4" imgW="4178160" imgH="1079280" progId="Equation.3">
                  <p:embed/>
                </p:oleObj>
              </mc:Choice>
              <mc:Fallback>
                <p:oleObj name="Equation" r:id="rId4" imgW="4178160" imgH="10792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6950" y="4940300"/>
                        <a:ext cx="41783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848600" y="519178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(18)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685800"/>
            <a:ext cx="8915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r>
              <a:rPr lang="en-US" sz="2800" b="1" dirty="0" err="1"/>
              <a:t>inisiasi</a:t>
            </a:r>
            <a:r>
              <a:rPr lang="en-US" sz="2800" b="1" dirty="0"/>
              <a:t> </a:t>
            </a:r>
            <a:r>
              <a:rPr lang="en-US" sz="2800" b="1" dirty="0" err="1"/>
              <a:t>terjadi</a:t>
            </a:r>
            <a:r>
              <a:rPr lang="en-US" sz="2800" b="1" dirty="0"/>
              <a:t> </a:t>
            </a:r>
            <a:r>
              <a:rPr lang="en-US" sz="2800" b="1" dirty="0" err="1"/>
              <a:t>akibat</a:t>
            </a:r>
            <a:r>
              <a:rPr lang="en-US" sz="2800" b="1" dirty="0"/>
              <a:t> </a:t>
            </a:r>
            <a:r>
              <a:rPr lang="en-US" sz="2800" b="1" dirty="0" err="1"/>
              <a:t>dekomposisi</a:t>
            </a:r>
            <a:r>
              <a:rPr lang="en-US" sz="2800" b="1" dirty="0"/>
              <a:t> </a:t>
            </a:r>
            <a:r>
              <a:rPr lang="en-US" sz="2800" b="1" dirty="0" err="1"/>
              <a:t>termal</a:t>
            </a:r>
            <a:r>
              <a:rPr lang="en-US" sz="2800" b="1" dirty="0"/>
              <a:t> </a:t>
            </a:r>
            <a:r>
              <a:rPr lang="en-US" sz="2800" b="1" dirty="0" err="1"/>
              <a:t>inisiator</a:t>
            </a:r>
            <a:r>
              <a:rPr lang="en-US" sz="2800" b="1" dirty="0"/>
              <a:t> (pers. 1), </a:t>
            </a:r>
            <a:r>
              <a:rPr lang="en-US" sz="2800" b="1" dirty="0" err="1"/>
              <a:t>maka</a:t>
            </a:r>
            <a:r>
              <a:rPr lang="en-US" sz="2800" b="1" dirty="0"/>
              <a:t> </a:t>
            </a:r>
            <a:r>
              <a:rPr lang="en-US" sz="2800" b="1" dirty="0" err="1"/>
              <a:t>substitusi</a:t>
            </a:r>
            <a:r>
              <a:rPr lang="en-US" sz="2800" b="1" dirty="0"/>
              <a:t> pers. (6) </a:t>
            </a:r>
            <a:r>
              <a:rPr lang="en-US" sz="2800" b="1" dirty="0" err="1"/>
              <a:t>ke</a:t>
            </a:r>
            <a:r>
              <a:rPr lang="en-US" sz="2800" b="1" dirty="0"/>
              <a:t> pers. (18) </a:t>
            </a:r>
            <a:r>
              <a:rPr lang="en-US" sz="2800" b="1" dirty="0" err="1"/>
              <a:t>meng-hasilkan</a:t>
            </a:r>
            <a:r>
              <a:rPr lang="en-US" sz="2800" b="1" dirty="0"/>
              <a:t>:</a:t>
            </a:r>
            <a:endParaRPr lang="id-ID" sz="2800" b="1" dirty="0"/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1098550" y="2425700"/>
          <a:ext cx="45720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name="Equation" r:id="rId2" imgW="4572000" imgH="1079280" progId="Equation.3">
                  <p:embed/>
                </p:oleObj>
              </mc:Choice>
              <mc:Fallback>
                <p:oleObj name="Equation" r:id="rId2" imgW="4572000" imgH="10792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8550" y="2425700"/>
                        <a:ext cx="45720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848600" y="273050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(19)</a:t>
            </a:r>
            <a:endParaRPr lang="id-ID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4253805"/>
            <a:ext cx="8915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Pers. (18) </a:t>
            </a:r>
            <a:r>
              <a:rPr lang="en-US" sz="2800" b="1" dirty="0" err="1"/>
              <a:t>dan</a:t>
            </a:r>
            <a:r>
              <a:rPr lang="en-US" sz="2800" b="1" dirty="0"/>
              <a:t> (19) </a:t>
            </a:r>
            <a:r>
              <a:rPr lang="en-US" sz="2800" b="1" dirty="0" err="1"/>
              <a:t>menunjukkan</a:t>
            </a:r>
            <a:r>
              <a:rPr lang="en-US" sz="2800" b="1" dirty="0"/>
              <a:t> </a:t>
            </a:r>
            <a:r>
              <a:rPr lang="en-US" sz="2800" b="1" dirty="0" err="1"/>
              <a:t>bahwa</a:t>
            </a:r>
            <a:r>
              <a:rPr lang="en-US" sz="2800" b="1" dirty="0"/>
              <a:t> </a:t>
            </a:r>
            <a:r>
              <a:rPr lang="en-US" sz="2800" b="1" dirty="0" err="1"/>
              <a:t>laju</a:t>
            </a:r>
            <a:r>
              <a:rPr lang="en-US" sz="2800" b="1" dirty="0"/>
              <a:t> </a:t>
            </a:r>
            <a:r>
              <a:rPr lang="en-US" sz="2800" b="1" dirty="0" err="1"/>
              <a:t>polimerisasi</a:t>
            </a:r>
            <a:r>
              <a:rPr lang="en-US" sz="2800" b="1" dirty="0"/>
              <a:t> </a:t>
            </a:r>
            <a:r>
              <a:rPr lang="en-US" sz="2800" b="1" dirty="0" err="1"/>
              <a:t>tergantung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konsentrasi</a:t>
            </a:r>
            <a:r>
              <a:rPr lang="en-US" sz="2800" b="1" dirty="0"/>
              <a:t>  monomer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akar</a:t>
            </a:r>
            <a:r>
              <a:rPr lang="en-US" sz="2800" b="1" dirty="0"/>
              <a:t> </a:t>
            </a:r>
            <a:r>
              <a:rPr lang="en-US" sz="2800" b="1" dirty="0" err="1"/>
              <a:t>dari</a:t>
            </a:r>
            <a:r>
              <a:rPr lang="en-US" sz="2800" b="1" dirty="0"/>
              <a:t> </a:t>
            </a:r>
            <a:r>
              <a:rPr lang="en-US" sz="2800" b="1" dirty="0" err="1"/>
              <a:t>laju</a:t>
            </a:r>
            <a:r>
              <a:rPr lang="en-US" sz="2800" b="1" dirty="0"/>
              <a:t> </a:t>
            </a:r>
            <a:r>
              <a:rPr lang="en-US" sz="2800" b="1" dirty="0" err="1"/>
              <a:t>inisiasi</a:t>
            </a:r>
            <a:r>
              <a:rPr lang="en-US" sz="2800" b="1" dirty="0"/>
              <a:t>.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228600"/>
            <a:ext cx="8924238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15938" indent="-515938">
              <a:tabLst>
                <a:tab pos="457200" algn="l"/>
              </a:tabLst>
            </a:pP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OVERALL EXTENT OF POLYMERIZATION</a:t>
            </a:r>
            <a:endParaRPr lang="id-ID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1" y="990600"/>
            <a:ext cx="883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</a:t>
            </a:r>
            <a:r>
              <a:rPr lang="en-US" sz="2800" b="1" dirty="0" err="1"/>
              <a:t>dekomposisi</a:t>
            </a:r>
            <a:r>
              <a:rPr lang="en-US" sz="2800" b="1" dirty="0"/>
              <a:t> </a:t>
            </a:r>
            <a:r>
              <a:rPr lang="en-US" sz="2800" b="1" dirty="0" err="1"/>
              <a:t>inisiator</a:t>
            </a:r>
            <a:r>
              <a:rPr lang="en-US" sz="2800" b="1" dirty="0"/>
              <a:t> </a:t>
            </a:r>
            <a:r>
              <a:rPr lang="en-US" sz="2800" b="1" dirty="0" err="1"/>
              <a:t>merupakan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</a:t>
            </a:r>
            <a:r>
              <a:rPr lang="en-US" sz="2800" b="1" dirty="0" err="1"/>
              <a:t>uni-molekular</a:t>
            </a:r>
            <a:r>
              <a:rPr lang="en-US" sz="2800" b="1" dirty="0"/>
              <a:t>, </a:t>
            </a:r>
            <a:r>
              <a:rPr lang="en-US" sz="2800" b="1" dirty="0" err="1"/>
              <a:t>maka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</a:t>
            </a:r>
            <a:r>
              <a:rPr lang="en-US" sz="2800" b="1" dirty="0" err="1"/>
              <a:t>dekomposisi</a:t>
            </a:r>
            <a:r>
              <a:rPr lang="en-US" sz="2800" b="1" dirty="0"/>
              <a:t> </a:t>
            </a:r>
            <a:r>
              <a:rPr lang="en-US" sz="2800" b="1" dirty="0" err="1"/>
              <a:t>merupakan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order </a:t>
            </a:r>
            <a:r>
              <a:rPr lang="en-US" sz="2800" b="1" dirty="0" err="1"/>
              <a:t>satu</a:t>
            </a:r>
            <a:r>
              <a:rPr lang="en-US" sz="2800" b="1" dirty="0"/>
              <a:t>:</a:t>
            </a:r>
            <a:endParaRPr lang="id-ID" sz="2800" b="1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066800" y="2590800"/>
          <a:ext cx="18161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name="Equation" r:id="rId2" imgW="1815840" imgH="825480" progId="Equation.3">
                  <p:embed/>
                </p:oleObj>
              </mc:Choice>
              <mc:Fallback>
                <p:oleObj name="Equation" r:id="rId2" imgW="1815840" imgH="825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590800"/>
                        <a:ext cx="181610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1066800" y="3657600"/>
          <a:ext cx="23749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name="Equation" r:id="rId4" imgW="2374560" imgH="965160" progId="Equation.3">
                  <p:embed/>
                </p:oleObj>
              </mc:Choice>
              <mc:Fallback>
                <p:oleObj name="Equation" r:id="rId4" imgW="2374560" imgH="96516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657600"/>
                        <a:ext cx="2374900" cy="96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060450" y="4933950"/>
          <a:ext cx="19050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Equation" r:id="rId6" imgW="1904760" imgH="914400" progId="Equation.3">
                  <p:embed/>
                </p:oleObj>
              </mc:Choice>
              <mc:Fallback>
                <p:oleObj name="Equation" r:id="rId6" imgW="1904760" imgH="9144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0450" y="4933950"/>
                        <a:ext cx="19050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1219200" y="6210300"/>
          <a:ext cx="17780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Equation" r:id="rId8" imgW="1777680" imgH="495000" progId="Equation.3">
                  <p:embed/>
                </p:oleObj>
              </mc:Choice>
              <mc:Fallback>
                <p:oleObj name="Equation" r:id="rId8" imgW="1777680" imgH="4950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6210300"/>
                        <a:ext cx="1778000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848600" y="273050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(20)</a:t>
            </a:r>
            <a:endParaRPr lang="id-ID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848600" y="602998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(21)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81000"/>
            <a:ext cx="868680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800" b="1" i="1" dirty="0">
                <a:solidFill>
                  <a:srgbClr val="FF0000"/>
                </a:solidFill>
              </a:rPr>
              <a:t>Half life </a:t>
            </a:r>
            <a:r>
              <a:rPr lang="en-US" sz="2800" b="1" dirty="0"/>
              <a:t>(</a:t>
            </a:r>
            <a:r>
              <a:rPr lang="en-US" sz="2800" b="1" dirty="0" err="1"/>
              <a:t>waktu</a:t>
            </a:r>
            <a:r>
              <a:rPr lang="en-US" sz="2800" b="1" dirty="0"/>
              <a:t> </a:t>
            </a:r>
            <a:r>
              <a:rPr lang="en-US" sz="2800" b="1" dirty="0" err="1"/>
              <a:t>paruh</a:t>
            </a:r>
            <a:r>
              <a:rPr lang="en-US" sz="2800" b="1" dirty="0"/>
              <a:t>) </a:t>
            </a:r>
            <a:r>
              <a:rPr lang="en-US" sz="2800" b="1" dirty="0" err="1"/>
              <a:t>didefinisikan</a:t>
            </a:r>
            <a:r>
              <a:rPr lang="en-US" sz="2800" b="1" dirty="0"/>
              <a:t> </a:t>
            </a:r>
            <a:r>
              <a:rPr lang="en-US" sz="2800" b="1" dirty="0" err="1"/>
              <a:t>sebagai</a:t>
            </a:r>
            <a:r>
              <a:rPr lang="en-US" sz="2800" b="1" dirty="0"/>
              <a:t> </a:t>
            </a:r>
            <a:r>
              <a:rPr lang="en-US" sz="2800" b="1" dirty="0" err="1"/>
              <a:t>waktu</a:t>
            </a:r>
            <a:r>
              <a:rPr lang="en-US" sz="2800" b="1" dirty="0"/>
              <a:t> yang </a:t>
            </a:r>
            <a:r>
              <a:rPr lang="en-US" sz="2800" b="1" dirty="0" err="1"/>
              <a:t>diperlukan</a:t>
            </a:r>
            <a:r>
              <a:rPr lang="en-US" sz="2800" b="1" dirty="0"/>
              <a:t> </a:t>
            </a:r>
            <a:r>
              <a:rPr lang="en-US" sz="2800" b="1" dirty="0" err="1"/>
              <a:t>bagi</a:t>
            </a:r>
            <a:r>
              <a:rPr lang="en-US" sz="2800" b="1" dirty="0"/>
              <a:t> </a:t>
            </a:r>
            <a:r>
              <a:rPr lang="en-US" sz="2800" b="1" dirty="0" err="1"/>
              <a:t>suatu</a:t>
            </a:r>
            <a:r>
              <a:rPr lang="en-US" sz="2800" b="1" dirty="0"/>
              <a:t> </a:t>
            </a:r>
            <a:r>
              <a:rPr lang="en-US" sz="2800" b="1" dirty="0" err="1"/>
              <a:t>senyawa</a:t>
            </a:r>
            <a:r>
              <a:rPr lang="en-US" sz="2800" b="1" dirty="0"/>
              <a:t>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bereaksi</a:t>
            </a:r>
            <a:r>
              <a:rPr lang="en-US" sz="2800" b="1" dirty="0"/>
              <a:t> </a:t>
            </a:r>
            <a:r>
              <a:rPr lang="en-US" sz="2800" b="1" dirty="0" err="1"/>
              <a:t>hingga</a:t>
            </a:r>
            <a:r>
              <a:rPr lang="en-US" sz="2800" b="1" dirty="0"/>
              <a:t> </a:t>
            </a:r>
            <a:r>
              <a:rPr lang="en-US" sz="2800" b="1" dirty="0" err="1"/>
              <a:t>jumlahnya</a:t>
            </a:r>
            <a:r>
              <a:rPr lang="en-US" sz="2800" b="1" dirty="0"/>
              <a:t> </a:t>
            </a:r>
            <a:r>
              <a:rPr lang="en-US" sz="2800" b="1" dirty="0" err="1"/>
              <a:t>tinggal</a:t>
            </a:r>
            <a:r>
              <a:rPr lang="en-US" sz="2800" b="1" dirty="0"/>
              <a:t> </a:t>
            </a:r>
            <a:r>
              <a:rPr lang="en-US" sz="2800" b="1" dirty="0" err="1"/>
              <a:t>setengahnya</a:t>
            </a:r>
            <a:r>
              <a:rPr lang="en-US" sz="2800" b="1" dirty="0"/>
              <a:t>.</a:t>
            </a:r>
          </a:p>
          <a:p>
            <a:r>
              <a:rPr lang="en-US" sz="2800" b="1" dirty="0" err="1"/>
              <a:t>Ini</a:t>
            </a:r>
            <a:r>
              <a:rPr lang="en-US" sz="2800" b="1" dirty="0"/>
              <a:t>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diperoleh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cara</a:t>
            </a:r>
            <a:r>
              <a:rPr lang="en-US" sz="2800" b="1" dirty="0"/>
              <a:t> </a:t>
            </a:r>
            <a:r>
              <a:rPr lang="en-US" sz="2800" b="1" dirty="0" err="1"/>
              <a:t>mengintegralkan</a:t>
            </a:r>
            <a:r>
              <a:rPr lang="en-US" sz="2800" b="1" dirty="0"/>
              <a:t> pers. (20) </a:t>
            </a:r>
            <a:r>
              <a:rPr lang="en-US" sz="2800" b="1" dirty="0" err="1"/>
              <a:t>antara</a:t>
            </a:r>
            <a:r>
              <a:rPr lang="en-US" sz="2800" b="1" dirty="0"/>
              <a:t> [I]</a:t>
            </a:r>
            <a:r>
              <a:rPr lang="en-US" sz="2800" b="1" baseline="-25000" dirty="0"/>
              <a:t>0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t = 0 </a:t>
            </a:r>
            <a:r>
              <a:rPr lang="en-US" sz="2800" b="1" dirty="0" err="1"/>
              <a:t>sampai</a:t>
            </a:r>
            <a:r>
              <a:rPr lang="en-US" sz="2800" b="1" dirty="0"/>
              <a:t> [I] = [I]</a:t>
            </a:r>
            <a:r>
              <a:rPr lang="en-US" sz="2800" b="1" baseline="-25000" dirty="0"/>
              <a:t>0</a:t>
            </a:r>
            <a:r>
              <a:rPr lang="en-US" sz="2800" b="1" dirty="0"/>
              <a:t>/2 </a:t>
            </a:r>
            <a:r>
              <a:rPr lang="en-US" sz="2800" b="1" dirty="0" err="1"/>
              <a:t>pada</a:t>
            </a:r>
            <a:r>
              <a:rPr lang="en-US" sz="2800" b="1" dirty="0"/>
              <a:t> t = t</a:t>
            </a:r>
            <a:r>
              <a:rPr lang="en-US" sz="2800" b="1" baseline="-25000" dirty="0"/>
              <a:t>1/2</a:t>
            </a:r>
            <a:endParaRPr lang="id-ID" sz="2800" b="1" dirty="0"/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838200" y="3200400"/>
          <a:ext cx="26924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Equation" r:id="rId2" imgW="2692080" imgH="1028520" progId="Equation.3">
                  <p:embed/>
                </p:oleObj>
              </mc:Choice>
              <mc:Fallback>
                <p:oleObj name="Equation" r:id="rId2" imgW="2692080" imgH="10285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200400"/>
                        <a:ext cx="2692400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4724400" y="3200400"/>
          <a:ext cx="25400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Equation" r:id="rId4" imgW="2539800" imgH="914400" progId="Equation.3">
                  <p:embed/>
                </p:oleObj>
              </mc:Choice>
              <mc:Fallback>
                <p:oleObj name="Equation" r:id="rId4" imgW="2539800" imgH="9144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3200400"/>
                        <a:ext cx="25400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4"/>
          <p:cNvGraphicFramePr>
            <a:graphicFrameLocks noChangeAspect="1"/>
          </p:cNvGraphicFramePr>
          <p:nvPr/>
        </p:nvGraphicFramePr>
        <p:xfrm>
          <a:off x="990600" y="4495800"/>
          <a:ext cx="1320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Equation" r:id="rId6" imgW="1320480" imgH="914400" progId="Equation.3">
                  <p:embed/>
                </p:oleObj>
              </mc:Choice>
              <mc:Fallback>
                <p:oleObj name="Equation" r:id="rId6" imgW="1320480" imgH="9144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495800"/>
                        <a:ext cx="13208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848600" y="473458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(22)</a:t>
            </a:r>
            <a:endParaRPr lang="id-ID" sz="2800" b="1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810000" y="3657600"/>
            <a:ext cx="6858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4800" y="5447199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800" b="1" dirty="0" err="1"/>
              <a:t>Karena</a:t>
            </a:r>
            <a:r>
              <a:rPr lang="en-US" sz="2800" b="1" dirty="0"/>
              <a:t> </a:t>
            </a:r>
            <a:r>
              <a:rPr lang="en-US" sz="2800" b="1" i="1" dirty="0"/>
              <a:t>Half life </a:t>
            </a:r>
            <a:r>
              <a:rPr lang="en-US" sz="2800" b="1" dirty="0" err="1"/>
              <a:t>tidak</a:t>
            </a:r>
            <a:r>
              <a:rPr lang="en-US" sz="2800" b="1" dirty="0"/>
              <a:t> </a:t>
            </a:r>
            <a:r>
              <a:rPr lang="en-US" sz="2800" b="1" dirty="0" err="1"/>
              <a:t>tergantung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konsentrasi</a:t>
            </a:r>
            <a:r>
              <a:rPr lang="en-US" sz="2800" b="1" dirty="0"/>
              <a:t>, </a:t>
            </a:r>
            <a:r>
              <a:rPr lang="en-US" sz="2800" b="1" dirty="0" err="1"/>
              <a:t>maka</a:t>
            </a:r>
            <a:r>
              <a:rPr lang="en-US" sz="2800" b="1" dirty="0"/>
              <a:t> </a:t>
            </a:r>
            <a:r>
              <a:rPr lang="en-US" sz="2800" b="1" i="1" dirty="0"/>
              <a:t>t</a:t>
            </a:r>
            <a:r>
              <a:rPr lang="en-US" sz="2800" b="1" baseline="-25000" dirty="0"/>
              <a:t>1/2</a:t>
            </a:r>
            <a:r>
              <a:rPr lang="en-US" sz="2800" b="1" dirty="0"/>
              <a:t> </a:t>
            </a:r>
            <a:r>
              <a:rPr lang="en-US" sz="2800" b="1" dirty="0" err="1"/>
              <a:t>digunakan</a:t>
            </a:r>
            <a:r>
              <a:rPr lang="en-US" sz="2800" b="1" dirty="0"/>
              <a:t> </a:t>
            </a:r>
            <a:r>
              <a:rPr lang="en-US" sz="2800" b="1" dirty="0" err="1"/>
              <a:t>sebagai</a:t>
            </a:r>
            <a:r>
              <a:rPr lang="en-US" sz="2800" b="1" dirty="0"/>
              <a:t> </a:t>
            </a:r>
            <a:r>
              <a:rPr lang="en-US" sz="2800" b="1" dirty="0" err="1"/>
              <a:t>kriteris</a:t>
            </a:r>
            <a:r>
              <a:rPr lang="en-US" sz="2800" b="1" dirty="0"/>
              <a:t> </a:t>
            </a:r>
            <a:r>
              <a:rPr lang="en-US" sz="2800" b="1" dirty="0" err="1"/>
              <a:t>aktivitas</a:t>
            </a:r>
            <a:r>
              <a:rPr lang="en-US" sz="2800" b="1" dirty="0"/>
              <a:t> </a:t>
            </a:r>
            <a:r>
              <a:rPr lang="en-US" sz="2800" b="1" dirty="0" err="1"/>
              <a:t>inisiator</a:t>
            </a:r>
            <a:r>
              <a:rPr lang="en-US" sz="2800" b="1" dirty="0"/>
              <a:t>.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533400"/>
            <a:ext cx="9144000" cy="578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641350" y="1181100"/>
          <a:ext cx="68199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6" name="Equation" r:id="rId2" imgW="6819840" imgH="1180800" progId="Equation.3">
                  <p:embed/>
                </p:oleObj>
              </mc:Choice>
              <mc:Fallback>
                <p:oleObj name="Equation" r:id="rId2" imgW="6819840" imgH="11808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350" y="1181100"/>
                        <a:ext cx="6819900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8600" y="381000"/>
            <a:ext cx="6469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Substitusi</a:t>
            </a:r>
            <a:r>
              <a:rPr lang="en-US" sz="2800" b="1" dirty="0"/>
              <a:t> pers. (21) </a:t>
            </a:r>
            <a:r>
              <a:rPr lang="en-US" sz="2800" b="1" dirty="0" err="1"/>
              <a:t>ke</a:t>
            </a:r>
            <a:r>
              <a:rPr lang="en-US" sz="2800" b="1" dirty="0"/>
              <a:t> (19) </a:t>
            </a:r>
            <a:r>
              <a:rPr lang="en-US" sz="2800" b="1" dirty="0" err="1"/>
              <a:t>menghasilkan</a:t>
            </a:r>
            <a:r>
              <a:rPr lang="en-US" sz="2800" b="1" dirty="0"/>
              <a:t>:</a:t>
            </a:r>
            <a:endParaRPr lang="id-ID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140829" y="144780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(23)</a:t>
            </a:r>
            <a:endParaRPr lang="id-ID" sz="2800" b="1" dirty="0"/>
          </a:p>
        </p:txBody>
      </p:sp>
      <p:sp>
        <p:nvSpPr>
          <p:cNvPr id="6" name="Right Brace 5"/>
          <p:cNvSpPr/>
          <p:nvPr/>
        </p:nvSpPr>
        <p:spPr>
          <a:xfrm rot="5400000">
            <a:off x="6629400" y="2133600"/>
            <a:ext cx="457200" cy="91440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Right Brace 6"/>
          <p:cNvSpPr/>
          <p:nvPr/>
        </p:nvSpPr>
        <p:spPr>
          <a:xfrm rot="5400000">
            <a:off x="3505200" y="1600200"/>
            <a:ext cx="457200" cy="198120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Right Brace 7"/>
          <p:cNvSpPr/>
          <p:nvPr/>
        </p:nvSpPr>
        <p:spPr>
          <a:xfrm rot="5400000">
            <a:off x="5372100" y="1943100"/>
            <a:ext cx="457200" cy="129540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6629400" y="2971800"/>
            <a:ext cx="532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(1)</a:t>
            </a:r>
            <a:endParaRPr lang="id-ID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0" y="2971800"/>
            <a:ext cx="532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(2)</a:t>
            </a:r>
            <a:endParaRPr lang="id-ID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6082" y="2895600"/>
            <a:ext cx="532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(3)</a:t>
            </a:r>
            <a:endParaRPr lang="id-ID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3806785"/>
            <a:ext cx="673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(1) </a:t>
            </a:r>
            <a:endParaRPr lang="id-ID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52228" name="Object 4"/>
          <p:cNvGraphicFramePr>
            <a:graphicFrameLocks noChangeAspect="1"/>
          </p:cNvGraphicFramePr>
          <p:nvPr/>
        </p:nvGraphicFramePr>
        <p:xfrm>
          <a:off x="1066800" y="3796605"/>
          <a:ext cx="17145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8" name="Equation" r:id="rId4" imgW="1714320" imgH="533160" progId="Equation.3">
                  <p:embed/>
                </p:oleObj>
              </mc:Choice>
              <mc:Fallback>
                <p:oleObj name="Equation" r:id="rId4" imgW="1714320" imgH="53316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796605"/>
                        <a:ext cx="17145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990600" y="4558605"/>
            <a:ext cx="7772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Laju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</a:t>
            </a:r>
            <a:r>
              <a:rPr lang="en-US" sz="2800" b="1" dirty="0" err="1"/>
              <a:t>semakin</a:t>
            </a:r>
            <a:r>
              <a:rPr lang="en-US" sz="2800" b="1" dirty="0"/>
              <a:t> lama </a:t>
            </a:r>
            <a:r>
              <a:rPr lang="en-US" sz="2800" b="1" dirty="0" err="1"/>
              <a:t>semakin</a:t>
            </a:r>
            <a:r>
              <a:rPr lang="en-US" sz="2800" b="1" dirty="0"/>
              <a:t> </a:t>
            </a:r>
            <a:r>
              <a:rPr lang="en-US" sz="2800" b="1" dirty="0" err="1"/>
              <a:t>turun</a:t>
            </a:r>
            <a:r>
              <a:rPr lang="en-US" sz="2800" b="1" dirty="0"/>
              <a:t> </a:t>
            </a:r>
            <a:r>
              <a:rPr lang="en-US" sz="2800" b="1" dirty="0" err="1"/>
              <a:t>secara</a:t>
            </a:r>
            <a:r>
              <a:rPr lang="en-US" sz="2800" b="1" dirty="0"/>
              <a:t> </a:t>
            </a:r>
            <a:r>
              <a:rPr lang="en-US" sz="2800" b="1" dirty="0" err="1"/>
              <a:t>eksponensial</a:t>
            </a:r>
            <a:r>
              <a:rPr lang="en-US" sz="2800" b="1" dirty="0"/>
              <a:t> </a:t>
            </a:r>
            <a:r>
              <a:rPr lang="en-US" sz="2800" b="1" dirty="0" err="1"/>
              <a:t>karena</a:t>
            </a:r>
            <a:r>
              <a:rPr lang="en-US" sz="2800" b="1" dirty="0"/>
              <a:t> </a:t>
            </a:r>
            <a:r>
              <a:rPr lang="en-US" sz="2800" b="1" dirty="0" err="1"/>
              <a:t>inisiator</a:t>
            </a:r>
            <a:r>
              <a:rPr lang="en-US" sz="2800" b="1" dirty="0"/>
              <a:t> </a:t>
            </a:r>
            <a:r>
              <a:rPr lang="en-US" sz="2800" b="1" dirty="0" err="1"/>
              <a:t>semakin</a:t>
            </a:r>
            <a:r>
              <a:rPr lang="en-US" sz="2800" b="1" dirty="0"/>
              <a:t> lama </a:t>
            </a:r>
            <a:r>
              <a:rPr lang="en-US" sz="2800" b="1" dirty="0" err="1"/>
              <a:t>semakin</a:t>
            </a:r>
            <a:r>
              <a:rPr lang="en-US" sz="2800" b="1" dirty="0"/>
              <a:t> </a:t>
            </a:r>
            <a:r>
              <a:rPr lang="en-US" sz="2800" b="1" dirty="0" err="1"/>
              <a:t>banyak</a:t>
            </a:r>
            <a:r>
              <a:rPr lang="en-US" sz="2800" b="1" dirty="0"/>
              <a:t> yang </a:t>
            </a:r>
            <a:r>
              <a:rPr lang="en-US" sz="2800" b="1" dirty="0" err="1"/>
              <a:t>digunakan</a:t>
            </a:r>
            <a:r>
              <a:rPr lang="en-US" sz="2800" b="1" dirty="0"/>
              <a:t>.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3228" y="440353"/>
            <a:ext cx="4198585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515938" indent="-515938">
              <a:tabLst>
                <a:tab pos="457200" algn="l"/>
              </a:tabLst>
            </a:pPr>
            <a:r>
              <a:rPr lang="en-US" sz="4000" b="1" dirty="0">
                <a:ln/>
                <a:solidFill>
                  <a:schemeClr val="accent3"/>
                </a:solidFill>
                <a:latin typeface="Aharoni" pitchFamily="2" charset="-79"/>
                <a:cs typeface="Aharoni" pitchFamily="2" charset="-79"/>
              </a:rPr>
              <a:t>INISIASI RANTAI</a:t>
            </a:r>
            <a:endParaRPr lang="id-ID" sz="4000" b="1" dirty="0">
              <a:ln/>
              <a:solidFill>
                <a:schemeClr val="accent3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686104"/>
            <a:ext cx="88392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dirty="0" err="1"/>
              <a:t>Inisiasi</a:t>
            </a:r>
            <a:r>
              <a:rPr lang="en-US" sz="2800" b="1" dirty="0"/>
              <a:t> </a:t>
            </a:r>
            <a:r>
              <a:rPr lang="en-US" sz="2800" b="1" dirty="0" err="1"/>
              <a:t>menyangkut</a:t>
            </a:r>
            <a:r>
              <a:rPr lang="en-US" sz="2800" b="1" dirty="0"/>
              <a:t> </a:t>
            </a:r>
            <a:r>
              <a:rPr lang="en-US" sz="2800" b="1" dirty="0" err="1"/>
              <a:t>pembentukan</a:t>
            </a:r>
            <a:r>
              <a:rPr lang="en-US" sz="2800" b="1" dirty="0"/>
              <a:t> </a:t>
            </a:r>
            <a:r>
              <a:rPr lang="en-US" sz="2800" b="1" dirty="0" err="1"/>
              <a:t>spesies</a:t>
            </a:r>
            <a:r>
              <a:rPr lang="en-US" sz="2800" b="1" dirty="0"/>
              <a:t> </a:t>
            </a:r>
            <a:r>
              <a:rPr lang="en-US" sz="2800" b="1" dirty="0" err="1"/>
              <a:t>aktif</a:t>
            </a:r>
            <a:r>
              <a:rPr lang="en-US" sz="2800" b="1" dirty="0"/>
              <a:t>. </a:t>
            </a:r>
            <a:r>
              <a:rPr lang="en-US" sz="2800" b="1" dirty="0" err="1"/>
              <a:t>Inisiasi</a:t>
            </a:r>
            <a:r>
              <a:rPr lang="en-US" sz="2800" b="1" dirty="0"/>
              <a:t>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dilakukan</a:t>
            </a:r>
            <a:r>
              <a:rPr lang="en-US" sz="2800" b="1" dirty="0"/>
              <a:t> </a:t>
            </a:r>
            <a:r>
              <a:rPr lang="en-US" sz="2800" b="1" dirty="0" err="1"/>
              <a:t>melalui</a:t>
            </a:r>
            <a:r>
              <a:rPr lang="en-US" sz="2800" b="1" dirty="0"/>
              <a:t> </a:t>
            </a:r>
            <a:r>
              <a:rPr lang="en-US" sz="2800" b="1" dirty="0" err="1"/>
              <a:t>mekanisme</a:t>
            </a:r>
            <a:r>
              <a:rPr lang="en-US" sz="2800" b="1" dirty="0"/>
              <a:t>:</a:t>
            </a:r>
          </a:p>
          <a:p>
            <a:pPr marL="341313" indent="-341313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b="1" dirty="0" err="1"/>
              <a:t>Radikal</a:t>
            </a:r>
            <a:r>
              <a:rPr lang="en-US" sz="2800" b="1" dirty="0"/>
              <a:t> </a:t>
            </a:r>
            <a:r>
              <a:rPr lang="en-US" sz="2800" b="1" dirty="0" err="1"/>
              <a:t>bebas</a:t>
            </a:r>
            <a:endParaRPr lang="en-US" sz="2800" b="1" dirty="0"/>
          </a:p>
          <a:p>
            <a:pPr marL="341313" indent="-341313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b="1" dirty="0" err="1"/>
              <a:t>Ionik</a:t>
            </a:r>
            <a:endParaRPr lang="en-US" sz="2800" b="1" dirty="0"/>
          </a:p>
          <a:p>
            <a:pPr marL="341313" indent="-341313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b="1" dirty="0" err="1"/>
              <a:t>Koordinasi</a:t>
            </a:r>
            <a:endParaRPr lang="en-US" sz="2800" b="1" dirty="0"/>
          </a:p>
          <a:p>
            <a:pPr>
              <a:spcAft>
                <a:spcPts val="1200"/>
              </a:spcAft>
            </a:pPr>
            <a:r>
              <a:rPr lang="en-US" sz="2800" b="1" dirty="0" err="1"/>
              <a:t>Mekanisme</a:t>
            </a:r>
            <a:r>
              <a:rPr lang="en-US" sz="2800" b="1" dirty="0"/>
              <a:t> </a:t>
            </a:r>
            <a:r>
              <a:rPr lang="en-US" sz="2800" b="1" dirty="0" err="1"/>
              <a:t>inisiasi</a:t>
            </a:r>
            <a:r>
              <a:rPr lang="en-US" sz="2800" b="1" dirty="0"/>
              <a:t> </a:t>
            </a:r>
            <a:r>
              <a:rPr lang="en-US" sz="2800" b="1" dirty="0" err="1"/>
              <a:t>akan</a:t>
            </a:r>
            <a:r>
              <a:rPr lang="en-US" sz="2800" b="1" dirty="0"/>
              <a:t> </a:t>
            </a:r>
            <a:r>
              <a:rPr lang="en-US" sz="2800" b="1" dirty="0" err="1"/>
              <a:t>membedakan</a:t>
            </a:r>
            <a:r>
              <a:rPr lang="en-US" sz="2800" b="1" dirty="0"/>
              <a:t> </a:t>
            </a:r>
            <a:r>
              <a:rPr lang="en-US" sz="2800" b="1" dirty="0" err="1"/>
              <a:t>proses</a:t>
            </a:r>
            <a:r>
              <a:rPr lang="en-US" sz="2800" b="1" dirty="0"/>
              <a:t> </a:t>
            </a:r>
            <a:r>
              <a:rPr lang="en-US" sz="2800" b="1" dirty="0" err="1"/>
              <a:t>polimerisasi</a:t>
            </a:r>
            <a:r>
              <a:rPr lang="en-US" sz="2800" b="1" dirty="0"/>
              <a:t>.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67380"/>
            <a:ext cx="673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(2) </a:t>
            </a:r>
            <a:endParaRPr lang="id-ID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990600" y="457200"/>
          <a:ext cx="18669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0" name="Equation" r:id="rId2" imgW="1866600" imgH="533160" progId="Equation.3">
                  <p:embed/>
                </p:oleObj>
              </mc:Choice>
              <mc:Fallback>
                <p:oleObj name="Equation" r:id="rId2" imgW="1866600" imgH="5331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57200"/>
                        <a:ext cx="18669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90600" y="1219200"/>
            <a:ext cx="77724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1313" indent="-341313">
              <a:spcAft>
                <a:spcPts val="2400"/>
              </a:spcAft>
              <a:buFont typeface="Arial" pitchFamily="34" charset="0"/>
              <a:buChar char="•"/>
            </a:pPr>
            <a:r>
              <a:rPr lang="en-US" sz="2800" b="1" dirty="0"/>
              <a:t>Di </a:t>
            </a:r>
            <a:r>
              <a:rPr lang="en-US" sz="2800" b="1" dirty="0" err="1"/>
              <a:t>awal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, [I] </a:t>
            </a:r>
            <a:r>
              <a:rPr lang="en-US" sz="2800" b="1" dirty="0">
                <a:sym typeface="Symbol"/>
              </a:rPr>
              <a:t> [I]</a:t>
            </a:r>
            <a:r>
              <a:rPr lang="en-US" sz="2800" b="1" baseline="-25000" dirty="0">
                <a:sym typeface="Symbol"/>
              </a:rPr>
              <a:t>0</a:t>
            </a:r>
            <a:r>
              <a:rPr lang="en-US" sz="2800" b="1" dirty="0"/>
              <a:t>.</a:t>
            </a:r>
          </a:p>
          <a:p>
            <a:pPr marL="341313" indent="-341313">
              <a:spcAft>
                <a:spcPts val="2400"/>
              </a:spcAft>
              <a:buFont typeface="Arial" pitchFamily="34" charset="0"/>
              <a:buChar char="•"/>
            </a:pPr>
            <a:r>
              <a:rPr lang="en-US" sz="2800" b="1" dirty="0" err="1"/>
              <a:t>Hasil</a:t>
            </a:r>
            <a:r>
              <a:rPr lang="en-US" sz="2800" b="1" dirty="0"/>
              <a:t> </a:t>
            </a:r>
            <a:r>
              <a:rPr lang="en-US" sz="2800" b="1" dirty="0" err="1"/>
              <a:t>eksperimen</a:t>
            </a:r>
            <a:r>
              <a:rPr lang="en-US" sz="2800" b="1" dirty="0"/>
              <a:t> </a:t>
            </a:r>
            <a:r>
              <a:rPr lang="en-US" sz="2800" b="1" dirty="0" err="1"/>
              <a:t>menunjukkan</a:t>
            </a:r>
            <a:r>
              <a:rPr lang="en-US" sz="2800" b="1" dirty="0"/>
              <a:t> </a:t>
            </a:r>
            <a:r>
              <a:rPr lang="en-US" sz="2800" b="1" dirty="0" err="1"/>
              <a:t>bahwa</a:t>
            </a:r>
            <a:r>
              <a:rPr lang="en-US" sz="2800" b="1" dirty="0"/>
              <a:t> </a:t>
            </a:r>
            <a:r>
              <a:rPr lang="en-US" sz="2800" b="1" dirty="0" err="1"/>
              <a:t>di</a:t>
            </a:r>
            <a:r>
              <a:rPr lang="en-US" sz="2800" b="1" dirty="0"/>
              <a:t> </a:t>
            </a:r>
            <a:r>
              <a:rPr lang="en-US" sz="2800" b="1" dirty="0" err="1"/>
              <a:t>awal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</a:t>
            </a:r>
            <a:r>
              <a:rPr lang="en-US" sz="2800" b="1" dirty="0" err="1"/>
              <a:t>R</a:t>
            </a:r>
            <a:r>
              <a:rPr lang="en-US" sz="2800" b="1" baseline="-25000" dirty="0" err="1"/>
              <a:t>p</a:t>
            </a:r>
            <a:r>
              <a:rPr lang="en-US" sz="2800" b="1" dirty="0"/>
              <a:t> </a:t>
            </a:r>
            <a:r>
              <a:rPr lang="en-US" sz="2800" b="1" dirty="0" err="1"/>
              <a:t>bervariasi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berbanding</a:t>
            </a:r>
            <a:r>
              <a:rPr lang="en-US" sz="2800" b="1" dirty="0"/>
              <a:t> </a:t>
            </a:r>
            <a:r>
              <a:rPr lang="en-US" sz="2800" b="1" dirty="0" err="1"/>
              <a:t>lurus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[I]</a:t>
            </a:r>
            <a:r>
              <a:rPr lang="en-US" sz="2800" b="1" baseline="30000" dirty="0"/>
              <a:t>1/2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[M] </a:t>
            </a:r>
            <a:r>
              <a:rPr lang="en-US" sz="2800" b="1" dirty="0" err="1"/>
              <a:t>konstan</a:t>
            </a:r>
            <a:r>
              <a:rPr lang="en-US" sz="2800" b="1" dirty="0"/>
              <a:t>.</a:t>
            </a:r>
          </a:p>
          <a:p>
            <a:pPr marL="341313" indent="-341313">
              <a:spcAft>
                <a:spcPts val="2400"/>
              </a:spcAft>
              <a:buFont typeface="Arial" pitchFamily="34" charset="0"/>
              <a:buChar char="•"/>
            </a:pPr>
            <a:r>
              <a:rPr lang="en-US" sz="2800" b="1" dirty="0" err="1"/>
              <a:t>Jika</a:t>
            </a:r>
            <a:r>
              <a:rPr lang="en-US" sz="2800" b="1" dirty="0"/>
              <a:t> [I] </a:t>
            </a:r>
            <a:r>
              <a:rPr lang="en-US" sz="2800" b="1" dirty="0" err="1"/>
              <a:t>dan</a:t>
            </a:r>
            <a:r>
              <a:rPr lang="en-US" sz="2800" b="1" dirty="0"/>
              <a:t> [M] </a:t>
            </a:r>
            <a:r>
              <a:rPr lang="en-US" sz="2800" b="1" dirty="0" err="1"/>
              <a:t>bervariasi</a:t>
            </a:r>
            <a:r>
              <a:rPr lang="en-US" sz="2800" b="1" dirty="0"/>
              <a:t>, </a:t>
            </a:r>
            <a:r>
              <a:rPr lang="en-US" sz="2800" b="1" dirty="0" err="1"/>
              <a:t>maka</a:t>
            </a:r>
            <a:r>
              <a:rPr lang="en-US" sz="2800" b="1" dirty="0"/>
              <a:t> plot </a:t>
            </a:r>
            <a:r>
              <a:rPr lang="en-US" sz="2800" b="1" dirty="0" err="1"/>
              <a:t>antara</a:t>
            </a:r>
            <a:r>
              <a:rPr lang="en-US" sz="2800" b="1" dirty="0"/>
              <a:t> </a:t>
            </a:r>
            <a:r>
              <a:rPr lang="en-US" sz="2800" b="1" dirty="0" err="1"/>
              <a:t>R</a:t>
            </a:r>
            <a:r>
              <a:rPr lang="en-US" sz="2800" b="1" baseline="-25000" dirty="0" err="1"/>
              <a:t>p</a:t>
            </a:r>
            <a:r>
              <a:rPr lang="en-US" sz="2800" b="1" dirty="0"/>
              <a:t> vs. [M] [I]</a:t>
            </a:r>
            <a:r>
              <a:rPr lang="en-US" sz="2800" b="1" baseline="30000" dirty="0"/>
              <a:t>1/2</a:t>
            </a:r>
            <a:r>
              <a:rPr lang="en-US" sz="2800" b="1" dirty="0"/>
              <a:t> </a:t>
            </a:r>
            <a:r>
              <a:rPr lang="en-US" sz="2800" b="1" dirty="0" err="1"/>
              <a:t>akan</a:t>
            </a:r>
            <a:r>
              <a:rPr lang="en-US" sz="2800" b="1" dirty="0"/>
              <a:t> </a:t>
            </a:r>
            <a:r>
              <a:rPr lang="en-US" sz="2800" b="1" dirty="0" err="1"/>
              <a:t>berupa</a:t>
            </a:r>
            <a:r>
              <a:rPr lang="en-US" sz="2800" b="1" dirty="0"/>
              <a:t> </a:t>
            </a:r>
            <a:r>
              <a:rPr lang="en-US" sz="2800" b="1" dirty="0" err="1"/>
              <a:t>garis</a:t>
            </a:r>
            <a:r>
              <a:rPr lang="en-US" sz="2800" b="1" dirty="0"/>
              <a:t> </a:t>
            </a:r>
            <a:r>
              <a:rPr lang="en-US" sz="2800" b="1" dirty="0" err="1"/>
              <a:t>lurus</a:t>
            </a:r>
            <a:r>
              <a:rPr lang="en-US" sz="2800" b="1" dirty="0"/>
              <a:t>.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609600"/>
            <a:ext cx="8763000" cy="4309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33400" y="56388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Rp</a:t>
            </a:r>
            <a:r>
              <a:rPr lang="en-US" sz="2400" b="1" dirty="0">
                <a:solidFill>
                  <a:srgbClr val="FF0000"/>
                </a:solidFill>
              </a:rPr>
              <a:t> vs. [M] [I]</a:t>
            </a:r>
            <a:r>
              <a:rPr lang="en-US" sz="2400" b="1" baseline="30000" dirty="0">
                <a:solidFill>
                  <a:srgbClr val="FF0000"/>
                </a:solidFill>
              </a:rPr>
              <a:t>1/2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untuk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polimerisasi</a:t>
            </a:r>
            <a:r>
              <a:rPr lang="en-US" sz="2400" b="1" dirty="0">
                <a:solidFill>
                  <a:srgbClr val="FF0000"/>
                </a:solidFill>
              </a:rPr>
              <a:t> yang </a:t>
            </a:r>
            <a:r>
              <a:rPr lang="en-US" sz="2400" b="1" dirty="0" err="1">
                <a:solidFill>
                  <a:srgbClr val="FF0000"/>
                </a:solidFill>
              </a:rPr>
              <a:t>melibatkan</a:t>
            </a:r>
            <a:r>
              <a:rPr lang="en-US" sz="2400" b="1" dirty="0">
                <a:solidFill>
                  <a:srgbClr val="FF0000"/>
                </a:solidFill>
              </a:rPr>
              <a:t> methyl </a:t>
            </a:r>
            <a:r>
              <a:rPr lang="en-US" sz="2400" b="1" dirty="0" err="1">
                <a:solidFill>
                  <a:srgbClr val="FF0000"/>
                </a:solidFill>
              </a:rPr>
              <a:t>methacrylate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dan</a:t>
            </a:r>
            <a:r>
              <a:rPr lang="en-US" sz="2400" b="1" dirty="0">
                <a:solidFill>
                  <a:srgbClr val="FF0000"/>
                </a:solidFill>
              </a:rPr>
              <a:t> styrene</a:t>
            </a:r>
            <a:endParaRPr lang="id-ID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670580"/>
            <a:ext cx="673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(3) </a:t>
            </a:r>
            <a:endParaRPr lang="id-ID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676400"/>
            <a:ext cx="80010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1313" indent="-341313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b="1" dirty="0" err="1"/>
              <a:t>Polimerisasi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 </a:t>
            </a:r>
            <a:r>
              <a:rPr lang="en-US" sz="2800" b="1" dirty="0" err="1"/>
              <a:t>terhadap</a:t>
            </a:r>
            <a:r>
              <a:rPr lang="en-US" sz="2800" b="1" dirty="0"/>
              <a:t> ethylene </a:t>
            </a:r>
            <a:r>
              <a:rPr lang="en-US" sz="2800" b="1" dirty="0" err="1"/>
              <a:t>pada</a:t>
            </a:r>
            <a:r>
              <a:rPr lang="en-US" sz="2800" b="1" dirty="0"/>
              <a:t> 130</a:t>
            </a:r>
            <a:r>
              <a:rPr lang="en-US" sz="2800" b="1" dirty="0">
                <a:sym typeface="Symbol"/>
              </a:rPr>
              <a:t>C </a:t>
            </a:r>
            <a:r>
              <a:rPr lang="en-US" sz="2800" b="1" dirty="0" err="1">
                <a:sym typeface="Symbol"/>
              </a:rPr>
              <a:t>dan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tekanan</a:t>
            </a:r>
            <a:r>
              <a:rPr lang="en-US" sz="2800" b="1" dirty="0">
                <a:sym typeface="Symbol"/>
              </a:rPr>
              <a:t> 1 bar, </a:t>
            </a:r>
            <a:r>
              <a:rPr lang="en-US" sz="2800" b="1" dirty="0" err="1">
                <a:sym typeface="Symbol"/>
              </a:rPr>
              <a:t>nilai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dari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k</a:t>
            </a:r>
            <a:r>
              <a:rPr lang="en-US" sz="2800" b="1" baseline="-25000" dirty="0" err="1">
                <a:sym typeface="Symbol"/>
              </a:rPr>
              <a:t>p</a:t>
            </a:r>
            <a:r>
              <a:rPr lang="en-US" sz="2800" b="1" dirty="0">
                <a:sym typeface="Symbol"/>
              </a:rPr>
              <a:t>/k</a:t>
            </a:r>
            <a:r>
              <a:rPr lang="en-US" sz="2800" b="1" baseline="-25000" dirty="0">
                <a:sym typeface="Symbol"/>
              </a:rPr>
              <a:t>t</a:t>
            </a:r>
            <a:r>
              <a:rPr lang="en-US" sz="2800" b="1" baseline="30000" dirty="0">
                <a:sym typeface="Symbol"/>
              </a:rPr>
              <a:t>1/2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hanya</a:t>
            </a:r>
            <a:r>
              <a:rPr lang="en-US" sz="2800" b="1" dirty="0">
                <a:sym typeface="Symbol"/>
              </a:rPr>
              <a:t> 0,05</a:t>
            </a:r>
            <a:endParaRPr lang="en-US" sz="2800" b="1" baseline="30000" dirty="0"/>
          </a:p>
          <a:p>
            <a:pPr marL="341313" indent="-341313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b="1" dirty="0"/>
              <a:t>Hal </a:t>
            </a:r>
            <a:r>
              <a:rPr lang="en-US" sz="2800" b="1" dirty="0" err="1"/>
              <a:t>ini</a:t>
            </a:r>
            <a:r>
              <a:rPr lang="en-US" sz="2800" b="1" dirty="0"/>
              <a:t> </a:t>
            </a:r>
            <a:r>
              <a:rPr lang="en-US" sz="2800" b="1" dirty="0" err="1"/>
              <a:t>berarti</a:t>
            </a:r>
            <a:r>
              <a:rPr lang="en-US" sz="2800" b="1" dirty="0"/>
              <a:t> </a:t>
            </a:r>
            <a:r>
              <a:rPr lang="en-US" sz="2800" b="1" dirty="0" err="1"/>
              <a:t>bahwa</a:t>
            </a:r>
            <a:r>
              <a:rPr lang="en-US" sz="2800" b="1" dirty="0"/>
              <a:t> </a:t>
            </a:r>
            <a:r>
              <a:rPr lang="en-US" sz="2800" b="1" dirty="0" err="1"/>
              <a:t>terminasi</a:t>
            </a:r>
            <a:r>
              <a:rPr lang="en-US" sz="2800" b="1" dirty="0"/>
              <a:t> </a:t>
            </a:r>
            <a:r>
              <a:rPr lang="en-US" sz="2800" b="1" dirty="0" err="1"/>
              <a:t>jauh</a:t>
            </a:r>
            <a:r>
              <a:rPr lang="en-US" sz="2800" b="1" dirty="0"/>
              <a:t> </a:t>
            </a:r>
            <a:r>
              <a:rPr lang="en-US" sz="2800" b="1" dirty="0" err="1"/>
              <a:t>lebih</a:t>
            </a:r>
            <a:r>
              <a:rPr lang="en-US" sz="2800" b="1" dirty="0"/>
              <a:t> </a:t>
            </a:r>
            <a:r>
              <a:rPr lang="en-US" sz="2800" b="1" dirty="0" err="1"/>
              <a:t>cepat</a:t>
            </a:r>
            <a:r>
              <a:rPr lang="en-US" sz="2800" b="1" dirty="0"/>
              <a:t> </a:t>
            </a:r>
            <a:r>
              <a:rPr lang="en-US" sz="2800" b="1" dirty="0" err="1"/>
              <a:t>daripada</a:t>
            </a:r>
            <a:r>
              <a:rPr lang="en-US" sz="2800" b="1" dirty="0"/>
              <a:t> </a:t>
            </a:r>
            <a:r>
              <a:rPr lang="en-US" sz="2800" b="1" dirty="0" err="1"/>
              <a:t>propagasi</a:t>
            </a:r>
            <a:r>
              <a:rPr lang="en-US" sz="2800" b="1" dirty="0"/>
              <a:t> </a:t>
            </a:r>
            <a:r>
              <a:rPr lang="en-US" sz="2800" b="1" dirty="0">
                <a:sym typeface="Symbol"/>
              </a:rPr>
              <a:t> </a:t>
            </a:r>
            <a:r>
              <a:rPr lang="en-US" sz="2800" b="1" dirty="0" err="1">
                <a:sym typeface="Symbol"/>
              </a:rPr>
              <a:t>tidak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akan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diperoleh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polimer</a:t>
            </a:r>
            <a:r>
              <a:rPr lang="en-US" sz="2800" b="1" dirty="0"/>
              <a:t>.</a:t>
            </a:r>
          </a:p>
          <a:p>
            <a:pPr marL="341313" indent="-341313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b="1" dirty="0" err="1"/>
              <a:t>Pada</a:t>
            </a:r>
            <a:r>
              <a:rPr lang="en-US" sz="2800" b="1" dirty="0"/>
              <a:t> 200</a:t>
            </a:r>
            <a:r>
              <a:rPr lang="en-US" sz="2800" b="1" dirty="0">
                <a:sym typeface="Symbol"/>
              </a:rPr>
              <a:t>C </a:t>
            </a:r>
            <a:r>
              <a:rPr lang="en-US" sz="2800" b="1" dirty="0" err="1">
                <a:sym typeface="Symbol"/>
              </a:rPr>
              <a:t>dan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tekanan</a:t>
            </a:r>
            <a:r>
              <a:rPr lang="en-US" sz="2800" b="1" dirty="0">
                <a:sym typeface="Symbol"/>
              </a:rPr>
              <a:t> 2500 bar, </a:t>
            </a:r>
            <a:r>
              <a:rPr lang="en-US" sz="2800" b="1" dirty="0" err="1">
                <a:sym typeface="Symbol"/>
              </a:rPr>
              <a:t>k</a:t>
            </a:r>
            <a:r>
              <a:rPr lang="en-US" sz="2800" b="1" baseline="-25000" dirty="0" err="1">
                <a:sym typeface="Symbol"/>
              </a:rPr>
              <a:t>p</a:t>
            </a:r>
            <a:r>
              <a:rPr lang="en-US" sz="2800" b="1" dirty="0">
                <a:sym typeface="Symbol"/>
              </a:rPr>
              <a:t>/k</a:t>
            </a:r>
            <a:r>
              <a:rPr lang="en-US" sz="2800" b="1" baseline="-25000" dirty="0">
                <a:sym typeface="Symbol"/>
              </a:rPr>
              <a:t>t</a:t>
            </a:r>
            <a:r>
              <a:rPr lang="en-US" sz="2800" b="1" baseline="30000" dirty="0">
                <a:sym typeface="Symbol"/>
              </a:rPr>
              <a:t>1/2</a:t>
            </a:r>
            <a:r>
              <a:rPr lang="en-US" sz="2800" b="1" dirty="0">
                <a:sym typeface="Symbol"/>
              </a:rPr>
              <a:t> = 3  </a:t>
            </a:r>
            <a:r>
              <a:rPr lang="en-US" sz="2800" b="1" dirty="0" err="1">
                <a:sym typeface="Symbol"/>
              </a:rPr>
              <a:t>propagasi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lebih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cepat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daripada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terminasi</a:t>
            </a:r>
            <a:r>
              <a:rPr lang="en-US" sz="2800" b="1" dirty="0">
                <a:sym typeface="Symbol"/>
              </a:rPr>
              <a:t>  </a:t>
            </a:r>
            <a:r>
              <a:rPr lang="en-US" sz="2800" b="1" dirty="0" err="1">
                <a:sym typeface="Symbol"/>
              </a:rPr>
              <a:t>akan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diperoleh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polimer</a:t>
            </a:r>
            <a:r>
              <a:rPr lang="en-US" sz="2800" b="1" dirty="0">
                <a:sym typeface="Symbol"/>
              </a:rPr>
              <a:t>.</a:t>
            </a:r>
          </a:p>
          <a:p>
            <a:pPr marL="341313" indent="-341313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b="1" dirty="0" err="1">
                <a:sym typeface="Symbol"/>
              </a:rPr>
              <a:t>Tanpa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adanya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katalis</a:t>
            </a:r>
            <a:r>
              <a:rPr lang="en-US" sz="2800" b="1" dirty="0">
                <a:sym typeface="Symbol"/>
              </a:rPr>
              <a:t>, ethylene </a:t>
            </a:r>
            <a:r>
              <a:rPr lang="en-US" sz="2800" b="1" dirty="0" err="1">
                <a:sym typeface="Symbol"/>
              </a:rPr>
              <a:t>tak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dapat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dipolimerisasi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pada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tekanan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rendah</a:t>
            </a:r>
            <a:r>
              <a:rPr lang="en-US" sz="2800" b="1" dirty="0">
                <a:sym typeface="Symbol"/>
              </a:rPr>
              <a:t>.</a:t>
            </a:r>
            <a:endParaRPr lang="id-ID" sz="2800" b="1" dirty="0"/>
          </a:p>
        </p:txBody>
      </p:sp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1066800" y="431800"/>
          <a:ext cx="25781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299" name="Equation" r:id="rId2" imgW="2577960" imgH="1079280" progId="Equation.3">
                  <p:embed/>
                </p:oleObj>
              </mc:Choice>
              <mc:Fallback>
                <p:oleObj name="Equation" r:id="rId2" imgW="2577960" imgH="10792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31800"/>
                        <a:ext cx="25781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0" name="Object 4"/>
          <p:cNvGraphicFramePr>
            <a:graphicFrameLocks noChangeAspect="1"/>
          </p:cNvGraphicFramePr>
          <p:nvPr/>
        </p:nvGraphicFramePr>
        <p:xfrm>
          <a:off x="4622800" y="571500"/>
          <a:ext cx="14097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0" name="Equation" r:id="rId4" imgW="1409400" imgH="952200" progId="Equation.3">
                  <p:embed/>
                </p:oleObj>
              </mc:Choice>
              <mc:Fallback>
                <p:oleObj name="Equation" r:id="rId4" imgW="1409400" imgH="952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2800" y="571500"/>
                        <a:ext cx="1409700" cy="952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3657600" y="990600"/>
            <a:ext cx="7620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920750" y="1587500"/>
          <a:ext cx="55118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Equation" r:id="rId2" imgW="5511600" imgH="1002960" progId="Equation.3">
                  <p:embed/>
                </p:oleObj>
              </mc:Choice>
              <mc:Fallback>
                <p:oleObj name="Equation" r:id="rId2" imgW="5511600" imgH="10029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0" y="1587500"/>
                        <a:ext cx="5511800" cy="1003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8600" y="596900"/>
            <a:ext cx="55401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Pers. (23)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juga</a:t>
            </a:r>
            <a:r>
              <a:rPr lang="en-US" sz="2800" b="1" dirty="0"/>
              <a:t> </a:t>
            </a:r>
            <a:r>
              <a:rPr lang="en-US" sz="2800" b="1" dirty="0" err="1"/>
              <a:t>ditulis</a:t>
            </a:r>
            <a:r>
              <a:rPr lang="en-US" sz="2800" b="1" dirty="0"/>
              <a:t> </a:t>
            </a:r>
            <a:r>
              <a:rPr lang="en-US" sz="2800" b="1" dirty="0" err="1"/>
              <a:t>sebagai</a:t>
            </a:r>
            <a:r>
              <a:rPr lang="en-US" sz="2800" b="1" dirty="0"/>
              <a:t>:</a:t>
            </a:r>
            <a:endParaRPr lang="id-ID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2996099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800" b="1" dirty="0" err="1"/>
              <a:t>Integrasi</a:t>
            </a:r>
            <a:r>
              <a:rPr lang="en-US" sz="2800" b="1" dirty="0"/>
              <a:t> pers. (24) </a:t>
            </a:r>
            <a:r>
              <a:rPr lang="en-US" sz="2800" b="1" dirty="0" err="1"/>
              <a:t>antara</a:t>
            </a:r>
            <a:r>
              <a:rPr lang="en-US" sz="2800" b="1" dirty="0"/>
              <a:t> [M]</a:t>
            </a:r>
            <a:r>
              <a:rPr lang="en-US" sz="2800" b="1" baseline="-25000" dirty="0"/>
              <a:t>0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t = 0 </a:t>
            </a:r>
            <a:r>
              <a:rPr lang="en-US" sz="2800" b="1" dirty="0" err="1"/>
              <a:t>sampai</a:t>
            </a:r>
            <a:r>
              <a:rPr lang="en-US" sz="2800" b="1" dirty="0"/>
              <a:t> [M] </a:t>
            </a:r>
            <a:r>
              <a:rPr lang="en-US" sz="2800" b="1" dirty="0" err="1"/>
              <a:t>pada</a:t>
            </a:r>
            <a:r>
              <a:rPr lang="en-US" sz="2800" b="1" dirty="0"/>
              <a:t> t:</a:t>
            </a:r>
            <a:endParaRPr lang="id-ID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848600" y="181610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(24)</a:t>
            </a:r>
            <a:endParaRPr lang="id-ID" sz="2800" b="1" dirty="0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927100" y="4254500"/>
          <a:ext cx="58801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Equation" r:id="rId4" imgW="5879880" imgH="1079280" progId="Equation.3">
                  <p:embed/>
                </p:oleObj>
              </mc:Choice>
              <mc:Fallback>
                <p:oleObj name="Equation" r:id="rId4" imgW="5879880" imgH="10792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100" y="4254500"/>
                        <a:ext cx="58801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848600" y="455930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(25)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1" y="3810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/>
              <a:t>Extent of monomer conversion</a:t>
            </a:r>
            <a:r>
              <a:rPr lang="en-US" sz="2800" b="1" dirty="0"/>
              <a:t>, </a:t>
            </a:r>
            <a:r>
              <a:rPr lang="en-US" sz="2800" b="1" i="1" dirty="0"/>
              <a:t>p</a:t>
            </a:r>
            <a:r>
              <a:rPr lang="en-US" sz="2800" b="1" dirty="0"/>
              <a:t>, 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konversi</a:t>
            </a:r>
            <a:r>
              <a:rPr lang="en-US" sz="2800" b="1" dirty="0"/>
              <a:t> </a:t>
            </a:r>
            <a:r>
              <a:rPr lang="en-US" sz="2800" b="1" dirty="0" err="1"/>
              <a:t>didefinisikan</a:t>
            </a:r>
            <a:r>
              <a:rPr lang="en-US" sz="2800" b="1" dirty="0"/>
              <a:t> </a:t>
            </a:r>
            <a:r>
              <a:rPr lang="en-US" sz="2800" b="1" dirty="0" err="1"/>
              <a:t>sebagai</a:t>
            </a:r>
            <a:r>
              <a:rPr lang="en-US" sz="2800" b="1" dirty="0"/>
              <a:t>:</a:t>
            </a:r>
            <a:endParaRPr lang="id-ID" sz="2800" b="1" i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371600" y="1752600"/>
          <a:ext cx="20574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" name="Equation" r:id="rId2" imgW="2057400" imgH="876240" progId="Equation.3">
                  <p:embed/>
                </p:oleObj>
              </mc:Choice>
              <mc:Fallback>
                <p:oleObj name="Equation" r:id="rId2" imgW="2057400" imgH="8762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752600"/>
                        <a:ext cx="2057400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1371600" y="2971800"/>
          <a:ext cx="19812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4" name="Equation" r:id="rId4" imgW="1981080" imgH="914400" progId="Equation.3">
                  <p:embed/>
                </p:oleObj>
              </mc:Choice>
              <mc:Fallback>
                <p:oleObj name="Equation" r:id="rId4" imgW="1981080" imgH="9144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2971800"/>
                        <a:ext cx="19812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620000" y="183898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(26)</a:t>
            </a:r>
            <a:endParaRPr lang="id-ID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620000" y="321058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(27)</a:t>
            </a:r>
            <a:endParaRPr lang="id-ID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4201180"/>
            <a:ext cx="6469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Substitusi</a:t>
            </a:r>
            <a:r>
              <a:rPr lang="en-US" sz="2800" b="1" dirty="0"/>
              <a:t> pers. (27) </a:t>
            </a:r>
            <a:r>
              <a:rPr lang="en-US" sz="2800" b="1" dirty="0" err="1"/>
              <a:t>ke</a:t>
            </a:r>
            <a:r>
              <a:rPr lang="en-US" sz="2800" b="1" dirty="0"/>
              <a:t> (25) </a:t>
            </a:r>
            <a:r>
              <a:rPr lang="en-US" sz="2800" b="1" dirty="0" err="1"/>
              <a:t>menghasilkan</a:t>
            </a:r>
            <a:r>
              <a:rPr lang="en-US" sz="2800" b="1" dirty="0"/>
              <a:t>:</a:t>
            </a:r>
            <a:endParaRPr lang="id-ID" sz="2800" b="1" dirty="0"/>
          </a:p>
        </p:txBody>
      </p:sp>
      <p:graphicFrame>
        <p:nvGraphicFramePr>
          <p:cNvPr id="20487" name="Object 7"/>
          <p:cNvGraphicFramePr>
            <a:graphicFrameLocks noChangeAspect="1"/>
          </p:cNvGraphicFramePr>
          <p:nvPr/>
        </p:nvGraphicFramePr>
        <p:xfrm>
          <a:off x="819150" y="5168900"/>
          <a:ext cx="60960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name="Equation" r:id="rId6" imgW="6095880" imgH="1079280" progId="Equation.3">
                  <p:embed/>
                </p:oleObj>
              </mc:Choice>
              <mc:Fallback>
                <p:oleObj name="Equation" r:id="rId6" imgW="6095880" imgH="10792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150" y="5168900"/>
                        <a:ext cx="60960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772400" y="541020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(28)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81000"/>
            <a:ext cx="5565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Pers. (28) </a:t>
            </a:r>
            <a:r>
              <a:rPr lang="en-US" sz="2800" b="1" dirty="0" err="1"/>
              <a:t>dapat</a:t>
            </a:r>
            <a:r>
              <a:rPr lang="en-US" sz="2800" b="1" dirty="0"/>
              <a:t> pula </a:t>
            </a:r>
            <a:r>
              <a:rPr lang="en-US" sz="2800" b="1" dirty="0" err="1"/>
              <a:t>ditulis</a:t>
            </a:r>
            <a:r>
              <a:rPr lang="en-US" sz="2800" b="1" dirty="0"/>
              <a:t> </a:t>
            </a:r>
            <a:r>
              <a:rPr lang="en-US" sz="2800" b="1" dirty="0" err="1"/>
              <a:t>sebagai</a:t>
            </a:r>
            <a:r>
              <a:rPr lang="en-US" sz="2800" b="1" dirty="0"/>
              <a:t>:</a:t>
            </a:r>
            <a:endParaRPr lang="id-ID" sz="2800" b="1" dirty="0"/>
          </a:p>
        </p:txBody>
      </p:sp>
      <p:graphicFrame>
        <p:nvGraphicFramePr>
          <p:cNvPr id="3" name="Object 7"/>
          <p:cNvGraphicFramePr>
            <a:graphicFrameLocks noChangeAspect="1"/>
          </p:cNvGraphicFramePr>
          <p:nvPr/>
        </p:nvGraphicFramePr>
        <p:xfrm>
          <a:off x="577850" y="1066800"/>
          <a:ext cx="65786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2" name="Equation" r:id="rId2" imgW="6578280" imgH="1180800" progId="Equation.3">
                  <p:embed/>
                </p:oleObj>
              </mc:Choice>
              <mc:Fallback>
                <p:oleObj name="Equation" r:id="rId2" imgW="6578280" imgH="11808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850" y="1066800"/>
                        <a:ext cx="6578600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772400" y="1358245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(29)</a:t>
            </a:r>
            <a:endParaRPr lang="id-ID" sz="2800" b="1" dirty="0"/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94268" y="2514599"/>
            <a:ext cx="5187532" cy="4086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838200"/>
            <a:ext cx="8686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yang </a:t>
            </a:r>
            <a:r>
              <a:rPr lang="en-US" sz="2800" b="1" dirty="0" err="1"/>
              <a:t>dilangsungkan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reaktor</a:t>
            </a:r>
            <a:r>
              <a:rPr lang="en-US" sz="2800" b="1" dirty="0"/>
              <a:t> batch, </a:t>
            </a:r>
            <a:r>
              <a:rPr lang="en-US" sz="2800" b="1" dirty="0" err="1"/>
              <a:t>konversi</a:t>
            </a:r>
            <a:r>
              <a:rPr lang="en-US" sz="2800" b="1" dirty="0"/>
              <a:t> </a:t>
            </a:r>
            <a:r>
              <a:rPr lang="en-US" sz="2800" b="1" dirty="0" err="1"/>
              <a:t>maksimum</a:t>
            </a:r>
            <a:r>
              <a:rPr lang="en-US" sz="2800" b="1" dirty="0"/>
              <a:t>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diperoleh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mamasuk-kan</a:t>
            </a:r>
            <a:r>
              <a:rPr lang="en-US" sz="2800" b="1" dirty="0"/>
              <a:t> t = </a:t>
            </a:r>
            <a:r>
              <a:rPr lang="en-US" sz="2800" b="1" dirty="0">
                <a:sym typeface="Symbol"/>
              </a:rPr>
              <a:t> </a:t>
            </a:r>
            <a:r>
              <a:rPr lang="en-US" sz="2800" b="1" dirty="0" err="1">
                <a:sym typeface="Symbol"/>
              </a:rPr>
              <a:t>pada</a:t>
            </a:r>
            <a:r>
              <a:rPr lang="en-US" sz="2800" b="1" dirty="0">
                <a:sym typeface="Symbol"/>
              </a:rPr>
              <a:t> p</a:t>
            </a:r>
            <a:r>
              <a:rPr lang="en-US" sz="2800" b="1" dirty="0"/>
              <a:t>ers. (29) :</a:t>
            </a:r>
            <a:endParaRPr lang="id-ID" sz="2800" b="1" dirty="0"/>
          </a:p>
        </p:txBody>
      </p:sp>
      <p:graphicFrame>
        <p:nvGraphicFramePr>
          <p:cNvPr id="3" name="Object 7"/>
          <p:cNvGraphicFramePr>
            <a:graphicFrameLocks noChangeAspect="1"/>
          </p:cNvGraphicFramePr>
          <p:nvPr/>
        </p:nvGraphicFramePr>
        <p:xfrm>
          <a:off x="1143000" y="2590800"/>
          <a:ext cx="49657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6" name="Equation" r:id="rId2" imgW="4965480" imgH="1180800" progId="Equation.3">
                  <p:embed/>
                </p:oleObj>
              </mc:Choice>
              <mc:Fallback>
                <p:oleObj name="Equation" r:id="rId2" imgW="4965480" imgH="11808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590800"/>
                        <a:ext cx="4965700" cy="1181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772400" y="2895600"/>
            <a:ext cx="774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(30)</a:t>
            </a:r>
            <a:endParaRPr lang="id-ID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04800" y="4151293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Per. (30) </a:t>
            </a:r>
            <a:r>
              <a:rPr lang="en-US" sz="2800" b="1" dirty="0" err="1"/>
              <a:t>menyatakan</a:t>
            </a:r>
            <a:r>
              <a:rPr lang="en-US" sz="2800" b="1" dirty="0"/>
              <a:t> </a:t>
            </a:r>
            <a:r>
              <a:rPr lang="en-US" sz="2800" b="1" dirty="0" err="1"/>
              <a:t>bahwa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batch </a:t>
            </a:r>
            <a:r>
              <a:rPr lang="en-US" sz="2800" b="1" dirty="0" err="1"/>
              <a:t>selalu</a:t>
            </a:r>
            <a:r>
              <a:rPr lang="en-US" sz="2800" b="1" dirty="0"/>
              <a:t> </a:t>
            </a:r>
            <a:r>
              <a:rPr lang="en-US" sz="2800" b="1" dirty="0" err="1"/>
              <a:t>menyisa-kan</a:t>
            </a:r>
            <a:r>
              <a:rPr lang="en-US" sz="2800" b="1" dirty="0"/>
              <a:t> monomer.</a:t>
            </a:r>
          </a:p>
        </p:txBody>
      </p:sp>
    </p:spTree>
  </p:cSld>
  <p:clrMapOvr>
    <a:masterClrMapping/>
  </p:clrMapOvr>
  <p:transition spd="med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2400"/>
            <a:ext cx="17529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CONTOH 1</a:t>
            </a:r>
            <a:endParaRPr lang="id-ID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685800"/>
            <a:ext cx="8915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Dekomposisi</a:t>
            </a:r>
            <a:r>
              <a:rPr lang="en-US" sz="2800" b="1" dirty="0"/>
              <a:t> </a:t>
            </a:r>
            <a:r>
              <a:rPr lang="en-US" sz="2800" b="1" dirty="0" err="1"/>
              <a:t>benzoyl</a:t>
            </a:r>
            <a:r>
              <a:rPr lang="en-US" sz="2800" b="1" dirty="0"/>
              <a:t> </a:t>
            </a:r>
            <a:r>
              <a:rPr lang="en-US" sz="2800" b="1" dirty="0" err="1"/>
              <a:t>peroksida</a:t>
            </a:r>
            <a:r>
              <a:rPr lang="en-US" sz="2800" b="1" dirty="0"/>
              <a:t> </a:t>
            </a:r>
            <a:r>
              <a:rPr lang="en-US" sz="2800" b="1" dirty="0" err="1"/>
              <a:t>dikarakterisasi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waktu</a:t>
            </a:r>
            <a:r>
              <a:rPr lang="en-US" sz="2800" b="1" dirty="0"/>
              <a:t> </a:t>
            </a:r>
            <a:r>
              <a:rPr lang="en-US" sz="2800" b="1" dirty="0" err="1"/>
              <a:t>paruh</a:t>
            </a:r>
            <a:r>
              <a:rPr lang="en-US" sz="2800" b="1" dirty="0"/>
              <a:t> 7,3 jam </a:t>
            </a:r>
            <a:r>
              <a:rPr lang="en-US" sz="2800" b="1" dirty="0" err="1"/>
              <a:t>pada</a:t>
            </a:r>
            <a:r>
              <a:rPr lang="en-US" sz="2800" b="1" dirty="0"/>
              <a:t> 70</a:t>
            </a:r>
            <a:r>
              <a:rPr lang="en-US" sz="2800" b="1" dirty="0">
                <a:sym typeface="Symbol"/>
              </a:rPr>
              <a:t>C </a:t>
            </a:r>
            <a:r>
              <a:rPr lang="en-US" sz="2800" b="1" dirty="0" err="1">
                <a:sym typeface="Symbol"/>
              </a:rPr>
              <a:t>dan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energi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aktivasi</a:t>
            </a:r>
            <a:r>
              <a:rPr lang="en-US" sz="2800" b="1" dirty="0">
                <a:sym typeface="Symbol"/>
              </a:rPr>
              <a:t> 29,7 </a:t>
            </a:r>
            <a:r>
              <a:rPr lang="en-US" sz="2800" b="1" dirty="0" err="1">
                <a:sym typeface="Symbol"/>
              </a:rPr>
              <a:t>kkal</a:t>
            </a:r>
            <a:r>
              <a:rPr lang="en-US" sz="2800" b="1" dirty="0">
                <a:sym typeface="Symbol"/>
              </a:rPr>
              <a:t>/mol. </a:t>
            </a:r>
            <a:r>
              <a:rPr lang="en-US" sz="2800" b="1" dirty="0" err="1">
                <a:sym typeface="Symbol"/>
              </a:rPr>
              <a:t>Berapa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konsentrasi</a:t>
            </a:r>
            <a:r>
              <a:rPr lang="en-US" sz="2800" b="1" dirty="0">
                <a:sym typeface="Symbol"/>
              </a:rPr>
              <a:t> (mol/L) </a:t>
            </a:r>
            <a:r>
              <a:rPr lang="en-US" sz="2800" b="1" dirty="0" err="1">
                <a:sym typeface="Symbol"/>
              </a:rPr>
              <a:t>peroksida</a:t>
            </a:r>
            <a:r>
              <a:rPr lang="en-US" sz="2800" b="1" dirty="0">
                <a:sym typeface="Symbol"/>
              </a:rPr>
              <a:t> yang </a:t>
            </a:r>
            <a:r>
              <a:rPr lang="en-US" sz="2800" b="1" dirty="0" err="1">
                <a:sym typeface="Symbol"/>
              </a:rPr>
              <a:t>diperlukan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untuk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mengkonversi</a:t>
            </a:r>
            <a:r>
              <a:rPr lang="en-US" sz="2800" b="1" dirty="0">
                <a:sym typeface="Symbol"/>
              </a:rPr>
              <a:t> 50% </a:t>
            </a:r>
            <a:r>
              <a:rPr lang="en-US" sz="2800" b="1" dirty="0" err="1">
                <a:sym typeface="Symbol"/>
              </a:rPr>
              <a:t>dari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jumlah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mula-mula</a:t>
            </a:r>
            <a:r>
              <a:rPr lang="en-US" sz="2800" b="1" dirty="0">
                <a:sym typeface="Symbol"/>
              </a:rPr>
              <a:t> monomer vinyl </a:t>
            </a:r>
            <a:r>
              <a:rPr lang="en-US" sz="2800" b="1" dirty="0" err="1">
                <a:sym typeface="Symbol"/>
              </a:rPr>
              <a:t>menjadi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polimer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dalam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waktu</a:t>
            </a:r>
            <a:r>
              <a:rPr lang="en-US" sz="2800" b="1" dirty="0">
                <a:sym typeface="Symbol"/>
              </a:rPr>
              <a:t> 6 jam </a:t>
            </a:r>
            <a:r>
              <a:rPr lang="en-US" sz="2800" b="1" dirty="0" err="1">
                <a:sym typeface="Symbol"/>
              </a:rPr>
              <a:t>pada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/>
              <a:t>60</a:t>
            </a:r>
            <a:r>
              <a:rPr lang="en-US" sz="2800" b="1" dirty="0">
                <a:sym typeface="Symbol"/>
              </a:rPr>
              <a:t>C? (Data: </a:t>
            </a:r>
            <a:r>
              <a:rPr lang="en-US" sz="2800" b="1" i="1" dirty="0">
                <a:sym typeface="Symbol"/>
              </a:rPr>
              <a:t>f</a:t>
            </a:r>
            <a:r>
              <a:rPr lang="en-US" sz="2800" b="1" dirty="0">
                <a:sym typeface="Symbol"/>
              </a:rPr>
              <a:t> = 0,4; </a:t>
            </a:r>
            <a:r>
              <a:rPr lang="en-US" sz="2800" b="1" i="1" dirty="0">
                <a:sym typeface="Symbol"/>
              </a:rPr>
              <a:t>k</a:t>
            </a:r>
            <a:r>
              <a:rPr lang="en-US" sz="2800" b="1" i="1" baseline="-25000" dirty="0">
                <a:sym typeface="Symbol"/>
              </a:rPr>
              <a:t>p</a:t>
            </a:r>
            <a:r>
              <a:rPr lang="en-US" sz="2800" b="1" baseline="30000" dirty="0">
                <a:sym typeface="Symbol"/>
              </a:rPr>
              <a:t>2</a:t>
            </a:r>
            <a:r>
              <a:rPr lang="en-US" sz="2800" b="1" dirty="0">
                <a:sym typeface="Symbol"/>
              </a:rPr>
              <a:t>/</a:t>
            </a:r>
            <a:r>
              <a:rPr lang="en-US" sz="2800" b="1" i="1" dirty="0" err="1">
                <a:sym typeface="Symbol"/>
              </a:rPr>
              <a:t>k</a:t>
            </a:r>
            <a:r>
              <a:rPr lang="en-US" sz="2800" b="1" i="1" baseline="-25000" dirty="0" err="1">
                <a:sym typeface="Symbol"/>
              </a:rPr>
              <a:t>t</a:t>
            </a:r>
            <a:r>
              <a:rPr lang="en-US" sz="2800" b="1" dirty="0">
                <a:sym typeface="Symbol"/>
              </a:rPr>
              <a:t> = 1,04  10</a:t>
            </a:r>
            <a:r>
              <a:rPr lang="en-US" sz="2800" b="1" baseline="30000" dirty="0">
                <a:sym typeface="Symbol"/>
              </a:rPr>
              <a:t>-2</a:t>
            </a:r>
            <a:r>
              <a:rPr lang="en-US" sz="2800" b="1" dirty="0">
                <a:sym typeface="Symbol"/>
              </a:rPr>
              <a:t> L/</a:t>
            </a:r>
            <a:r>
              <a:rPr lang="en-US" sz="2800" b="1" dirty="0" err="1">
                <a:sym typeface="Symbol"/>
              </a:rPr>
              <a:t>mol.s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pada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/>
              <a:t>60</a:t>
            </a:r>
            <a:r>
              <a:rPr lang="en-US" sz="2800" b="1" dirty="0">
                <a:sym typeface="Symbol"/>
              </a:rPr>
              <a:t>C).</a:t>
            </a:r>
            <a:endParaRPr lang="id-ID" sz="28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84244" y="3886200"/>
            <a:ext cx="24065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PENYELESAIAN</a:t>
            </a:r>
            <a:endParaRPr lang="id-ID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609600" y="4572000"/>
          <a:ext cx="1320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name="Equation" r:id="rId2" imgW="1320480" imgH="914400" progId="Equation.3">
                  <p:embed/>
                </p:oleObj>
              </mc:Choice>
              <mc:Fallback>
                <p:oleObj name="Equation" r:id="rId2" imgW="1320480" imgH="9144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2000"/>
                        <a:ext cx="13208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533400" y="5638800"/>
          <a:ext cx="60452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8" name="Equation" r:id="rId4" imgW="6045120" imgH="965160" progId="Equation.3">
                  <p:embed/>
                </p:oleObj>
              </mc:Choice>
              <mc:Fallback>
                <p:oleObj name="Equation" r:id="rId4" imgW="6045120" imgH="96516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638800"/>
                        <a:ext cx="6045200" cy="96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927100" y="533400"/>
          <a:ext cx="21209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name="Equation" r:id="rId2" imgW="2120760" imgH="495000" progId="Equation.3">
                  <p:embed/>
                </p:oleObj>
              </mc:Choice>
              <mc:Fallback>
                <p:oleObj name="Equation" r:id="rId2" imgW="2120760" imgH="495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100" y="533400"/>
                        <a:ext cx="2120900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927100" y="1289050"/>
          <a:ext cx="24257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name="Equation" r:id="rId4" imgW="2425680" imgH="812520" progId="Equation.3">
                  <p:embed/>
                </p:oleObj>
              </mc:Choice>
              <mc:Fallback>
                <p:oleObj name="Equation" r:id="rId4" imgW="2425680" imgH="81252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100" y="1289050"/>
                        <a:ext cx="242570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889000" y="2438400"/>
          <a:ext cx="39878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2" name="Equation" r:id="rId6" imgW="3987720" imgH="965160" progId="Equation.3">
                  <p:embed/>
                </p:oleObj>
              </mc:Choice>
              <mc:Fallback>
                <p:oleObj name="Equation" r:id="rId6" imgW="3987720" imgH="96516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0" y="2438400"/>
                        <a:ext cx="3987800" cy="96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863600" y="3810000"/>
          <a:ext cx="77470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3" name="Equation" r:id="rId8" imgW="7746840" imgH="1002960" progId="Equation.3">
                  <p:embed/>
                </p:oleObj>
              </mc:Choice>
              <mc:Fallback>
                <p:oleObj name="Equation" r:id="rId8" imgW="7746840" imgH="100296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600" y="3810000"/>
                        <a:ext cx="7747000" cy="1003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914400" y="5334000"/>
          <a:ext cx="3441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Equation" r:id="rId10" imgW="3441600" imgH="520560" progId="Equation.3">
                  <p:embed/>
                </p:oleObj>
              </mc:Choice>
              <mc:Fallback>
                <p:oleObj name="Equation" r:id="rId10" imgW="3441600" imgH="52056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5334000"/>
                        <a:ext cx="34417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742950" y="1219200"/>
          <a:ext cx="60960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Equation" r:id="rId2" imgW="6095880" imgH="1079280" progId="Equation.3">
                  <p:embed/>
                </p:oleObj>
              </mc:Choice>
              <mc:Fallback>
                <p:oleObj name="Equation" r:id="rId2" imgW="6095880" imgH="10792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0" y="1219200"/>
                        <a:ext cx="60960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381000"/>
            <a:ext cx="32329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konversi</a:t>
            </a:r>
            <a:r>
              <a:rPr lang="en-US" sz="2800" b="1" dirty="0"/>
              <a:t> 50%:</a:t>
            </a:r>
            <a:endParaRPr lang="id-ID" sz="2800" b="1" dirty="0"/>
          </a:p>
        </p:txBody>
      </p:sp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806450" y="2590800"/>
          <a:ext cx="68072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6" name="Equation" r:id="rId4" imgW="6806880" imgH="1079280" progId="Equation.3">
                  <p:embed/>
                </p:oleObj>
              </mc:Choice>
              <mc:Fallback>
                <p:oleObj name="Equation" r:id="rId4" imgW="6806880" imgH="10792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450" y="2590800"/>
                        <a:ext cx="68072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5"/>
          <p:cNvGraphicFramePr>
            <a:graphicFrameLocks noChangeAspect="1"/>
          </p:cNvGraphicFramePr>
          <p:nvPr/>
        </p:nvGraphicFramePr>
        <p:xfrm>
          <a:off x="749300" y="4076700"/>
          <a:ext cx="80137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7" name="Equation" r:id="rId6" imgW="8013600" imgH="1002960" progId="Equation.3">
                  <p:embed/>
                </p:oleObj>
              </mc:Choice>
              <mc:Fallback>
                <p:oleObj name="Equation" r:id="rId6" imgW="8013600" imgH="100296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300" y="4076700"/>
                        <a:ext cx="8013700" cy="1003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6"/>
          <p:cNvGraphicFramePr>
            <a:graphicFrameLocks noChangeAspect="1"/>
          </p:cNvGraphicFramePr>
          <p:nvPr/>
        </p:nvGraphicFramePr>
        <p:xfrm>
          <a:off x="1905000" y="5410200"/>
          <a:ext cx="36195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" name="Equation" r:id="rId8" imgW="3619440" imgH="558720" progId="Equation.3">
                  <p:embed/>
                </p:oleObj>
              </mc:Choice>
              <mc:Fallback>
                <p:oleObj name="Equation" r:id="rId8" imgW="3619440" imgH="55872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5410200"/>
                        <a:ext cx="361950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38200" y="6096000"/>
            <a:ext cx="35028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[I]</a:t>
            </a:r>
            <a:r>
              <a:rPr lang="en-US" sz="2800" b="1" baseline="-25000" dirty="0"/>
              <a:t>0</a:t>
            </a:r>
            <a:r>
              <a:rPr lang="en-US" sz="2800" b="1" dirty="0"/>
              <a:t> = 3,75 </a:t>
            </a:r>
            <a:r>
              <a:rPr lang="en-US" sz="2800" b="1" dirty="0">
                <a:sym typeface="Symbol"/>
              </a:rPr>
              <a:t> 10</a:t>
            </a:r>
            <a:r>
              <a:rPr lang="en-US" sz="2800" b="1" baseline="30000" dirty="0">
                <a:sym typeface="Symbol"/>
              </a:rPr>
              <a:t>-2</a:t>
            </a:r>
            <a:r>
              <a:rPr lang="en-US" sz="2800" b="1" dirty="0">
                <a:sym typeface="Symbol"/>
              </a:rPr>
              <a:t> mol/L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836" y="1638300"/>
            <a:ext cx="879046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533400"/>
            <a:ext cx="886378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152400"/>
            <a:ext cx="17529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CONTOH 2</a:t>
            </a:r>
            <a:endParaRPr lang="id-ID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685800"/>
            <a:ext cx="8915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Konversi</a:t>
            </a:r>
            <a:r>
              <a:rPr lang="en-US" sz="2800" b="1" dirty="0"/>
              <a:t> </a:t>
            </a:r>
            <a:r>
              <a:rPr lang="en-US" sz="2800" b="1" dirty="0" err="1"/>
              <a:t>sebesar</a:t>
            </a:r>
            <a:r>
              <a:rPr lang="en-US" sz="2800" b="1" dirty="0"/>
              <a:t> 50%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suatu</a:t>
            </a:r>
            <a:r>
              <a:rPr lang="en-US" sz="2800" b="1" dirty="0"/>
              <a:t> monomer </a:t>
            </a:r>
            <a:r>
              <a:rPr lang="en-US" sz="2800" b="1" dirty="0" err="1"/>
              <a:t>baru</a:t>
            </a:r>
            <a:r>
              <a:rPr lang="en-US" sz="2800" b="1" dirty="0"/>
              <a:t> yang </a:t>
            </a:r>
            <a:r>
              <a:rPr lang="en-US" sz="2800" b="1" dirty="0" err="1"/>
              <a:t>mengalami</a:t>
            </a:r>
            <a:r>
              <a:rPr lang="en-US" sz="2800" b="1" dirty="0"/>
              <a:t> </a:t>
            </a:r>
            <a:r>
              <a:rPr lang="en-US" sz="2800" b="1" dirty="0" err="1"/>
              <a:t>polimerisasi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larutan</a:t>
            </a:r>
            <a:r>
              <a:rPr lang="en-US" sz="2800" b="1" dirty="0"/>
              <a:t> </a:t>
            </a:r>
            <a:r>
              <a:rPr lang="en-US" sz="2800" b="1" dirty="0" err="1"/>
              <a:t>homogen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inisiator</a:t>
            </a:r>
            <a:r>
              <a:rPr lang="en-US" sz="2800" b="1" dirty="0"/>
              <a:t> </a:t>
            </a:r>
            <a:r>
              <a:rPr lang="en-US" sz="2800" b="1" dirty="0" err="1"/>
              <a:t>termal</a:t>
            </a:r>
            <a:r>
              <a:rPr lang="en-US" sz="2800" b="1" dirty="0"/>
              <a:t> </a:t>
            </a:r>
            <a:r>
              <a:rPr lang="en-US" sz="2800" b="1" dirty="0" err="1"/>
              <a:t>dicapai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waktu</a:t>
            </a:r>
            <a:r>
              <a:rPr lang="en-US" sz="2800" b="1" dirty="0"/>
              <a:t> 500 </a:t>
            </a:r>
            <a:r>
              <a:rPr lang="en-US" sz="2800" b="1" dirty="0" err="1"/>
              <a:t>menit</a:t>
            </a:r>
            <a:r>
              <a:rPr lang="en-US" sz="2800" b="1" dirty="0"/>
              <a:t>. </a:t>
            </a:r>
            <a:r>
              <a:rPr lang="en-US" sz="2800" b="1" dirty="0" err="1"/>
              <a:t>Berapa</a:t>
            </a:r>
            <a:r>
              <a:rPr lang="en-US" sz="2800" b="1" dirty="0"/>
              <a:t> </a:t>
            </a:r>
            <a:r>
              <a:rPr lang="en-US" sz="2800" b="1" dirty="0" err="1"/>
              <a:t>waktu</a:t>
            </a:r>
            <a:r>
              <a:rPr lang="en-US" sz="2800" b="1" dirty="0"/>
              <a:t> yang </a:t>
            </a:r>
            <a:r>
              <a:rPr lang="en-US" sz="2800" b="1" dirty="0" err="1"/>
              <a:t>diperlukan</a:t>
            </a:r>
            <a:r>
              <a:rPr lang="en-US" sz="2800" b="1" dirty="0"/>
              <a:t>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mencapai</a:t>
            </a:r>
            <a:r>
              <a:rPr lang="en-US" sz="2800" b="1" dirty="0"/>
              <a:t> </a:t>
            </a:r>
            <a:r>
              <a:rPr lang="en-US" sz="2800" b="1" dirty="0" err="1"/>
              <a:t>konversi</a:t>
            </a:r>
            <a:r>
              <a:rPr lang="en-US" sz="2800" b="1" dirty="0"/>
              <a:t> 50% </a:t>
            </a:r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r>
              <a:rPr lang="en-US" sz="2800" b="1" dirty="0" err="1"/>
              <a:t>semua</a:t>
            </a:r>
            <a:r>
              <a:rPr lang="en-US" sz="2800" b="1" dirty="0"/>
              <a:t> </a:t>
            </a:r>
            <a:r>
              <a:rPr lang="en-US" sz="2800" b="1" dirty="0" err="1"/>
              <a:t>kondisi</a:t>
            </a:r>
            <a:r>
              <a:rPr lang="en-US" sz="2800" b="1" dirty="0"/>
              <a:t> yang </a:t>
            </a:r>
            <a:r>
              <a:rPr lang="en-US" sz="2800" b="1" dirty="0" err="1"/>
              <a:t>sama</a:t>
            </a:r>
            <a:r>
              <a:rPr lang="en-US" sz="2800" b="1" dirty="0"/>
              <a:t> </a:t>
            </a:r>
            <a:r>
              <a:rPr lang="en-US" sz="2800" b="1" dirty="0" err="1"/>
              <a:t>kecuali</a:t>
            </a:r>
            <a:r>
              <a:rPr lang="en-US" sz="2800" b="1" dirty="0"/>
              <a:t> </a:t>
            </a:r>
            <a:r>
              <a:rPr lang="en-US" sz="2800" b="1" dirty="0" err="1"/>
              <a:t>bahwa</a:t>
            </a:r>
            <a:r>
              <a:rPr lang="en-US" sz="2800" b="1" dirty="0"/>
              <a:t> </a:t>
            </a:r>
            <a:r>
              <a:rPr lang="en-US" sz="2800" b="1" dirty="0" err="1"/>
              <a:t>konsentrasi</a:t>
            </a:r>
            <a:r>
              <a:rPr lang="en-US" sz="2800" b="1" dirty="0"/>
              <a:t> </a:t>
            </a:r>
            <a:r>
              <a:rPr lang="en-US" sz="2800" b="1" dirty="0" err="1"/>
              <a:t>inisiatornya</a:t>
            </a:r>
            <a:r>
              <a:rPr lang="en-US" sz="2800" b="1" dirty="0"/>
              <a:t> 4 kali </a:t>
            </a:r>
            <a:r>
              <a:rPr lang="en-US" sz="2800" b="1" dirty="0" err="1"/>
              <a:t>lipat</a:t>
            </a:r>
            <a:r>
              <a:rPr lang="en-US" sz="2800" b="1" dirty="0"/>
              <a:t>?</a:t>
            </a:r>
            <a:endParaRPr lang="id-ID" sz="28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84244" y="3581400"/>
            <a:ext cx="24065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PENYELESAIAN</a:t>
            </a:r>
            <a:endParaRPr lang="id-ID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685800" y="5410200"/>
          <a:ext cx="53594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1" name="Equation" r:id="rId2" imgW="5359320" imgH="1079280" progId="Equation.3">
                  <p:embed/>
                </p:oleObj>
              </mc:Choice>
              <mc:Fallback>
                <p:oleObj name="Equation" r:id="rId2" imgW="5359320" imgH="10792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410200"/>
                        <a:ext cx="53594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9600" y="4191000"/>
            <a:ext cx="8199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endParaRPr lang="id-ID" sz="2800" b="1" dirty="0"/>
          </a:p>
        </p:txBody>
      </p:sp>
      <p:graphicFrame>
        <p:nvGraphicFramePr>
          <p:cNvPr id="43013" name="Object 5"/>
          <p:cNvGraphicFramePr>
            <a:graphicFrameLocks noChangeAspect="1"/>
          </p:cNvGraphicFramePr>
          <p:nvPr/>
        </p:nvGraphicFramePr>
        <p:xfrm>
          <a:off x="1524000" y="4191000"/>
          <a:ext cx="25908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3" name="Equation" r:id="rId4" imgW="2590560" imgH="495000" progId="Equation.3">
                  <p:embed/>
                </p:oleObj>
              </mc:Choice>
              <mc:Fallback>
                <p:oleObj name="Equation" r:id="rId4" imgW="2590560" imgH="4950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191000"/>
                        <a:ext cx="2590800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33400" y="4810780"/>
            <a:ext cx="3891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maka</a:t>
            </a:r>
            <a:r>
              <a:rPr lang="en-US" sz="2800" b="1" dirty="0"/>
              <a:t> pers. (28) </a:t>
            </a:r>
            <a:r>
              <a:rPr lang="en-US" sz="2800" b="1" dirty="0" err="1"/>
              <a:t>menjadi</a:t>
            </a:r>
            <a:r>
              <a:rPr lang="en-US" sz="2800" b="1" dirty="0"/>
              <a:t> </a:t>
            </a:r>
            <a:endParaRPr lang="id-ID" sz="2800" b="1" dirty="0"/>
          </a:p>
        </p:txBody>
      </p:sp>
      <p:sp>
        <p:nvSpPr>
          <p:cNvPr id="9" name="Oval 8"/>
          <p:cNvSpPr/>
          <p:nvPr/>
        </p:nvSpPr>
        <p:spPr>
          <a:xfrm>
            <a:off x="1371600" y="4038600"/>
            <a:ext cx="3124200" cy="76200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2" name="Straight Arrow Connector 11"/>
          <p:cNvCxnSpPr/>
          <p:nvPr/>
        </p:nvCxnSpPr>
        <p:spPr>
          <a:xfrm rot="10800000" flipV="1">
            <a:off x="4572000" y="4267200"/>
            <a:ext cx="914400" cy="76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562600" y="4038600"/>
            <a:ext cx="2560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</a:rPr>
              <a:t>dijelaskan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di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belakang</a:t>
            </a:r>
            <a:endParaRPr lang="id-ID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4614" y="1524000"/>
            <a:ext cx="8759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r>
              <a:rPr lang="en-US" sz="2800" b="1" dirty="0" err="1"/>
              <a:t>temperatur</a:t>
            </a:r>
            <a:r>
              <a:rPr lang="en-US" sz="2800" b="1" dirty="0"/>
              <a:t> </a:t>
            </a:r>
            <a:r>
              <a:rPr lang="en-US" sz="2800" b="1" dirty="0" err="1"/>
              <a:t>sama</a:t>
            </a:r>
            <a:r>
              <a:rPr lang="en-US" sz="2800" b="1" dirty="0"/>
              <a:t>, </a:t>
            </a:r>
            <a:r>
              <a:rPr lang="en-US" sz="2800" b="1" dirty="0" err="1"/>
              <a:t>maka</a:t>
            </a:r>
            <a:r>
              <a:rPr lang="en-US" sz="2800" b="1" dirty="0"/>
              <a:t> </a:t>
            </a:r>
            <a:r>
              <a:rPr lang="en-US" sz="2800" b="1" dirty="0" err="1"/>
              <a:t>harga</a:t>
            </a:r>
            <a:r>
              <a:rPr lang="en-US" sz="2800" b="1" dirty="0"/>
              <a:t> </a:t>
            </a:r>
            <a:r>
              <a:rPr lang="en-US" sz="2800" b="1" i="1" dirty="0" err="1"/>
              <a:t>k</a:t>
            </a:r>
            <a:r>
              <a:rPr lang="en-US" sz="2800" b="1" i="1" baseline="-25000" dirty="0" err="1"/>
              <a:t>p</a:t>
            </a:r>
            <a:r>
              <a:rPr lang="en-US" sz="2800" b="1" dirty="0"/>
              <a:t>, </a:t>
            </a:r>
            <a:r>
              <a:rPr lang="en-US" sz="2800" b="1" i="1" dirty="0" err="1"/>
              <a:t>k</a:t>
            </a:r>
            <a:r>
              <a:rPr lang="en-US" sz="2800" b="1" i="1" baseline="-25000" dirty="0" err="1"/>
              <a:t>d</a:t>
            </a:r>
            <a:r>
              <a:rPr lang="en-US" sz="2800" b="1" dirty="0"/>
              <a:t>,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i="1" dirty="0" err="1"/>
              <a:t>k</a:t>
            </a:r>
            <a:r>
              <a:rPr lang="en-US" sz="2800" b="1" i="1" baseline="-25000" dirty="0" err="1"/>
              <a:t>t</a:t>
            </a:r>
            <a:r>
              <a:rPr lang="en-US" sz="2800" b="1" dirty="0"/>
              <a:t> </a:t>
            </a:r>
            <a:r>
              <a:rPr lang="en-US" sz="2800" b="1" dirty="0" err="1"/>
              <a:t>konstan</a:t>
            </a:r>
            <a:r>
              <a:rPr lang="en-US" sz="2800" b="1" dirty="0"/>
              <a:t>.</a:t>
            </a:r>
            <a:endParaRPr lang="id-ID" sz="2800" b="1" dirty="0"/>
          </a:p>
        </p:txBody>
      </p:sp>
      <p:graphicFrame>
        <p:nvGraphicFramePr>
          <p:cNvPr id="81922" name="Object 2"/>
          <p:cNvGraphicFramePr>
            <a:graphicFrameLocks noChangeAspect="1"/>
          </p:cNvGraphicFramePr>
          <p:nvPr/>
        </p:nvGraphicFramePr>
        <p:xfrm>
          <a:off x="1066800" y="304800"/>
          <a:ext cx="45085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2" name="Equation" r:id="rId2" imgW="4508280" imgH="1079280" progId="Equation.3">
                  <p:embed/>
                </p:oleObj>
              </mc:Choice>
              <mc:Fallback>
                <p:oleObj name="Equation" r:id="rId2" imgW="4508280" imgH="10792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04800"/>
                        <a:ext cx="45085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3" name="Object 3"/>
          <p:cNvGraphicFramePr>
            <a:graphicFrameLocks noChangeAspect="1"/>
          </p:cNvGraphicFramePr>
          <p:nvPr/>
        </p:nvGraphicFramePr>
        <p:xfrm>
          <a:off x="1143000" y="2362200"/>
          <a:ext cx="30226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3" name="Equation" r:id="rId4" imgW="3022560" imgH="495000" progId="Equation.3">
                  <p:embed/>
                </p:oleObj>
              </mc:Choice>
              <mc:Fallback>
                <p:oleObj name="Equation" r:id="rId4" imgW="3022560" imgH="4950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362200"/>
                        <a:ext cx="3022600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4" name="Object 4"/>
          <p:cNvGraphicFramePr>
            <a:graphicFrameLocks noChangeAspect="1"/>
          </p:cNvGraphicFramePr>
          <p:nvPr/>
        </p:nvGraphicFramePr>
        <p:xfrm>
          <a:off x="1085850" y="3302000"/>
          <a:ext cx="3289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4" name="Equation" r:id="rId6" imgW="3288960" imgH="520560" progId="Equation.3">
                  <p:embed/>
                </p:oleObj>
              </mc:Choice>
              <mc:Fallback>
                <p:oleObj name="Equation" r:id="rId6" imgW="3288960" imgH="52056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850" y="3302000"/>
                        <a:ext cx="32893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5" name="Object 5"/>
          <p:cNvGraphicFramePr>
            <a:graphicFrameLocks noChangeAspect="1"/>
          </p:cNvGraphicFramePr>
          <p:nvPr/>
        </p:nvGraphicFramePr>
        <p:xfrm>
          <a:off x="1143000" y="4267200"/>
          <a:ext cx="3314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5" name="Equation" r:id="rId8" imgW="3314520" imgH="520560" progId="Equation.3">
                  <p:embed/>
                </p:oleObj>
              </mc:Choice>
              <mc:Fallback>
                <p:oleObj name="Equation" r:id="rId8" imgW="3314520" imgH="52056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267200"/>
                        <a:ext cx="33147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715000" y="3276600"/>
            <a:ext cx="587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(a)</a:t>
            </a:r>
            <a:endParaRPr lang="id-ID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715000" y="4343400"/>
            <a:ext cx="601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(b)</a:t>
            </a:r>
            <a:endParaRPr lang="id-ID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177554" y="5139660"/>
            <a:ext cx="6899646" cy="11849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800" b="1" i="1" dirty="0"/>
              <a:t>p</a:t>
            </a:r>
            <a:r>
              <a:rPr lang="en-US" sz="2800" b="1" baseline="-25000" dirty="0"/>
              <a:t>1</a:t>
            </a:r>
            <a:r>
              <a:rPr lang="en-US" sz="2800" b="1" dirty="0"/>
              <a:t> = 0,5	[I]</a:t>
            </a:r>
            <a:r>
              <a:rPr lang="en-US" sz="2800" b="1" baseline="-25000" dirty="0"/>
              <a:t>0,1</a:t>
            </a:r>
            <a:r>
              <a:rPr lang="en-US" sz="2800" b="1" dirty="0"/>
              <a:t>			</a:t>
            </a:r>
            <a:r>
              <a:rPr lang="en-US" sz="2800" b="1" i="1" dirty="0"/>
              <a:t>t</a:t>
            </a:r>
            <a:r>
              <a:rPr lang="en-US" sz="2800" b="1" baseline="-25000" dirty="0"/>
              <a:t>1</a:t>
            </a:r>
            <a:r>
              <a:rPr lang="en-US" sz="2800" b="1" dirty="0"/>
              <a:t> = 500 </a:t>
            </a:r>
            <a:r>
              <a:rPr lang="en-US" sz="2800" b="1" dirty="0" err="1"/>
              <a:t>menit</a:t>
            </a:r>
            <a:endParaRPr lang="en-US" sz="2800" b="1" dirty="0"/>
          </a:p>
          <a:p>
            <a:pPr>
              <a:spcAft>
                <a:spcPts val="1800"/>
              </a:spcAft>
            </a:pPr>
            <a:r>
              <a:rPr lang="en-US" sz="2800" b="1" i="1" dirty="0"/>
              <a:t>p</a:t>
            </a:r>
            <a:r>
              <a:rPr lang="en-US" sz="2800" b="1" baseline="-25000" dirty="0"/>
              <a:t>2</a:t>
            </a:r>
            <a:r>
              <a:rPr lang="en-US" sz="2800" b="1" dirty="0"/>
              <a:t> = 0,5	[I]</a:t>
            </a:r>
            <a:r>
              <a:rPr lang="en-US" sz="2800" b="1" baseline="-25000" dirty="0"/>
              <a:t>0,2</a:t>
            </a:r>
            <a:r>
              <a:rPr lang="en-US" sz="2800" b="1" dirty="0"/>
              <a:t> = 4 [I]</a:t>
            </a:r>
            <a:r>
              <a:rPr lang="en-US" sz="2800" b="1" baseline="-25000" dirty="0"/>
              <a:t>0,1</a:t>
            </a:r>
            <a:r>
              <a:rPr lang="en-US" sz="2800" b="1" dirty="0"/>
              <a:t>	</a:t>
            </a:r>
            <a:r>
              <a:rPr lang="en-US" sz="2800" b="1" i="1" dirty="0"/>
              <a:t>t</a:t>
            </a:r>
            <a:r>
              <a:rPr lang="en-US" sz="2800" b="1" baseline="-25000" dirty="0"/>
              <a:t>2</a:t>
            </a:r>
            <a:r>
              <a:rPr lang="en-US" sz="2800" b="1" dirty="0"/>
              <a:t> = ?</a:t>
            </a:r>
          </a:p>
        </p:txBody>
      </p:sp>
    </p:spTree>
  </p:cSld>
  <p:clrMapOvr>
    <a:masterClrMapping/>
  </p:clrMapOvr>
  <p:transition spd="med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850" name="Object 2"/>
          <p:cNvGraphicFramePr>
            <a:graphicFrameLocks noChangeAspect="1"/>
          </p:cNvGraphicFramePr>
          <p:nvPr/>
        </p:nvGraphicFramePr>
        <p:xfrm>
          <a:off x="1143000" y="2743200"/>
          <a:ext cx="60325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0" name="Equation" r:id="rId2" imgW="6032160" imgH="1130040" progId="Equation.3">
                  <p:embed/>
                </p:oleObj>
              </mc:Choice>
              <mc:Fallback>
                <p:oleObj name="Equation" r:id="rId2" imgW="6032160" imgH="1130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743200"/>
                        <a:ext cx="6032500" cy="1130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1" name="Object 3"/>
          <p:cNvGraphicFramePr>
            <a:graphicFrameLocks noChangeAspect="1"/>
          </p:cNvGraphicFramePr>
          <p:nvPr/>
        </p:nvGraphicFramePr>
        <p:xfrm>
          <a:off x="1143000" y="4419600"/>
          <a:ext cx="3238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1" name="Equation" r:id="rId4" imgW="3238200" imgH="419040" progId="Equation.3">
                  <p:embed/>
                </p:oleObj>
              </mc:Choice>
              <mc:Fallback>
                <p:oleObj name="Equation" r:id="rId4" imgW="323820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419600"/>
                        <a:ext cx="32385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8600" y="381000"/>
            <a:ext cx="6744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Jika</a:t>
            </a:r>
            <a:r>
              <a:rPr lang="en-US" sz="2800" b="1" dirty="0"/>
              <a:t> pers. (a) </a:t>
            </a:r>
            <a:r>
              <a:rPr lang="en-US" sz="2800" b="1" dirty="0" err="1"/>
              <a:t>dibandingkan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pers. (b):</a:t>
            </a:r>
            <a:endParaRPr lang="id-ID" sz="2800" b="1" dirty="0"/>
          </a:p>
        </p:txBody>
      </p:sp>
      <p:graphicFrame>
        <p:nvGraphicFramePr>
          <p:cNvPr id="78853" name="Object 5"/>
          <p:cNvGraphicFramePr>
            <a:graphicFrameLocks noChangeAspect="1"/>
          </p:cNvGraphicFramePr>
          <p:nvPr/>
        </p:nvGraphicFramePr>
        <p:xfrm>
          <a:off x="1143000" y="1371600"/>
          <a:ext cx="31115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3" name="Equation" r:id="rId6" imgW="3111480" imgH="1054080" progId="Equation.3">
                  <p:embed/>
                </p:oleObj>
              </mc:Choice>
              <mc:Fallback>
                <p:oleObj name="Equation" r:id="rId6" imgW="3111480" imgH="10540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371600"/>
                        <a:ext cx="3111500" cy="1054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81000"/>
            <a:ext cx="1812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EKSPANSI</a:t>
            </a:r>
            <a:endParaRPr lang="id-ID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69900" y="1143000"/>
          <a:ext cx="72263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6" name="Equation" r:id="rId2" imgW="7226280" imgH="939600" progId="Equation.3">
                  <p:embed/>
                </p:oleObj>
              </mc:Choice>
              <mc:Fallback>
                <p:oleObj name="Equation" r:id="rId2" imgW="7226280" imgH="939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" y="1143000"/>
                        <a:ext cx="722630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457200" y="2362200"/>
          <a:ext cx="6667500" cy="138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7" name="Equation" r:id="rId4" imgW="6667200" imgH="1384200" progId="Equation.3">
                  <p:embed/>
                </p:oleObj>
              </mc:Choice>
              <mc:Fallback>
                <p:oleObj name="Equation" r:id="rId4" imgW="6667200" imgH="1384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362200"/>
                        <a:ext cx="6667500" cy="1384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381000" y="4343400"/>
          <a:ext cx="65405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8" name="Equation" r:id="rId6" imgW="6540480" imgH="901440" progId="Equation.3">
                  <p:embed/>
                </p:oleObj>
              </mc:Choice>
              <mc:Fallback>
                <p:oleObj name="Equation" r:id="rId6" imgW="6540480" imgH="9014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343400"/>
                        <a:ext cx="6540500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/>
        </p:nvGraphicFramePr>
        <p:xfrm>
          <a:off x="457200" y="5715000"/>
          <a:ext cx="22225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9" name="Equation" r:id="rId8" imgW="2222280" imgH="812520" progId="Equation.3">
                  <p:embed/>
                </p:oleObj>
              </mc:Choice>
              <mc:Fallback>
                <p:oleObj name="Equation" r:id="rId8" imgW="2222280" imgH="81252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715000"/>
                        <a:ext cx="2222500" cy="81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2400"/>
            <a:ext cx="17529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CONTOH 3</a:t>
            </a:r>
            <a:endParaRPr lang="id-ID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685800"/>
            <a:ext cx="8915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r>
              <a:rPr lang="en-US" sz="2800" b="1" dirty="0" err="1"/>
              <a:t>larutan</a:t>
            </a:r>
            <a:r>
              <a:rPr lang="en-US" sz="2800" b="1" dirty="0"/>
              <a:t> 5% monomer A yang </a:t>
            </a:r>
            <a:r>
              <a:rPr lang="en-US" sz="2800" b="1" dirty="0" err="1"/>
              <a:t>mengandung</a:t>
            </a:r>
            <a:r>
              <a:rPr lang="en-US" sz="2800" b="1" dirty="0"/>
              <a:t> 10</a:t>
            </a:r>
            <a:r>
              <a:rPr lang="en-US" sz="2800" b="1" baseline="30000" dirty="0"/>
              <a:t>-4</a:t>
            </a:r>
            <a:r>
              <a:rPr lang="en-US" sz="2800" b="1" dirty="0"/>
              <a:t> mol/L </a:t>
            </a:r>
            <a:r>
              <a:rPr lang="en-US" sz="2800" b="1" dirty="0" err="1"/>
              <a:t>peroksida</a:t>
            </a:r>
            <a:r>
              <a:rPr lang="en-US" sz="2800" b="1" dirty="0"/>
              <a:t> P </a:t>
            </a:r>
            <a:r>
              <a:rPr lang="en-US" sz="2800" b="1" dirty="0" err="1"/>
              <a:t>dipolimerisasi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70</a:t>
            </a:r>
            <a:r>
              <a:rPr lang="en-US" sz="2800" b="1" dirty="0">
                <a:sym typeface="Symbol"/>
              </a:rPr>
              <a:t>C, </a:t>
            </a:r>
            <a:r>
              <a:rPr lang="en-US" sz="2800" b="1" dirty="0" err="1">
                <a:sym typeface="Symbol"/>
              </a:rPr>
              <a:t>maka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konversi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sebesar</a:t>
            </a:r>
            <a:r>
              <a:rPr lang="en-US" sz="2800" b="1" dirty="0">
                <a:sym typeface="Symbol"/>
              </a:rPr>
              <a:t> 40% </a:t>
            </a:r>
            <a:r>
              <a:rPr lang="en-US" sz="2800" b="1" dirty="0" err="1">
                <a:sym typeface="Symbol"/>
              </a:rPr>
              <a:t>akan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dicapai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dalam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waktu</a:t>
            </a:r>
            <a:r>
              <a:rPr lang="en-US" sz="2800" b="1" dirty="0">
                <a:sym typeface="Symbol"/>
              </a:rPr>
              <a:t> 1 jam. </a:t>
            </a:r>
            <a:r>
              <a:rPr lang="en-US" sz="2800" b="1" dirty="0" err="1">
                <a:sym typeface="Symbol"/>
              </a:rPr>
              <a:t>Berapa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waktu</a:t>
            </a:r>
            <a:r>
              <a:rPr lang="en-US" sz="2800" b="1" dirty="0">
                <a:sym typeface="Symbol"/>
              </a:rPr>
              <a:t> yang </a:t>
            </a:r>
            <a:r>
              <a:rPr lang="en-US" sz="2800" b="1" dirty="0" err="1">
                <a:sym typeface="Symbol"/>
              </a:rPr>
              <a:t>diperlukan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untuk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mem-polimerisasi</a:t>
            </a:r>
            <a:r>
              <a:rPr lang="en-US" sz="2800" b="1" dirty="0">
                <a:sym typeface="Symbol"/>
              </a:rPr>
              <a:t> 90% </a:t>
            </a:r>
            <a:r>
              <a:rPr lang="en-US" sz="2800" b="1" dirty="0" err="1">
                <a:sym typeface="Symbol"/>
              </a:rPr>
              <a:t>dari</a:t>
            </a:r>
            <a:r>
              <a:rPr lang="en-US" sz="2800" b="1" dirty="0">
                <a:sym typeface="Symbol"/>
              </a:rPr>
              <a:t> monomer yang </a:t>
            </a:r>
            <a:r>
              <a:rPr lang="en-US" sz="2800" b="1" dirty="0" err="1">
                <a:sym typeface="Symbol"/>
              </a:rPr>
              <a:t>semula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dimasukkan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ke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dalam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larutan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dengan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konsentrasi</a:t>
            </a:r>
            <a:r>
              <a:rPr lang="en-US" sz="2800" b="1" dirty="0">
                <a:sym typeface="Symbol"/>
              </a:rPr>
              <a:t> 10% </a:t>
            </a:r>
            <a:r>
              <a:rPr lang="en-US" sz="2800" b="1" dirty="0" err="1">
                <a:sym typeface="Symbol"/>
              </a:rPr>
              <a:t>dan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mengandung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peroksida</a:t>
            </a:r>
            <a:r>
              <a:rPr lang="en-US" sz="2800" b="1" dirty="0">
                <a:sym typeface="Symbol"/>
              </a:rPr>
              <a:t> P </a:t>
            </a:r>
            <a:r>
              <a:rPr lang="en-US" sz="2800" b="1" dirty="0" err="1">
                <a:sym typeface="Symbol"/>
              </a:rPr>
              <a:t>sebanyak</a:t>
            </a:r>
            <a:r>
              <a:rPr lang="en-US" sz="2800" b="1" dirty="0">
                <a:sym typeface="Symbol"/>
              </a:rPr>
              <a:t> 10</a:t>
            </a:r>
            <a:r>
              <a:rPr lang="en-US" sz="2800" b="1" baseline="30000" dirty="0">
                <a:sym typeface="Symbol"/>
              </a:rPr>
              <a:t>-2</a:t>
            </a:r>
            <a:r>
              <a:rPr lang="en-US" sz="2800" b="1" dirty="0">
                <a:sym typeface="Symbol"/>
              </a:rPr>
              <a:t> mol/L?</a:t>
            </a:r>
            <a:endParaRPr lang="id-ID" sz="28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84244" y="3896380"/>
            <a:ext cx="24065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PENYELESAIAN</a:t>
            </a:r>
            <a:endParaRPr lang="id-ID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85800" y="5626100"/>
          <a:ext cx="45085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58" name="Equation" r:id="rId2" imgW="4508280" imgH="1079280" progId="Equation.3">
                  <p:embed/>
                </p:oleObj>
              </mc:Choice>
              <mc:Fallback>
                <p:oleObj name="Equation" r:id="rId2" imgW="4508280" imgH="10792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626100"/>
                        <a:ext cx="45085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9600" y="4429780"/>
            <a:ext cx="8199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endParaRPr lang="id-ID" sz="2800" b="1" dirty="0"/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1524000" y="4457700"/>
          <a:ext cx="25908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59" name="Equation" r:id="rId4" imgW="2590560" imgH="495000" progId="Equation.3">
                  <p:embed/>
                </p:oleObj>
              </mc:Choice>
              <mc:Fallback>
                <p:oleObj name="Equation" r:id="rId4" imgW="2590560" imgH="4950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457700"/>
                        <a:ext cx="2590800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9600" y="5029200"/>
            <a:ext cx="3891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maka</a:t>
            </a:r>
            <a:r>
              <a:rPr lang="en-US" sz="2800" b="1" dirty="0"/>
              <a:t> pers. (27) </a:t>
            </a:r>
            <a:r>
              <a:rPr lang="en-US" sz="2800" b="1" dirty="0" err="1"/>
              <a:t>menjadi</a:t>
            </a:r>
            <a:r>
              <a:rPr lang="en-US" sz="2800" b="1" dirty="0"/>
              <a:t> 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759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Jika</a:t>
            </a:r>
            <a:r>
              <a:rPr lang="en-US" sz="2800" b="1" dirty="0"/>
              <a:t> </a:t>
            </a:r>
            <a:r>
              <a:rPr lang="en-US" sz="2800" b="1" dirty="0" err="1"/>
              <a:t>temperatur</a:t>
            </a:r>
            <a:r>
              <a:rPr lang="en-US" sz="2800" b="1" dirty="0"/>
              <a:t> </a:t>
            </a:r>
            <a:r>
              <a:rPr lang="en-US" sz="2800" b="1" dirty="0" err="1"/>
              <a:t>sama</a:t>
            </a:r>
            <a:r>
              <a:rPr lang="en-US" sz="2800" b="1" dirty="0"/>
              <a:t>, </a:t>
            </a:r>
            <a:r>
              <a:rPr lang="en-US" sz="2800" b="1" dirty="0" err="1"/>
              <a:t>maka</a:t>
            </a:r>
            <a:r>
              <a:rPr lang="en-US" sz="2800" b="1" dirty="0"/>
              <a:t> </a:t>
            </a:r>
            <a:r>
              <a:rPr lang="en-US" sz="2800" b="1" dirty="0" err="1"/>
              <a:t>harga</a:t>
            </a:r>
            <a:r>
              <a:rPr lang="en-US" sz="2800" b="1" dirty="0"/>
              <a:t> </a:t>
            </a:r>
            <a:r>
              <a:rPr lang="en-US" sz="2800" b="1" i="1" dirty="0" err="1"/>
              <a:t>k</a:t>
            </a:r>
            <a:r>
              <a:rPr lang="en-US" sz="2800" b="1" i="1" baseline="-25000" dirty="0" err="1"/>
              <a:t>p</a:t>
            </a:r>
            <a:r>
              <a:rPr lang="en-US" sz="2800" b="1" dirty="0"/>
              <a:t>, </a:t>
            </a:r>
            <a:r>
              <a:rPr lang="en-US" sz="2800" b="1" i="1" dirty="0" err="1"/>
              <a:t>k</a:t>
            </a:r>
            <a:r>
              <a:rPr lang="en-US" sz="2800" b="1" i="1" baseline="-25000" dirty="0" err="1"/>
              <a:t>d</a:t>
            </a:r>
            <a:r>
              <a:rPr lang="en-US" sz="2800" b="1" dirty="0"/>
              <a:t>,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i="1" dirty="0" err="1"/>
              <a:t>k</a:t>
            </a:r>
            <a:r>
              <a:rPr lang="en-US" sz="2800" b="1" i="1" baseline="-25000" dirty="0" err="1"/>
              <a:t>t</a:t>
            </a:r>
            <a:r>
              <a:rPr lang="en-US" sz="2800" b="1" dirty="0"/>
              <a:t> </a:t>
            </a:r>
            <a:r>
              <a:rPr lang="en-US" sz="2800" b="1" dirty="0" err="1"/>
              <a:t>konstan</a:t>
            </a:r>
            <a:r>
              <a:rPr lang="en-US" sz="2800" b="1" dirty="0"/>
              <a:t>.</a:t>
            </a:r>
            <a:endParaRPr lang="id-ID" sz="2800" b="1" dirty="0"/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914400" y="1143000"/>
          <a:ext cx="30226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2" name="Equation" r:id="rId2" imgW="3022560" imgH="495000" progId="Equation.3">
                  <p:embed/>
                </p:oleObj>
              </mc:Choice>
              <mc:Fallback>
                <p:oleObj name="Equation" r:id="rId2" imgW="3022560" imgH="495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143000"/>
                        <a:ext cx="3022600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5" name="Object 5"/>
          <p:cNvGraphicFramePr>
            <a:graphicFrameLocks noChangeAspect="1"/>
          </p:cNvGraphicFramePr>
          <p:nvPr/>
        </p:nvGraphicFramePr>
        <p:xfrm>
          <a:off x="1066800" y="1968500"/>
          <a:ext cx="31877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5" name="Equation" r:id="rId4" imgW="3187440" imgH="1054080" progId="Equation.3">
                  <p:embed/>
                </p:oleObj>
              </mc:Choice>
              <mc:Fallback>
                <p:oleObj name="Equation" r:id="rId4" imgW="3187440" imgH="10540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968500"/>
                        <a:ext cx="3187700" cy="1054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7" name="Object 7"/>
          <p:cNvGraphicFramePr>
            <a:graphicFrameLocks noChangeAspect="1"/>
          </p:cNvGraphicFramePr>
          <p:nvPr/>
        </p:nvGraphicFramePr>
        <p:xfrm>
          <a:off x="952500" y="3365500"/>
          <a:ext cx="35687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7" name="Equation" r:id="rId6" imgW="3568680" imgH="1054080" progId="Equation.3">
                  <p:embed/>
                </p:oleObj>
              </mc:Choice>
              <mc:Fallback>
                <p:oleObj name="Equation" r:id="rId6" imgW="3568680" imgH="10540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" y="3365500"/>
                        <a:ext cx="3568700" cy="1054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8" name="Object 8"/>
          <p:cNvGraphicFramePr>
            <a:graphicFrameLocks noChangeAspect="1"/>
          </p:cNvGraphicFramePr>
          <p:nvPr/>
        </p:nvGraphicFramePr>
        <p:xfrm>
          <a:off x="990600" y="4787900"/>
          <a:ext cx="5651500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8" name="Equation" r:id="rId8" imgW="5651280" imgH="1155600" progId="Equation.3">
                  <p:embed/>
                </p:oleObj>
              </mc:Choice>
              <mc:Fallback>
                <p:oleObj name="Equation" r:id="rId8" imgW="5651280" imgH="1155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787900"/>
                        <a:ext cx="5651500" cy="1155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973753"/>
            <a:ext cx="853439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800" b="1" dirty="0" err="1"/>
              <a:t>Inisiasi</a:t>
            </a:r>
            <a:r>
              <a:rPr lang="en-US" sz="2800" b="1" dirty="0"/>
              <a:t> </a:t>
            </a:r>
            <a:r>
              <a:rPr lang="en-US" sz="2800" b="1" dirty="0" err="1"/>
              <a:t>polimerisasi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 </a:t>
            </a:r>
            <a:r>
              <a:rPr lang="en-US" sz="2800" b="1" dirty="0" err="1"/>
              <a:t>bebas</a:t>
            </a:r>
            <a:r>
              <a:rPr lang="en-US" sz="2800" b="1" dirty="0"/>
              <a:t>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dilakukan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beberapa</a:t>
            </a:r>
            <a:r>
              <a:rPr lang="en-US" sz="2800" b="1" dirty="0"/>
              <a:t> </a:t>
            </a:r>
            <a:r>
              <a:rPr lang="en-US" sz="2800" b="1" dirty="0" err="1"/>
              <a:t>cara</a:t>
            </a:r>
            <a:r>
              <a:rPr lang="en-US" sz="2800" b="1" dirty="0"/>
              <a:t>:</a:t>
            </a:r>
          </a:p>
          <a:p>
            <a:pPr marL="341313" indent="-341313">
              <a:spcAft>
                <a:spcPts val="1800"/>
              </a:spcAft>
              <a:buFont typeface="Arial" pitchFamily="34" charset="0"/>
              <a:buChar char="•"/>
            </a:pPr>
            <a:r>
              <a:rPr lang="en-US" sz="2800" b="1" dirty="0" err="1"/>
              <a:t>Pemanasan</a:t>
            </a:r>
            <a:r>
              <a:rPr lang="en-US" sz="2800" b="1" dirty="0"/>
              <a:t> monomer</a:t>
            </a:r>
          </a:p>
          <a:p>
            <a:pPr marL="341313" indent="-341313">
              <a:spcAft>
                <a:spcPts val="1800"/>
              </a:spcAft>
              <a:buFont typeface="Arial" pitchFamily="34" charset="0"/>
              <a:buChar char="•"/>
            </a:pPr>
            <a:r>
              <a:rPr lang="en-US" sz="2800" b="1" dirty="0" err="1"/>
              <a:t>Penambahan</a:t>
            </a:r>
            <a:r>
              <a:rPr lang="en-US" sz="2800" b="1" dirty="0"/>
              <a:t> </a:t>
            </a:r>
            <a:r>
              <a:rPr lang="en-US" sz="2800" b="1" dirty="0" err="1"/>
              <a:t>inisiator</a:t>
            </a:r>
            <a:r>
              <a:rPr lang="en-US" sz="2800" b="1" dirty="0"/>
              <a:t> yang </a:t>
            </a:r>
            <a:r>
              <a:rPr lang="en-US" sz="2800" b="1" dirty="0" err="1"/>
              <a:t>akan</a:t>
            </a:r>
            <a:r>
              <a:rPr lang="en-US" sz="2800" b="1" dirty="0"/>
              <a:t> </a:t>
            </a:r>
            <a:r>
              <a:rPr lang="en-US" sz="2800" b="1" dirty="0" err="1"/>
              <a:t>membentuk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 </a:t>
            </a:r>
            <a:r>
              <a:rPr lang="en-US" sz="2800" b="1" dirty="0" err="1"/>
              <a:t>bebas</a:t>
            </a:r>
            <a:r>
              <a:rPr lang="en-US" sz="2800" b="1" dirty="0"/>
              <a:t> </a:t>
            </a:r>
            <a:r>
              <a:rPr lang="en-US" sz="2800" b="1" dirty="0" err="1"/>
              <a:t>ketika</a:t>
            </a:r>
            <a:r>
              <a:rPr lang="en-US" sz="2800" b="1" dirty="0"/>
              <a:t> </a:t>
            </a:r>
            <a:r>
              <a:rPr lang="en-US" sz="2800" b="1" dirty="0" err="1"/>
              <a:t>dipanaskan</a:t>
            </a:r>
            <a:r>
              <a:rPr lang="en-US" sz="2800" b="1" dirty="0"/>
              <a:t> 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di-radiasi</a:t>
            </a:r>
            <a:r>
              <a:rPr lang="en-US" sz="2800" b="1" dirty="0"/>
              <a:t>.</a:t>
            </a:r>
          </a:p>
          <a:p>
            <a:pPr marL="341313" indent="-341313">
              <a:spcAft>
                <a:spcPts val="1800"/>
              </a:spcAft>
            </a:pPr>
            <a:r>
              <a:rPr lang="en-US" sz="2800" b="1" dirty="0" err="1"/>
              <a:t>Contoh</a:t>
            </a:r>
            <a:r>
              <a:rPr lang="en-US" sz="2800" b="1" dirty="0"/>
              <a:t> </a:t>
            </a:r>
            <a:r>
              <a:rPr lang="en-US" sz="2800" b="1" dirty="0" err="1"/>
              <a:t>inisiator</a:t>
            </a:r>
            <a:r>
              <a:rPr lang="en-US" sz="2800" b="1" dirty="0"/>
              <a:t> </a:t>
            </a:r>
            <a:r>
              <a:rPr lang="en-US" sz="2800" b="1" dirty="0" err="1"/>
              <a:t>adalah</a:t>
            </a:r>
            <a:r>
              <a:rPr lang="en-US" sz="2800" b="1" dirty="0"/>
              <a:t> </a:t>
            </a:r>
            <a:r>
              <a:rPr lang="en-US" sz="2800" b="1" dirty="0" err="1"/>
              <a:t>benzoyl</a:t>
            </a:r>
            <a:r>
              <a:rPr lang="en-US" sz="2800" b="1" dirty="0"/>
              <a:t> </a:t>
            </a:r>
            <a:r>
              <a:rPr lang="en-US" sz="2800" b="1" dirty="0" err="1"/>
              <a:t>peroksida</a:t>
            </a:r>
            <a:r>
              <a:rPr lang="en-US" sz="2800" b="1" dirty="0"/>
              <a:t>.</a:t>
            </a:r>
          </a:p>
          <a:p>
            <a:pPr>
              <a:spcAft>
                <a:spcPts val="1800"/>
              </a:spcAft>
            </a:pPr>
            <a:r>
              <a:rPr lang="en-US" sz="2800" b="1" dirty="0" err="1"/>
              <a:t>Ketika</a:t>
            </a:r>
            <a:r>
              <a:rPr lang="en-US" sz="2800" b="1" dirty="0"/>
              <a:t> </a:t>
            </a:r>
            <a:r>
              <a:rPr lang="en-US" sz="2800" b="1" dirty="0" err="1"/>
              <a:t>dipanaskan</a:t>
            </a:r>
            <a:r>
              <a:rPr lang="en-US" sz="2800" b="1" dirty="0"/>
              <a:t>, </a:t>
            </a:r>
            <a:r>
              <a:rPr lang="en-US" sz="2800" b="1" dirty="0" err="1"/>
              <a:t>ikatan</a:t>
            </a:r>
            <a:r>
              <a:rPr lang="en-US" sz="2800" b="1" dirty="0"/>
              <a:t> </a:t>
            </a:r>
            <a:r>
              <a:rPr lang="en-US" sz="2800" b="1" dirty="0" err="1"/>
              <a:t>tunggal</a:t>
            </a:r>
            <a:r>
              <a:rPr lang="en-US" sz="2800" b="1" dirty="0"/>
              <a:t> O – O yang </a:t>
            </a:r>
            <a:r>
              <a:rPr lang="en-US" sz="2800" b="1" dirty="0" err="1"/>
              <a:t>tak</a:t>
            </a:r>
            <a:r>
              <a:rPr lang="en-US" sz="2800" b="1" dirty="0"/>
              <a:t> </a:t>
            </a:r>
            <a:r>
              <a:rPr lang="en-US" sz="2800" b="1" dirty="0" err="1"/>
              <a:t>stabil</a:t>
            </a:r>
            <a:r>
              <a:rPr lang="en-US" sz="2800" b="1" dirty="0"/>
              <a:t> </a:t>
            </a:r>
            <a:r>
              <a:rPr lang="en-US" sz="2800" b="1" dirty="0" err="1"/>
              <a:t>akan</a:t>
            </a:r>
            <a:r>
              <a:rPr lang="en-US" sz="2800" b="1" dirty="0"/>
              <a:t> </a:t>
            </a:r>
            <a:r>
              <a:rPr lang="en-US" sz="2800" b="1" dirty="0" err="1"/>
              <a:t>terpecah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dihasilkan</a:t>
            </a:r>
            <a:r>
              <a:rPr lang="en-US" sz="2800" b="1" dirty="0"/>
              <a:t> </a:t>
            </a:r>
            <a:r>
              <a:rPr lang="en-US" sz="2800" b="1" dirty="0" err="1"/>
              <a:t>dua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, </a:t>
            </a:r>
            <a:r>
              <a:rPr lang="en-US" sz="2800" b="1" dirty="0" err="1"/>
              <a:t>masing-masing</a:t>
            </a:r>
            <a:r>
              <a:rPr lang="en-US" sz="2800" b="1" dirty="0"/>
              <a:t> </a:t>
            </a:r>
            <a:r>
              <a:rPr lang="en-US" sz="2800" b="1" dirty="0" err="1"/>
              <a:t>memiliki</a:t>
            </a:r>
            <a:r>
              <a:rPr lang="en-US" sz="2800" b="1" dirty="0"/>
              <a:t> </a:t>
            </a:r>
            <a:r>
              <a:rPr lang="en-US" sz="2800" b="1" dirty="0" err="1"/>
              <a:t>satu</a:t>
            </a:r>
            <a:r>
              <a:rPr lang="en-US" sz="2800" b="1" dirty="0"/>
              <a:t> </a:t>
            </a:r>
            <a:r>
              <a:rPr lang="en-US" sz="2800" b="1" dirty="0" err="1"/>
              <a:t>elektron</a:t>
            </a:r>
            <a:r>
              <a:rPr lang="en-US" sz="2800" b="1" dirty="0"/>
              <a:t> yang </a:t>
            </a:r>
            <a:r>
              <a:rPr lang="en-US" sz="2800" b="1" dirty="0" err="1"/>
              <a:t>belum</a:t>
            </a:r>
            <a:r>
              <a:rPr lang="en-US" sz="2800" b="1" dirty="0"/>
              <a:t> </a:t>
            </a:r>
            <a:r>
              <a:rPr lang="en-US" sz="2800" b="1" dirty="0" err="1"/>
              <a:t>berpasangan</a:t>
            </a:r>
            <a:r>
              <a:rPr lang="en-US" sz="2800" b="1" dirty="0"/>
              <a:t>.</a:t>
            </a:r>
            <a:endParaRPr lang="id-ID" sz="2800" b="1" dirty="0"/>
          </a:p>
        </p:txBody>
      </p:sp>
    </p:spTree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529" y="609600"/>
            <a:ext cx="8912942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838200"/>
            <a:ext cx="8382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69199"/>
            <a:ext cx="4953000" cy="661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1447800" y="2438400"/>
            <a:ext cx="1816523" cy="751820"/>
            <a:chOff x="5105400" y="1143000"/>
            <a:chExt cx="1816523" cy="751820"/>
          </a:xfrm>
        </p:grpSpPr>
        <p:sp>
          <p:nvSpPr>
            <p:cNvPr id="7" name="TextBox 6"/>
            <p:cNvSpPr txBox="1"/>
            <p:nvPr/>
          </p:nvSpPr>
          <p:spPr>
            <a:xfrm>
              <a:off x="5105400" y="1371600"/>
              <a:ext cx="18165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I  </a:t>
              </a:r>
              <a:r>
                <a:rPr lang="en-US" sz="2800" b="1" dirty="0">
                  <a:sym typeface="Symbol"/>
                </a:rPr>
                <a:t> 2 R</a:t>
              </a:r>
              <a:r>
                <a:rPr lang="en-US" sz="2800" b="1" baseline="30000" dirty="0">
                  <a:sym typeface="Symbol"/>
                </a:rPr>
                <a:t></a:t>
              </a:r>
              <a:endParaRPr lang="id-ID" sz="2800" b="1" baseline="30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562600" y="1143000"/>
              <a:ext cx="442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i="1" dirty="0" err="1"/>
                <a:t>k</a:t>
              </a:r>
              <a:r>
                <a:rPr lang="en-US" sz="2400" b="1" i="1" baseline="-25000" dirty="0" err="1"/>
                <a:t>d</a:t>
              </a:r>
              <a:endParaRPr lang="id-ID" sz="2400" b="1" i="1" dirty="0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52400" y="12954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b="1" dirty="0" err="1">
                <a:solidFill>
                  <a:srgbClr val="FF0000"/>
                </a:solidFill>
              </a:rPr>
              <a:t>Disosiasi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homolitik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inisiator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/>
              <a:t>(I) yang </a:t>
            </a:r>
            <a:r>
              <a:rPr lang="en-US" sz="2800" b="1" dirty="0" err="1"/>
              <a:t>menghasilkan</a:t>
            </a:r>
            <a:r>
              <a:rPr lang="en-US" sz="2800" b="1" dirty="0"/>
              <a:t> </a:t>
            </a:r>
            <a:r>
              <a:rPr lang="en-US" sz="2800" b="1" dirty="0" err="1"/>
              <a:t>sepasang</a:t>
            </a:r>
            <a:r>
              <a:rPr lang="en-US" sz="2800" b="1" dirty="0"/>
              <a:t> </a:t>
            </a:r>
            <a:r>
              <a:rPr lang="en-US" sz="2800" b="1" dirty="0" err="1"/>
              <a:t>radikal</a:t>
            </a:r>
            <a:r>
              <a:rPr lang="en-US" sz="2800" b="1" dirty="0"/>
              <a:t> R</a:t>
            </a:r>
            <a:r>
              <a:rPr lang="en-US" sz="2800" b="1" baseline="30000" dirty="0">
                <a:sym typeface="Symbol"/>
              </a:rPr>
              <a:t></a:t>
            </a:r>
            <a:endParaRPr lang="id-ID" sz="28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7620000" y="2667000"/>
            <a:ext cx="5918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(1)</a:t>
            </a:r>
            <a:endParaRPr lang="id-ID" sz="28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762000" y="3657600"/>
            <a:ext cx="8229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1313" indent="-341313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i="1" dirty="0" err="1"/>
              <a:t>k</a:t>
            </a:r>
            <a:r>
              <a:rPr lang="en-US" sz="2800" b="1" i="1" baseline="-25000" dirty="0" err="1"/>
              <a:t>d</a:t>
            </a:r>
            <a:r>
              <a:rPr lang="en-US" sz="2800" b="1" dirty="0"/>
              <a:t> </a:t>
            </a:r>
            <a:r>
              <a:rPr lang="en-US" sz="2800" b="1" dirty="0" err="1"/>
              <a:t>adalah</a:t>
            </a:r>
            <a:r>
              <a:rPr lang="en-US" sz="2800" b="1" dirty="0"/>
              <a:t> </a:t>
            </a:r>
            <a:r>
              <a:rPr lang="en-US" sz="2800" b="1" dirty="0" err="1"/>
              <a:t>konstanta</a:t>
            </a:r>
            <a:r>
              <a:rPr lang="en-US" sz="2800" b="1" dirty="0"/>
              <a:t> </a:t>
            </a:r>
            <a:r>
              <a:rPr lang="en-US" sz="2800" b="1" dirty="0" err="1"/>
              <a:t>laju</a:t>
            </a:r>
            <a:r>
              <a:rPr lang="en-US" sz="2800" b="1" dirty="0"/>
              <a:t> </a:t>
            </a:r>
            <a:r>
              <a:rPr lang="en-US" sz="2800" b="1" dirty="0" err="1"/>
              <a:t>reaksi</a:t>
            </a:r>
            <a:r>
              <a:rPr lang="en-US" sz="2800" b="1" dirty="0"/>
              <a:t> </a:t>
            </a:r>
            <a:r>
              <a:rPr lang="en-US" sz="2800" b="1" dirty="0" err="1"/>
              <a:t>dekomposisi</a:t>
            </a:r>
            <a:r>
              <a:rPr lang="en-US" sz="2800" b="1" dirty="0"/>
              <a:t> </a:t>
            </a:r>
            <a:r>
              <a:rPr lang="en-US" sz="2800" b="1" dirty="0" err="1"/>
              <a:t>inisiator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temperatur</a:t>
            </a:r>
            <a:r>
              <a:rPr lang="en-US" sz="2800" b="1" dirty="0"/>
              <a:t> </a:t>
            </a:r>
            <a:r>
              <a:rPr lang="en-US" sz="2800" b="1" dirty="0" err="1"/>
              <a:t>tertentu</a:t>
            </a:r>
            <a:r>
              <a:rPr lang="en-US" sz="2800" b="1" dirty="0"/>
              <a:t>. </a:t>
            </a:r>
          </a:p>
          <a:p>
            <a:pPr marL="341313" indent="-341313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800" b="1" dirty="0" err="1"/>
              <a:t>Nilai</a:t>
            </a:r>
            <a:r>
              <a:rPr lang="en-US" sz="2800" b="1" dirty="0"/>
              <a:t> </a:t>
            </a:r>
            <a:r>
              <a:rPr lang="en-US" sz="2800" b="1" i="1" dirty="0" err="1"/>
              <a:t>k</a:t>
            </a:r>
            <a:r>
              <a:rPr lang="en-US" sz="2800" b="1" i="1" baseline="-25000" dirty="0" err="1"/>
              <a:t>d</a:t>
            </a:r>
            <a:r>
              <a:rPr lang="en-US" sz="2800" b="1" dirty="0"/>
              <a:t> </a:t>
            </a:r>
            <a:r>
              <a:rPr lang="en-US" sz="2800" b="1" dirty="0" err="1"/>
              <a:t>biasanya</a:t>
            </a:r>
            <a:r>
              <a:rPr lang="en-US" sz="2800" b="1" dirty="0"/>
              <a:t> </a:t>
            </a:r>
            <a:r>
              <a:rPr lang="en-US" sz="2800" b="1" dirty="0" err="1"/>
              <a:t>berkisar</a:t>
            </a:r>
            <a:r>
              <a:rPr lang="en-US" sz="2800" b="1" dirty="0"/>
              <a:t> </a:t>
            </a:r>
            <a:r>
              <a:rPr lang="en-US" sz="2800" b="1" dirty="0" err="1"/>
              <a:t>antara</a:t>
            </a:r>
            <a:r>
              <a:rPr lang="en-US" sz="2800" b="1" dirty="0"/>
              <a:t> 10</a:t>
            </a:r>
            <a:r>
              <a:rPr lang="en-US" sz="2800" b="1" baseline="30000" dirty="0"/>
              <a:t>-4</a:t>
            </a:r>
            <a:r>
              <a:rPr lang="en-US" sz="2800" b="1" dirty="0"/>
              <a:t> </a:t>
            </a:r>
            <a:r>
              <a:rPr lang="en-US" sz="2800" b="1" dirty="0" err="1"/>
              <a:t>sampai</a:t>
            </a:r>
            <a:r>
              <a:rPr lang="en-US" sz="2800" b="1" dirty="0"/>
              <a:t> 10</a:t>
            </a:r>
            <a:r>
              <a:rPr lang="en-US" sz="2800" b="1" baseline="30000" dirty="0"/>
              <a:t>-6</a:t>
            </a:r>
            <a:r>
              <a:rPr lang="en-US" sz="2800" b="1" dirty="0"/>
              <a:t> s</a:t>
            </a:r>
            <a:r>
              <a:rPr lang="en-US" sz="2800" b="1" baseline="30000" dirty="0"/>
              <a:t>-1</a:t>
            </a:r>
            <a:r>
              <a:rPr lang="en-US" sz="2800" b="1" dirty="0"/>
              <a:t>.</a:t>
            </a:r>
          </a:p>
          <a:p>
            <a:pPr marL="341313" indent="-341313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800" b="1" dirty="0" err="1"/>
              <a:t>Karena</a:t>
            </a:r>
            <a:r>
              <a:rPr lang="en-US" sz="2800" b="1" dirty="0"/>
              <a:t> </a:t>
            </a:r>
            <a:r>
              <a:rPr lang="en-US" sz="2800" b="1" dirty="0" err="1"/>
              <a:t>berasal</a:t>
            </a:r>
            <a:r>
              <a:rPr lang="en-US" sz="2800" b="1" dirty="0"/>
              <a:t> </a:t>
            </a:r>
            <a:r>
              <a:rPr lang="en-US" sz="2800" b="1" dirty="0" err="1"/>
              <a:t>dari</a:t>
            </a:r>
            <a:r>
              <a:rPr lang="en-US" sz="2800" b="1" dirty="0"/>
              <a:t> </a:t>
            </a:r>
            <a:r>
              <a:rPr lang="en-US" sz="2800" b="1" dirty="0" err="1"/>
              <a:t>inisiator</a:t>
            </a:r>
            <a:r>
              <a:rPr lang="en-US" sz="2800" b="1" dirty="0"/>
              <a:t>, </a:t>
            </a:r>
            <a:r>
              <a:rPr lang="en-US" sz="2800" b="1" dirty="0" err="1"/>
              <a:t>maka</a:t>
            </a:r>
            <a:r>
              <a:rPr lang="en-US" sz="2800" b="1" dirty="0"/>
              <a:t> R</a:t>
            </a:r>
            <a:r>
              <a:rPr lang="en-US" sz="2800" b="1" baseline="30000" dirty="0">
                <a:sym typeface="Symbol"/>
              </a:rPr>
              <a:t>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disebut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sebagai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radikal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inisiator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atau</a:t>
            </a:r>
            <a:r>
              <a:rPr lang="en-US" sz="2800" b="1" dirty="0">
                <a:sym typeface="Symbol"/>
              </a:rPr>
              <a:t> </a:t>
            </a:r>
            <a:r>
              <a:rPr lang="en-US" sz="2800" b="1" dirty="0" err="1">
                <a:sym typeface="Symbol"/>
              </a:rPr>
              <a:t>radikal</a:t>
            </a:r>
            <a:r>
              <a:rPr lang="en-US" sz="2800" b="1" dirty="0">
                <a:sym typeface="Symbol"/>
              </a:rPr>
              <a:t> primer.</a:t>
            </a:r>
            <a:endParaRPr lang="id-ID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533400"/>
            <a:ext cx="41517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TAHAP-TAHAP INISIASI:</a:t>
            </a:r>
            <a:endParaRPr lang="id-ID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5604</TotalTime>
  <Words>1836</Words>
  <Application>Microsoft Macintosh PowerPoint</Application>
  <PresentationFormat>On-screen Show (4:3)</PresentationFormat>
  <Paragraphs>193</Paragraphs>
  <Slides>45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Aharoni</vt:lpstr>
      <vt:lpstr>AR CHRISTY</vt:lpstr>
      <vt:lpstr>Arial</vt:lpstr>
      <vt:lpstr>Calibri</vt:lpstr>
      <vt:lpstr>Symbol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RATNA</dc:creator>
  <cp:lastModifiedBy>John Hendri</cp:lastModifiedBy>
  <cp:revision>21</cp:revision>
  <dcterms:created xsi:type="dcterms:W3CDTF">2011-06-09T03:26:34Z</dcterms:created>
  <dcterms:modified xsi:type="dcterms:W3CDTF">2024-05-14T07:13:07Z</dcterms:modified>
</cp:coreProperties>
</file>