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D55E-375B-4EF5-A4DC-3C05D930FE4F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D5EEC-3298-4299-AAA2-AD0D43EEA9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33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2FE5D9-D49D-4550-B211-E4F741A08D05}" type="slidenum">
              <a:rPr lang="en-US" altLang="id-ID" sz="1200">
                <a:latin typeface="Times New Roman" panose="02020603050405020304" pitchFamily="18" charset="0"/>
              </a:rPr>
              <a:pPr/>
              <a:t>22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4338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BE399B-F7B8-4829-9D66-A3D7761157F9}" type="slidenum">
              <a:rPr lang="en-US" altLang="id-ID" sz="1200">
                <a:latin typeface="Times New Roman" panose="02020603050405020304" pitchFamily="18" charset="0"/>
              </a:rPr>
              <a:pPr/>
              <a:t>31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19017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895347-21B7-406D-8E4E-DF55466F0F1E}" type="slidenum">
              <a:rPr lang="en-US" altLang="id-ID" sz="1200">
                <a:latin typeface="Times New Roman" panose="02020603050405020304" pitchFamily="18" charset="0"/>
              </a:rPr>
              <a:pPr/>
              <a:t>23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solidFill>
                <a:srgbClr val="034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E832C-A5FB-4B8C-B2BC-58BDC12113F5}" type="slidenum">
              <a:rPr lang="en-US" altLang="id-ID" sz="1200">
                <a:latin typeface="Times New Roman" panose="02020603050405020304" pitchFamily="18" charset="0"/>
              </a:rPr>
              <a:pPr/>
              <a:t>24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75545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DAE573-85EF-4C70-A253-D3742D696336}" type="slidenum">
              <a:rPr lang="en-US" altLang="id-ID" sz="1200">
                <a:latin typeface="Times New Roman" panose="02020603050405020304" pitchFamily="18" charset="0"/>
              </a:rPr>
              <a:pPr/>
              <a:t>25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solidFill>
                <a:srgbClr val="034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FBBE4E-B045-44C6-A2E4-7495EC234212}" type="slidenum">
              <a:rPr lang="en-US" altLang="id-ID" sz="1200">
                <a:latin typeface="Times New Roman" panose="02020603050405020304" pitchFamily="18" charset="0"/>
              </a:rPr>
              <a:pPr/>
              <a:t>26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3843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F31777-5486-4B71-A844-C01DBAFE25E8}" type="slidenum">
              <a:rPr lang="en-US" altLang="id-ID" sz="1200">
                <a:latin typeface="Times New Roman" panose="02020603050405020304" pitchFamily="18" charset="0"/>
              </a:rPr>
              <a:pPr/>
              <a:t>27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64041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F547E7-2317-44C7-98B1-4D466F045097}" type="slidenum">
              <a:rPr lang="en-US" altLang="id-ID" sz="1200">
                <a:latin typeface="Times New Roman" panose="02020603050405020304" pitchFamily="18" charset="0"/>
              </a:rPr>
              <a:pPr/>
              <a:t>28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solidFill>
                <a:srgbClr val="034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8E66C4-A9FD-4127-AA8C-42C0DE76FCD9}" type="slidenum">
              <a:rPr lang="en-US" altLang="id-ID" sz="1200">
                <a:latin typeface="Times New Roman" panose="02020603050405020304" pitchFamily="18" charset="0"/>
              </a:rPr>
              <a:pPr/>
              <a:t>29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50552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73C483-87DB-436C-A55A-047D2B87B720}" type="slidenum">
              <a:rPr lang="en-US" altLang="id-ID" sz="1200">
                <a:latin typeface="Times New Roman" panose="02020603050405020304" pitchFamily="18" charset="0"/>
              </a:rPr>
              <a:pPr/>
              <a:t>30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solidFill>
                <a:srgbClr val="034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539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617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9961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02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578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106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99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665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840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525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275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9765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006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5151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4822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134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72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487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944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677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493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2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766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9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51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70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391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00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694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0860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Concept of The Origin of Life and The Cell</a:t>
            </a:r>
            <a:r>
              <a:rPr lang="id-ID" b="1" dirty="0">
                <a:solidFill>
                  <a:schemeClr val="accent6"/>
                </a:solidFill>
              </a:rPr>
              <a:t/>
            </a:r>
            <a:br>
              <a:rPr lang="id-ID" b="1" dirty="0">
                <a:solidFill>
                  <a:schemeClr val="accent6"/>
                </a:solidFill>
              </a:rPr>
            </a:br>
            <a:r>
              <a:rPr lang="id-ID" dirty="0" smtClean="0"/>
              <a:t>Basic Science – Bio 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MK Sains Dasar</a:t>
            </a:r>
          </a:p>
          <a:p>
            <a:r>
              <a:rPr lang="id-ID" dirty="0" smtClean="0"/>
              <a:t>PS S1 Kimia</a:t>
            </a:r>
          </a:p>
          <a:p>
            <a:r>
              <a:rPr lang="id-ID" dirty="0" smtClean="0"/>
              <a:t>Dzul Fithria Mumtazah, M.Sc.</a:t>
            </a:r>
            <a:endParaRPr lang="id-ID" dirty="0"/>
          </a:p>
        </p:txBody>
      </p:sp>
      <p:pic>
        <p:nvPicPr>
          <p:cNvPr id="1026" name="Picture 2" descr="Keterampilan Proses Sains dalam Lembar Kerja Siswa | SILA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01" y="864352"/>
            <a:ext cx="2753370" cy="17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knologi Pengurutan Genom Ilmuwan Australia, Melacak Covid-19 Lebih Cepat  Halaman all - Kompa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01" y="2745953"/>
            <a:ext cx="2753370" cy="18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7030A0"/>
                </a:solidFill>
                <a:latin typeface="+mn-lt"/>
              </a:rPr>
              <a:t>Makhluk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Hidup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Memperlihatkan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Keteraturan</a:t>
            </a:r>
            <a:endParaRPr lang="en-US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379" y="974558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keteraturan</a:t>
            </a:r>
            <a:r>
              <a:rPr lang="en-US" dirty="0" smtClean="0"/>
              <a:t>: mo</a:t>
            </a:r>
            <a:r>
              <a:rPr lang="id-ID" dirty="0" smtClean="0"/>
              <a:t>lekul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organ, organ-organ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 </a:t>
            </a:r>
            <a:r>
              <a:rPr lang="en-US" dirty="0" err="1" smtClean="0"/>
              <a:t>sutu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organ.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Sistem</a:t>
            </a:r>
            <a:r>
              <a:rPr lang="en-US" dirty="0" smtClean="0"/>
              <a:t> organ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id-ID" dirty="0" smtClean="0"/>
              <a:t>a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</a:t>
            </a:r>
            <a:r>
              <a:rPr lang="en-US" dirty="0" err="1" smtClean="0"/>
              <a:t>populasi</a:t>
            </a:r>
            <a:r>
              <a:rPr lang="en-US" dirty="0" smtClean="0"/>
              <a:t> 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,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bioma</a:t>
            </a:r>
            <a:r>
              <a:rPr lang="en-US" dirty="0" smtClean="0"/>
              <a:t> </a:t>
            </a:r>
            <a:r>
              <a:rPr lang="en-US" dirty="0" err="1" smtClean="0"/>
              <a:t>dst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16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71433"/>
            <a:ext cx="7772400" cy="783336"/>
          </a:xfrm>
        </p:spPr>
        <p:txBody>
          <a:bodyPr/>
          <a:lstStyle/>
          <a:p>
            <a:r>
              <a:rPr lang="id-ID" sz="3200" dirty="0">
                <a:solidFill>
                  <a:srgbClr val="7030A0"/>
                </a:solidFill>
                <a:latin typeface="+mn-lt"/>
              </a:rPr>
              <a:t>M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etabolisme</a:t>
            </a:r>
            <a:endParaRPr lang="en-US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942347" y="1309686"/>
            <a:ext cx="7729566" cy="2333628"/>
          </a:xfrm>
        </p:spPr>
        <p:txBody>
          <a:bodyPr>
            <a:normAutofit lnSpcReduction="10000"/>
          </a:bodyPr>
          <a:lstStyle/>
          <a:p>
            <a:pPr marL="9144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Semua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makhluk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membutuhkan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mengolah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memanfaatkan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lingkungan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Proses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terkait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metabolisme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Fotosintesis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Respirasi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Nutrisi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44" y="3643314"/>
            <a:ext cx="4858213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34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74" y="1676400"/>
            <a:ext cx="2711116" cy="271239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+mn-lt"/>
              </a:rPr>
              <a:t>Irritabilitas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: 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Memberi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Respons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pada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Stimulus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28474" y="609600"/>
            <a:ext cx="7924800" cy="21336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jasad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merespons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</a:t>
            </a:r>
            <a:r>
              <a:rPr lang="en-US" dirty="0" err="1"/>
              <a:t>Tujuannya</a:t>
            </a:r>
            <a:r>
              <a:rPr lang="en-US" dirty="0"/>
              <a:t> agar </a:t>
            </a:r>
            <a:r>
              <a:rPr lang="en-US" dirty="0" err="1"/>
              <a:t>tercipta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(homeostasis).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disnamakan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:</a:t>
            </a:r>
          </a:p>
        </p:txBody>
      </p:sp>
      <p:pic>
        <p:nvPicPr>
          <p:cNvPr id="6" name="Picture 8" descr="HIBERNATION_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516" y="2983833"/>
            <a:ext cx="3140762" cy="245503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1716" y="2983832"/>
            <a:ext cx="33324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4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7030A0"/>
                </a:solidFill>
                <a:latin typeface="+mn-lt"/>
              </a:rPr>
              <a:t>H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omeostasis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8973" y="1123837"/>
            <a:ext cx="715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internal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marL="640080" lvl="1" indent="-182880">
              <a:buFont typeface="Arial" pitchFamily="34" charset="0"/>
              <a:buChar char="•"/>
            </a:pPr>
            <a:r>
              <a:rPr lang="en-US" dirty="0" err="1"/>
              <a:t>Osmoregulasi</a:t>
            </a:r>
            <a:endParaRPr lang="en-US" dirty="0"/>
          </a:p>
          <a:p>
            <a:pPr marL="640080" lvl="1" indent="-182880">
              <a:buFont typeface="Arial" pitchFamily="34" charset="0"/>
              <a:buChar char="•"/>
            </a:pPr>
            <a:r>
              <a:rPr lang="en-US" dirty="0" err="1"/>
              <a:t>Termoregulasi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3768" y="2827421"/>
            <a:ext cx="664371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041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7030A0"/>
                </a:solidFill>
                <a:latin typeface="+mn-lt"/>
              </a:rPr>
              <a:t>R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eproduksi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831051" y="890337"/>
            <a:ext cx="5486400" cy="2286000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reproduksi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reproduksi</a:t>
            </a:r>
            <a:r>
              <a:rPr lang="en-US" sz="2400" dirty="0"/>
              <a:t> yang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</a:p>
        </p:txBody>
      </p:sp>
      <p:pic>
        <p:nvPicPr>
          <p:cNvPr id="4" name="Picture 5" descr="fig50_05"/>
          <p:cNvPicPr>
            <a:picLocks noChangeAspect="1" noChangeArrowheads="1"/>
          </p:cNvPicPr>
          <p:nvPr/>
        </p:nvPicPr>
        <p:blipFill>
          <a:blip r:embed="rId2"/>
          <a:srcRect l="5660" t="18000" b="22000"/>
          <a:stretch>
            <a:fillRect/>
          </a:stretch>
        </p:blipFill>
        <p:spPr>
          <a:xfrm>
            <a:off x="6224083" y="3573379"/>
            <a:ext cx="3810000" cy="228600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1040" y="1761248"/>
            <a:ext cx="2224843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642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9822" y="0"/>
            <a:ext cx="4724400" cy="762000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Macam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Reproduksi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79557" y="1383632"/>
            <a:ext cx="4419600" cy="1524000"/>
          </a:xfrm>
        </p:spPr>
        <p:txBody>
          <a:bodyPr>
            <a:normAutofit fontScale="92500"/>
          </a:bodyPr>
          <a:lstStyle/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/>
              <a:t>Vegetatif</a:t>
            </a:r>
            <a:r>
              <a:rPr lang="en-US" sz="2800" dirty="0"/>
              <a:t> (</a:t>
            </a:r>
            <a:r>
              <a:rPr lang="en-US" sz="2800" dirty="0" err="1"/>
              <a:t>aseksual</a:t>
            </a:r>
            <a:r>
              <a:rPr lang="en-US" sz="2800" dirty="0"/>
              <a:t>)</a:t>
            </a:r>
          </a:p>
          <a:p>
            <a:pPr marL="731520" indent="-274320">
              <a:spcBef>
                <a:spcPts val="0"/>
              </a:spcBef>
            </a:pPr>
            <a:r>
              <a:rPr lang="en-US" dirty="0" err="1"/>
              <a:t>Pembelahan</a:t>
            </a:r>
            <a:r>
              <a:rPr lang="en-US" dirty="0"/>
              <a:t> mitosis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pPr marL="731520" indent="-27432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induk</a:t>
            </a:r>
            <a:endParaRPr lang="en-US" dirty="0"/>
          </a:p>
          <a:p>
            <a:pPr marL="731520" indent="-27432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609600"/>
            <a:ext cx="309092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5000" y="4572000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/>
            <a:r>
              <a:rPr lang="en-US" dirty="0"/>
              <a:t>2</a:t>
            </a:r>
            <a:r>
              <a:rPr lang="en-US" sz="2400" dirty="0"/>
              <a:t>. </a:t>
            </a:r>
            <a:r>
              <a:rPr lang="en-US" sz="2400" dirty="0" err="1"/>
              <a:t>Generatif</a:t>
            </a:r>
            <a:r>
              <a:rPr lang="en-US" sz="2400" dirty="0"/>
              <a:t> (</a:t>
            </a:r>
            <a:r>
              <a:rPr lang="en-US" sz="2400" dirty="0" err="1"/>
              <a:t>seksual</a:t>
            </a:r>
            <a:r>
              <a:rPr lang="en-US" sz="2400" dirty="0"/>
              <a:t>)</a:t>
            </a:r>
          </a:p>
          <a:p>
            <a:pPr marL="548640" indent="-274320">
              <a:buFont typeface="Arial" pitchFamily="34" charset="0"/>
              <a:buChar char="•"/>
            </a:pPr>
            <a:r>
              <a:rPr lang="en-US" dirty="0" err="1"/>
              <a:t>Pembelahan</a:t>
            </a:r>
            <a:r>
              <a:rPr lang="en-US" dirty="0"/>
              <a:t> meiosis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kelamin</a:t>
            </a:r>
            <a:endParaRPr lang="en-US" dirty="0"/>
          </a:p>
          <a:p>
            <a:pPr marL="548640" indent="-274320">
              <a:buFont typeface="Arial" pitchFamily="34" charset="0"/>
              <a:buChar char="•"/>
            </a:pP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betina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048000"/>
            <a:ext cx="3352800" cy="360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467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7030A0"/>
                </a:solidFill>
              </a:rPr>
              <a:t>Makhluk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Hidup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id-ID" sz="3200" dirty="0">
                <a:solidFill>
                  <a:srgbClr val="7030A0"/>
                </a:solidFill>
              </a:rPr>
              <a:t>dan Gerak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1"/>
            <a:ext cx="6019800" cy="4297363"/>
          </a:xfrm>
        </p:spPr>
        <p:txBody>
          <a:bodyPr>
            <a:normAutofit/>
          </a:bodyPr>
          <a:lstStyle/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makhluk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(</a:t>
            </a:r>
            <a:r>
              <a:rPr lang="en-US" sz="2400" dirty="0" err="1"/>
              <a:t>kemampuan</a:t>
            </a:r>
            <a:r>
              <a:rPr lang="en-US" sz="2400" dirty="0"/>
              <a:t>) </a:t>
            </a:r>
            <a:r>
              <a:rPr lang="en-US" sz="2400" dirty="0" err="1"/>
              <a:t>bergerak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setidaknya</a:t>
            </a:r>
            <a:r>
              <a:rPr lang="en-US" sz="2400" dirty="0"/>
              <a:t> </a:t>
            </a:r>
            <a:r>
              <a:rPr lang="en-US" sz="2400" dirty="0" err="1"/>
              <a:t>diperlihatkan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tingkatan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(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fagosit</a:t>
            </a:r>
            <a:r>
              <a:rPr lang="en-US" sz="2400" dirty="0"/>
              <a:t>,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gamet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rambut</a:t>
            </a:r>
            <a:r>
              <a:rPr lang="en-US" sz="2400" dirty="0"/>
              <a:t>/</a:t>
            </a:r>
            <a:r>
              <a:rPr lang="en-US" sz="2400" dirty="0" err="1"/>
              <a:t>bulu</a:t>
            </a:r>
            <a:r>
              <a:rPr lang="en-US" sz="2400" dirty="0"/>
              <a:t> </a:t>
            </a:r>
            <a:r>
              <a:rPr lang="en-US" sz="2400" dirty="0" err="1"/>
              <a:t>cambuk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pergerakan</a:t>
            </a:r>
            <a:r>
              <a:rPr lang="en-US" sz="2400" dirty="0"/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2438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709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id-ID" sz="3200" dirty="0">
                <a:solidFill>
                  <a:srgbClr val="7030A0"/>
                </a:solidFill>
              </a:rPr>
              <a:t>T</a:t>
            </a:r>
            <a:r>
              <a:rPr lang="en-US" sz="3200" dirty="0" err="1">
                <a:solidFill>
                  <a:srgbClr val="7030A0"/>
                </a:solidFill>
              </a:rPr>
              <a:t>umbuh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dan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id-ID" sz="3200" dirty="0">
                <a:solidFill>
                  <a:srgbClr val="7030A0"/>
                </a:solidFill>
              </a:rPr>
              <a:t>B</a:t>
            </a:r>
            <a:r>
              <a:rPr lang="en-US" sz="3200" dirty="0" err="1">
                <a:solidFill>
                  <a:srgbClr val="7030A0"/>
                </a:solidFill>
              </a:rPr>
              <a:t>erkembang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/>
            <a:r>
              <a:rPr lang="en-US" sz="2000" dirty="0"/>
              <a:t>  </a:t>
            </a:r>
            <a:r>
              <a:rPr lang="en-US" sz="2000" dirty="0" err="1"/>
              <a:t>Tumbuh</a:t>
            </a:r>
            <a:r>
              <a:rPr lang="en-US" sz="2000" dirty="0"/>
              <a:t>: </a:t>
            </a:r>
          </a:p>
          <a:p>
            <a:pPr marL="274320" indent="-274320"/>
            <a:r>
              <a:rPr lang="en-US" sz="2000" dirty="0"/>
              <a:t>	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(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volume)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4191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/>
            <a:r>
              <a:rPr lang="en-US" sz="2000" dirty="0"/>
              <a:t>  </a:t>
            </a:r>
            <a:r>
              <a:rPr lang="en-US" sz="2000" dirty="0" err="1"/>
              <a:t>Berkembang</a:t>
            </a:r>
            <a:r>
              <a:rPr lang="en-US" sz="2000" dirty="0"/>
              <a:t>: </a:t>
            </a:r>
          </a:p>
          <a:p>
            <a:pPr marL="274320" indent="-274320"/>
            <a:r>
              <a:rPr lang="en-US" sz="2000" dirty="0"/>
              <a:t>	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/</a:t>
            </a:r>
            <a:r>
              <a:rPr lang="en-US" dirty="0" err="1"/>
              <a:t>kemampuan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t="9806"/>
          <a:stretch>
            <a:fillRect/>
          </a:stretch>
        </p:blipFill>
        <p:spPr bwMode="auto">
          <a:xfrm>
            <a:off x="6172200" y="4953001"/>
            <a:ext cx="3505200" cy="140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l="3938" t="4762" r="1540" b="4762"/>
          <a:stretch>
            <a:fillRect/>
          </a:stretch>
        </p:blipFill>
        <p:spPr bwMode="auto">
          <a:xfrm>
            <a:off x="2667001" y="2133600"/>
            <a:ext cx="404261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122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95" y="1961147"/>
            <a:ext cx="2803358" cy="3092116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7030A0"/>
                </a:solidFill>
              </a:rPr>
              <a:t>Makhluk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Hidup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Beradaptasi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417575" y="3009397"/>
            <a:ext cx="5105400" cy="251460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Morfologi</a:t>
            </a:r>
            <a:endParaRPr lang="en-US" sz="2400" dirty="0"/>
          </a:p>
          <a:p>
            <a:pPr lvl="1"/>
            <a:r>
              <a:rPr lang="en-US" sz="2000" dirty="0" err="1"/>
              <a:t>Struktural</a:t>
            </a:r>
            <a:endParaRPr lang="en-US" sz="2000" dirty="0"/>
          </a:p>
          <a:p>
            <a:pPr lvl="1"/>
            <a:r>
              <a:rPr lang="en-US" sz="2000" dirty="0" err="1"/>
              <a:t>Warna</a:t>
            </a:r>
            <a:endParaRPr lang="en-US" sz="2000" dirty="0"/>
          </a:p>
          <a:p>
            <a:r>
              <a:rPr lang="en-US" sz="2400" dirty="0" err="1"/>
              <a:t>Fisiologi</a:t>
            </a:r>
            <a:endParaRPr lang="en-US" sz="2400" dirty="0"/>
          </a:p>
          <a:p>
            <a:r>
              <a:rPr lang="en-US" sz="2400" dirty="0" err="1"/>
              <a:t>Perilaku</a:t>
            </a:r>
            <a:endParaRPr lang="en-US" sz="2400" dirty="0"/>
          </a:p>
          <a:p>
            <a:r>
              <a:rPr lang="en-US" sz="2400" dirty="0" err="1"/>
              <a:t>Reproduktif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415940" y="907447"/>
            <a:ext cx="762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meningkatnya</a:t>
            </a:r>
            <a:r>
              <a:rPr lang="en-US" sz="2000" dirty="0"/>
              <a:t> </a:t>
            </a:r>
            <a:r>
              <a:rPr lang="en-US" sz="2000" dirty="0" err="1"/>
              <a:t>kelulushidupan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sesuainya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lingkungannya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kesesuaian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lingkungannya</a:t>
            </a:r>
            <a:r>
              <a:rPr lang="en-US" sz="2000" dirty="0"/>
              <a:t>, </a:t>
            </a:r>
            <a:r>
              <a:rPr lang="en-US" sz="2000" dirty="0" err="1"/>
              <a:t>adaptasi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dibedakan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5 </a:t>
            </a:r>
            <a:r>
              <a:rPr lang="en-US" sz="2000" dirty="0" err="1"/>
              <a:t>kategori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8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1" y="135923"/>
            <a:ext cx="5638800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Contoh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adaptasi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5201" y="1442528"/>
            <a:ext cx="5791200" cy="390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>
              <a:buAutoNum type="arabicPeriod"/>
            </a:pPr>
            <a:r>
              <a:rPr lang="en-US" sz="2400" b="1" dirty="0" err="1"/>
              <a:t>Adaptasi</a:t>
            </a:r>
            <a:r>
              <a:rPr lang="en-US" sz="2400" b="1" dirty="0"/>
              <a:t> </a:t>
            </a:r>
            <a:r>
              <a:rPr lang="en-US" sz="2400" b="1" dirty="0" err="1"/>
              <a:t>Struktural</a:t>
            </a:r>
            <a:r>
              <a:rPr lang="en-US" sz="2400" b="1" dirty="0"/>
              <a:t> </a:t>
            </a:r>
          </a:p>
          <a:p>
            <a:pPr marL="525780" indent="-457200">
              <a:spcBef>
                <a:spcPts val="0"/>
              </a:spcBef>
              <a:buNone/>
            </a:pPr>
            <a:r>
              <a:rPr lang="en-US" dirty="0"/>
              <a:t>        </a:t>
            </a:r>
            <a:r>
              <a:rPr lang="en-US" dirty="0" err="1"/>
              <a:t>Adaptasi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/</a:t>
            </a:r>
            <a:r>
              <a:rPr lang="en-US" dirty="0" err="1"/>
              <a:t>tidak</a:t>
            </a:r>
            <a:r>
              <a:rPr lang="en-US" dirty="0"/>
              <a:t> organ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 </a:t>
            </a:r>
            <a:r>
              <a:rPr lang="en-US" dirty="0" err="1"/>
              <a:t>tubuh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Bentuk</a:t>
            </a:r>
            <a:r>
              <a:rPr lang="en-US" dirty="0"/>
              <a:t> torpedo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air.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Selaput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kaki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itik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itik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berenang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sz="2400" b="1" dirty="0"/>
              <a:t>2.  </a:t>
            </a:r>
            <a:r>
              <a:rPr lang="en-US" sz="2400" b="1" dirty="0" err="1"/>
              <a:t>Adaptasi</a:t>
            </a:r>
            <a:r>
              <a:rPr lang="en-US" sz="2400" b="1" dirty="0"/>
              <a:t>  </a:t>
            </a:r>
            <a:r>
              <a:rPr lang="en-US" sz="2400" b="1" dirty="0" err="1"/>
              <a:t>Warna</a:t>
            </a:r>
            <a:endParaRPr lang="en-US" b="1" dirty="0"/>
          </a:p>
          <a:p>
            <a:pPr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b="1" dirty="0" err="1"/>
              <a:t>B</a:t>
            </a:r>
            <a:r>
              <a:rPr lang="en-US" dirty="0" err="1"/>
              <a:t>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</a:t>
            </a:r>
            <a:r>
              <a:rPr lang="en-US" dirty="0" err="1"/>
              <a:t>sisik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bulu</a:t>
            </a:r>
            <a:r>
              <a:rPr lang="en-US" dirty="0"/>
              <a:t>)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Mimikri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aposematic</a:t>
            </a:r>
            <a:r>
              <a:rPr lang="en-US" dirty="0"/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990600" y="834190"/>
            <a:ext cx="2286001" cy="5558007"/>
            <a:chOff x="6553199" y="762000"/>
            <a:chExt cx="2286001" cy="5558007"/>
          </a:xfrm>
        </p:grpSpPr>
        <p:pic>
          <p:nvPicPr>
            <p:cNvPr id="5" name="Picture 15" descr="pauwoog"/>
            <p:cNvPicPr>
              <a:picLocks noChangeAspect="1" noChangeArrowheads="1"/>
            </p:cNvPicPr>
            <p:nvPr/>
          </p:nvPicPr>
          <p:blipFill>
            <a:blip r:embed="rId2"/>
            <a:srcRect r="2621"/>
            <a:stretch>
              <a:fillRect/>
            </a:stretch>
          </p:blipFill>
          <p:spPr bwMode="auto">
            <a:xfrm>
              <a:off x="6553199" y="3323950"/>
              <a:ext cx="2209801" cy="1325837"/>
            </a:xfrm>
            <a:prstGeom prst="rect">
              <a:avLst/>
            </a:prstGeom>
            <a:noFill/>
          </p:spPr>
        </p:pic>
        <p:pic>
          <p:nvPicPr>
            <p:cNvPr id="6" name="Picture 17" descr="coral"/>
            <p:cNvPicPr>
              <a:picLocks noChangeAspect="1" noChangeArrowheads="1"/>
            </p:cNvPicPr>
            <p:nvPr/>
          </p:nvPicPr>
          <p:blipFill>
            <a:blip r:embed="rId3"/>
            <a:srcRect t="13077" r="3226"/>
            <a:stretch>
              <a:fillRect/>
            </a:stretch>
          </p:blipFill>
          <p:spPr bwMode="auto">
            <a:xfrm>
              <a:off x="6553200" y="4800600"/>
              <a:ext cx="2286000" cy="1519407"/>
            </a:xfrm>
            <a:prstGeom prst="rect">
              <a:avLst/>
            </a:prstGeom>
            <a:noFill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 l="15717" t="23599" r="40275"/>
            <a:stretch>
              <a:fillRect/>
            </a:stretch>
          </p:blipFill>
          <p:spPr bwMode="auto">
            <a:xfrm>
              <a:off x="6553200" y="762000"/>
              <a:ext cx="2133600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73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Topics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The Concept of The Origin of Life and The Cell</a:t>
            </a:r>
            <a:endParaRPr lang="id-ID" b="1" dirty="0">
              <a:solidFill>
                <a:schemeClr val="accent6"/>
              </a:solidFill>
            </a:endParaRPr>
          </a:p>
          <a:p>
            <a:r>
              <a:rPr lang="en-US" dirty="0"/>
              <a:t>Genetics and Trait </a:t>
            </a:r>
            <a:r>
              <a:rPr lang="en-US" dirty="0" smtClean="0"/>
              <a:t>Inheritance</a:t>
            </a:r>
            <a:endParaRPr lang="id-ID" dirty="0" smtClean="0"/>
          </a:p>
          <a:p>
            <a:r>
              <a:rPr lang="en-US" dirty="0"/>
              <a:t>Taxonomy, classification, and Identification of Living </a:t>
            </a:r>
            <a:r>
              <a:rPr lang="en-US" dirty="0" smtClean="0"/>
              <a:t>Organisms</a:t>
            </a:r>
            <a:endParaRPr lang="id-ID" dirty="0" smtClean="0"/>
          </a:p>
          <a:p>
            <a:r>
              <a:rPr lang="en-US" dirty="0"/>
              <a:t>Introduction to Biomolecules and </a:t>
            </a:r>
            <a:r>
              <a:rPr lang="en-US" dirty="0" smtClean="0"/>
              <a:t>Metabolism</a:t>
            </a:r>
            <a:endParaRPr lang="id-ID" dirty="0" smtClean="0"/>
          </a:p>
          <a:p>
            <a:r>
              <a:rPr lang="en-US" dirty="0"/>
              <a:t>Ecology of Living Organisms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56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266700"/>
            <a:ext cx="77724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Contoh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adaptasi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1447801"/>
            <a:ext cx="54102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  <a:r>
              <a:rPr lang="en-US" b="1" dirty="0" err="1"/>
              <a:t>Fisiologi</a:t>
            </a:r>
            <a:endParaRPr lang="en-US" b="1" dirty="0"/>
          </a:p>
          <a:p>
            <a:r>
              <a:rPr lang="en-US" dirty="0"/>
              <a:t>   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. </a:t>
            </a:r>
          </a:p>
          <a:p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marL="548640" lvl="1" indent="-274320">
              <a:buFont typeface="Arial" pitchFamily="34" charset="0"/>
              <a:buChar char="•"/>
            </a:pP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hibernasi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4.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endParaRPr lang="en-US" b="1" dirty="0"/>
          </a:p>
          <a:p>
            <a:r>
              <a:rPr lang="en-US" b="1" dirty="0"/>
              <a:t>  </a:t>
            </a:r>
            <a:r>
              <a:rPr lang="en-US" dirty="0"/>
              <a:t>  </a:t>
            </a:r>
            <a:r>
              <a:rPr lang="en-US" dirty="0" err="1"/>
              <a:t>Adaptasi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 </a:t>
            </a:r>
          </a:p>
          <a:p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marL="548640" indent="-274320">
              <a:buFont typeface="Arial" pitchFamily="34" charset="0"/>
              <a:buChar char="•"/>
            </a:pPr>
            <a:r>
              <a:rPr lang="en-US" sz="1600" dirty="0" err="1"/>
              <a:t>Kadal</a:t>
            </a:r>
            <a:r>
              <a:rPr lang="en-US" sz="1600" dirty="0"/>
              <a:t> </a:t>
            </a:r>
            <a:r>
              <a:rPr lang="en-US" sz="1600" dirty="0" err="1"/>
              <a:t>gurun</a:t>
            </a:r>
            <a:r>
              <a:rPr lang="en-US" sz="1600" dirty="0"/>
              <a:t> yang </a:t>
            </a:r>
            <a:r>
              <a:rPr lang="en-US" sz="1600" dirty="0" err="1"/>
              <a:t>melubang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siang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terik</a:t>
            </a:r>
            <a:r>
              <a:rPr lang="en-US" sz="1600" dirty="0"/>
              <a:t>, agar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sejuk</a:t>
            </a:r>
            <a:r>
              <a:rPr lang="en-US" sz="1600" dirty="0"/>
              <a:t>.</a:t>
            </a:r>
          </a:p>
          <a:p>
            <a:endParaRPr lang="en-US" dirty="0"/>
          </a:p>
          <a:p>
            <a:r>
              <a:rPr lang="en-US" b="1" dirty="0"/>
              <a:t>5.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  <a:r>
              <a:rPr lang="en-US" b="1" dirty="0" err="1"/>
              <a:t>Reproduktif</a:t>
            </a:r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:</a:t>
            </a:r>
          </a:p>
          <a:p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548640" indent="-274320">
              <a:buFont typeface="Arial" pitchFamily="34" charset="0"/>
              <a:buChar char="•"/>
            </a:pPr>
            <a:r>
              <a:rPr lang="en-US" dirty="0" err="1"/>
              <a:t>Merak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 </a:t>
            </a:r>
            <a:r>
              <a:rPr lang="en-US" dirty="0" err="1"/>
              <a:t>memamerkan</a:t>
            </a:r>
            <a:r>
              <a:rPr lang="en-US" dirty="0"/>
              <a:t> </a:t>
            </a:r>
            <a:r>
              <a:rPr lang="en-US" dirty="0" err="1"/>
              <a:t>bulu</a:t>
            </a:r>
            <a:r>
              <a:rPr lang="en-US" dirty="0"/>
              <a:t> </a:t>
            </a: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betina</a:t>
            </a:r>
            <a:endParaRPr lang="en-US" dirty="0"/>
          </a:p>
        </p:txBody>
      </p:sp>
      <p:pic>
        <p:nvPicPr>
          <p:cNvPr id="5" name="Picture 8" descr="HIBERNATION_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1835150" cy="1600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724401"/>
            <a:ext cx="1805014" cy="149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124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205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+mn-lt"/>
              </a:rPr>
              <a:t>Makhluk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Hidup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</a:t>
            </a:r>
            <a:r>
              <a:rPr lang="id-ID" dirty="0">
                <a:solidFill>
                  <a:srgbClr val="7030A0"/>
                </a:solidFill>
                <a:latin typeface="+mn-lt"/>
              </a:rPr>
              <a:t>Bere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volusi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46358" y="1640306"/>
            <a:ext cx="7772400" cy="30170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Gen (</a:t>
            </a:r>
            <a:r>
              <a:rPr lang="en-US" sz="2400" dirty="0" err="1"/>
              <a:t>potongan</a:t>
            </a:r>
            <a:r>
              <a:rPr lang="en-US" sz="2400" dirty="0"/>
              <a:t> DNA)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penentu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mahkluk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Gen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mutasi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DNA </a:t>
            </a:r>
            <a:r>
              <a:rPr lang="en-US" sz="2400" dirty="0" err="1"/>
              <a:t>berubah</a:t>
            </a:r>
            <a:r>
              <a:rPr lang="en-US" sz="2400" dirty="0"/>
              <a:t>,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kali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pergantian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.</a:t>
            </a:r>
            <a:endParaRPr lang="id-ID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d-ID" sz="2400" dirty="0"/>
              <a:t>Ketika varian baru dengan  keunikan baru sudah terbentuk </a:t>
            </a:r>
            <a:r>
              <a:rPr lang="id-ID" sz="2400" dirty="0">
                <a:sym typeface="Wingdings" pitchFamily="2" charset="2"/>
              </a:rPr>
              <a:t> evolusi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46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405" y="664577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altLang="id-ID" i="1" dirty="0" err="1" smtClean="0"/>
              <a:t>Tema</a:t>
            </a:r>
            <a:r>
              <a:rPr lang="en-US" altLang="id-ID" dirty="0" smtClean="0"/>
              <a:t>: </a:t>
            </a:r>
            <a:r>
              <a:rPr lang="en-US" altLang="id-ID" dirty="0" err="1" smtClean="0"/>
              <a:t>Sel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unit </a:t>
            </a:r>
            <a:r>
              <a:rPr lang="en-US" altLang="id-ID" dirty="0" err="1" smtClean="0"/>
              <a:t>dasar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bagi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struktur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fungsi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organisme</a:t>
            </a:r>
            <a:endParaRPr lang="en-US" altLang="id-ID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029326" y="2494549"/>
            <a:ext cx="8534400" cy="5299075"/>
          </a:xfrm>
        </p:spPr>
        <p:txBody>
          <a:bodyPr/>
          <a:lstStyle/>
          <a:p>
            <a:pPr eaLnBrk="1" hangingPunct="1"/>
            <a:r>
              <a:rPr lang="en-US" altLang="id-ID" dirty="0" err="1" smtClean="0"/>
              <a:t>Sel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tingkat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organisasi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terendah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dapat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melakukan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semua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aktivitas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dibutuhkan</a:t>
            </a:r>
            <a:r>
              <a:rPr lang="en-US" altLang="id-ID" dirty="0" smtClean="0"/>
              <a:t> agar </a:t>
            </a:r>
            <a:r>
              <a:rPr lang="en-US" altLang="id-ID" dirty="0" err="1" smtClean="0"/>
              <a:t>tetap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hidup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Semua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</a:t>
            </a:r>
            <a:r>
              <a:rPr lang="en-US" altLang="id-ID" dirty="0" smtClean="0"/>
              <a:t>:</a:t>
            </a:r>
          </a:p>
          <a:p>
            <a:pPr lvl="1" eaLnBrk="1" hangingPunct="1"/>
            <a:r>
              <a:rPr lang="en-US" altLang="id-ID" dirty="0" err="1" smtClean="0"/>
              <a:t>Diselubungi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oleh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membran</a:t>
            </a:r>
            <a:endParaRPr lang="en-US" altLang="id-ID" dirty="0" smtClean="0"/>
          </a:p>
          <a:p>
            <a:pPr lvl="1" eaLnBrk="1" hangingPunct="1"/>
            <a:r>
              <a:rPr lang="en-US" altLang="id-ID" dirty="0" err="1" smtClean="0"/>
              <a:t>Menggunakan</a:t>
            </a:r>
            <a:r>
              <a:rPr lang="en-US" altLang="id-ID" dirty="0" smtClean="0"/>
              <a:t> DNA </a:t>
            </a:r>
            <a:r>
              <a:rPr lang="en-US" altLang="id-ID" dirty="0" err="1" smtClean="0"/>
              <a:t>sebagai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informasi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genetik</a:t>
            </a:r>
            <a:r>
              <a:rPr lang="en-US" altLang="id-ID" dirty="0" smtClean="0"/>
              <a:t> </a:t>
            </a:r>
          </a:p>
          <a:p>
            <a:pPr eaLnBrk="1" hangingPunct="1"/>
            <a:r>
              <a:rPr lang="en-US" altLang="id-ID" dirty="0" err="1" smtClean="0"/>
              <a:t>Kemampuan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untuk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membelah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dasar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bagi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semua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reproduksi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pertumbuhan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perbaikan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organisme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multiselular</a:t>
            </a:r>
            <a:endParaRPr lang="en-US" altLang="id-ID" dirty="0" smtClean="0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812758" y="19050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01_07NewtLung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38200"/>
            <a:ext cx="6615113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8483600" y="876301"/>
            <a:ext cx="8143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900" b="1"/>
              <a:t>25 µm</a:t>
            </a:r>
            <a:endParaRPr lang="en-US" altLang="id-ID" sz="1900" b="1">
              <a:latin typeface="Times" panose="02020603050405020304" pitchFamily="18" charset="0"/>
            </a:endParaRPr>
          </a:p>
        </p:txBody>
      </p:sp>
      <p:sp>
        <p:nvSpPr>
          <p:cNvPr id="45060" name="Line 9"/>
          <p:cNvSpPr>
            <a:spLocks noChangeShapeType="1"/>
          </p:cNvSpPr>
          <p:nvPr/>
        </p:nvSpPr>
        <p:spPr bwMode="auto">
          <a:xfrm>
            <a:off x="8410576" y="1182688"/>
            <a:ext cx="822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5061" name="Line 10"/>
          <p:cNvSpPr>
            <a:spLocks noChangeShapeType="1"/>
          </p:cNvSpPr>
          <p:nvPr/>
        </p:nvSpPr>
        <p:spPr bwMode="auto">
          <a:xfrm>
            <a:off x="9236075" y="111918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5062" name="Line 11"/>
          <p:cNvSpPr>
            <a:spLocks noChangeShapeType="1"/>
          </p:cNvSpPr>
          <p:nvPr/>
        </p:nvSpPr>
        <p:spPr bwMode="auto">
          <a:xfrm>
            <a:off x="8410575" y="111918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11" name="Rectangle 12"/>
          <p:cNvSpPr>
            <a:spLocks noChangeArrowheads="1"/>
          </p:cNvSpPr>
          <p:nvPr/>
        </p:nvSpPr>
        <p:spPr bwMode="auto">
          <a:xfrm>
            <a:off x="1752600" y="76200"/>
            <a:ext cx="8915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0850" indent="-450850">
              <a:lnSpc>
                <a:spcPct val="90000"/>
              </a:lnSpc>
              <a:defRPr/>
            </a:pPr>
            <a:r>
              <a:rPr lang="en-US" sz="1400" dirty="0" err="1">
                <a:cs typeface="Arial" charset="0"/>
              </a:rPr>
              <a:t>Peraga</a:t>
            </a:r>
            <a:r>
              <a:rPr lang="en-US" sz="1400" dirty="0">
                <a:cs typeface="Arial" charset="0"/>
              </a:rPr>
              <a:t> 1.7 </a:t>
            </a:r>
            <a:r>
              <a:rPr lang="en-US" sz="1400" dirty="0" err="1">
                <a:cs typeface="Arial" charset="0"/>
              </a:rPr>
              <a:t>Suatu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sel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paru-paru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kadal</a:t>
            </a:r>
            <a:r>
              <a:rPr lang="en-US" sz="1400" dirty="0">
                <a:cs typeface="Arial" charset="0"/>
              </a:rPr>
              <a:t> air </a:t>
            </a:r>
            <a:r>
              <a:rPr lang="en-US" sz="1400" dirty="0" err="1">
                <a:cs typeface="Arial" charset="0"/>
              </a:rPr>
              <a:t>membelah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menjadi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dua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sel</a:t>
            </a:r>
            <a:r>
              <a:rPr lang="en-US" sz="1400" dirty="0">
                <a:cs typeface="Arial" charset="0"/>
              </a:rPr>
              <a:t> yang </a:t>
            </a:r>
            <a:r>
              <a:rPr lang="en-US" sz="1400" dirty="0" err="1">
                <a:cs typeface="Arial" charset="0"/>
              </a:rPr>
              <a:t>berukuran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lebih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kecil</a:t>
            </a:r>
            <a:r>
              <a:rPr lang="en-US" sz="1400" dirty="0">
                <a:cs typeface="Arial" charset="0"/>
              </a:rPr>
              <a:t> </a:t>
            </a:r>
          </a:p>
          <a:p>
            <a:pPr marL="450850" indent="-450850">
              <a:lnSpc>
                <a:spcPct val="90000"/>
              </a:lnSpc>
              <a:defRPr/>
            </a:pPr>
            <a:r>
              <a:rPr lang="en-US" sz="1400" dirty="0">
                <a:cs typeface="Arial" charset="0"/>
              </a:rPr>
              <a:t>yang </a:t>
            </a:r>
            <a:r>
              <a:rPr lang="en-US" sz="1400" dirty="0" err="1">
                <a:cs typeface="Arial" charset="0"/>
              </a:rPr>
              <a:t>akan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tumbuh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membelah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lagi</a:t>
            </a:r>
            <a:endParaRPr lang="en-US" sz="1400" dirty="0">
              <a:cs typeface="Arial" charset="0"/>
            </a:endParaRPr>
          </a:p>
          <a:p>
            <a:pPr marL="450850" indent="-450850">
              <a:lnSpc>
                <a:spcPct val="90000"/>
              </a:lnSpc>
              <a:defRPr/>
            </a:pPr>
            <a:endParaRPr lang="en-US" sz="1400" b="1" dirty="0">
              <a:cs typeface="Arial" charset="0"/>
            </a:endParaRPr>
          </a:p>
        </p:txBody>
      </p:sp>
      <p:sp>
        <p:nvSpPr>
          <p:cNvPr id="45064" name="Text Box 22"/>
          <p:cNvSpPr txBox="1">
            <a:spLocks noChangeArrowheads="1"/>
          </p:cNvSpPr>
          <p:nvPr/>
        </p:nvSpPr>
        <p:spPr bwMode="auto">
          <a:xfrm>
            <a:off x="2743200" y="5248276"/>
            <a:ext cx="655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000" b="1">
                <a:ea typeface="ヒラギノ角ゴ Pro W3" charset="-128"/>
              </a:rPr>
              <a:t>Pembelahan sel untuk membentuk sel-sel baru adalah dasar bagi semua reproduksi dan bagi pertumbuhan serta perbaikan organisme multiselular.</a:t>
            </a:r>
            <a:endParaRPr lang="en-US" altLang="id-ID" sz="2000" b="1">
              <a:latin typeface="Times" panose="02020603050405020304" pitchFamily="18" charset="0"/>
              <a:ea typeface="ヒラギノ角ゴ Pro W3" charset="-128"/>
            </a:endParaRP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2667000" y="4953000"/>
            <a:ext cx="3352800" cy="228600"/>
          </a:xfrm>
          <a:prstGeom prst="rect">
            <a:avLst/>
          </a:prstGeom>
          <a:solidFill>
            <a:schemeClr val="bg1"/>
          </a:solidFill>
          <a:ln w="34925" algn="ctr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5905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9201"/>
            <a:ext cx="8534400" cy="5260975"/>
          </a:xfrm>
        </p:spPr>
        <p:txBody>
          <a:bodyPr/>
          <a:lstStyle/>
          <a:p>
            <a:pPr eaLnBrk="1" hangingPunct="1"/>
            <a:r>
              <a:rPr lang="en-US" altLang="id-ID" b="1" smtClean="0"/>
              <a:t>Sel eukariot (</a:t>
            </a:r>
            <a:r>
              <a:rPr lang="en-US" altLang="id-ID" b="1" i="1" smtClean="0"/>
              <a:t>eukaryotic cell</a:t>
            </a:r>
            <a:r>
              <a:rPr lang="en-US" altLang="id-ID" b="1" smtClean="0"/>
              <a:t>) </a:t>
            </a:r>
            <a:r>
              <a:rPr lang="en-US" altLang="id-ID" smtClean="0"/>
              <a:t>memiliki berbagai organel terselubung-membran, yang terbesar biasanya adalah nukleus (inti)</a:t>
            </a:r>
          </a:p>
          <a:p>
            <a:pPr eaLnBrk="1" hangingPunct="1"/>
            <a:r>
              <a:rPr lang="en-US" altLang="id-ID" b="1" smtClean="0"/>
              <a:t>Sel prokariot</a:t>
            </a:r>
            <a:r>
              <a:rPr lang="en-US" altLang="id-ID" smtClean="0"/>
              <a:t> </a:t>
            </a:r>
            <a:r>
              <a:rPr lang="en-US" altLang="id-ID" b="1" smtClean="0"/>
              <a:t>(</a:t>
            </a:r>
            <a:r>
              <a:rPr lang="en-US" altLang="id-ID" b="1" i="1" smtClean="0"/>
              <a:t>prokaryotic cell</a:t>
            </a:r>
            <a:r>
              <a:rPr lang="en-US" altLang="id-ID" b="1" smtClean="0"/>
              <a:t>)</a:t>
            </a:r>
            <a:r>
              <a:rPr lang="en-US" altLang="id-ID" smtClean="0"/>
              <a:t> lebih sederhana dan umumnya lebih kecil daripada sel eukariot, dan tidak memiliki nukleus atau organel terselubung-membran </a:t>
            </a:r>
          </a:p>
          <a:p>
            <a:pPr eaLnBrk="1" hangingPunct="1"/>
            <a:r>
              <a:rPr lang="en-US" altLang="id-ID" smtClean="0"/>
              <a:t>Bakteri dan Arkea tersusun atas sel prokariot; tumbuhan, hewan, jamur, dan semua bentuk kehidupan lainnya tersusun atas sel eukariot</a:t>
            </a: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44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01_08EukProkCell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2250"/>
            <a:ext cx="7050088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8653463" y="6291263"/>
            <a:ext cx="660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900" b="1"/>
              <a:t>1 µm</a:t>
            </a:r>
            <a:endParaRPr lang="en-US" altLang="id-ID" sz="1900" b="1">
              <a:latin typeface="Times" panose="02020603050405020304" pitchFamily="18" charset="0"/>
            </a:endParaRPr>
          </a:p>
        </p:txBody>
      </p:sp>
      <p:sp>
        <p:nvSpPr>
          <p:cNvPr id="47108" name="Line 8"/>
          <p:cNvSpPr>
            <a:spLocks noChangeShapeType="1"/>
          </p:cNvSpPr>
          <p:nvPr/>
        </p:nvSpPr>
        <p:spPr bwMode="auto">
          <a:xfrm>
            <a:off x="8643939" y="6215063"/>
            <a:ext cx="568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09" name="Line 9"/>
          <p:cNvSpPr>
            <a:spLocks noChangeShapeType="1"/>
          </p:cNvSpPr>
          <p:nvPr/>
        </p:nvSpPr>
        <p:spPr bwMode="auto">
          <a:xfrm>
            <a:off x="8643938" y="6151563"/>
            <a:ext cx="0" cy="125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10" name="Line 10"/>
          <p:cNvSpPr>
            <a:spLocks noChangeShapeType="1"/>
          </p:cNvSpPr>
          <p:nvPr/>
        </p:nvSpPr>
        <p:spPr bwMode="auto">
          <a:xfrm>
            <a:off x="9212263" y="6151563"/>
            <a:ext cx="0" cy="125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3149600" y="60071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Organel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2592388" y="6300789"/>
            <a:ext cx="2673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Nukleus (mengandung DNA)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2819401" y="1822450"/>
            <a:ext cx="12684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Sitoplasma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2940051" y="1419225"/>
            <a:ext cx="12684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Membran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5" name="Text Box 15"/>
          <p:cNvSpPr txBox="1">
            <a:spLocks noChangeArrowheads="1"/>
          </p:cNvSpPr>
          <p:nvPr/>
        </p:nvSpPr>
        <p:spPr bwMode="auto">
          <a:xfrm>
            <a:off x="6324601" y="704851"/>
            <a:ext cx="1381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DNA</a:t>
            </a:r>
          </a:p>
          <a:p>
            <a:pPr algn="l">
              <a:lnSpc>
                <a:spcPct val="80000"/>
              </a:lnSpc>
            </a:pPr>
            <a:r>
              <a:rPr lang="en-US" altLang="id-ID" sz="1800" b="1"/>
              <a:t>(tanpa nukleus)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6" name="Text Box 16"/>
          <p:cNvSpPr txBox="1">
            <a:spLocks noChangeArrowheads="1"/>
          </p:cNvSpPr>
          <p:nvPr/>
        </p:nvSpPr>
        <p:spPr bwMode="auto">
          <a:xfrm>
            <a:off x="7315200" y="1255714"/>
            <a:ext cx="10747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Membran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7" name="Text Box 17"/>
          <p:cNvSpPr txBox="1">
            <a:spLocks noChangeArrowheads="1"/>
          </p:cNvSpPr>
          <p:nvPr/>
        </p:nvSpPr>
        <p:spPr bwMode="auto">
          <a:xfrm>
            <a:off x="2922588" y="596901"/>
            <a:ext cx="2133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b="1"/>
              <a:t>Sel eukariot</a:t>
            </a:r>
            <a:endParaRPr lang="en-US" altLang="id-ID" b="1">
              <a:latin typeface="Times" panose="02020603050405020304" pitchFamily="18" charset="0"/>
            </a:endParaRPr>
          </a:p>
        </p:txBody>
      </p:sp>
      <p:sp>
        <p:nvSpPr>
          <p:cNvPr id="47118" name="Text Box 18"/>
          <p:cNvSpPr txBox="1">
            <a:spLocks noChangeArrowheads="1"/>
          </p:cNvSpPr>
          <p:nvPr/>
        </p:nvSpPr>
        <p:spPr bwMode="auto">
          <a:xfrm>
            <a:off x="8302626" y="1938338"/>
            <a:ext cx="23653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b="1"/>
              <a:t>Sel prokariot</a:t>
            </a:r>
            <a:endParaRPr lang="en-US" altLang="id-ID" b="1">
              <a:latin typeface="Times" panose="02020603050405020304" pitchFamily="18" charset="0"/>
            </a:endParaRPr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>
            <a:off x="4108451" y="1536700"/>
            <a:ext cx="652463" cy="274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0" name="Line 20"/>
          <p:cNvSpPr>
            <a:spLocks noChangeShapeType="1"/>
          </p:cNvSpPr>
          <p:nvPr/>
        </p:nvSpPr>
        <p:spPr bwMode="auto">
          <a:xfrm>
            <a:off x="4065588" y="1930401"/>
            <a:ext cx="53975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>
            <a:off x="8053389" y="1041400"/>
            <a:ext cx="515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>
            <a:off x="8394701" y="1366838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3" name="Line 23"/>
          <p:cNvSpPr>
            <a:spLocks noChangeShapeType="1"/>
          </p:cNvSpPr>
          <p:nvPr/>
        </p:nvSpPr>
        <p:spPr bwMode="auto">
          <a:xfrm flipV="1">
            <a:off x="4097339" y="5678489"/>
            <a:ext cx="776287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 flipV="1">
            <a:off x="4090989" y="5748338"/>
            <a:ext cx="1241425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5" name="Line 25"/>
          <p:cNvSpPr>
            <a:spLocks noChangeShapeType="1"/>
          </p:cNvSpPr>
          <p:nvPr/>
        </p:nvSpPr>
        <p:spPr bwMode="auto">
          <a:xfrm flipV="1">
            <a:off x="5332413" y="5122863"/>
            <a:ext cx="876300" cy="1111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9174" name="Rectangle 28"/>
          <p:cNvSpPr>
            <a:spLocks noChangeArrowheads="1"/>
          </p:cNvSpPr>
          <p:nvPr/>
        </p:nvSpPr>
        <p:spPr bwMode="auto">
          <a:xfrm>
            <a:off x="1676400" y="1"/>
            <a:ext cx="8458200" cy="411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0850" indent="-450850">
              <a:lnSpc>
                <a:spcPct val="90000"/>
              </a:lnSpc>
              <a:defRPr/>
            </a:pPr>
            <a:r>
              <a:rPr lang="en-US" sz="1400" dirty="0" err="1">
                <a:cs typeface="Arial" charset="0"/>
              </a:rPr>
              <a:t>Peraga</a:t>
            </a:r>
            <a:r>
              <a:rPr lang="en-US" sz="1400" dirty="0">
                <a:cs typeface="Arial" charset="0"/>
              </a:rPr>
              <a:t> 1.8 </a:t>
            </a:r>
            <a:r>
              <a:rPr lang="en-US" sz="1400" dirty="0" err="1">
                <a:cs typeface="Arial" charset="0"/>
              </a:rPr>
              <a:t>Perbedaan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ukuran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kompleksitas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antara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sel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eukariot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sel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prokariot</a:t>
            </a:r>
            <a:endParaRPr lang="en-US" sz="1400" b="1" dirty="0">
              <a:cs typeface="Arial" charset="0"/>
            </a:endParaRPr>
          </a:p>
        </p:txBody>
      </p:sp>
      <p:sp>
        <p:nvSpPr>
          <p:cNvPr id="47127" name="Rectangle 6"/>
          <p:cNvSpPr>
            <a:spLocks noChangeArrowheads="1"/>
          </p:cNvSpPr>
          <p:nvPr/>
        </p:nvSpPr>
        <p:spPr bwMode="auto">
          <a:xfrm>
            <a:off x="2514600" y="6553200"/>
            <a:ext cx="3352800" cy="228600"/>
          </a:xfrm>
          <a:prstGeom prst="rect">
            <a:avLst/>
          </a:prstGeom>
          <a:solidFill>
            <a:schemeClr val="bg1"/>
          </a:solidFill>
          <a:ln w="34925" algn="ctr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9457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747" y="1556084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altLang="id-ID" i="1" dirty="0" err="1" smtClean="0"/>
              <a:t>Tema</a:t>
            </a:r>
            <a:r>
              <a:rPr lang="en-US" altLang="id-ID" dirty="0" smtClean="0"/>
              <a:t>: </a:t>
            </a:r>
            <a:r>
              <a:rPr lang="en-US" altLang="id-ID" dirty="0" err="1" smtClean="0"/>
              <a:t>Kelanjutan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kehidupan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didasarkan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pada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informasi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terwariskan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dalam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bentuk</a:t>
            </a:r>
            <a:r>
              <a:rPr lang="en-US" altLang="id-ID" dirty="0" smtClean="0"/>
              <a:t> DNA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808747" y="3595104"/>
            <a:ext cx="8534400" cy="3432175"/>
          </a:xfrm>
        </p:spPr>
        <p:txBody>
          <a:bodyPr/>
          <a:lstStyle/>
          <a:p>
            <a:pPr eaLnBrk="1" hangingPunct="1"/>
            <a:r>
              <a:rPr lang="en-US" altLang="id-ID" dirty="0" err="1" smtClean="0"/>
              <a:t>Kromosom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mengandung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hampir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semua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materi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genetik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dalam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bentuk</a:t>
            </a:r>
            <a:r>
              <a:rPr lang="en-US" altLang="id-ID" dirty="0" smtClean="0"/>
              <a:t> </a:t>
            </a:r>
            <a:r>
              <a:rPr lang="en-US" altLang="id-ID" b="1" dirty="0" smtClean="0"/>
              <a:t>DNA </a:t>
            </a:r>
            <a:r>
              <a:rPr lang="en-US" altLang="id-ID" dirty="0" smtClean="0"/>
              <a:t>(</a:t>
            </a:r>
            <a:r>
              <a:rPr lang="en-US" altLang="id-ID" i="1" dirty="0" smtClean="0"/>
              <a:t>deoxyribonucleic acid</a:t>
            </a:r>
            <a:r>
              <a:rPr lang="en-US" altLang="id-ID" dirty="0" smtClean="0"/>
              <a:t>)</a:t>
            </a:r>
          </a:p>
          <a:p>
            <a:pPr eaLnBrk="1" hangingPunct="1"/>
            <a:r>
              <a:rPr lang="en-US" altLang="id-ID" dirty="0" smtClean="0"/>
              <a:t>DNA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substansi</a:t>
            </a:r>
            <a:r>
              <a:rPr lang="en-US" altLang="id-ID" dirty="0" smtClean="0"/>
              <a:t> gen</a:t>
            </a:r>
          </a:p>
          <a:p>
            <a:pPr eaLnBrk="1" hangingPunct="1"/>
            <a:r>
              <a:rPr lang="en-US" altLang="id-ID" b="1" dirty="0" smtClean="0"/>
              <a:t>Gen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unit </a:t>
            </a:r>
            <a:r>
              <a:rPr lang="en-US" altLang="id-ID" dirty="0" err="1" smtClean="0"/>
              <a:t>pewarisan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sifat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meneruskan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informasi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induk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keturunan</a:t>
            </a:r>
            <a:endParaRPr lang="en-US" altLang="id-ID" dirty="0" smtClean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6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01347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i="1" dirty="0" err="1" smtClean="0"/>
              <a:t>Struktur</a:t>
            </a:r>
            <a:r>
              <a:rPr lang="en-US" altLang="id-ID" i="1" dirty="0" smtClean="0"/>
              <a:t> </a:t>
            </a:r>
            <a:r>
              <a:rPr lang="en-US" altLang="id-ID" i="1" dirty="0" err="1" smtClean="0"/>
              <a:t>dan</a:t>
            </a:r>
            <a:r>
              <a:rPr lang="en-US" altLang="id-ID" i="1" dirty="0" smtClean="0"/>
              <a:t> </a:t>
            </a:r>
            <a:r>
              <a:rPr lang="en-US" altLang="id-ID" i="1" dirty="0" err="1" smtClean="0"/>
              <a:t>Fungsi</a:t>
            </a:r>
            <a:r>
              <a:rPr lang="en-US" altLang="id-ID" i="1" dirty="0" smtClean="0"/>
              <a:t> DNA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632284" y="3005557"/>
            <a:ext cx="8534400" cy="2974975"/>
          </a:xfrm>
        </p:spPr>
        <p:txBody>
          <a:bodyPr/>
          <a:lstStyle/>
          <a:p>
            <a:pPr eaLnBrk="1" hangingPunct="1"/>
            <a:r>
              <a:rPr lang="en-US" altLang="id-ID" dirty="0" err="1" smtClean="0"/>
              <a:t>Setiap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kromosom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memiliki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satu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molekul</a:t>
            </a:r>
            <a:r>
              <a:rPr lang="en-US" altLang="id-ID" dirty="0" smtClean="0"/>
              <a:t> DNA yang </a:t>
            </a:r>
            <a:r>
              <a:rPr lang="en-US" altLang="id-ID" dirty="0" err="1" smtClean="0"/>
              <a:t>panjang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dengan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ratusan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atau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ribuan</a:t>
            </a:r>
            <a:r>
              <a:rPr lang="en-US" altLang="id-ID" dirty="0" smtClean="0"/>
              <a:t> gen</a:t>
            </a:r>
          </a:p>
          <a:p>
            <a:pPr eaLnBrk="1" hangingPunct="1"/>
            <a:r>
              <a:rPr lang="en-US" altLang="id-ID" dirty="0" smtClean="0"/>
              <a:t>DNA </a:t>
            </a:r>
            <a:r>
              <a:rPr lang="en-US" altLang="id-ID" dirty="0" err="1" smtClean="0"/>
              <a:t>diwarisi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oleh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anak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kedua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orangtua</a:t>
            </a:r>
            <a:r>
              <a:rPr lang="en-US" altLang="id-ID" dirty="0" smtClean="0"/>
              <a:t> </a:t>
            </a:r>
          </a:p>
          <a:p>
            <a:pPr eaLnBrk="1" hangingPunct="1"/>
            <a:r>
              <a:rPr lang="en-US" altLang="id-ID" dirty="0" smtClean="0"/>
              <a:t>DNA </a:t>
            </a:r>
            <a:r>
              <a:rPr lang="en-US" altLang="id-ID" dirty="0" err="1" smtClean="0"/>
              <a:t>mengontrol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perkembangan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pemeliharaan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organisme</a:t>
            </a:r>
            <a:endParaRPr lang="en-US" altLang="id-ID" dirty="0" smtClean="0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81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01_09DNADirectsDev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1752600"/>
            <a:ext cx="85423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2006600" y="2489200"/>
            <a:ext cx="889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Nukleus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berisi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DNA</a:t>
            </a:r>
            <a:endParaRPr lang="en-US" altLang="id-ID" sz="1600" b="1" i="1"/>
          </a:p>
        </p:txBody>
      </p:sp>
      <p:sp>
        <p:nvSpPr>
          <p:cNvPr id="50180" name="Line 8"/>
          <p:cNvSpPr>
            <a:spLocks noChangeShapeType="1"/>
          </p:cNvSpPr>
          <p:nvPr/>
        </p:nvSpPr>
        <p:spPr bwMode="auto">
          <a:xfrm flipH="1">
            <a:off x="2913063" y="2455863"/>
            <a:ext cx="736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0181" name="Line 9"/>
          <p:cNvSpPr>
            <a:spLocks noChangeShapeType="1"/>
          </p:cNvSpPr>
          <p:nvPr/>
        </p:nvSpPr>
        <p:spPr bwMode="auto">
          <a:xfrm>
            <a:off x="2914650" y="2787651"/>
            <a:ext cx="630238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3421064" y="1955801"/>
            <a:ext cx="11588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Sel sperma</a:t>
            </a:r>
            <a:endParaRPr lang="en-US" altLang="id-ID" sz="1600" b="1" i="1"/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2928939" y="4144963"/>
            <a:ext cx="11588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id-ID" sz="1600" b="1"/>
              <a:t>Sel telur</a:t>
            </a:r>
            <a:endParaRPr lang="en-US" altLang="id-ID" sz="1600" b="1" i="1"/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4495800" y="3749676"/>
            <a:ext cx="14747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Sel telur yang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terfertilisasi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dengan DNA dari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kedua orangtua </a:t>
            </a:r>
            <a:endParaRPr lang="en-US" altLang="id-ID" sz="1600" b="1" i="1"/>
          </a:p>
        </p:txBody>
      </p:sp>
      <p:sp>
        <p:nvSpPr>
          <p:cNvPr id="50185" name="Text Box 13"/>
          <p:cNvSpPr txBox="1">
            <a:spLocks noChangeArrowheads="1"/>
          </p:cNvSpPr>
          <p:nvPr/>
        </p:nvSpPr>
        <p:spPr bwMode="auto">
          <a:xfrm>
            <a:off x="6218238" y="3738563"/>
            <a:ext cx="24558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Sel-sel embrio dengan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salinan DNA warisan</a:t>
            </a:r>
            <a:endParaRPr lang="en-US" altLang="id-ID" sz="1600" b="1" i="1"/>
          </a:p>
        </p:txBody>
      </p:sp>
      <p:sp>
        <p:nvSpPr>
          <p:cNvPr id="50186" name="Text Box 14"/>
          <p:cNvSpPr txBox="1">
            <a:spLocks noChangeArrowheads="1"/>
          </p:cNvSpPr>
          <p:nvPr/>
        </p:nvSpPr>
        <p:spPr bwMode="auto">
          <a:xfrm>
            <a:off x="8726488" y="4251326"/>
            <a:ext cx="14843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Anak dengan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sifat-sifat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yang diwarisi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dari kedua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orangtua</a:t>
            </a:r>
            <a:endParaRPr lang="en-US" altLang="id-ID" sz="1600" b="1" i="1"/>
          </a:p>
        </p:txBody>
      </p:sp>
      <p:sp>
        <p:nvSpPr>
          <p:cNvPr id="52235" name="Rectangle 15"/>
          <p:cNvSpPr>
            <a:spLocks noChangeArrowheads="1"/>
          </p:cNvSpPr>
          <p:nvPr/>
        </p:nvSpPr>
        <p:spPr bwMode="auto">
          <a:xfrm>
            <a:off x="2160588" y="5173663"/>
            <a:ext cx="7620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0850" indent="-450850">
              <a:lnSpc>
                <a:spcPct val="90000"/>
              </a:lnSpc>
              <a:defRPr/>
            </a:pPr>
            <a:r>
              <a:rPr lang="en-US" sz="1400" dirty="0" err="1">
                <a:cs typeface="Arial" charset="0"/>
              </a:rPr>
              <a:t>Peraga</a:t>
            </a:r>
            <a:r>
              <a:rPr lang="en-US" sz="1400" dirty="0">
                <a:cs typeface="Arial" charset="0"/>
              </a:rPr>
              <a:t> 1.9 DNA </a:t>
            </a:r>
            <a:r>
              <a:rPr lang="en-US" sz="1400" dirty="0" err="1">
                <a:cs typeface="Arial" charset="0"/>
              </a:rPr>
              <a:t>warisan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orangtua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mengarahkan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perkembangan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organisme</a:t>
            </a:r>
            <a:endParaRPr lang="en-US" sz="1400" b="1" dirty="0">
              <a:cs typeface="Arial" charset="0"/>
            </a:endParaRPr>
          </a:p>
        </p:txBody>
      </p:sp>
      <p:sp>
        <p:nvSpPr>
          <p:cNvPr id="50188" name="Rectangle 6"/>
          <p:cNvSpPr>
            <a:spLocks noChangeArrowheads="1"/>
          </p:cNvSpPr>
          <p:nvPr/>
        </p:nvSpPr>
        <p:spPr bwMode="auto">
          <a:xfrm>
            <a:off x="1752600" y="4876800"/>
            <a:ext cx="3352800" cy="228600"/>
          </a:xfrm>
          <a:prstGeom prst="rect">
            <a:avLst/>
          </a:prstGeom>
          <a:solidFill>
            <a:schemeClr val="bg1"/>
          </a:solidFill>
          <a:ln w="34925" algn="ctr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670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00151"/>
            <a:ext cx="8534400" cy="3432175"/>
          </a:xfrm>
        </p:spPr>
        <p:txBody>
          <a:bodyPr/>
          <a:lstStyle/>
          <a:p>
            <a:pPr eaLnBrk="1" hangingPunct="1"/>
            <a:r>
              <a:rPr lang="en-US" altLang="id-ID" smtClean="0"/>
              <a:t>Setiap molekul DNA tersusun atas dua rantai panjang yang membentuk heliks ganda </a:t>
            </a:r>
          </a:p>
          <a:p>
            <a:pPr eaLnBrk="1" hangingPunct="1"/>
            <a:r>
              <a:rPr lang="en-US" altLang="id-ID" smtClean="0"/>
              <a:t>Setiap mata rantai merupakan salah satu dari keempat blok pembangun kimiawi yang disebut nukleotida</a:t>
            </a:r>
          </a:p>
          <a:p>
            <a:pPr eaLnBrk="1" hangingPunct="1"/>
            <a:endParaRPr lang="en-US" altLang="id-ID" smtClean="0"/>
          </a:p>
        </p:txBody>
      </p:sp>
      <p:sp>
        <p:nvSpPr>
          <p:cNvPr id="51203" name="Line 31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204" name="Line 32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31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779" y="409073"/>
            <a:ext cx="7772400" cy="685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Definisi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Hidup</a:t>
            </a:r>
            <a:r>
              <a:rPr lang="en-US" b="1" dirty="0" smtClean="0">
                <a:solidFill>
                  <a:srgbClr val="7030A0"/>
                </a:solidFill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</a:rPr>
              <a:t>Kehidupan</a:t>
            </a:r>
            <a:r>
              <a:rPr lang="en-US" b="1" dirty="0" smtClean="0">
                <a:solidFill>
                  <a:srgbClr val="7030A0"/>
                </a:solidFill>
              </a:rPr>
              <a:t>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49579" y="1291389"/>
            <a:ext cx="7848600" cy="1143000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Autofit/>
          </a:bodyPr>
          <a:lstStyle/>
          <a:p>
            <a:pPr marL="609600" indent="-609600">
              <a:spcAft>
                <a:spcPts val="600"/>
              </a:spcAft>
              <a:buClr>
                <a:schemeClr val="tx2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err="1"/>
              <a:t>Apakah</a:t>
            </a:r>
            <a:r>
              <a:rPr lang="en-US" sz="2800" dirty="0"/>
              <a:t>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? </a:t>
            </a:r>
          </a:p>
          <a:p>
            <a:pPr marL="609600" indent="-6096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?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49579" y="2827421"/>
            <a:ext cx="7848600" cy="2971800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/>
          <a:p>
            <a:pPr marL="274320" indent="-274320">
              <a:spcAft>
                <a:spcPts val="12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7030A0"/>
                </a:solidFill>
              </a:rPr>
              <a:t>Adalah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pertanyaan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tidak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memiliki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jawaban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tunggal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pasti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pPr marL="274320" indent="-274320">
              <a:spcAft>
                <a:spcPts val="12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7030A0"/>
                </a:solidFill>
              </a:rPr>
              <a:t>Tidak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ada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satu</a:t>
            </a:r>
            <a:r>
              <a:rPr lang="en-US" sz="2800" dirty="0">
                <a:solidFill>
                  <a:srgbClr val="7030A0"/>
                </a:solidFill>
              </a:rPr>
              <a:t> pun </a:t>
            </a:r>
            <a:r>
              <a:rPr lang="en-US" sz="2800" dirty="0" err="1">
                <a:solidFill>
                  <a:srgbClr val="7030A0"/>
                </a:solidFill>
              </a:rPr>
              <a:t>definisi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hidup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atau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makhluk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hidup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benar-benar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memuaskan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pPr marL="274320" indent="-274320">
              <a:spcAft>
                <a:spcPts val="12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7030A0"/>
                </a:solidFill>
              </a:rPr>
              <a:t>Meskipun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sulit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didefinisikan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tetapi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makhluk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hidup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dapat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dikenali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dari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karakteristiknya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pPr marL="274320" indent="-274320">
              <a:spcAft>
                <a:spcPts val="12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en-US" sz="2400" dirty="0"/>
          </a:p>
          <a:p>
            <a:pPr marL="609600" indent="-6096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/>
          </a:p>
          <a:p>
            <a:pPr marL="609600" indent="-6096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/>
          </a:p>
          <a:p>
            <a:pPr marL="609600" indent="-6096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6" descr="01_10DNAGeneticMateria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b="2992"/>
          <a:stretch>
            <a:fillRect/>
          </a:stretch>
        </p:blipFill>
        <p:spPr bwMode="auto">
          <a:xfrm>
            <a:off x="1863726" y="552450"/>
            <a:ext cx="846296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7"/>
          <p:cNvSpPr>
            <a:spLocks noChangeArrowheads="1"/>
          </p:cNvSpPr>
          <p:nvPr/>
        </p:nvSpPr>
        <p:spPr bwMode="auto">
          <a:xfrm>
            <a:off x="1676400" y="0"/>
            <a:ext cx="5029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0850" indent="-450850">
              <a:lnSpc>
                <a:spcPct val="90000"/>
              </a:lnSpc>
              <a:defRPr/>
            </a:pPr>
            <a:r>
              <a:rPr lang="en-US" sz="1400" dirty="0" err="1">
                <a:cs typeface="Arial" charset="0"/>
              </a:rPr>
              <a:t>Peraga</a:t>
            </a:r>
            <a:r>
              <a:rPr lang="en-US" sz="1400" dirty="0">
                <a:cs typeface="Arial" charset="0"/>
              </a:rPr>
              <a:t> 1.10 DNA: </a:t>
            </a:r>
            <a:r>
              <a:rPr lang="en-US" sz="1400" dirty="0" err="1">
                <a:cs typeface="Arial" charset="0"/>
              </a:rPr>
              <a:t>Materi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genetik</a:t>
            </a:r>
            <a:endParaRPr lang="en-US" sz="1400" b="1" dirty="0">
              <a:cs typeface="Arial" charset="0"/>
            </a:endParaRPr>
          </a:p>
        </p:txBody>
      </p:sp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688976" y="1427581"/>
            <a:ext cx="1174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 dirty="0" err="1"/>
              <a:t>Nukleus</a:t>
            </a:r>
            <a:endParaRPr lang="en-US" altLang="id-ID" sz="2200" b="1" dirty="0">
              <a:latin typeface="Times" panose="02020603050405020304" pitchFamily="18" charset="0"/>
            </a:endParaRPr>
          </a:p>
        </p:txBody>
      </p:sp>
      <p:sp>
        <p:nvSpPr>
          <p:cNvPr id="52229" name="Text Box 19"/>
          <p:cNvSpPr txBox="1">
            <a:spLocks noChangeArrowheads="1"/>
          </p:cNvSpPr>
          <p:nvPr/>
        </p:nvSpPr>
        <p:spPr bwMode="auto">
          <a:xfrm>
            <a:off x="3324225" y="523875"/>
            <a:ext cx="78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DNA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  <p:sp>
        <p:nvSpPr>
          <p:cNvPr id="52230" name="Text Box 20"/>
          <p:cNvSpPr txBox="1">
            <a:spLocks noChangeArrowheads="1"/>
          </p:cNvSpPr>
          <p:nvPr/>
        </p:nvSpPr>
        <p:spPr bwMode="auto">
          <a:xfrm>
            <a:off x="2381250" y="2132013"/>
            <a:ext cx="78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Sel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  <p:sp>
        <p:nvSpPr>
          <p:cNvPr id="52231" name="Line 21"/>
          <p:cNvSpPr>
            <a:spLocks noChangeShapeType="1"/>
          </p:cNvSpPr>
          <p:nvPr/>
        </p:nvSpPr>
        <p:spPr bwMode="auto">
          <a:xfrm flipH="1">
            <a:off x="2600326" y="695326"/>
            <a:ext cx="22225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232" name="Line 22"/>
          <p:cNvSpPr>
            <a:spLocks noChangeShapeType="1"/>
          </p:cNvSpPr>
          <p:nvPr/>
        </p:nvSpPr>
        <p:spPr bwMode="auto">
          <a:xfrm flipH="1">
            <a:off x="2587626" y="835026"/>
            <a:ext cx="758825" cy="650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233" name="Text Box 23"/>
          <p:cNvSpPr txBox="1">
            <a:spLocks noChangeArrowheads="1"/>
          </p:cNvSpPr>
          <p:nvPr/>
        </p:nvSpPr>
        <p:spPr bwMode="auto">
          <a:xfrm>
            <a:off x="6584950" y="1454150"/>
            <a:ext cx="1500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Nukleotida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  <p:sp>
        <p:nvSpPr>
          <p:cNvPr id="52234" name="Line 24"/>
          <p:cNvSpPr>
            <a:spLocks noChangeShapeType="1"/>
          </p:cNvSpPr>
          <p:nvPr/>
        </p:nvSpPr>
        <p:spPr bwMode="auto">
          <a:xfrm>
            <a:off x="8062913" y="1638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235" name="Text Box 25"/>
          <p:cNvSpPr txBox="1">
            <a:spLocks noChangeArrowheads="1"/>
          </p:cNvSpPr>
          <p:nvPr/>
        </p:nvSpPr>
        <p:spPr bwMode="auto">
          <a:xfrm>
            <a:off x="4121151" y="6402388"/>
            <a:ext cx="284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(a) Heliks ganda DNA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  <p:sp>
        <p:nvSpPr>
          <p:cNvPr id="52236" name="Text Box 26"/>
          <p:cNvSpPr txBox="1">
            <a:spLocks noChangeArrowheads="1"/>
          </p:cNvSpPr>
          <p:nvPr/>
        </p:nvSpPr>
        <p:spPr bwMode="auto">
          <a:xfrm>
            <a:off x="7143751" y="6402388"/>
            <a:ext cx="3236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(b) Untai tunggal DNA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2851"/>
            <a:ext cx="8534400" cy="3432175"/>
          </a:xfrm>
        </p:spPr>
        <p:txBody>
          <a:bodyPr/>
          <a:lstStyle/>
          <a:p>
            <a:pPr eaLnBrk="1" hangingPunct="1"/>
            <a:r>
              <a:rPr lang="en-US" altLang="id-ID" smtClean="0"/>
              <a:t>Gen mengontrol produksi protein secara tidak langsung</a:t>
            </a:r>
          </a:p>
          <a:p>
            <a:pPr eaLnBrk="1" hangingPunct="1"/>
            <a:r>
              <a:rPr lang="en-US" altLang="id-ID" smtClean="0"/>
              <a:t>DNA ditranskripsikan menjadi RNA, kemudian ditranslasikan menjadi protein</a:t>
            </a:r>
          </a:p>
          <a:p>
            <a:pPr eaLnBrk="1" hangingPunct="1"/>
            <a:r>
              <a:rPr lang="en-US" altLang="id-ID" b="1" smtClean="0"/>
              <a:t>Genom</a:t>
            </a:r>
            <a:r>
              <a:rPr lang="en-US" altLang="id-ID" smtClean="0"/>
              <a:t> adalah seluruh ‘pustaka’ instruksi genetik yang diwarisi oleh suatu organisme</a:t>
            </a:r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3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60" y="413085"/>
            <a:ext cx="7772400" cy="762000"/>
          </a:xfrm>
        </p:spPr>
        <p:txBody>
          <a:bodyPr/>
          <a:lstStyle/>
          <a:p>
            <a:r>
              <a:rPr lang="en-US" b="1" dirty="0" err="1">
                <a:solidFill>
                  <a:srgbClr val="7030A0"/>
                </a:solidFill>
              </a:rPr>
              <a:t>Karakteristik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Makhluk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Hidup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314" y="1571612"/>
            <a:ext cx="4038600" cy="4714908"/>
          </a:xfrm>
        </p:spPr>
        <p:txBody>
          <a:bodyPr>
            <a:noAutofit/>
          </a:bodyPr>
          <a:lstStyle/>
          <a:p>
            <a:r>
              <a:rPr lang="en-US" b="1" dirty="0" err="1"/>
              <a:t>Mengandung</a:t>
            </a:r>
            <a:r>
              <a:rPr lang="en-US" b="1" dirty="0"/>
              <a:t> </a:t>
            </a:r>
            <a:r>
              <a:rPr lang="en-US" b="1" dirty="0" err="1"/>
              <a:t>asam</a:t>
            </a:r>
            <a:r>
              <a:rPr lang="en-US" b="1" dirty="0"/>
              <a:t> </a:t>
            </a:r>
            <a:r>
              <a:rPr lang="en-US" b="1" dirty="0" err="1"/>
              <a:t>nukleat</a:t>
            </a:r>
            <a:r>
              <a:rPr lang="en-US" b="1" dirty="0"/>
              <a:t>.</a:t>
            </a:r>
          </a:p>
          <a:p>
            <a:pPr lvl="0"/>
            <a:r>
              <a:rPr lang="en-US" b="1" dirty="0" err="1"/>
              <a:t>Tersusun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sel.</a:t>
            </a:r>
          </a:p>
          <a:p>
            <a:pPr lvl="0"/>
            <a:r>
              <a:rPr lang="en-US" b="1" dirty="0" err="1"/>
              <a:t>Memperlihatkan</a:t>
            </a:r>
            <a:r>
              <a:rPr lang="en-US" b="1" dirty="0"/>
              <a:t> </a:t>
            </a:r>
            <a:r>
              <a:rPr lang="en-US" b="1" dirty="0" err="1"/>
              <a:t>keteraturan</a:t>
            </a:r>
            <a:endParaRPr lang="en-US" b="1" dirty="0"/>
          </a:p>
          <a:p>
            <a:pPr lvl="0"/>
            <a:r>
              <a:rPr lang="en-US" b="1" dirty="0" err="1"/>
              <a:t>Bermetabolisme</a:t>
            </a:r>
            <a:r>
              <a:rPr lang="en-US" b="1" dirty="0"/>
              <a:t>.</a:t>
            </a:r>
          </a:p>
          <a:p>
            <a:pPr lvl="0"/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homeostatis</a:t>
            </a:r>
            <a:endParaRPr lang="en-US" b="1" dirty="0"/>
          </a:p>
          <a:p>
            <a:pPr lvl="0"/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iritabilitas</a:t>
            </a:r>
            <a:endParaRPr lang="en-US" b="1" dirty="0"/>
          </a:p>
          <a:p>
            <a:pPr lvl="0"/>
            <a:r>
              <a:rPr lang="en-US" b="1" dirty="0" err="1"/>
              <a:t>Ada</a:t>
            </a:r>
            <a:r>
              <a:rPr lang="en-US" b="1" dirty="0"/>
              <a:t>  </a:t>
            </a:r>
            <a:r>
              <a:rPr lang="en-US" b="1" dirty="0" err="1"/>
              <a:t>pergerakan</a:t>
            </a:r>
            <a:endParaRPr lang="en-US" b="1" dirty="0"/>
          </a:p>
          <a:p>
            <a:pPr lvl="0"/>
            <a:r>
              <a:rPr lang="en-US" b="1" dirty="0" err="1"/>
              <a:t>Tumbuh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berkembang</a:t>
            </a:r>
            <a:endParaRPr lang="en-US" b="1" dirty="0"/>
          </a:p>
          <a:p>
            <a:pPr lvl="0"/>
            <a:r>
              <a:rPr lang="en-US" b="1" dirty="0" err="1"/>
              <a:t>Berreproduksi</a:t>
            </a:r>
            <a:endParaRPr lang="en-US" b="1" dirty="0"/>
          </a:p>
          <a:p>
            <a:pPr lvl="0"/>
            <a:r>
              <a:rPr lang="en-US" b="1" dirty="0" err="1"/>
              <a:t>Beradaptasi</a:t>
            </a:r>
            <a:r>
              <a:rPr lang="en-US" b="1" dirty="0"/>
              <a:t> </a:t>
            </a:r>
          </a:p>
          <a:p>
            <a:pPr lvl="0"/>
            <a:r>
              <a:rPr lang="en-US" b="1" dirty="0" err="1"/>
              <a:t>Berevolusi</a:t>
            </a:r>
            <a:r>
              <a:rPr lang="en-US" b="1" dirty="0"/>
              <a:t>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937" y="1381361"/>
            <a:ext cx="4143404" cy="465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26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9421" y="188495"/>
            <a:ext cx="7924800" cy="838200"/>
          </a:xfrm>
        </p:spPr>
        <p:txBody>
          <a:bodyPr/>
          <a:lstStyle/>
          <a:p>
            <a:r>
              <a:rPr lang="id-ID" sz="3200" b="1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sam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id-ID" sz="3200" b="1" dirty="0">
                <a:solidFill>
                  <a:srgbClr val="7030A0"/>
                </a:solidFill>
                <a:latin typeface="+mn-lt"/>
              </a:rPr>
              <a:t>N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ukleat</a:t>
            </a:r>
            <a:endParaRPr lang="en-US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954378" y="1840832"/>
            <a:ext cx="7772400" cy="446484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err="1"/>
              <a:t>Asam</a:t>
            </a:r>
            <a:r>
              <a:rPr lang="en-US" sz="2800" dirty="0"/>
              <a:t> </a:t>
            </a:r>
            <a:r>
              <a:rPr lang="en-US" sz="2800" dirty="0" err="1"/>
              <a:t>Nukleat</a:t>
            </a:r>
            <a:r>
              <a:rPr lang="en-US" sz="2800" dirty="0"/>
              <a:t> (DNA </a:t>
            </a:r>
            <a:r>
              <a:rPr lang="en-US" sz="2800" dirty="0" err="1"/>
              <a:t>dan</a:t>
            </a:r>
            <a:r>
              <a:rPr lang="en-US" sz="2800" dirty="0"/>
              <a:t> RNA)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</a:t>
            </a:r>
            <a:r>
              <a:rPr lang="en-US" sz="2800" dirty="0" err="1"/>
              <a:t>penentu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pengatur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endParaRPr lang="en-US" sz="2800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/>
              <a:t>DNA (</a:t>
            </a:r>
            <a:r>
              <a:rPr lang="en-US" sz="2800" dirty="0" err="1"/>
              <a:t>deoksirybonucleic</a:t>
            </a:r>
            <a:r>
              <a:rPr lang="en-US" sz="2800" dirty="0"/>
              <a:t> acid)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</a:t>
            </a:r>
            <a:r>
              <a:rPr lang="en-US" sz="2800" dirty="0" err="1"/>
              <a:t>pembawa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genetik</a:t>
            </a:r>
            <a:r>
              <a:rPr lang="en-US" sz="2800" dirty="0"/>
              <a:t> (gen),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cetak-biru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.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err="1"/>
              <a:t>Genlah</a:t>
            </a:r>
            <a:r>
              <a:rPr lang="en-US" sz="2800" dirty="0"/>
              <a:t> yang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penentu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endParaRPr lang="en-US" sz="2800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genetik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7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8077200" cy="6397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n-lt"/>
              </a:rPr>
              <a:t>Asam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nukleat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kromatin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kromosom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64876"/>
            <a:ext cx="8001000" cy="483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40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948" y="800822"/>
            <a:ext cx="8077200" cy="9144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id-ID" sz="28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akhluk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Hidup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Terdiri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id-ID" sz="2800" b="1" dirty="0">
                <a:solidFill>
                  <a:srgbClr val="7030A0"/>
                </a:solidFill>
                <a:latin typeface="+mn-lt"/>
              </a:rPr>
              <a:t>d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ari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Sel</a:t>
            </a:r>
            <a:r>
              <a:rPr lang="en-US" sz="2800" b="1" dirty="0">
                <a:solidFill>
                  <a:srgbClr val="7030A0"/>
                </a:solidFill>
              </a:rPr>
              <a:t/>
            </a:r>
            <a:br>
              <a:rPr lang="en-US" sz="2800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057400"/>
            <a:ext cx="5486400" cy="3581400"/>
          </a:xfrm>
        </p:spPr>
        <p:txBody>
          <a:bodyPr>
            <a:normAutofit/>
          </a:bodyPr>
          <a:lstStyle/>
          <a:p>
            <a:pPr marL="274320"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struktural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endParaRPr lang="en-US" sz="2400" dirty="0"/>
          </a:p>
          <a:p>
            <a:pPr marL="274320"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organissasi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yang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: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berbiak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bermetabolisme</a:t>
            </a:r>
            <a:endParaRPr lang="en-US" sz="2400" dirty="0"/>
          </a:p>
        </p:txBody>
      </p:sp>
      <p:pic>
        <p:nvPicPr>
          <p:cNvPr id="5" name="Picture 6" descr="andiagram[1]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133600" y="2057400"/>
            <a:ext cx="2590800" cy="2604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9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7628" y="809857"/>
            <a:ext cx="7239000" cy="1676400"/>
          </a:xfrm>
        </p:spPr>
        <p:txBody>
          <a:bodyPr>
            <a:normAutofit/>
          </a:bodyPr>
          <a:lstStyle/>
          <a:p>
            <a:pPr marL="9144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dibedakan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menurut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kemajuan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evolusinya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530352" lvl="2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prokaryot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belum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memiliki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definitif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0352" lvl="2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eukaryot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sudah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memiliki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definitif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66" y="2571744"/>
            <a:ext cx="5638800" cy="304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4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1173" y="832417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2">
              <a:spcAft>
                <a:spcPts val="600"/>
              </a:spcAft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Berdasarkan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selnya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organisme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kelompokkan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58952" lvl="4" indent="-27432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Organisme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uniseluler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58952" lvl="4" indent="-27432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Organisme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multiseluler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6" r="6173" b="3780"/>
          <a:stretch>
            <a:fillRect/>
          </a:stretch>
        </p:blipFill>
        <p:spPr bwMode="auto">
          <a:xfrm>
            <a:off x="4310050" y="2857496"/>
            <a:ext cx="56083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9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183</TotalTime>
  <Words>1076</Words>
  <Application>Microsoft Office PowerPoint</Application>
  <PresentationFormat>Widescreen</PresentationFormat>
  <Paragraphs>196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 Unicode MS</vt:lpstr>
      <vt:lpstr>Arial</vt:lpstr>
      <vt:lpstr>Calibri</vt:lpstr>
      <vt:lpstr>Corbel</vt:lpstr>
      <vt:lpstr>Times</vt:lpstr>
      <vt:lpstr>Times New Roman</vt:lpstr>
      <vt:lpstr>Wingdings</vt:lpstr>
      <vt:lpstr>Wingdings 2</vt:lpstr>
      <vt:lpstr>ヒラギノ角ゴ Pro W3</vt:lpstr>
      <vt:lpstr>Frame</vt:lpstr>
      <vt:lpstr>Depth</vt:lpstr>
      <vt:lpstr>The Concept of The Origin of Life and The Cell Basic Science – Bio 1</vt:lpstr>
      <vt:lpstr>Topics</vt:lpstr>
      <vt:lpstr>Definisi Hidup/Kehidupan?</vt:lpstr>
      <vt:lpstr>Karakteristik Makhluk Hidup</vt:lpstr>
      <vt:lpstr>Asam Nukleat</vt:lpstr>
      <vt:lpstr>Asam nukleat, kromatin, dan kromosom</vt:lpstr>
      <vt:lpstr>Makhluk Hidup Terdiri dari Sel </vt:lpstr>
      <vt:lpstr>PowerPoint Presentation</vt:lpstr>
      <vt:lpstr>PowerPoint Presentation</vt:lpstr>
      <vt:lpstr>Makhluk Hidup Memperlihatkan Keteraturan</vt:lpstr>
      <vt:lpstr>Metabolisme</vt:lpstr>
      <vt:lpstr>Irritabilitas:  Memberi Respons pada Stimulus </vt:lpstr>
      <vt:lpstr>Homeostasis</vt:lpstr>
      <vt:lpstr>Reproduksi</vt:lpstr>
      <vt:lpstr>Macam Reproduksi</vt:lpstr>
      <vt:lpstr>Makhluk Hidup dan Gerak</vt:lpstr>
      <vt:lpstr>Tumbuh dan Berkembang</vt:lpstr>
      <vt:lpstr>Makhluk Hidup Beradaptasi</vt:lpstr>
      <vt:lpstr>Contoh adaptasi</vt:lpstr>
      <vt:lpstr>Contoh adaptasi</vt:lpstr>
      <vt:lpstr>Makhluk Hidup Berevolusi</vt:lpstr>
      <vt:lpstr>Tema: Sel adalah unit dasar bagi struktur dan fungsi organisme</vt:lpstr>
      <vt:lpstr>PowerPoint Presentation</vt:lpstr>
      <vt:lpstr>PowerPoint Presentation</vt:lpstr>
      <vt:lpstr>PowerPoint Presentation</vt:lpstr>
      <vt:lpstr>Tema: Kelanjutan kehidupan didasarkan pada informasi terwariskan dalam bentuk DNA</vt:lpstr>
      <vt:lpstr>Struktur dan Fungsi DNA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Science</dc:title>
  <dc:creator>Dzul FM</dc:creator>
  <cp:lastModifiedBy>Dzul FM</cp:lastModifiedBy>
  <cp:revision>5</cp:revision>
  <dcterms:created xsi:type="dcterms:W3CDTF">2022-09-19T07:47:03Z</dcterms:created>
  <dcterms:modified xsi:type="dcterms:W3CDTF">2022-10-03T07:20:31Z</dcterms:modified>
</cp:coreProperties>
</file>