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  <p:sldId id="267" r:id="rId9"/>
    <p:sldId id="270" r:id="rId10"/>
    <p:sldId id="271" r:id="rId11"/>
    <p:sldId id="266" r:id="rId12"/>
    <p:sldId id="264" r:id="rId13"/>
    <p:sldId id="269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471C667-4B6D-4DDB-9B00-EE806899AE86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C667-4B6D-4DDB-9B00-EE806899AE86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471C667-4B6D-4DDB-9B00-EE806899AE86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C667-4B6D-4DDB-9B00-EE806899AE86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C667-4B6D-4DDB-9B00-EE806899AE86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471C667-4B6D-4DDB-9B00-EE806899AE86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471C667-4B6D-4DDB-9B00-EE806899AE86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C667-4B6D-4DDB-9B00-EE806899AE86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C667-4B6D-4DDB-9B00-EE806899AE86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C667-4B6D-4DDB-9B00-EE806899AE86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471C667-4B6D-4DDB-9B00-EE806899AE86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471C667-4B6D-4DDB-9B00-EE806899AE86}" type="datetimeFigureOut">
              <a:rPr lang="id-ID" smtClean="0"/>
              <a:pPr/>
              <a:t>12/09/2021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5072050"/>
            <a:ext cx="5000628" cy="178595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id-ID" dirty="0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1362075"/>
          </a:xfrm>
        </p:spPr>
        <p:txBody>
          <a:bodyPr>
            <a:normAutofit/>
          </a:bodyPr>
          <a:lstStyle/>
          <a:p>
            <a:r>
              <a:rPr lang="id-ID" sz="7200" dirty="0" smtClean="0">
                <a:solidFill>
                  <a:schemeClr val="tx1"/>
                </a:solidFill>
              </a:rPr>
              <a:t>KONSEP NILAI</a:t>
            </a:r>
            <a:endParaRPr lang="id-ID" sz="7200" dirty="0">
              <a:solidFill>
                <a:schemeClr val="tx1"/>
              </a:solidFill>
            </a:endParaRP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5714976" y="6286520"/>
            <a:ext cx="3429024" cy="57148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id-ID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Nilai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kenikmatan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sederet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menyenangkan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sebaliknya</a:t>
            </a:r>
            <a:r>
              <a:rPr lang="en-US" dirty="0"/>
              <a:t> yang </a:t>
            </a:r>
            <a:r>
              <a:rPr lang="en-US" dirty="0" err="1"/>
              <a:t>kemudian</a:t>
            </a:r>
            <a:r>
              <a:rPr lang="en-US" dirty="0"/>
              <a:t> orang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bahagia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menderita</a:t>
            </a:r>
            <a:r>
              <a:rPr lang="en-US" dirty="0"/>
              <a:t>.</a:t>
            </a:r>
          </a:p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, </a:t>
            </a:r>
            <a:r>
              <a:rPr lang="en-US" dirty="0" err="1"/>
              <a:t>kesegaran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,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lain-lain.</a:t>
            </a:r>
          </a:p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kejiwaan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kejiwaan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jasmani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keindahan</a:t>
            </a:r>
            <a:r>
              <a:rPr lang="en-US" dirty="0"/>
              <a:t>,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murni</a:t>
            </a:r>
            <a:r>
              <a:rPr lang="en-US" dirty="0"/>
              <a:t> yang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.</a:t>
            </a:r>
          </a:p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Kerohanian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suci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suci</a:t>
            </a:r>
            <a:r>
              <a:rPr lang="en-US" dirty="0"/>
              <a:t>.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lahir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ketuhanan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.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Scheler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Mulyana</a:t>
            </a:r>
            <a:r>
              <a:rPr lang="en-US" dirty="0" smtClean="0"/>
              <a:t>, 2004)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512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53400" cy="9906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  <a:latin typeface="Arial Narrow" pitchFamily="34" charset="0"/>
              </a:rPr>
              <a:t>Kategori</a:t>
            </a:r>
            <a:r>
              <a:rPr lang="en-US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Narrow" pitchFamily="34" charset="0"/>
              </a:rPr>
              <a:t>Nilai</a:t>
            </a:r>
            <a:endParaRPr lang="id-ID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 lvl="0"/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teoritik</a:t>
            </a:r>
            <a:r>
              <a:rPr lang="en-US" sz="2400" b="1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nilai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melibatkan</a:t>
            </a:r>
            <a:r>
              <a:rPr lang="en-US" sz="2400" dirty="0" smtClean="0"/>
              <a:t> </a:t>
            </a:r>
            <a:r>
              <a:rPr lang="en-US" sz="2400" dirty="0" err="1" smtClean="0"/>
              <a:t>pertimbangan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logis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rasional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memikirkan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membuktikan</a:t>
            </a:r>
            <a:r>
              <a:rPr lang="en-US" sz="2400" dirty="0" smtClean="0"/>
              <a:t> </a:t>
            </a:r>
            <a:r>
              <a:rPr lang="en-US" sz="2400" dirty="0" err="1" smtClean="0"/>
              <a:t>kebenaran</a:t>
            </a:r>
            <a:r>
              <a:rPr lang="en-US" sz="2400" dirty="0" smtClean="0"/>
              <a:t> </a:t>
            </a:r>
            <a:r>
              <a:rPr lang="en-US" sz="2400" dirty="0" err="1" smtClean="0"/>
              <a:t>sesuatu</a:t>
            </a:r>
            <a:r>
              <a:rPr lang="en-US" sz="2400" dirty="0" smtClean="0"/>
              <a:t>).</a:t>
            </a:r>
            <a:endParaRPr lang="id-ID" sz="2400" dirty="0" smtClean="0"/>
          </a:p>
          <a:p>
            <a:pPr lvl="0"/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ekonomis</a:t>
            </a:r>
            <a:r>
              <a:rPr lang="en-US" sz="2400" b="1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nilai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berkaitan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pertimbangan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berkadar</a:t>
            </a:r>
            <a:r>
              <a:rPr lang="en-US" sz="2400" dirty="0" smtClean="0"/>
              <a:t> </a:t>
            </a:r>
            <a:r>
              <a:rPr lang="en-US" sz="2400" dirty="0" err="1" smtClean="0"/>
              <a:t>untung</a:t>
            </a:r>
            <a:r>
              <a:rPr lang="en-US" sz="2400" dirty="0" smtClean="0"/>
              <a:t> </a:t>
            </a:r>
            <a:r>
              <a:rPr lang="en-US" sz="2400" dirty="0" err="1" smtClean="0"/>
              <a:t>rugi</a:t>
            </a:r>
            <a:r>
              <a:rPr lang="en-US" sz="2400" dirty="0" smtClean="0"/>
              <a:t> “</a:t>
            </a:r>
            <a:r>
              <a:rPr lang="en-US" sz="2400" dirty="0" err="1" smtClean="0"/>
              <a:t>harga</a:t>
            </a:r>
            <a:r>
              <a:rPr lang="en-US" sz="2400" dirty="0" smtClean="0"/>
              <a:t>")</a:t>
            </a:r>
            <a:r>
              <a:rPr lang="id-ID" sz="2400" dirty="0" smtClean="0"/>
              <a:t>.</a:t>
            </a:r>
          </a:p>
          <a:p>
            <a:pPr lvl="0"/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estetik</a:t>
            </a:r>
            <a:r>
              <a:rPr lang="en-US" sz="2400" b="1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meletakkan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tertingginya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keharmonisan</a:t>
            </a:r>
            <a:r>
              <a:rPr lang="en-US" sz="2400" dirty="0" smtClean="0"/>
              <a:t>).</a:t>
            </a:r>
            <a:endParaRPr lang="id-ID" sz="2400" dirty="0" smtClean="0"/>
          </a:p>
          <a:p>
            <a:pPr lvl="0"/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sosial</a:t>
            </a:r>
            <a:r>
              <a:rPr lang="en-US" sz="2400" b="1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tertinggi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terdapat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kasih</a:t>
            </a:r>
            <a:r>
              <a:rPr lang="en-US" sz="2400" dirty="0" smtClean="0"/>
              <a:t> </a:t>
            </a:r>
            <a:r>
              <a:rPr lang="en-US" sz="2400" dirty="0" err="1" smtClean="0"/>
              <a:t>sayang</a:t>
            </a:r>
            <a:r>
              <a:rPr lang="en-US" sz="2400" dirty="0" smtClean="0"/>
              <a:t> </a:t>
            </a:r>
            <a:r>
              <a:rPr lang="en-US" sz="2400" dirty="0" err="1" smtClean="0"/>
              <a:t>antarmanusia</a:t>
            </a:r>
            <a:r>
              <a:rPr lang="en-US" sz="2400" dirty="0" smtClean="0"/>
              <a:t>).</a:t>
            </a:r>
            <a:endParaRPr lang="id-ID" sz="2400" dirty="0" smtClean="0"/>
          </a:p>
          <a:p>
            <a:pPr lvl="0"/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politik</a:t>
            </a:r>
            <a:r>
              <a:rPr lang="en-US" sz="2400" b="1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tertinggi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kekuasaan</a:t>
            </a:r>
            <a:r>
              <a:rPr lang="en-US" sz="2400" dirty="0" smtClean="0"/>
              <a:t>).</a:t>
            </a:r>
            <a:endParaRPr lang="id-ID" sz="2400" dirty="0" smtClean="0"/>
          </a:p>
          <a:p>
            <a:pPr lvl="0"/>
            <a:r>
              <a:rPr lang="en-US" sz="2400" b="1" dirty="0" err="1" smtClean="0"/>
              <a:t>Nilai</a:t>
            </a:r>
            <a:r>
              <a:rPr lang="en-US" sz="2400" b="1" dirty="0" smtClean="0"/>
              <a:t> agama </a:t>
            </a:r>
            <a:r>
              <a:rPr lang="en-US" sz="2400" dirty="0" smtClean="0"/>
              <a:t>(</a:t>
            </a:r>
            <a:r>
              <a:rPr lang="en-US" sz="2400" dirty="0" err="1" smtClean="0"/>
              <a:t>nilai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kebenaran</a:t>
            </a:r>
            <a:r>
              <a:rPr lang="en-US" sz="2400" dirty="0" smtClean="0"/>
              <a:t> yang paling </a:t>
            </a:r>
            <a:r>
              <a:rPr lang="en-US" sz="2400" dirty="0" err="1" smtClean="0"/>
              <a:t>kuat</a:t>
            </a:r>
            <a:r>
              <a:rPr lang="en-US" sz="2400" dirty="0" smtClean="0"/>
              <a:t> </a:t>
            </a:r>
            <a:r>
              <a:rPr lang="en-US" sz="2400" dirty="0" err="1" smtClean="0"/>
              <a:t>dibandingkan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nilai-nilai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sebelumnya</a:t>
            </a:r>
            <a:r>
              <a:rPr lang="en-US" sz="2400" dirty="0" smtClean="0"/>
              <a:t>)</a:t>
            </a:r>
            <a:endParaRPr lang="id-ID" sz="2400" dirty="0" smtClean="0"/>
          </a:p>
          <a:p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/>
            </a:r>
            <a:br>
              <a:rPr lang="id-ID" dirty="0" smtClean="0"/>
            </a:br>
            <a:r>
              <a:rPr lang="en-US" b="1" dirty="0" err="1" smtClean="0"/>
              <a:t>Mengapa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kebaikan</a:t>
            </a:r>
            <a:r>
              <a:rPr lang="en-US" b="1" dirty="0" smtClean="0"/>
              <a:t> </a:t>
            </a:r>
            <a:r>
              <a:rPr lang="en-US" b="1" dirty="0" err="1" smtClean="0"/>
              <a:t>harus</a:t>
            </a:r>
            <a:r>
              <a:rPr lang="en-US" b="1" dirty="0" smtClean="0"/>
              <a:t> </a:t>
            </a:r>
            <a:r>
              <a:rPr lang="en-US" b="1" dirty="0" err="1" smtClean="0"/>
              <a:t>dibina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dibimbing</a:t>
            </a:r>
            <a:r>
              <a:rPr lang="en-US" b="1" dirty="0" smtClean="0"/>
              <a:t>?</a:t>
            </a:r>
            <a:r>
              <a:rPr lang="en-US" dirty="0" smtClean="0"/>
              <a:t/>
            </a:r>
            <a:br>
              <a:rPr lang="en-US" dirty="0" smtClean="0"/>
            </a:b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endParaRPr lang="id-ID" sz="3600" i="1" dirty="0" smtClean="0"/>
          </a:p>
          <a:p>
            <a:r>
              <a:rPr lang="id-ID" sz="3600" b="1" i="1" dirty="0" smtClean="0">
                <a:solidFill>
                  <a:schemeClr val="bg1"/>
                </a:solidFill>
              </a:rPr>
              <a:t>J</a:t>
            </a:r>
            <a:r>
              <a:rPr lang="en-US" sz="3600" b="1" i="1" dirty="0" err="1" smtClean="0">
                <a:solidFill>
                  <a:schemeClr val="bg1"/>
                </a:solidFill>
              </a:rPr>
              <a:t>ohn</a:t>
            </a:r>
            <a:r>
              <a:rPr lang="en-US" sz="3600" b="1" i="1" dirty="0" smtClean="0">
                <a:solidFill>
                  <a:schemeClr val="bg1"/>
                </a:solidFill>
              </a:rPr>
              <a:t> Luther</a:t>
            </a:r>
            <a:endParaRPr lang="id-ID" sz="3600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00364" y="2000240"/>
            <a:ext cx="5762636" cy="414340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sz="3200" dirty="0" smtClean="0">
                <a:latin typeface="Arial Narrow" pitchFamily="34" charset="0"/>
              </a:rPr>
              <a:t>	</a:t>
            </a:r>
            <a:r>
              <a:rPr lang="en-US" sz="3200" dirty="0" err="1" smtClean="0">
                <a:latin typeface="Arial Narrow" pitchFamily="34" charset="0"/>
              </a:rPr>
              <a:t>Karakter</a:t>
            </a:r>
            <a:r>
              <a:rPr lang="en-US" sz="3200" dirty="0" smtClean="0">
                <a:latin typeface="Arial Narrow" pitchFamily="34" charset="0"/>
              </a:rPr>
              <a:t> yang </a:t>
            </a:r>
            <a:r>
              <a:rPr lang="en-US" sz="3200" dirty="0" err="1" smtClean="0">
                <a:latin typeface="Arial Narrow" pitchFamily="34" charset="0"/>
              </a:rPr>
              <a:t>baik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adalah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lebih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patut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dipuji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daripada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bakat</a:t>
            </a:r>
            <a:r>
              <a:rPr lang="en-US" sz="3200" dirty="0" smtClean="0">
                <a:latin typeface="Arial Narrow" pitchFamily="34" charset="0"/>
              </a:rPr>
              <a:t> yang </a:t>
            </a:r>
            <a:r>
              <a:rPr lang="en-US" sz="3200" dirty="0" err="1" smtClean="0">
                <a:latin typeface="Arial Narrow" pitchFamily="34" charset="0"/>
              </a:rPr>
              <a:t>luar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biasa</a:t>
            </a:r>
            <a:r>
              <a:rPr lang="en-US" sz="3200" dirty="0" smtClean="0">
                <a:latin typeface="Arial Narrow" pitchFamily="34" charset="0"/>
              </a:rPr>
              <a:t>. </a:t>
            </a:r>
            <a:r>
              <a:rPr lang="en-US" sz="3200" dirty="0" err="1" smtClean="0">
                <a:latin typeface="Arial Narrow" pitchFamily="34" charset="0"/>
              </a:rPr>
              <a:t>Hampir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semua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bakat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adalah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anugerah</a:t>
            </a:r>
            <a:r>
              <a:rPr lang="en-US" sz="3200" dirty="0" smtClean="0">
                <a:latin typeface="Arial Narrow" pitchFamily="34" charset="0"/>
              </a:rPr>
              <a:t>. </a:t>
            </a:r>
            <a:r>
              <a:rPr lang="en-US" sz="3200" dirty="0" err="1" smtClean="0">
                <a:latin typeface="Arial Narrow" pitchFamily="34" charset="0"/>
              </a:rPr>
              <a:t>Karakter</a:t>
            </a:r>
            <a:r>
              <a:rPr lang="en-US" sz="3200" dirty="0" smtClean="0">
                <a:latin typeface="Arial Narrow" pitchFamily="34" charset="0"/>
              </a:rPr>
              <a:t> yang </a:t>
            </a:r>
            <a:r>
              <a:rPr lang="en-US" sz="3200" dirty="0" err="1" smtClean="0">
                <a:latin typeface="Arial Narrow" pitchFamily="34" charset="0"/>
              </a:rPr>
              <a:t>baik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adalah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sebaliknya</a:t>
            </a:r>
            <a:r>
              <a:rPr lang="en-US" sz="3200" dirty="0" smtClean="0">
                <a:latin typeface="Arial Narrow" pitchFamily="34" charset="0"/>
              </a:rPr>
              <a:t>, </a:t>
            </a:r>
            <a:r>
              <a:rPr lang="en-US" sz="3200" dirty="0" err="1" smtClean="0">
                <a:latin typeface="Arial Narrow" pitchFamily="34" charset="0"/>
              </a:rPr>
              <a:t>tidak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dianugerahkan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kepada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kita</a:t>
            </a:r>
            <a:r>
              <a:rPr lang="en-US" sz="3200" dirty="0" smtClean="0">
                <a:latin typeface="Arial Narrow" pitchFamily="34" charset="0"/>
              </a:rPr>
              <a:t>. Kita </a:t>
            </a:r>
            <a:r>
              <a:rPr lang="en-US" sz="3200" dirty="0" err="1" smtClean="0">
                <a:latin typeface="Arial Narrow" pitchFamily="34" charset="0"/>
              </a:rPr>
              <a:t>harus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membangunnya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sedikit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demi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sedikit</a:t>
            </a:r>
            <a:r>
              <a:rPr lang="en-US" sz="3200" dirty="0" smtClean="0">
                <a:latin typeface="Arial Narrow" pitchFamily="34" charset="0"/>
              </a:rPr>
              <a:t>- </a:t>
            </a:r>
            <a:r>
              <a:rPr lang="en-US" sz="3200" dirty="0" err="1" smtClean="0">
                <a:latin typeface="Arial Narrow" pitchFamily="34" charset="0"/>
              </a:rPr>
              <a:t>dengan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pikiran</a:t>
            </a:r>
            <a:r>
              <a:rPr lang="en-US" sz="3200" dirty="0" smtClean="0">
                <a:latin typeface="Arial Narrow" pitchFamily="34" charset="0"/>
              </a:rPr>
              <a:t>, </a:t>
            </a:r>
            <a:r>
              <a:rPr lang="en-US" sz="3200" dirty="0" err="1" smtClean="0">
                <a:latin typeface="Arial Narrow" pitchFamily="34" charset="0"/>
              </a:rPr>
              <a:t>pilihan</a:t>
            </a:r>
            <a:r>
              <a:rPr lang="en-US" sz="3200" dirty="0" smtClean="0">
                <a:latin typeface="Arial Narrow" pitchFamily="34" charset="0"/>
              </a:rPr>
              <a:t>, </a:t>
            </a:r>
            <a:r>
              <a:rPr lang="en-US" sz="3200" dirty="0" err="1" smtClean="0">
                <a:latin typeface="Arial Narrow" pitchFamily="34" charset="0"/>
              </a:rPr>
              <a:t>keberanian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dan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usaha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keras</a:t>
            </a:r>
            <a:endParaRPr lang="id-ID" dirty="0">
              <a:latin typeface="Arial Narrow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000232" y="3286124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sz="6600" dirty="0" smtClean="0"/>
              <a:t>TERIMAKASIH..</a:t>
            </a:r>
            <a:endParaRPr lang="id-ID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What Is Value?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714488"/>
            <a:ext cx="8715404" cy="514351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dirty="0" err="1" smtClean="0"/>
              <a:t>Sesuatu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berharga</a:t>
            </a:r>
            <a:r>
              <a:rPr lang="id-ID" sz="3200" dirty="0" smtClean="0"/>
              <a:t>.</a:t>
            </a:r>
            <a:endParaRPr lang="en-US" sz="3200" dirty="0" smtClean="0"/>
          </a:p>
          <a:p>
            <a:pPr>
              <a:lnSpc>
                <a:spcPct val="90000"/>
              </a:lnSpc>
            </a:pPr>
            <a:r>
              <a:rPr lang="en-US" sz="3200" dirty="0" err="1" smtClean="0"/>
              <a:t>Penghargaan</a:t>
            </a:r>
            <a:r>
              <a:rPr lang="en-US" sz="3200" dirty="0" smtClean="0"/>
              <a:t>/</a:t>
            </a:r>
            <a:r>
              <a:rPr lang="en-US" sz="3200" dirty="0" err="1" smtClean="0"/>
              <a:t>kualitas</a:t>
            </a:r>
            <a:r>
              <a:rPr lang="en-US" sz="3200" dirty="0" smtClean="0"/>
              <a:t> </a:t>
            </a:r>
            <a:r>
              <a:rPr lang="en-US" sz="3200" dirty="0" err="1" smtClean="0"/>
              <a:t>thd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hal</a:t>
            </a:r>
            <a:r>
              <a:rPr lang="en-US" sz="3200" dirty="0" smtClean="0"/>
              <a:t> yang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dasar</a:t>
            </a:r>
            <a:r>
              <a:rPr lang="en-US" sz="3200" dirty="0" smtClean="0"/>
              <a:t> </a:t>
            </a:r>
            <a:r>
              <a:rPr lang="en-US" sz="3200" dirty="0" err="1" smtClean="0"/>
              <a:t>penentu</a:t>
            </a:r>
            <a:r>
              <a:rPr lang="en-US" sz="3200" dirty="0" smtClean="0"/>
              <a:t> </a:t>
            </a:r>
            <a:r>
              <a:rPr lang="en-US" sz="3200" dirty="0" err="1" smtClean="0"/>
              <a:t>tingkah</a:t>
            </a:r>
            <a:r>
              <a:rPr lang="en-US" sz="3200" dirty="0" smtClean="0"/>
              <a:t> </a:t>
            </a:r>
            <a:r>
              <a:rPr lang="en-US" sz="3200" dirty="0" err="1" smtClean="0"/>
              <a:t>laku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 </a:t>
            </a:r>
            <a:r>
              <a:rPr lang="en-US" sz="3200" dirty="0" err="1" smtClean="0"/>
              <a:t>karena</a:t>
            </a:r>
            <a:r>
              <a:rPr lang="en-US" sz="3200" dirty="0" smtClean="0"/>
              <a:t> </a:t>
            </a:r>
            <a:r>
              <a:rPr lang="en-US" sz="3200" dirty="0" err="1" smtClean="0"/>
              <a:t>sesuatu</a:t>
            </a:r>
            <a:r>
              <a:rPr lang="en-US" sz="3200" dirty="0" smtClean="0"/>
              <a:t> </a:t>
            </a:r>
            <a:r>
              <a:rPr lang="en-US" sz="3200" dirty="0" err="1" smtClean="0"/>
              <a:t>itu</a:t>
            </a:r>
            <a:r>
              <a:rPr lang="en-US" sz="3200" dirty="0" smtClean="0"/>
              <a:t> </a:t>
            </a:r>
            <a:r>
              <a:rPr lang="en-US" sz="3200" dirty="0" err="1" smtClean="0"/>
              <a:t>menyenangkan</a:t>
            </a:r>
            <a:r>
              <a:rPr lang="en-US" sz="3200" dirty="0" smtClean="0"/>
              <a:t> (p</a:t>
            </a:r>
            <a:r>
              <a:rPr lang="id-ID" sz="3200" dirty="0" smtClean="0"/>
              <a:t>l</a:t>
            </a:r>
            <a:r>
              <a:rPr lang="en-US" sz="3200" dirty="0" smtClean="0"/>
              <a:t>ease), </a:t>
            </a:r>
            <a:r>
              <a:rPr lang="en-US" sz="3200" dirty="0" err="1" smtClean="0"/>
              <a:t>berguna</a:t>
            </a:r>
            <a:r>
              <a:rPr lang="en-US" sz="3200" dirty="0" smtClean="0"/>
              <a:t> (useful), </a:t>
            </a:r>
            <a:r>
              <a:rPr lang="en-US" sz="3200" dirty="0" err="1" smtClean="0"/>
              <a:t>memuaskan</a:t>
            </a:r>
            <a:r>
              <a:rPr lang="en-US" sz="3200" dirty="0" smtClean="0"/>
              <a:t> (sati</a:t>
            </a:r>
            <a:r>
              <a:rPr lang="id-ID" sz="3200" dirty="0" smtClean="0"/>
              <a:t>s</a:t>
            </a:r>
            <a:r>
              <a:rPr lang="en-US" sz="3200" dirty="0" smtClean="0"/>
              <a:t>f</a:t>
            </a:r>
            <a:r>
              <a:rPr lang="id-ID" sz="3200" dirty="0" smtClean="0"/>
              <a:t>y</a:t>
            </a:r>
            <a:r>
              <a:rPr lang="en-US" sz="3200" dirty="0" err="1" smtClean="0"/>
              <a:t>ing</a:t>
            </a:r>
            <a:r>
              <a:rPr lang="en-US" sz="3200" dirty="0" smtClean="0"/>
              <a:t>), </a:t>
            </a:r>
            <a:r>
              <a:rPr lang="en-US" sz="3200" dirty="0" err="1" smtClean="0"/>
              <a:t>menguntungkan</a:t>
            </a:r>
            <a:r>
              <a:rPr lang="en-US" sz="3200" dirty="0" smtClean="0"/>
              <a:t> (profitable), </a:t>
            </a:r>
            <a:r>
              <a:rPr lang="en-US" sz="3200" dirty="0" err="1" smtClean="0"/>
              <a:t>keyakinan</a:t>
            </a:r>
            <a:r>
              <a:rPr lang="en-US" sz="3200" dirty="0" smtClean="0"/>
              <a:t> (belief)</a:t>
            </a:r>
            <a:r>
              <a:rPr lang="id-ID" sz="3200" dirty="0" smtClean="0"/>
              <a:t>.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i="1" dirty="0" smtClean="0"/>
              <a:t>(</a:t>
            </a:r>
            <a:r>
              <a:rPr lang="id-ID" sz="3200" i="1" dirty="0" smtClean="0"/>
              <a:t>v</a:t>
            </a:r>
            <a:r>
              <a:rPr lang="en-US" sz="3200" i="1" dirty="0" err="1" smtClean="0"/>
              <a:t>alue</a:t>
            </a:r>
            <a:r>
              <a:rPr lang="en-US" sz="3200" i="1" dirty="0" smtClean="0"/>
              <a:t>)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harga</a:t>
            </a:r>
            <a:r>
              <a:rPr lang="en-US" sz="3200" dirty="0" smtClean="0"/>
              <a:t>, </a:t>
            </a:r>
            <a:r>
              <a:rPr lang="en-US" sz="3200" dirty="0" err="1" smtClean="0"/>
              <a:t>makna</a:t>
            </a:r>
            <a:r>
              <a:rPr lang="en-US" sz="3200" dirty="0" smtClean="0"/>
              <a:t>, </a:t>
            </a:r>
            <a:r>
              <a:rPr lang="en-US" sz="3200" dirty="0" err="1" smtClean="0"/>
              <a:t>isi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pesan</a:t>
            </a:r>
            <a:r>
              <a:rPr lang="en-US" sz="3200" dirty="0" smtClean="0"/>
              <a:t>, </a:t>
            </a:r>
            <a:r>
              <a:rPr lang="en-US" sz="3200" dirty="0" err="1" smtClean="0"/>
              <a:t>semangat</a:t>
            </a:r>
            <a:r>
              <a:rPr lang="en-US" sz="3200" dirty="0" smtClean="0"/>
              <a:t>,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jiwa</a:t>
            </a:r>
            <a:r>
              <a:rPr lang="en-US" sz="3200" dirty="0" smtClean="0"/>
              <a:t> yang </a:t>
            </a:r>
            <a:r>
              <a:rPr lang="en-US" sz="3200" dirty="0" err="1" smtClean="0"/>
              <a:t>tersurat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tersirat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fakta</a:t>
            </a:r>
            <a:r>
              <a:rPr lang="en-US" sz="3200" dirty="0" smtClean="0"/>
              <a:t>, </a:t>
            </a:r>
            <a:r>
              <a:rPr lang="en-US" sz="3200" dirty="0" err="1" smtClean="0"/>
              <a:t>konsep</a:t>
            </a:r>
            <a:r>
              <a:rPr lang="en-US" sz="3200" dirty="0" smtClean="0"/>
              <a:t>, </a:t>
            </a:r>
            <a:r>
              <a:rPr lang="en-US" sz="3200" dirty="0" err="1" smtClean="0"/>
              <a:t>dan</a:t>
            </a:r>
            <a:r>
              <a:rPr lang="id-ID" sz="3200" dirty="0" smtClean="0"/>
              <a:t> t</a:t>
            </a:r>
            <a:r>
              <a:rPr lang="en-US" sz="3200" dirty="0" err="1" smtClean="0"/>
              <a:t>eori</a:t>
            </a:r>
            <a:r>
              <a:rPr lang="en-US" sz="3200" dirty="0" smtClean="0"/>
              <a:t> </a:t>
            </a:r>
            <a:r>
              <a:rPr lang="en-US" sz="3200" dirty="0" err="1" smtClean="0"/>
              <a:t>sehingga</a:t>
            </a:r>
            <a:r>
              <a:rPr lang="en-US" sz="3200" dirty="0" smtClean="0"/>
              <a:t> </a:t>
            </a:r>
            <a:r>
              <a:rPr lang="en-US" sz="3200" dirty="0" err="1" smtClean="0"/>
              <a:t>bermakna</a:t>
            </a:r>
            <a:r>
              <a:rPr lang="en-US" sz="3200" dirty="0" smtClean="0"/>
              <a:t> </a:t>
            </a:r>
            <a:r>
              <a:rPr lang="en-US" sz="3200" dirty="0" err="1" smtClean="0"/>
              <a:t>secara</a:t>
            </a:r>
            <a:r>
              <a:rPr lang="en-US" sz="3200" dirty="0" smtClean="0"/>
              <a:t> </a:t>
            </a:r>
            <a:r>
              <a:rPr lang="en-US" sz="3200" dirty="0" err="1" smtClean="0"/>
              <a:t>fungsional</a:t>
            </a:r>
            <a:r>
              <a:rPr lang="en-US" sz="3200" dirty="0" smtClean="0"/>
              <a:t> (</a:t>
            </a:r>
            <a:r>
              <a:rPr lang="en-US" sz="3200" dirty="0" err="1" smtClean="0"/>
              <a:t>Djahiri</a:t>
            </a:r>
            <a:r>
              <a:rPr lang="en-US" sz="3200" dirty="0" smtClean="0"/>
              <a:t>, 1999)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53400" cy="990600"/>
          </a:xfrm>
        </p:spPr>
        <p:txBody>
          <a:bodyPr>
            <a:normAutofit/>
          </a:bodyPr>
          <a:lstStyle/>
          <a:p>
            <a:r>
              <a:rPr lang="en-US" sz="4800" dirty="0" err="1" smtClean="0"/>
              <a:t>Nilai</a:t>
            </a:r>
            <a:r>
              <a:rPr lang="en-US" sz="4800" dirty="0" smtClean="0"/>
              <a:t> </a:t>
            </a:r>
            <a:r>
              <a:rPr lang="en-US" sz="4800" dirty="0" err="1" smtClean="0"/>
              <a:t>dan</a:t>
            </a:r>
            <a:r>
              <a:rPr lang="en-US" sz="4800" dirty="0" smtClean="0"/>
              <a:t> </a:t>
            </a:r>
            <a:r>
              <a:rPr lang="en-US" sz="4800" dirty="0" err="1" smtClean="0"/>
              <a:t>Pendidikan</a:t>
            </a:r>
            <a:endParaRPr lang="id-ID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714488"/>
            <a:ext cx="8153400" cy="44958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id-ID" sz="3200" dirty="0" smtClean="0"/>
              <a:t>salah satu </a:t>
            </a:r>
            <a:r>
              <a:rPr lang="en-US" sz="3200" dirty="0" err="1" smtClean="0"/>
              <a:t>jantun</a:t>
            </a:r>
            <a:r>
              <a:rPr lang="id-ID" sz="3200" dirty="0" smtClean="0"/>
              <a:t>g</a:t>
            </a:r>
            <a:r>
              <a:rPr lang="en-US" sz="3200" dirty="0" err="1" smtClean="0"/>
              <a:t>nya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id-ID" sz="3200" dirty="0" smtClean="0"/>
              <a:t>.</a:t>
            </a:r>
            <a:endParaRPr lang="en-US" sz="3200" dirty="0" smtClean="0"/>
          </a:p>
          <a:p>
            <a:pPr>
              <a:lnSpc>
                <a:spcPct val="90000"/>
              </a:lnSpc>
            </a:pPr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dasarnya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id-ID" sz="3200" dirty="0" smtClean="0"/>
              <a:t> </a:t>
            </a:r>
            <a:r>
              <a:rPr lang="en-US" sz="3200" dirty="0" err="1" smtClean="0"/>
              <a:t>ketercapaian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id-ID" sz="3200" dirty="0" smtClean="0"/>
              <a:t>.</a:t>
            </a:r>
            <a:endParaRPr lang="en-US" sz="3200" dirty="0" smtClean="0"/>
          </a:p>
          <a:p>
            <a:pPr>
              <a:lnSpc>
                <a:spcPct val="90000"/>
              </a:lnSpc>
            </a:pPr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nasional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s-AR" sz="3200" dirty="0" err="1" smtClean="0"/>
              <a:t>berkembangnya</a:t>
            </a:r>
            <a:r>
              <a:rPr lang="es-AR" sz="3200" dirty="0" smtClean="0"/>
              <a:t> </a:t>
            </a:r>
            <a:r>
              <a:rPr lang="es-AR" sz="3200" dirty="0" err="1" smtClean="0"/>
              <a:t>potensi</a:t>
            </a:r>
            <a:r>
              <a:rPr lang="es-AR" sz="3200" dirty="0" smtClean="0"/>
              <a:t> </a:t>
            </a:r>
            <a:r>
              <a:rPr lang="es-AR" sz="3200" dirty="0" err="1" smtClean="0"/>
              <a:t>peserta</a:t>
            </a:r>
            <a:r>
              <a:rPr lang="es-AR" sz="3200" dirty="0" smtClean="0"/>
              <a:t> </a:t>
            </a:r>
            <a:r>
              <a:rPr lang="es-AR" sz="3200" dirty="0" err="1" smtClean="0"/>
              <a:t>didik</a:t>
            </a:r>
            <a:r>
              <a:rPr lang="es-AR" sz="3200" dirty="0" smtClean="0"/>
              <a:t> </a:t>
            </a:r>
            <a:r>
              <a:rPr lang="es-AR" sz="3200" dirty="0" err="1" smtClean="0"/>
              <a:t>agar</a:t>
            </a:r>
            <a:r>
              <a:rPr lang="es-AR" sz="3200" dirty="0" smtClean="0"/>
              <a:t> </a:t>
            </a:r>
            <a:r>
              <a:rPr lang="es-AR" sz="3200" dirty="0" err="1" smtClean="0"/>
              <a:t>menjadi</a:t>
            </a:r>
            <a:r>
              <a:rPr lang="es-AR" sz="3200" dirty="0" smtClean="0"/>
              <a:t> </a:t>
            </a:r>
            <a:r>
              <a:rPr lang="es-AR" sz="3200" dirty="0" err="1" smtClean="0"/>
              <a:t>manusia</a:t>
            </a:r>
            <a:r>
              <a:rPr lang="es-AR" sz="3200" dirty="0" smtClean="0"/>
              <a:t> yang </a:t>
            </a:r>
            <a:r>
              <a:rPr lang="es-AR" sz="3200" i="1" dirty="0" err="1" smtClean="0"/>
              <a:t>beriman</a:t>
            </a:r>
            <a:r>
              <a:rPr lang="es-AR" sz="3200" i="1" dirty="0" smtClean="0"/>
              <a:t> dan </a:t>
            </a:r>
            <a:r>
              <a:rPr lang="es-AR" sz="3200" i="1" dirty="0" err="1" smtClean="0"/>
              <a:t>bertakwa</a:t>
            </a:r>
            <a:r>
              <a:rPr lang="es-AR" sz="3200" i="1" dirty="0" smtClean="0"/>
              <a:t> </a:t>
            </a:r>
            <a:r>
              <a:rPr lang="es-AR" sz="3200" i="1" dirty="0" err="1" smtClean="0"/>
              <a:t>kepada</a:t>
            </a:r>
            <a:r>
              <a:rPr lang="es-AR" sz="3200" i="1" dirty="0" smtClean="0"/>
              <a:t> </a:t>
            </a:r>
            <a:r>
              <a:rPr lang="es-AR" sz="3200" i="1" dirty="0" err="1" smtClean="0"/>
              <a:t>Tuhan</a:t>
            </a:r>
            <a:r>
              <a:rPr lang="es-AR" sz="3200" i="1" dirty="0" smtClean="0"/>
              <a:t> Yang </a:t>
            </a:r>
            <a:r>
              <a:rPr lang="es-AR" sz="3200" i="1" dirty="0" err="1" smtClean="0"/>
              <a:t>Maha</a:t>
            </a:r>
            <a:r>
              <a:rPr lang="es-AR" sz="3200" i="1" dirty="0" smtClean="0"/>
              <a:t> Esa, </a:t>
            </a:r>
            <a:r>
              <a:rPr lang="es-AR" sz="3200" i="1" dirty="0" err="1" smtClean="0"/>
              <a:t>berakhlak</a:t>
            </a:r>
            <a:r>
              <a:rPr lang="es-AR" sz="3200" i="1" dirty="0" smtClean="0"/>
              <a:t> </a:t>
            </a:r>
            <a:r>
              <a:rPr lang="es-AR" sz="3200" i="1" dirty="0" err="1" smtClean="0"/>
              <a:t>mulia</a:t>
            </a:r>
            <a:r>
              <a:rPr lang="es-AR" sz="3200" i="1" dirty="0" smtClean="0"/>
              <a:t>, </a:t>
            </a:r>
            <a:r>
              <a:rPr lang="es-AR" sz="3200" i="1" dirty="0" err="1" smtClean="0"/>
              <a:t>sehat</a:t>
            </a:r>
            <a:r>
              <a:rPr lang="es-AR" sz="3200" i="1" dirty="0" smtClean="0"/>
              <a:t>, </a:t>
            </a:r>
            <a:r>
              <a:rPr lang="es-AR" sz="3200" i="1" dirty="0" err="1" smtClean="0"/>
              <a:t>berilmu</a:t>
            </a:r>
            <a:r>
              <a:rPr lang="es-AR" sz="3200" i="1" dirty="0" smtClean="0"/>
              <a:t>, </a:t>
            </a:r>
            <a:r>
              <a:rPr lang="es-AR" sz="3200" i="1" dirty="0" err="1" smtClean="0"/>
              <a:t>cakap</a:t>
            </a:r>
            <a:r>
              <a:rPr lang="es-AR" sz="3200" i="1" dirty="0" smtClean="0"/>
              <a:t>, </a:t>
            </a:r>
            <a:r>
              <a:rPr lang="es-AR" sz="3200" i="1" dirty="0" err="1" smtClean="0"/>
              <a:t>kreatif</a:t>
            </a:r>
            <a:r>
              <a:rPr lang="es-AR" sz="3200" i="1" dirty="0" smtClean="0"/>
              <a:t>, </a:t>
            </a:r>
            <a:r>
              <a:rPr lang="es-AR" sz="3200" i="1" dirty="0" err="1" smtClean="0"/>
              <a:t>mandiri</a:t>
            </a:r>
            <a:r>
              <a:rPr lang="es-AR" sz="3200" i="1" dirty="0" smtClean="0"/>
              <a:t>, dan </a:t>
            </a:r>
            <a:r>
              <a:rPr lang="es-AR" sz="3200" i="1" dirty="0" err="1" smtClean="0"/>
              <a:t>menjadi</a:t>
            </a:r>
            <a:r>
              <a:rPr lang="es-AR" sz="3200" i="1" dirty="0" smtClean="0"/>
              <a:t> </a:t>
            </a:r>
            <a:r>
              <a:rPr lang="es-AR" sz="3200" i="1" dirty="0" err="1" smtClean="0"/>
              <a:t>warga</a:t>
            </a:r>
            <a:r>
              <a:rPr lang="es-AR" sz="3200" i="1" dirty="0" smtClean="0"/>
              <a:t> negara yang </a:t>
            </a:r>
            <a:r>
              <a:rPr lang="es-AR" sz="3200" i="1" dirty="0" err="1" smtClean="0"/>
              <a:t>demokratis</a:t>
            </a:r>
            <a:r>
              <a:rPr lang="es-AR" sz="3200" i="1" dirty="0" smtClean="0"/>
              <a:t> </a:t>
            </a:r>
            <a:r>
              <a:rPr lang="es-AR" sz="3200" i="1" dirty="0" err="1" smtClean="0"/>
              <a:t>serta</a:t>
            </a:r>
            <a:r>
              <a:rPr lang="es-AR" sz="3200" i="1" dirty="0" smtClean="0"/>
              <a:t> </a:t>
            </a:r>
            <a:r>
              <a:rPr lang="es-AR" sz="3200" i="1" dirty="0" err="1" smtClean="0"/>
              <a:t>bertanggung</a:t>
            </a:r>
            <a:r>
              <a:rPr lang="es-AR" sz="3200" i="1" dirty="0" smtClean="0"/>
              <a:t> </a:t>
            </a:r>
            <a:r>
              <a:rPr lang="es-AR" sz="3200" i="1" dirty="0" err="1" smtClean="0"/>
              <a:t>jawab</a:t>
            </a:r>
            <a:r>
              <a:rPr lang="en-US" sz="3200" dirty="0" smtClean="0"/>
              <a:t> (</a:t>
            </a:r>
            <a:r>
              <a:rPr lang="id-ID" sz="3200" dirty="0" smtClean="0"/>
              <a:t>Pasal</a:t>
            </a:r>
            <a:r>
              <a:rPr lang="en-US" sz="3200" dirty="0" smtClean="0"/>
              <a:t> 3 UU No 20 </a:t>
            </a:r>
            <a:r>
              <a:rPr lang="en-US" sz="3200" dirty="0" err="1" smtClean="0"/>
              <a:t>th</a:t>
            </a:r>
            <a:r>
              <a:rPr lang="en-US" sz="3200" dirty="0" smtClean="0"/>
              <a:t> 2003)</a:t>
            </a:r>
          </a:p>
          <a:p>
            <a:pPr>
              <a:lnSpc>
                <a:spcPct val="90000"/>
              </a:lnSpc>
            </a:pPr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id-ID" sz="3200" dirty="0" smtClean="0"/>
              <a:t> di</a:t>
            </a:r>
            <a:r>
              <a:rPr lang="en-US" sz="3200" dirty="0" smtClean="0"/>
              <a:t> </a:t>
            </a:r>
            <a:r>
              <a:rPr lang="id-ID" sz="3200" dirty="0" smtClean="0"/>
              <a:t>Indonesia</a:t>
            </a:r>
            <a:r>
              <a:rPr lang="en-US" sz="3200" dirty="0" smtClean="0"/>
              <a:t> </a:t>
            </a:r>
            <a:r>
              <a:rPr lang="en-US" sz="3200" dirty="0" err="1" smtClean="0"/>
              <a:t>didominasi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etis</a:t>
            </a:r>
            <a:r>
              <a:rPr lang="en-US" sz="3200" dirty="0" smtClean="0"/>
              <a:t> (moral) </a:t>
            </a:r>
            <a:r>
              <a:rPr lang="en-US" sz="3200" dirty="0" err="1" smtClean="0"/>
              <a:t>daripada</a:t>
            </a:r>
            <a:r>
              <a:rPr lang="en-US" sz="3200" dirty="0" smtClean="0"/>
              <a:t> </a:t>
            </a:r>
            <a:r>
              <a:rPr lang="en-US" sz="3200" dirty="0" err="1" smtClean="0"/>
              <a:t>rasional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keindahan</a:t>
            </a:r>
            <a:r>
              <a:rPr lang="en-US" sz="3200" dirty="0" smtClean="0"/>
              <a:t>, </a:t>
            </a:r>
            <a:r>
              <a:rPr lang="en-US" sz="3200" dirty="0" err="1" smtClean="0"/>
              <a:t>namun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praktek</a:t>
            </a:r>
            <a:r>
              <a:rPr lang="en-US" sz="3200" dirty="0" smtClean="0"/>
              <a:t> </a:t>
            </a:r>
            <a:r>
              <a:rPr lang="en-US" sz="3200" dirty="0" err="1" smtClean="0"/>
              <a:t>internalisasi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etis</a:t>
            </a:r>
            <a:r>
              <a:rPr lang="en-US" sz="3200" dirty="0" smtClean="0"/>
              <a:t> </a:t>
            </a:r>
            <a:r>
              <a:rPr lang="en-US" sz="3200" dirty="0" err="1" smtClean="0"/>
              <a:t>kurang</a:t>
            </a:r>
            <a:r>
              <a:rPr lang="en-US" sz="3200" dirty="0" smtClean="0"/>
              <a:t> </a:t>
            </a:r>
            <a:r>
              <a:rPr lang="en-US" sz="3200" dirty="0" err="1" smtClean="0"/>
              <a:t>dibanding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rasionalitas</a:t>
            </a:r>
            <a:r>
              <a:rPr lang="id-ID" sz="3200" dirty="0" smtClean="0"/>
              <a:t>.</a:t>
            </a:r>
            <a:endParaRPr lang="en-US" sz="3200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143108" y="0"/>
            <a:ext cx="4357718" cy="1857364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id-ID" sz="3600" dirty="0" smtClean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PENDIDIKAN NILAI?</a:t>
            </a:r>
            <a:endParaRPr lang="en-US" sz="3600" dirty="0">
              <a:ln>
                <a:solidFill>
                  <a:schemeClr val="accent1"/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rot="10800000">
            <a:off x="1214414" y="1285860"/>
            <a:ext cx="1071570" cy="15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6357950" y="1285860"/>
            <a:ext cx="1000132" cy="15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429520" y="857232"/>
            <a:ext cx="1714480" cy="85725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3600" dirty="0" smtClean="0"/>
              <a:t>Sempit</a:t>
            </a:r>
            <a:endParaRPr lang="id-ID" sz="3600" dirty="0"/>
          </a:p>
        </p:txBody>
      </p:sp>
      <p:sp>
        <p:nvSpPr>
          <p:cNvPr id="11" name="Rectangle 10"/>
          <p:cNvSpPr/>
          <p:nvPr/>
        </p:nvSpPr>
        <p:spPr>
          <a:xfrm>
            <a:off x="0" y="857232"/>
            <a:ext cx="1071538" cy="85725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3600" dirty="0" smtClean="0"/>
              <a:t>Luas</a:t>
            </a:r>
            <a:endParaRPr lang="id-ID" sz="3600" dirty="0"/>
          </a:p>
        </p:txBody>
      </p:sp>
      <p:sp>
        <p:nvSpPr>
          <p:cNvPr id="13" name="Oval 12"/>
          <p:cNvSpPr/>
          <p:nvPr/>
        </p:nvSpPr>
        <p:spPr>
          <a:xfrm>
            <a:off x="0" y="1857364"/>
            <a:ext cx="4500562" cy="32147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Bi</a:t>
            </a:r>
            <a:r>
              <a:rPr lang="en-US" sz="2400" dirty="0" err="1" smtClean="0">
                <a:solidFill>
                  <a:schemeClr val="tx1"/>
                </a:solidFill>
              </a:rPr>
              <a:t>mbingan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kepada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peserta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didik</a:t>
            </a:r>
            <a:r>
              <a:rPr lang="en-US" sz="2400" dirty="0" smtClean="0">
                <a:solidFill>
                  <a:schemeClr val="tx1"/>
                </a:solidFill>
              </a:rPr>
              <a:t> agar </a:t>
            </a:r>
            <a:r>
              <a:rPr lang="en-US" sz="2400" dirty="0" err="1" smtClean="0">
                <a:solidFill>
                  <a:schemeClr val="tx1"/>
                </a:solidFill>
              </a:rPr>
              <a:t>menyadari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nilai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kebenaran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kebaikan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keindahan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melalui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proses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internalisasi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nilai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pembiasaan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bertindak</a:t>
            </a:r>
            <a:r>
              <a:rPr lang="id-ID" sz="2400" dirty="0" smtClean="0">
                <a:solidFill>
                  <a:schemeClr val="tx1"/>
                </a:solidFill>
              </a:rPr>
              <a:t>. 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000628" y="1785926"/>
            <a:ext cx="4143372" cy="3357586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err="1">
                <a:solidFill>
                  <a:schemeClr val="tx1"/>
                </a:solidFill>
              </a:rPr>
              <a:t>B</a:t>
            </a:r>
            <a:r>
              <a:rPr lang="en-US" sz="2800" dirty="0" err="1" smtClean="0">
                <a:solidFill>
                  <a:schemeClr val="tx1"/>
                </a:solidFill>
              </a:rPr>
              <a:t>imbingan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kepada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peserta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didik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aspek</a:t>
            </a:r>
            <a:r>
              <a:rPr lang="en-US" sz="2800" dirty="0" smtClean="0">
                <a:solidFill>
                  <a:schemeClr val="tx1"/>
                </a:solidFill>
              </a:rPr>
              <a:t>/</a:t>
            </a:r>
            <a:r>
              <a:rPr lang="en-US" sz="2800" dirty="0" err="1" smtClean="0">
                <a:solidFill>
                  <a:schemeClr val="tx1"/>
                </a:solidFill>
              </a:rPr>
              <a:t>ranah</a:t>
            </a:r>
            <a:r>
              <a:rPr lang="en-US" sz="2800" dirty="0" smtClean="0">
                <a:solidFill>
                  <a:schemeClr val="tx1"/>
                </a:solidFill>
              </a:rPr>
              <a:t>/</a:t>
            </a:r>
            <a:r>
              <a:rPr lang="id-ID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do</a:t>
            </a:r>
            <a:r>
              <a:rPr lang="id-ID" sz="2800" dirty="0" smtClean="0">
                <a:solidFill>
                  <a:schemeClr val="tx1"/>
                </a:solidFill>
              </a:rPr>
              <a:t>m</a:t>
            </a:r>
            <a:r>
              <a:rPr lang="en-US" sz="2800" dirty="0" err="1" smtClean="0">
                <a:solidFill>
                  <a:schemeClr val="tx1"/>
                </a:solidFill>
              </a:rPr>
              <a:t>ain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afektif</a:t>
            </a:r>
            <a:r>
              <a:rPr lang="id-ID" sz="2800" dirty="0" smtClean="0">
                <a:solidFill>
                  <a:schemeClr val="tx1"/>
                </a:solidFill>
              </a:rPr>
              <a:t>.</a:t>
            </a:r>
            <a:endParaRPr lang="id-ID" sz="2800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16200000" flipH="1">
            <a:off x="750067" y="1607331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8001024" y="1571612"/>
            <a:ext cx="35719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5143512"/>
            <a:ext cx="9144000" cy="171448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800" dirty="0" smtClean="0">
              <a:solidFill>
                <a:schemeClr val="tx1"/>
              </a:solidFill>
            </a:endParaRPr>
          </a:p>
          <a:p>
            <a:pPr algn="ctr"/>
            <a:endParaRPr lang="id-ID" sz="28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800" b="1" dirty="0" err="1" smtClean="0">
                <a:solidFill>
                  <a:schemeClr val="tx1"/>
                </a:solidFill>
              </a:rPr>
              <a:t>Pendidikan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nilai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dimaknai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sebagai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pendidikan</a:t>
            </a:r>
            <a:r>
              <a:rPr lang="en-US" sz="2800" b="1" dirty="0" smtClean="0">
                <a:solidFill>
                  <a:schemeClr val="tx1"/>
                </a:solidFill>
              </a:rPr>
              <a:t> yang </a:t>
            </a:r>
            <a:r>
              <a:rPr lang="en-US" sz="2800" b="1" dirty="0" err="1" smtClean="0">
                <a:solidFill>
                  <a:schemeClr val="tx1"/>
                </a:solidFill>
              </a:rPr>
              <a:t>mensosialisasikan</a:t>
            </a:r>
            <a:r>
              <a:rPr lang="id-ID" sz="2800" b="1" dirty="0" smtClean="0">
                <a:solidFill>
                  <a:schemeClr val="tx1"/>
                </a:solidFill>
              </a:rPr>
              <a:t> d</a:t>
            </a:r>
            <a:r>
              <a:rPr lang="en-US" sz="2800" b="1" dirty="0" smtClean="0">
                <a:solidFill>
                  <a:schemeClr val="tx1"/>
                </a:solidFill>
              </a:rPr>
              <a:t>an </a:t>
            </a:r>
            <a:r>
              <a:rPr lang="en-US" sz="2800" b="1" dirty="0" err="1" smtClean="0">
                <a:solidFill>
                  <a:schemeClr val="tx1"/>
                </a:solidFill>
              </a:rPr>
              <a:t>menginternalisasikan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endParaRPr lang="id-ID" sz="28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800" b="1" dirty="0" err="1" smtClean="0">
                <a:solidFill>
                  <a:schemeClr val="tx1"/>
                </a:solidFill>
              </a:rPr>
              <a:t>nilai-nilai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dalam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diri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id-ID" sz="2800" b="1" dirty="0" smtClean="0">
                <a:solidFill>
                  <a:schemeClr val="tx1"/>
                </a:solidFill>
              </a:rPr>
              <a:t>peserta didik.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algn="ctr"/>
            <a:endParaRPr lang="en-US" sz="2800" dirty="0" smtClean="0">
              <a:solidFill>
                <a:schemeClr val="tx1"/>
              </a:solidFill>
            </a:endParaRPr>
          </a:p>
          <a:p>
            <a:endParaRPr lang="id-ID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6000" dirty="0" smtClean="0"/>
              <a:t>Tujuan Pendidikan Nilai</a:t>
            </a:r>
            <a:endParaRPr lang="id-ID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2857496"/>
            <a:ext cx="3071802" cy="2043138"/>
          </a:xfrm>
        </p:spPr>
        <p:txBody>
          <a:bodyPr/>
          <a:lstStyle/>
          <a:p>
            <a:pPr>
              <a:buNone/>
            </a:pPr>
            <a:r>
              <a:rPr lang="id-ID" sz="3200" dirty="0" smtClean="0"/>
              <a:t>   </a:t>
            </a:r>
            <a:r>
              <a:rPr lang="en-US" sz="3200" dirty="0" smtClean="0"/>
              <a:t>1) </a:t>
            </a:r>
            <a:r>
              <a:rPr lang="id-ID" sz="3200" dirty="0" err="1" smtClean="0"/>
              <a:t>M</a:t>
            </a:r>
            <a:r>
              <a:rPr lang="en-US" sz="3200" dirty="0" err="1" smtClean="0"/>
              <a:t>enerapkan</a:t>
            </a:r>
            <a:r>
              <a:rPr lang="en-US" sz="3200" dirty="0" smtClean="0"/>
              <a:t> </a:t>
            </a:r>
            <a:r>
              <a:rPr lang="en-US" sz="3200" dirty="0" err="1" smtClean="0"/>
              <a:t>pembentukan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id-ID" sz="3200" dirty="0" smtClean="0"/>
              <a:t>peserta didik.</a:t>
            </a:r>
            <a:r>
              <a:rPr lang="en-US" sz="3200" dirty="0" smtClean="0"/>
              <a:t> </a:t>
            </a:r>
          </a:p>
          <a:p>
            <a:endParaRPr lang="id-ID" dirty="0"/>
          </a:p>
        </p:txBody>
      </p:sp>
      <p:cxnSp>
        <p:nvCxnSpPr>
          <p:cNvPr id="5" name="Straight Arrow Connector 4"/>
          <p:cNvCxnSpPr/>
          <p:nvPr/>
        </p:nvCxnSpPr>
        <p:spPr>
          <a:xfrm rot="10800000" flipV="1">
            <a:off x="1714480" y="1214422"/>
            <a:ext cx="1928826" cy="1500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214942" y="1142984"/>
            <a:ext cx="2214578" cy="17145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3433754" y="2138354"/>
            <a:ext cx="2000264" cy="9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3143240" y="3214686"/>
            <a:ext cx="2786082" cy="2043138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3200" dirty="0" smtClean="0"/>
              <a:t>2) </a:t>
            </a:r>
            <a:r>
              <a:rPr lang="id-ID" sz="3200" dirty="0" err="1"/>
              <a:t>M</a:t>
            </a:r>
            <a:r>
              <a:rPr lang="en-US" sz="3200" dirty="0" err="1" smtClean="0"/>
              <a:t>enghasilkan</a:t>
            </a:r>
            <a:r>
              <a:rPr lang="en-US" sz="3200" dirty="0" smtClean="0"/>
              <a:t> </a:t>
            </a:r>
            <a:r>
              <a:rPr lang="en-US" sz="3200" dirty="0" err="1" smtClean="0"/>
              <a:t>sikap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mencerminkan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id-ID" sz="3200" dirty="0" smtClean="0"/>
              <a:t>.</a:t>
            </a:r>
            <a:endParaRPr kumimoji="0" lang="id-ID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6072198" y="3571876"/>
            <a:ext cx="3071802" cy="204313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3200" dirty="0" smtClean="0"/>
              <a:t>3) </a:t>
            </a:r>
            <a:r>
              <a:rPr lang="id-ID" sz="3200" dirty="0" err="1"/>
              <a:t>M</a:t>
            </a:r>
            <a:r>
              <a:rPr lang="en-US" sz="3200" dirty="0" err="1" smtClean="0"/>
              <a:t>embimbing</a:t>
            </a:r>
            <a:r>
              <a:rPr lang="en-US" sz="3200" dirty="0" smtClean="0"/>
              <a:t> </a:t>
            </a:r>
            <a:r>
              <a:rPr lang="en-US" sz="3200" dirty="0" err="1" smtClean="0"/>
              <a:t>perilaku</a:t>
            </a:r>
            <a:r>
              <a:rPr lang="en-US" sz="3200" dirty="0" smtClean="0"/>
              <a:t> yang </a:t>
            </a:r>
            <a:r>
              <a:rPr lang="en-US" sz="3200" dirty="0" err="1" smtClean="0"/>
              <a:t>konsisten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id-ID" sz="3200" dirty="0" smtClean="0"/>
              <a:t>.</a:t>
            </a:r>
            <a:endParaRPr kumimoji="0" lang="id-ID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399035" y="6215082"/>
            <a:ext cx="1744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(UNESCO, 1994)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err="1" smtClean="0"/>
              <a:t>Sumber</a:t>
            </a:r>
            <a:r>
              <a:rPr lang="en-US" sz="5400" dirty="0" smtClean="0"/>
              <a:t> </a:t>
            </a:r>
            <a:r>
              <a:rPr lang="en-US" sz="5400" dirty="0" err="1" smtClean="0"/>
              <a:t>Nilai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id-ID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43050"/>
            <a:ext cx="8572560" cy="342902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</a:pP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bersumber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agama,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bersama</a:t>
            </a:r>
            <a:r>
              <a:rPr lang="en-US" sz="3200" dirty="0" smtClean="0"/>
              <a:t> (common values)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khasanah</a:t>
            </a:r>
            <a:r>
              <a:rPr lang="en-US" sz="3200" dirty="0" smtClean="0"/>
              <a:t> </a:t>
            </a:r>
            <a:r>
              <a:rPr lang="en-US" sz="3200" dirty="0" err="1" smtClean="0"/>
              <a:t>lokal</a:t>
            </a:r>
            <a:r>
              <a:rPr lang="id-ID" sz="3200" dirty="0" smtClean="0"/>
              <a:t>.</a:t>
            </a:r>
            <a:endParaRPr lang="en-US" sz="3200" dirty="0" smtClean="0"/>
          </a:p>
          <a:p>
            <a:pPr>
              <a:lnSpc>
                <a:spcPct val="80000"/>
              </a:lnSpc>
            </a:pP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masa</a:t>
            </a:r>
            <a:r>
              <a:rPr lang="en-US" sz="3200" dirty="0" smtClean="0"/>
              <a:t> </a:t>
            </a:r>
            <a:r>
              <a:rPr lang="en-US" sz="3200" dirty="0" err="1" smtClean="0"/>
              <a:t>Orde</a:t>
            </a:r>
            <a:r>
              <a:rPr lang="en-US" sz="3200" dirty="0" smtClean="0"/>
              <a:t> </a:t>
            </a:r>
            <a:r>
              <a:rPr lang="en-US" sz="3200" dirty="0" err="1" smtClean="0"/>
              <a:t>Baru</a:t>
            </a:r>
            <a:r>
              <a:rPr lang="en-US" sz="3200" dirty="0" smtClean="0"/>
              <a:t>, </a:t>
            </a:r>
            <a:r>
              <a:rPr lang="en-US" sz="3200" dirty="0" err="1" smtClean="0"/>
              <a:t>sumber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selalu</a:t>
            </a:r>
            <a:r>
              <a:rPr lang="en-US" sz="3200" dirty="0" smtClean="0"/>
              <a:t> </a:t>
            </a:r>
            <a:r>
              <a:rPr lang="en-US" sz="3200" dirty="0" err="1" smtClean="0"/>
              <a:t>dikaitkan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nilai-nilai</a:t>
            </a:r>
            <a:r>
              <a:rPr lang="en-US" sz="3200" dirty="0" smtClean="0"/>
              <a:t> </a:t>
            </a:r>
            <a:r>
              <a:rPr lang="en-US" sz="3200" dirty="0" err="1" smtClean="0"/>
              <a:t>dasar</a:t>
            </a:r>
            <a:r>
              <a:rPr lang="en-US" sz="3200" dirty="0" smtClean="0"/>
              <a:t> </a:t>
            </a:r>
            <a:r>
              <a:rPr lang="en-US" sz="3200" dirty="0" err="1" smtClean="0"/>
              <a:t>Pancasila</a:t>
            </a:r>
            <a:r>
              <a:rPr lang="en-US" sz="3200" dirty="0" smtClean="0"/>
              <a:t> (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filosofi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pandangan-dunia</a:t>
            </a:r>
            <a:r>
              <a:rPr lang="en-US" sz="3200" dirty="0" smtClean="0"/>
              <a:t> </a:t>
            </a:r>
            <a:r>
              <a:rPr lang="en-US" sz="3200" dirty="0" err="1" smtClean="0"/>
              <a:t>bangsa</a:t>
            </a:r>
            <a:r>
              <a:rPr lang="en-US" sz="3200" dirty="0" smtClean="0"/>
              <a:t> Indonesia) yang </a:t>
            </a:r>
            <a:r>
              <a:rPr lang="en-US" sz="3200" dirty="0" err="1" smtClean="0"/>
              <a:t>kemudian</a:t>
            </a:r>
            <a:r>
              <a:rPr lang="en-US" sz="3200" dirty="0" smtClean="0"/>
              <a:t> </a:t>
            </a:r>
            <a:r>
              <a:rPr lang="en-US" sz="3200" dirty="0" err="1" smtClean="0"/>
              <a:t>disajikan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mata</a:t>
            </a:r>
            <a:r>
              <a:rPr lang="en-US" sz="3200" dirty="0" smtClean="0"/>
              <a:t> </a:t>
            </a:r>
            <a:r>
              <a:rPr lang="en-US" sz="3200" dirty="0" err="1" smtClean="0"/>
              <a:t>pelajaran</a:t>
            </a:r>
            <a:r>
              <a:rPr lang="en-US" sz="3200" dirty="0" smtClean="0"/>
              <a:t> PMP-</a:t>
            </a:r>
            <a:r>
              <a:rPr lang="en-US" sz="3200" dirty="0" err="1" smtClean="0"/>
              <a:t>PPKn</a:t>
            </a:r>
            <a:r>
              <a:rPr lang="id-ID" sz="3200" dirty="0" smtClean="0"/>
              <a:t>.</a:t>
            </a:r>
            <a:endParaRPr lang="en-US" sz="3200" dirty="0" smtClean="0"/>
          </a:p>
          <a:p>
            <a:pPr>
              <a:lnSpc>
                <a:spcPct val="80000"/>
              </a:lnSpc>
            </a:pPr>
            <a:r>
              <a:rPr lang="en-US" sz="3200" dirty="0" smtClean="0"/>
              <a:t>Di </a:t>
            </a:r>
            <a:r>
              <a:rPr lang="en-US" sz="3200" dirty="0" err="1" smtClean="0"/>
              <a:t>negara</a:t>
            </a:r>
            <a:r>
              <a:rPr lang="en-US" sz="3200" dirty="0" smtClean="0"/>
              <a:t> </a:t>
            </a:r>
            <a:r>
              <a:rPr lang="en-US" sz="3200" dirty="0" err="1" smtClean="0"/>
              <a:t>sekuler</a:t>
            </a:r>
            <a:r>
              <a:rPr lang="en-US" sz="3200" dirty="0" smtClean="0"/>
              <a:t>,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dilaksanakan</a:t>
            </a:r>
            <a:r>
              <a:rPr lang="en-US" sz="3200" dirty="0" smtClean="0"/>
              <a:t> </a:t>
            </a:r>
            <a:r>
              <a:rPr lang="en-US" sz="3200" dirty="0" err="1" smtClean="0"/>
              <a:t>melalui</a:t>
            </a:r>
            <a:r>
              <a:rPr lang="en-US" sz="3200" dirty="0" smtClean="0"/>
              <a:t> </a:t>
            </a:r>
            <a:r>
              <a:rPr lang="en-US" sz="3200" dirty="0" err="1" smtClean="0"/>
              <a:t>pelajaran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kewarganegaraan</a:t>
            </a:r>
            <a:r>
              <a:rPr lang="en-US" sz="3200" dirty="0" smtClean="0"/>
              <a:t>, </a:t>
            </a:r>
            <a:r>
              <a:rPr lang="en-US" sz="3200" dirty="0" err="1" smtClean="0"/>
              <a:t>sedang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negara</a:t>
            </a:r>
            <a:r>
              <a:rPr lang="en-US" sz="3200" dirty="0" smtClean="0"/>
              <a:t> agama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dilaksanakan</a:t>
            </a:r>
            <a:r>
              <a:rPr lang="en-US" sz="3200" dirty="0" smtClean="0"/>
              <a:t> </a:t>
            </a:r>
            <a:r>
              <a:rPr lang="en-US" sz="3200" dirty="0" err="1" smtClean="0"/>
              <a:t>melalui</a:t>
            </a:r>
            <a:r>
              <a:rPr lang="en-US" sz="3200" dirty="0" smtClean="0"/>
              <a:t> </a:t>
            </a:r>
            <a:r>
              <a:rPr lang="en-US" sz="3200" dirty="0" err="1" smtClean="0"/>
              <a:t>pelajaran</a:t>
            </a:r>
            <a:r>
              <a:rPr lang="en-US" sz="3200" dirty="0" smtClean="0"/>
              <a:t> agama (</a:t>
            </a:r>
            <a:r>
              <a:rPr lang="en-US" sz="3200" dirty="0" err="1" smtClean="0"/>
              <a:t>Syarkawi</a:t>
            </a:r>
            <a:r>
              <a:rPr lang="en-US" sz="3200" dirty="0" smtClean="0"/>
              <a:t>, 2006)</a:t>
            </a:r>
            <a:r>
              <a:rPr lang="id-ID" sz="3200" dirty="0" smtClean="0"/>
              <a:t>.</a:t>
            </a:r>
            <a:endParaRPr lang="en-US" sz="3200" dirty="0" smtClean="0"/>
          </a:p>
          <a:p>
            <a:endParaRPr lang="id-ID" dirty="0"/>
          </a:p>
        </p:txBody>
      </p:sp>
      <p:sp>
        <p:nvSpPr>
          <p:cNvPr id="4" name="Oval 3"/>
          <p:cNvSpPr/>
          <p:nvPr/>
        </p:nvSpPr>
        <p:spPr>
          <a:xfrm>
            <a:off x="3857620" y="4786322"/>
            <a:ext cx="4786346" cy="20716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</a:rPr>
              <a:t>Bagaimana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pendidikan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nilai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</a:t>
            </a:r>
            <a:r>
              <a:rPr lang="en-US" sz="2800" dirty="0" smtClean="0">
                <a:solidFill>
                  <a:schemeClr val="tx1"/>
                </a:solidFill>
              </a:rPr>
              <a:t> Indonesia </a:t>
            </a:r>
            <a:r>
              <a:rPr lang="en-US" sz="2800" dirty="0" err="1" smtClean="0">
                <a:solidFill>
                  <a:schemeClr val="tx1"/>
                </a:solidFill>
              </a:rPr>
              <a:t>pada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kondisi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sekarang</a:t>
            </a:r>
            <a:r>
              <a:rPr lang="en-US" sz="2800" dirty="0" smtClean="0">
                <a:solidFill>
                  <a:schemeClr val="tx1"/>
                </a:solidFill>
              </a:rPr>
              <a:t>?</a:t>
            </a:r>
          </a:p>
          <a:p>
            <a:pPr algn="ctr"/>
            <a:endParaRPr lang="id-ID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0" y="1571612"/>
            <a:ext cx="4357686" cy="5286388"/>
          </a:xfrm>
        </p:spPr>
        <p:txBody>
          <a:bodyPr>
            <a:normAutofit/>
          </a:bodyPr>
          <a:lstStyle/>
          <a:p>
            <a:pPr lvl="0"/>
            <a:r>
              <a:rPr lang="id-ID" b="1" dirty="0" smtClean="0">
                <a:solidFill>
                  <a:schemeClr val="tx1"/>
                </a:solidFill>
              </a:rPr>
              <a:t>2. </a:t>
            </a:r>
            <a:r>
              <a:rPr lang="en-US" b="1" dirty="0" smtClean="0">
                <a:solidFill>
                  <a:schemeClr val="tx1"/>
                </a:solidFill>
              </a:rPr>
              <a:t>E</a:t>
            </a:r>
            <a:r>
              <a:rPr lang="id-ID" b="1" dirty="0" smtClean="0">
                <a:solidFill>
                  <a:schemeClr val="tx1"/>
                </a:solidFill>
              </a:rPr>
              <a:t>s</a:t>
            </a:r>
            <a:r>
              <a:rPr lang="en-US" b="1" dirty="0" smtClean="0">
                <a:solidFill>
                  <a:schemeClr val="tx1"/>
                </a:solidFill>
              </a:rPr>
              <a:t>t</a:t>
            </a:r>
            <a:r>
              <a:rPr lang="id-ID" b="1" dirty="0" smtClean="0">
                <a:solidFill>
                  <a:schemeClr val="tx1"/>
                </a:solidFill>
              </a:rPr>
              <a:t>etik</a:t>
            </a:r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id-ID" b="1" dirty="0" smtClean="0">
              <a:solidFill>
                <a:schemeClr val="tx1"/>
              </a:solidFill>
            </a:endParaRPr>
          </a:p>
          <a:p>
            <a:pPr lvl="0"/>
            <a:endParaRPr lang="id-ID" b="1" dirty="0" smtClean="0">
              <a:solidFill>
                <a:schemeClr val="tx1"/>
              </a:solidFill>
            </a:endParaRPr>
          </a:p>
          <a:p>
            <a:pPr lvl="0"/>
            <a:r>
              <a:rPr lang="en-US" dirty="0" err="1" smtClean="0"/>
              <a:t>Estetika</a:t>
            </a:r>
            <a:r>
              <a:rPr lang="en-US" dirty="0" smtClean="0"/>
              <a:t> </a:t>
            </a:r>
            <a:r>
              <a:rPr lang="en-US" dirty="0" err="1" smtClean="0"/>
              <a:t>mempersoalkan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indah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jelek</a:t>
            </a:r>
            <a:r>
              <a:rPr lang="en-US" dirty="0" smtClean="0"/>
              <a:t>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estetika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filsafati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membuat</a:t>
            </a:r>
            <a:r>
              <a:rPr lang="en-US" dirty="0" smtClean="0"/>
              <a:t> rasa </a:t>
            </a:r>
            <a:r>
              <a:rPr lang="en-US" dirty="0" err="1" smtClean="0"/>
              <a:t>senang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3428992" cy="9906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Teori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Nilai</a:t>
            </a:r>
            <a:endParaRPr lang="id-ID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928926" y="571480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>
            <a:off x="321439" y="110726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Text Placeholder 1"/>
          <p:cNvSpPr txBox="1">
            <a:spLocks/>
          </p:cNvSpPr>
          <p:nvPr/>
        </p:nvSpPr>
        <p:spPr>
          <a:xfrm>
            <a:off x="4500562" y="285728"/>
            <a:ext cx="4643438" cy="6858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id-ID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lang="id-ID" sz="2800" b="1" dirty="0" smtClean="0"/>
              <a:t>tika</a:t>
            </a:r>
            <a:endParaRPr kumimoji="0" lang="id-ID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2800" dirty="0" err="1" smtClean="0">
                <a:solidFill>
                  <a:schemeClr val="tx1"/>
                </a:solidFill>
              </a:rPr>
              <a:t>Etika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merupakan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cabang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aksiologi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membahas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predikat-predikat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nilai</a:t>
            </a:r>
            <a:r>
              <a:rPr lang="en-US" sz="2800" dirty="0" smtClean="0">
                <a:solidFill>
                  <a:schemeClr val="tx1"/>
                </a:solidFill>
              </a:rPr>
              <a:t> "</a:t>
            </a:r>
            <a:r>
              <a:rPr lang="en-US" sz="2800" dirty="0" err="1" smtClean="0">
                <a:solidFill>
                  <a:schemeClr val="tx1"/>
                </a:solidFill>
              </a:rPr>
              <a:t>betul</a:t>
            </a:r>
            <a:r>
              <a:rPr lang="en-US" sz="2800" dirty="0" smtClean="0">
                <a:solidFill>
                  <a:schemeClr val="tx1"/>
                </a:solidFill>
              </a:rPr>
              <a:t>” (</a:t>
            </a:r>
            <a:r>
              <a:rPr lang="en-US" sz="2800" i="1" dirty="0" smtClean="0">
                <a:solidFill>
                  <a:schemeClr val="tx1"/>
                </a:solidFill>
              </a:rPr>
              <a:t>right</a:t>
            </a:r>
            <a:r>
              <a:rPr lang="en-US" sz="2800" dirty="0" smtClean="0">
                <a:solidFill>
                  <a:schemeClr val="tx1"/>
                </a:solidFill>
              </a:rPr>
              <a:t>)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"</a:t>
            </a:r>
            <a:r>
              <a:rPr lang="en-US" sz="2800" dirty="0" err="1" smtClean="0">
                <a:solidFill>
                  <a:schemeClr val="tx1"/>
                </a:solidFill>
              </a:rPr>
              <a:t>salah</a:t>
            </a:r>
            <a:r>
              <a:rPr lang="en-US" sz="2800" dirty="0" smtClean="0">
                <a:solidFill>
                  <a:schemeClr val="tx1"/>
                </a:solidFill>
              </a:rPr>
              <a:t>" (</a:t>
            </a:r>
            <a:r>
              <a:rPr lang="en-US" sz="2800" i="1" dirty="0" smtClean="0">
                <a:solidFill>
                  <a:schemeClr val="tx1"/>
                </a:solidFill>
              </a:rPr>
              <a:t>wrong</a:t>
            </a:r>
            <a:r>
              <a:rPr lang="en-US" sz="2800" dirty="0" smtClean="0">
                <a:solidFill>
                  <a:schemeClr val="tx1"/>
                </a:solidFill>
              </a:rPr>
              <a:t>) </a:t>
            </a:r>
            <a:r>
              <a:rPr lang="en-US" sz="2800" dirty="0" err="1" smtClean="0">
                <a:solidFill>
                  <a:schemeClr val="tx1"/>
                </a:solidFill>
              </a:rPr>
              <a:t>dalam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arti</a:t>
            </a:r>
            <a:r>
              <a:rPr lang="en-US" sz="2800" dirty="0" smtClean="0">
                <a:solidFill>
                  <a:schemeClr val="tx1"/>
                </a:solidFill>
              </a:rPr>
              <a:t> "</a:t>
            </a:r>
            <a:r>
              <a:rPr lang="en-US" sz="2800" dirty="0" err="1" smtClean="0">
                <a:solidFill>
                  <a:schemeClr val="tx1"/>
                </a:solidFill>
              </a:rPr>
              <a:t>susila</a:t>
            </a:r>
            <a:r>
              <a:rPr lang="en-US" sz="2800" dirty="0" smtClean="0">
                <a:solidFill>
                  <a:schemeClr val="tx1"/>
                </a:solidFill>
              </a:rPr>
              <a:t>" (moral)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"</a:t>
            </a:r>
            <a:r>
              <a:rPr lang="en-US" sz="2800" dirty="0" err="1" smtClean="0">
                <a:solidFill>
                  <a:schemeClr val="tx1"/>
                </a:solidFill>
              </a:rPr>
              <a:t>tidak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susila</a:t>
            </a:r>
            <a:r>
              <a:rPr lang="en-US" sz="2800" dirty="0" smtClean="0">
                <a:solidFill>
                  <a:schemeClr val="tx1"/>
                </a:solidFill>
              </a:rPr>
              <a:t>" (immoral).</a:t>
            </a:r>
            <a:r>
              <a:rPr lang="id-ID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Etika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sebagai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ilmu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pengetahuan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menetapkan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ukuran-ukuran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atau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kaidah-kaidah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mendasari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pemberian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tanggapan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atau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penilaian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terhadap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perbuatan</a:t>
            </a:r>
            <a:endParaRPr lang="id-ID" sz="2800" dirty="0" smtClean="0">
              <a:solidFill>
                <a:schemeClr val="tx1"/>
              </a:solidFill>
            </a:endParaRPr>
          </a:p>
          <a:p>
            <a:pPr lvl="0">
              <a:spcBef>
                <a:spcPts val="700"/>
              </a:spcBef>
              <a:buClr>
                <a:schemeClr val="accent2"/>
              </a:buClr>
              <a:buSzPct val="60000"/>
            </a:pP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53400" cy="86995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Arial Narrow" pitchFamily="34" charset="0"/>
              </a:rPr>
              <a:t>Struktur</a:t>
            </a:r>
            <a:r>
              <a:rPr lang="id-ID" b="1" dirty="0" smtClean="0">
                <a:latin typeface="Arial Narrow" pitchFamily="34" charset="0"/>
              </a:rPr>
              <a:t> dan </a:t>
            </a:r>
            <a:r>
              <a:rPr lang="en-US" b="1" dirty="0" err="1" smtClean="0">
                <a:latin typeface="Arial Narrow" pitchFamily="34" charset="0"/>
              </a:rPr>
              <a:t>Klasifikasi</a:t>
            </a:r>
            <a:r>
              <a:rPr lang="id-ID" b="1" dirty="0" smtClean="0">
                <a:latin typeface="Arial Narrow" pitchFamily="34" charset="0"/>
              </a:rPr>
              <a:t> Nilai</a:t>
            </a:r>
            <a:endParaRPr lang="id-ID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285720" y="2500306"/>
            <a:ext cx="3886200" cy="3581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ilahiah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 </a:t>
            </a:r>
            <a:r>
              <a:rPr lang="en-US" dirty="0" err="1" smtClean="0"/>
              <a:t>insaniah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rasional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, individual,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biofisik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lain-lain)</a:t>
            </a:r>
            <a:endParaRPr lang="id-ID" dirty="0" smtClean="0"/>
          </a:p>
          <a:p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919558"/>
          </a:xfrm>
        </p:spPr>
        <p:txBody>
          <a:bodyPr>
            <a:normAutofit/>
          </a:bodyPr>
          <a:lstStyle/>
          <a:p>
            <a:r>
              <a:rPr lang="en-US" dirty="0" err="1" smtClean="0"/>
              <a:t>nilai</a:t>
            </a:r>
            <a:r>
              <a:rPr lang="en-US" dirty="0" smtClean="0"/>
              <a:t> terminal </a:t>
            </a:r>
            <a:r>
              <a:rPr lang="en-US" dirty="0" err="1" smtClean="0"/>
              <a:t>dan</a:t>
            </a:r>
            <a:r>
              <a:rPr lang="en-US" dirty="0" smtClean="0"/>
              <a:t> instrumental</a:t>
            </a:r>
            <a:r>
              <a:rPr lang="id-ID" dirty="0" smtClean="0"/>
              <a:t>;</a:t>
            </a:r>
            <a:r>
              <a:rPr lang="en-US" dirty="0" smtClean="0"/>
              <a:t> </a:t>
            </a:r>
            <a:endParaRPr lang="id-ID" dirty="0" smtClean="0"/>
          </a:p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intrinsik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ekstrinsik</a:t>
            </a:r>
            <a:r>
              <a:rPr lang="en-US" dirty="0" smtClean="0"/>
              <a:t>; </a:t>
            </a:r>
            <a:endParaRPr lang="id-ID" dirty="0" smtClean="0"/>
          </a:p>
          <a:p>
            <a:r>
              <a:rPr lang="en-US" dirty="0" err="1" smtClean="0"/>
              <a:t>nilai</a:t>
            </a:r>
            <a:r>
              <a:rPr lang="en-US" dirty="0" smtClean="0"/>
              <a:t> personal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; </a:t>
            </a:r>
            <a:endParaRPr lang="id-ID" dirty="0" smtClean="0"/>
          </a:p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subjektif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objektif</a:t>
            </a:r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285720" y="1785926"/>
            <a:ext cx="3886200" cy="640080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</a:rPr>
              <a:t>Struktur</a:t>
            </a:r>
            <a:r>
              <a:rPr lang="id-ID" sz="3600" dirty="0" smtClean="0">
                <a:solidFill>
                  <a:schemeClr val="tx1"/>
                </a:solidFill>
              </a:rPr>
              <a:t> Nilai</a:t>
            </a:r>
            <a:endParaRPr lang="id-ID" sz="3600" dirty="0">
              <a:solidFill>
                <a:schemeClr val="tx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3600" dirty="0" smtClean="0">
                <a:solidFill>
                  <a:schemeClr val="tx1"/>
                </a:solidFill>
              </a:rPr>
              <a:t>Klasifikasi Nilai</a:t>
            </a:r>
            <a:endParaRPr lang="id-ID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53400" cy="869950"/>
          </a:xfrm>
        </p:spPr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Hierarki Nilai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0" y="1857364"/>
            <a:ext cx="3886200" cy="5000636"/>
          </a:xfrm>
        </p:spPr>
        <p:txBody>
          <a:bodyPr>
            <a:normAutofit lnSpcReduction="10000"/>
          </a:bodyPr>
          <a:lstStyle/>
          <a:p>
            <a:r>
              <a:rPr lang="id-ID" dirty="0" smtClean="0"/>
              <a:t>Nilai material, segala sesuatu yg berguna bagi unsur jasmani.</a:t>
            </a:r>
          </a:p>
          <a:p>
            <a:r>
              <a:rPr lang="id-ID" dirty="0" smtClean="0"/>
              <a:t>Nilai vital, segala sesuatu yang berguna bagi manusia untuk berkegiatan.</a:t>
            </a:r>
          </a:p>
          <a:p>
            <a:r>
              <a:rPr lang="id-ID" dirty="0" smtClean="0"/>
              <a:t>Nilai kerohanian, segala sesuatu yang berguna bagi rohani manusia.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5286380" y="1714488"/>
            <a:ext cx="3857620" cy="5143512"/>
          </a:xfrm>
        </p:spPr>
        <p:txBody>
          <a:bodyPr/>
          <a:lstStyle/>
          <a:p>
            <a:r>
              <a:rPr lang="id-ID" dirty="0" smtClean="0"/>
              <a:t>Nilai dasar, </a:t>
            </a:r>
          </a:p>
          <a:p>
            <a:pPr>
              <a:buNone/>
            </a:pPr>
            <a:r>
              <a:rPr lang="id-ID" dirty="0" smtClean="0"/>
              <a:t>	esensi.</a:t>
            </a:r>
          </a:p>
          <a:p>
            <a:r>
              <a:rPr lang="id-ID" dirty="0" smtClean="0"/>
              <a:t>Nilai instrumental,  pedoman.</a:t>
            </a:r>
          </a:p>
          <a:p>
            <a:r>
              <a:rPr lang="id-ID" dirty="0" smtClean="0"/>
              <a:t>Nilai praksis, implementasi dari nilai dasar dan nilai instrumental.</a:t>
            </a:r>
            <a:endParaRPr lang="id-ID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0" y="928670"/>
            <a:ext cx="3886200" cy="640080"/>
          </a:xfrm>
        </p:spPr>
        <p:txBody>
          <a:bodyPr>
            <a:normAutofit/>
          </a:bodyPr>
          <a:lstStyle/>
          <a:p>
            <a:r>
              <a:rPr lang="id-ID" sz="3600" dirty="0" smtClean="0"/>
              <a:t>Notonagoro, 1984</a:t>
            </a:r>
            <a:endParaRPr lang="id-ID" sz="36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5257800" y="928670"/>
            <a:ext cx="3886200" cy="640080"/>
          </a:xfrm>
        </p:spPr>
        <p:txBody>
          <a:bodyPr>
            <a:normAutofit/>
          </a:bodyPr>
          <a:lstStyle/>
          <a:p>
            <a:r>
              <a:rPr lang="id-ID" sz="3600" dirty="0" smtClean="0"/>
              <a:t>Kaelan, 2002</a:t>
            </a:r>
            <a:endParaRPr lang="id-ID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473</TotalTime>
  <Words>768</Words>
  <Application>Microsoft Office PowerPoint</Application>
  <PresentationFormat>On-screen Show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Median</vt:lpstr>
      <vt:lpstr>KONSEP NILAI</vt:lpstr>
      <vt:lpstr>What Is Value?</vt:lpstr>
      <vt:lpstr>Nilai dan Pendidikan</vt:lpstr>
      <vt:lpstr>PowerPoint Presentation</vt:lpstr>
      <vt:lpstr>Tujuan Pendidikan Nilai</vt:lpstr>
      <vt:lpstr>Sumber Nilai?</vt:lpstr>
      <vt:lpstr>Teori Nilai</vt:lpstr>
      <vt:lpstr>Struktur dan Klasifikasi Nilai</vt:lpstr>
      <vt:lpstr>Hierarki Nilai</vt:lpstr>
      <vt:lpstr>Lanjutan</vt:lpstr>
      <vt:lpstr>Kategori Nilai</vt:lpstr>
      <vt:lpstr> Mengapa nilai kebaikan harus dibina dan dibimbing? </vt:lpstr>
      <vt:lpstr>TERIMAKASIH..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NILAI</dc:title>
  <dc:creator>ASUS</dc:creator>
  <cp:lastModifiedBy>MyBook11G</cp:lastModifiedBy>
  <cp:revision>17</cp:revision>
  <dcterms:created xsi:type="dcterms:W3CDTF">2019-02-18T03:10:34Z</dcterms:created>
  <dcterms:modified xsi:type="dcterms:W3CDTF">2021-09-12T15:23:15Z</dcterms:modified>
</cp:coreProperties>
</file>