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4">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5" r:id="rId17"/>
    <p:sldId id="271" r:id="rId18"/>
    <p:sldId id="272" r:id="rId19"/>
    <p:sldId id="273" r:id="rId20"/>
    <p:sldId id="274" r:id="rId21"/>
    <p:sldId id="276" r:id="rId22"/>
    <p:sldId id="277" r:id="rId23"/>
    <p:sldId id="279" r:id="rId24"/>
    <p:sldId id="280" r:id="rId25"/>
    <p:sldId id="278" r:id="rId26"/>
    <p:sldId id="281" r:id="rId27"/>
    <p:sldId id="282" r:id="rId28"/>
    <p:sldId id="286" r:id="rId29"/>
    <p:sldId id="283" r:id="rId30"/>
    <p:sldId id="284" r:id="rId31"/>
    <p:sldId id="285" r:id="rId32"/>
    <p:sldId id="289" r:id="rId33"/>
    <p:sldId id="290" r:id="rId34"/>
    <p:sldId id="291" r:id="rId3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294" autoAdjust="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851BB2F4-7281-44EE-A9E4-F8BE7DCB0D35}"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CD4E13-830E-4A5D-AABE-8F180BFC8530}"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851BB2F4-7281-44EE-A9E4-F8BE7DCB0D35}"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CD4E13-830E-4A5D-AABE-8F180BFC8530}" type="datetimeFigureOut">
              <a:rPr lang="id-ID" smtClean="0"/>
              <a:pPr/>
              <a:t>24/02/2022</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51BB2F4-7281-44EE-A9E4-F8BE7DCB0D35}"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KEWIRAUSAHAAN</a:t>
            </a:r>
            <a:endParaRPr lang="id-ID" dirty="0"/>
          </a:p>
        </p:txBody>
      </p:sp>
      <p:sp>
        <p:nvSpPr>
          <p:cNvPr id="3" name="Subtitle 2"/>
          <p:cNvSpPr>
            <a:spLocks noGrp="1"/>
          </p:cNvSpPr>
          <p:nvPr>
            <p:ph type="subTitle" idx="1"/>
          </p:nvPr>
        </p:nvSpPr>
        <p:spPr/>
        <p:txBody>
          <a:bodyPr/>
          <a:lstStyle/>
          <a:p>
            <a:r>
              <a:rPr lang="en-US" dirty="0" err="1" smtClean="0">
                <a:solidFill>
                  <a:schemeClr val="tx1"/>
                </a:solidFill>
              </a:rPr>
              <a:t>Pertemuan</a:t>
            </a:r>
            <a:r>
              <a:rPr lang="en-US" dirty="0" smtClean="0">
                <a:solidFill>
                  <a:schemeClr val="tx1"/>
                </a:solidFill>
              </a:rPr>
              <a:t> 2</a:t>
            </a:r>
            <a:endParaRPr lang="id-ID"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85728"/>
            <a:ext cx="8715436" cy="6370975"/>
          </a:xfrm>
          <a:prstGeom prst="rect">
            <a:avLst/>
          </a:prstGeom>
        </p:spPr>
        <p:txBody>
          <a:bodyPr wrap="square">
            <a:spAutoFit/>
          </a:bodyPr>
          <a:lstStyle/>
          <a:p>
            <a:pPr marL="457200" lvl="2" indent="-457200">
              <a:buAutoNum type="arabicPeriod"/>
            </a:pPr>
            <a:r>
              <a:rPr lang="id-ID" sz="2400" dirty="0" smtClean="0" bmk="_Toc345099378">
                <a:solidFill>
                  <a:srgbClr val="000000"/>
                </a:solidFill>
                <a:latin typeface="Cambria" pitchFamily="18" charset="0"/>
                <a:ea typeface="Times New Roman" pitchFamily="18" charset="0"/>
                <a:cs typeface="Calibri" pitchFamily="34" charset="0"/>
              </a:rPr>
              <a:t>Memiliki Kreativitas Tinggi</a:t>
            </a:r>
            <a:endParaRPr lang="en-US" sz="2400" dirty="0" smtClean="0" bmk="_Toc345099378">
              <a:solidFill>
                <a:srgbClr val="000000"/>
              </a:solidFill>
              <a:latin typeface="Cambria" pitchFamily="18" charset="0"/>
              <a:ea typeface="Times New Roman" pitchFamily="18" charset="0"/>
              <a:cs typeface="Calibri" pitchFamily="34" charset="0"/>
            </a:endParaRPr>
          </a:p>
          <a:p>
            <a:endParaRPr lang="en-US" sz="2400" dirty="0" smtClean="0"/>
          </a:p>
          <a:p>
            <a:r>
              <a:rPr lang="en-US" sz="2400" dirty="0" smtClean="0"/>
              <a:t>K</a:t>
            </a:r>
            <a:r>
              <a:rPr lang="id-ID" sz="2400" dirty="0" smtClean="0"/>
              <a:t>reativitas mengandung pengertian berikut:</a:t>
            </a:r>
          </a:p>
          <a:p>
            <a:pPr lvl="0"/>
            <a:r>
              <a:rPr lang="en-US" sz="2400" dirty="0" smtClean="0"/>
              <a:t>1. </a:t>
            </a:r>
            <a:r>
              <a:rPr lang="en-US" sz="2400" dirty="0" err="1" smtClean="0"/>
              <a:t>kreativitas</a:t>
            </a:r>
            <a:r>
              <a:rPr lang="en-US" sz="2400" dirty="0" smtClean="0"/>
              <a:t> </a:t>
            </a:r>
            <a:r>
              <a:rPr lang="en-US" sz="2400" dirty="0" err="1" smtClean="0"/>
              <a:t>adalah</a:t>
            </a:r>
            <a:r>
              <a:rPr lang="en-US" sz="2400" dirty="0" smtClean="0"/>
              <a:t> </a:t>
            </a:r>
            <a:r>
              <a:rPr lang="en-US" sz="2400" dirty="0" err="1" smtClean="0"/>
              <a:t>menciptakan</a:t>
            </a:r>
            <a:r>
              <a:rPr lang="en-US" sz="2400" dirty="0" smtClean="0"/>
              <a:t> </a:t>
            </a:r>
            <a:r>
              <a:rPr lang="en-US" sz="2400" dirty="0" err="1" smtClean="0"/>
              <a:t>sesuatu</a:t>
            </a:r>
            <a:r>
              <a:rPr lang="en-US" sz="2400" dirty="0" smtClean="0"/>
              <a:t> yang </a:t>
            </a:r>
            <a:r>
              <a:rPr lang="en-US" sz="2400" dirty="0" err="1" smtClean="0"/>
              <a:t>asalnya</a:t>
            </a:r>
            <a:r>
              <a:rPr lang="en-US" sz="2400" dirty="0" smtClean="0"/>
              <a:t> </a:t>
            </a:r>
            <a:r>
              <a:rPr lang="en-US" sz="2400" dirty="0" err="1" smtClean="0"/>
              <a:t>tidak</a:t>
            </a:r>
            <a:r>
              <a:rPr lang="en-US" sz="2400" dirty="0" smtClean="0"/>
              <a:t> </a:t>
            </a:r>
            <a:r>
              <a:rPr lang="en-US" sz="2400" dirty="0" err="1" smtClean="0"/>
              <a:t>ada</a:t>
            </a:r>
            <a:r>
              <a:rPr lang="id-ID" sz="2400" dirty="0" smtClean="0"/>
              <a:t>;</a:t>
            </a:r>
          </a:p>
          <a:p>
            <a:pPr lvl="0"/>
            <a:r>
              <a:rPr lang="en-US" sz="2400" dirty="0" smtClean="0"/>
              <a:t>2. </a:t>
            </a:r>
            <a:r>
              <a:rPr lang="en-US" sz="2400" dirty="0" err="1" smtClean="0"/>
              <a:t>hasil</a:t>
            </a:r>
            <a:r>
              <a:rPr lang="en-US" sz="2400" dirty="0" smtClean="0"/>
              <a:t> </a:t>
            </a:r>
            <a:r>
              <a:rPr lang="en-US" sz="2400" dirty="0" err="1" smtClean="0"/>
              <a:t>kerjasama</a:t>
            </a:r>
            <a:r>
              <a:rPr lang="en-US" sz="2400" dirty="0" smtClean="0"/>
              <a:t> </a:t>
            </a:r>
            <a:r>
              <a:rPr lang="en-US" sz="2400" dirty="0" err="1" smtClean="0"/>
              <a:t>masa</a:t>
            </a:r>
            <a:r>
              <a:rPr lang="en-US" sz="2400" dirty="0" smtClean="0"/>
              <a:t> </a:t>
            </a:r>
            <a:r>
              <a:rPr lang="en-US" sz="2400" dirty="0" err="1" smtClean="0"/>
              <a:t>kini</a:t>
            </a:r>
            <a:r>
              <a:rPr lang="en-US" sz="2400" dirty="0" smtClean="0"/>
              <a:t> </a:t>
            </a:r>
            <a:r>
              <a:rPr lang="en-US" sz="2400" dirty="0" err="1" smtClean="0"/>
              <a:t>untuk</a:t>
            </a:r>
            <a:r>
              <a:rPr lang="en-US" sz="2400" dirty="0" smtClean="0"/>
              <a:t> </a:t>
            </a:r>
            <a:r>
              <a:rPr lang="en-US" sz="2400" dirty="0" err="1" smtClean="0"/>
              <a:t>memperbaiki</a:t>
            </a:r>
            <a:r>
              <a:rPr lang="en-US" sz="2400" dirty="0" smtClean="0"/>
              <a:t> </a:t>
            </a:r>
            <a:r>
              <a:rPr lang="en-US" sz="2400" dirty="0" err="1" smtClean="0"/>
              <a:t>masa</a:t>
            </a:r>
            <a:r>
              <a:rPr lang="en-US" sz="2400" dirty="0" smtClean="0"/>
              <a:t> </a:t>
            </a:r>
            <a:r>
              <a:rPr lang="en-US" sz="2400" dirty="0" err="1" smtClean="0"/>
              <a:t>lalu</a:t>
            </a:r>
            <a:r>
              <a:rPr lang="en-US" sz="2400" dirty="0" smtClean="0"/>
              <a:t> </a:t>
            </a:r>
          </a:p>
          <a:p>
            <a:pPr lvl="0"/>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baru</a:t>
            </a:r>
            <a:r>
              <a:rPr lang="id-ID" sz="2400" dirty="0" smtClean="0"/>
              <a:t>;</a:t>
            </a:r>
          </a:p>
          <a:p>
            <a:pPr lvl="0"/>
            <a:r>
              <a:rPr lang="en-US" sz="2400" dirty="0" smtClean="0"/>
              <a:t>3. </a:t>
            </a:r>
            <a:r>
              <a:rPr lang="en-US" sz="2400" dirty="0" err="1" smtClean="0"/>
              <a:t>menggantikan</a:t>
            </a:r>
            <a:r>
              <a:rPr lang="en-US" sz="2400" dirty="0" smtClean="0"/>
              <a:t> </a:t>
            </a:r>
            <a:r>
              <a:rPr lang="en-US" sz="2400" dirty="0" err="1" smtClean="0"/>
              <a:t>sesuatu</a:t>
            </a:r>
            <a:r>
              <a:rPr lang="en-US" sz="2400" dirty="0" smtClean="0"/>
              <a:t> </a:t>
            </a:r>
            <a:r>
              <a:rPr lang="en-US" sz="2400" dirty="0" err="1" smtClean="0"/>
              <a:t>dengan</a:t>
            </a:r>
            <a:r>
              <a:rPr lang="en-US" sz="2400" dirty="0" smtClean="0"/>
              <a:t> </a:t>
            </a:r>
            <a:r>
              <a:rPr lang="en-US" sz="2400" dirty="0" err="1" smtClean="0"/>
              <a:t>sesuatu</a:t>
            </a:r>
            <a:r>
              <a:rPr lang="en-US" sz="2400" dirty="0" smtClean="0"/>
              <a:t> yang </a:t>
            </a:r>
            <a:r>
              <a:rPr lang="en-US" sz="2400" dirty="0" err="1" smtClean="0"/>
              <a:t>lebih</a:t>
            </a:r>
            <a:r>
              <a:rPr lang="en-US" sz="2400" dirty="0" smtClean="0"/>
              <a:t> </a:t>
            </a:r>
            <a:r>
              <a:rPr lang="en-US" sz="2400" dirty="0" err="1" smtClean="0"/>
              <a:t>sederhana</a:t>
            </a:r>
            <a:r>
              <a:rPr lang="en-US" sz="2400" dirty="0" smtClean="0"/>
              <a:t> </a:t>
            </a:r>
          </a:p>
          <a:p>
            <a:pPr lvl="0"/>
            <a:r>
              <a:rPr lang="en-US" sz="2400" dirty="0" smtClean="0"/>
              <a:t>    </a:t>
            </a:r>
            <a:r>
              <a:rPr lang="en-US" sz="2400" dirty="0" err="1" smtClean="0"/>
              <a:t>dan</a:t>
            </a:r>
            <a:r>
              <a:rPr lang="en-US" sz="2400" dirty="0" smtClean="0"/>
              <a:t> </a:t>
            </a:r>
            <a:r>
              <a:rPr lang="en-US" sz="2400" dirty="0" err="1" smtClean="0"/>
              <a:t>lebih</a:t>
            </a:r>
            <a:r>
              <a:rPr lang="en-US" sz="2400" dirty="0" smtClean="0"/>
              <a:t> </a:t>
            </a:r>
            <a:r>
              <a:rPr lang="en-US" sz="2400" dirty="0" err="1" smtClean="0"/>
              <a:t>baik</a:t>
            </a:r>
            <a:r>
              <a:rPr lang="en-US" sz="2400" dirty="0" smtClean="0"/>
              <a:t>.</a:t>
            </a:r>
          </a:p>
          <a:p>
            <a:pPr lvl="0"/>
            <a:endParaRPr lang="en-US" sz="2400" dirty="0" smtClean="0"/>
          </a:p>
          <a:p>
            <a:r>
              <a:rPr lang="id-ID" sz="2400" dirty="0" smtClean="0"/>
              <a:t>Rahasia  kewirausahaan  dalam menciptakan nilai tambah barang dan jasa terletak pada penerapan </a:t>
            </a:r>
            <a:r>
              <a:rPr lang="id-ID" sz="2400" b="1" i="1" dirty="0" smtClean="0"/>
              <a:t>kreativitas dan inovasi </a:t>
            </a:r>
            <a:r>
              <a:rPr lang="id-ID" sz="2400" dirty="0" smtClean="0"/>
              <a:t>untuk memecahkan masalah dan meraih peluang yang dihadapi. </a:t>
            </a:r>
            <a:r>
              <a:rPr lang="id-ID" sz="2400" b="1" dirty="0" smtClean="0"/>
              <a:t>Berinisiatif</a:t>
            </a:r>
            <a:r>
              <a:rPr lang="id-ID" sz="2400" dirty="0" smtClean="0"/>
              <a:t> ialah mengerjakan sesuatu tanpa menunggu perintah. Kebiasaan berinisiatif akan melahirkan kreativitas (daya cipta),</a:t>
            </a:r>
            <a:r>
              <a:rPr lang="en-US" sz="2400" dirty="0" smtClean="0"/>
              <a:t> </a:t>
            </a:r>
            <a:r>
              <a:rPr lang="id-ID" sz="2400" dirty="0" smtClean="0"/>
              <a:t>kemudian melahirkan inovasi.</a:t>
            </a:r>
          </a:p>
          <a:p>
            <a:pPr lvl="0"/>
            <a:endParaRPr lang="id-ID" sz="2400" dirty="0" smtClean="0"/>
          </a:p>
          <a:p>
            <a:pPr marL="457200" lvl="2" indent="-457200"/>
            <a:endParaRPr lang="id-ID" sz="2400" dirty="0" smtClean="0">
              <a:solidFill>
                <a:srgbClr val="000000"/>
              </a:solidFill>
              <a:latin typeface="Cambria" pitchFamily="18" charset="0"/>
              <a:ea typeface="Times New Roman" pitchFamily="18"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357166"/>
            <a:ext cx="8572560" cy="6370975"/>
          </a:xfrm>
          <a:prstGeom prst="rect">
            <a:avLst/>
          </a:prstGeom>
        </p:spPr>
        <p:txBody>
          <a:bodyPr wrap="square">
            <a:spAutoFit/>
          </a:bodyPr>
          <a:lstStyle/>
          <a:p>
            <a:r>
              <a:rPr lang="en-US" sz="2400" dirty="0" smtClean="0"/>
              <a:t>2. </a:t>
            </a:r>
            <a:r>
              <a:rPr lang="en-US" sz="2400" dirty="0" err="1" smtClean="0"/>
              <a:t>Selalu</a:t>
            </a:r>
            <a:r>
              <a:rPr lang="en-US" sz="2400" dirty="0" smtClean="0"/>
              <a:t> </a:t>
            </a:r>
            <a:r>
              <a:rPr lang="en-US" sz="2400" dirty="0" err="1" smtClean="0"/>
              <a:t>Komit</a:t>
            </a:r>
            <a:r>
              <a:rPr lang="en-US" sz="2400" dirty="0" smtClean="0"/>
              <a:t> </a:t>
            </a:r>
            <a:r>
              <a:rPr lang="en-US" sz="2400" dirty="0" err="1" smtClean="0"/>
              <a:t>mendalam</a:t>
            </a:r>
            <a:r>
              <a:rPr lang="en-US" sz="2400" dirty="0" smtClean="0"/>
              <a:t> </a:t>
            </a:r>
            <a:r>
              <a:rPr lang="en-US" sz="2400" dirty="0" err="1" smtClean="0"/>
              <a:t>Pekerjaan</a:t>
            </a:r>
            <a:r>
              <a:rPr lang="en-US" sz="2400" dirty="0" smtClean="0"/>
              <a:t>  </a:t>
            </a:r>
            <a:r>
              <a:rPr lang="en-US" sz="2400" dirty="0" err="1" smtClean="0"/>
              <a:t>serta</a:t>
            </a:r>
            <a:r>
              <a:rPr lang="en-US" sz="2400" dirty="0" smtClean="0"/>
              <a:t> </a:t>
            </a:r>
            <a:r>
              <a:rPr lang="en-US" sz="2400" dirty="0" err="1" smtClean="0"/>
              <a:t>Memiliki</a:t>
            </a:r>
            <a:r>
              <a:rPr lang="en-US" sz="2400" dirty="0" smtClean="0"/>
              <a:t> </a:t>
            </a:r>
            <a:r>
              <a:rPr lang="en-US" sz="2400" dirty="0" err="1" smtClean="0"/>
              <a:t>Etos</a:t>
            </a:r>
            <a:r>
              <a:rPr lang="en-US" sz="2400" dirty="0" smtClean="0"/>
              <a:t> </a:t>
            </a:r>
            <a:r>
              <a:rPr lang="en-US" sz="2400" dirty="0" err="1" smtClean="0"/>
              <a:t>Kerja</a:t>
            </a:r>
            <a:endParaRPr lang="en-US" sz="2400" dirty="0" smtClean="0"/>
          </a:p>
          <a:p>
            <a:endParaRPr lang="en-US" sz="2400" dirty="0" smtClean="0"/>
          </a:p>
          <a:p>
            <a:r>
              <a:rPr lang="en-US" sz="2400" dirty="0" err="1" smtClean="0"/>
              <a:t>Seorang</a:t>
            </a:r>
            <a:r>
              <a:rPr lang="en-US" sz="2400" dirty="0" smtClean="0"/>
              <a:t>  </a:t>
            </a:r>
            <a:r>
              <a:rPr lang="en-US" sz="2400" dirty="0" err="1" smtClean="0"/>
              <a:t>wirausaha</a:t>
            </a:r>
            <a:r>
              <a:rPr lang="en-US" sz="2400" dirty="0" smtClean="0"/>
              <a:t> </a:t>
            </a:r>
            <a:r>
              <a:rPr lang="en-US" sz="2400" dirty="0" err="1" smtClean="0"/>
              <a:t>harus</a:t>
            </a:r>
            <a:r>
              <a:rPr lang="en-US" sz="2400" dirty="0" smtClean="0"/>
              <a:t> </a:t>
            </a:r>
            <a:r>
              <a:rPr lang="en-US" sz="2400" dirty="0" err="1" smtClean="0"/>
              <a:t>memiliki</a:t>
            </a:r>
            <a:r>
              <a:rPr lang="en-US" sz="2400" dirty="0" smtClean="0"/>
              <a:t>  </a:t>
            </a:r>
            <a:r>
              <a:rPr lang="en-US" sz="2400" dirty="0" err="1" smtClean="0"/>
              <a:t>jiwa</a:t>
            </a:r>
            <a:r>
              <a:rPr lang="en-US" sz="2400" dirty="0" smtClean="0"/>
              <a:t> </a:t>
            </a:r>
            <a:r>
              <a:rPr lang="en-US" sz="2400" dirty="0" err="1" smtClean="0"/>
              <a:t>komit</a:t>
            </a:r>
            <a:r>
              <a:rPr lang="en-US" sz="2400" dirty="0" smtClean="0"/>
              <a:t> </a:t>
            </a:r>
            <a:r>
              <a:rPr lang="en-US" sz="2400" dirty="0" err="1" smtClean="0"/>
              <a:t>mendalam</a:t>
            </a:r>
            <a:r>
              <a:rPr lang="en-US" sz="2400" dirty="0" smtClean="0"/>
              <a:t> </a:t>
            </a:r>
            <a:r>
              <a:rPr lang="en-US" sz="2400" dirty="0" err="1" smtClean="0"/>
              <a:t>usahanya</a:t>
            </a:r>
            <a:r>
              <a:rPr lang="en-US" sz="2400" dirty="0" smtClean="0"/>
              <a:t> </a:t>
            </a:r>
            <a:r>
              <a:rPr lang="en-US" sz="2400" dirty="0" err="1" smtClean="0"/>
              <a:t>dan</a:t>
            </a:r>
            <a:r>
              <a:rPr lang="en-US" sz="2400" dirty="0" smtClean="0"/>
              <a:t> </a:t>
            </a:r>
            <a:r>
              <a:rPr lang="en-US" sz="2400" dirty="0" err="1" smtClean="0"/>
              <a:t>tekad</a:t>
            </a:r>
            <a:r>
              <a:rPr lang="en-US" sz="2400" dirty="0" smtClean="0"/>
              <a:t> yang </a:t>
            </a:r>
            <a:r>
              <a:rPr lang="en-US" sz="2400" dirty="0" err="1" smtClean="0"/>
              <a:t>bulat</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mencurahkan</a:t>
            </a:r>
            <a:r>
              <a:rPr lang="en-US" sz="2400" dirty="0" smtClean="0"/>
              <a:t> </a:t>
            </a:r>
            <a:r>
              <a:rPr lang="en-US" sz="2400" dirty="0" err="1" smtClean="0"/>
              <a:t>semua</a:t>
            </a:r>
            <a:r>
              <a:rPr lang="en-US" sz="2400" dirty="0" smtClean="0"/>
              <a:t> </a:t>
            </a:r>
            <a:r>
              <a:rPr lang="en-US" sz="2400" dirty="0" err="1" smtClean="0"/>
              <a:t>perhatiannya</a:t>
            </a:r>
            <a:r>
              <a:rPr lang="en-US" sz="2400" dirty="0" smtClean="0"/>
              <a:t> </a:t>
            </a:r>
            <a:r>
              <a:rPr lang="en-US" sz="2400" dirty="0" err="1" smtClean="0"/>
              <a:t>pada</a:t>
            </a:r>
            <a:r>
              <a:rPr lang="en-US" sz="2400" dirty="0" smtClean="0"/>
              <a:t> </a:t>
            </a:r>
            <a:r>
              <a:rPr lang="en-US" sz="2400" dirty="0" err="1" smtClean="0"/>
              <a:t>usaha</a:t>
            </a:r>
            <a:r>
              <a:rPr lang="en-US" sz="2400" dirty="0" smtClean="0"/>
              <a:t>  yang  </a:t>
            </a:r>
            <a:r>
              <a:rPr lang="en-US" sz="2400" dirty="0" err="1" smtClean="0"/>
              <a:t>akan</a:t>
            </a:r>
            <a:r>
              <a:rPr lang="en-US" sz="2400" dirty="0" smtClean="0"/>
              <a:t>  </a:t>
            </a:r>
            <a:r>
              <a:rPr lang="en-US" sz="2400" dirty="0" err="1" smtClean="0"/>
              <a:t>digelutinya</a:t>
            </a:r>
            <a:r>
              <a:rPr lang="en-US" sz="2400" dirty="0" smtClean="0"/>
              <a:t> .</a:t>
            </a:r>
          </a:p>
          <a:p>
            <a:r>
              <a:rPr lang="id-ID" sz="2400" dirty="0" smtClean="0"/>
              <a:t>Jansen</a:t>
            </a:r>
            <a:r>
              <a:rPr lang="en-US" sz="2400" dirty="0" smtClean="0"/>
              <a:t>H</a:t>
            </a:r>
            <a:r>
              <a:rPr lang="id-ID" sz="2400" dirty="0" smtClean="0"/>
              <a:t>.Sinamo(1999)</a:t>
            </a:r>
            <a:r>
              <a:rPr lang="en-US" sz="2400" dirty="0" smtClean="0"/>
              <a:t> </a:t>
            </a:r>
            <a:r>
              <a:rPr lang="id-ID" sz="2400" dirty="0" smtClean="0"/>
              <a:t>mengembangkan</a:t>
            </a:r>
            <a:r>
              <a:rPr lang="en-US" sz="2400" dirty="0" smtClean="0"/>
              <a:t> 8 </a:t>
            </a:r>
            <a:r>
              <a:rPr lang="id-ID" sz="2400" dirty="0" smtClean="0"/>
              <a:t>Etos</a:t>
            </a:r>
            <a:r>
              <a:rPr lang="en-US" sz="2400" dirty="0" smtClean="0"/>
              <a:t> </a:t>
            </a:r>
            <a:r>
              <a:rPr lang="id-ID" sz="2400" dirty="0" smtClean="0"/>
              <a:t>Kerja</a:t>
            </a:r>
            <a:r>
              <a:rPr lang="en-US" sz="2400" dirty="0" smtClean="0"/>
              <a:t> </a:t>
            </a:r>
            <a:r>
              <a:rPr lang="id-ID" sz="2400" dirty="0" smtClean="0"/>
              <a:t>Unggulan sebagai berikut</a:t>
            </a:r>
            <a:r>
              <a:rPr lang="en-US" sz="2400" dirty="0" smtClean="0"/>
              <a:t> :</a:t>
            </a:r>
          </a:p>
          <a:p>
            <a:pPr marL="457200" indent="-457200"/>
            <a:r>
              <a:rPr lang="en-US" sz="2000" dirty="0" smtClean="0"/>
              <a:t>1. </a:t>
            </a:r>
            <a:r>
              <a:rPr lang="en-US" sz="2000" dirty="0" err="1" smtClean="0"/>
              <a:t>Kerja</a:t>
            </a:r>
            <a:r>
              <a:rPr lang="en-US" sz="2000" dirty="0" smtClean="0"/>
              <a:t>  </a:t>
            </a:r>
            <a:r>
              <a:rPr lang="en-US" sz="2000" dirty="0" err="1" smtClean="0"/>
              <a:t>itu</a:t>
            </a:r>
            <a:r>
              <a:rPr lang="en-US" sz="2000" dirty="0" smtClean="0"/>
              <a:t>  </a:t>
            </a:r>
            <a:r>
              <a:rPr lang="en-US" sz="2000" dirty="0" err="1" smtClean="0"/>
              <a:t>suci</a:t>
            </a:r>
            <a:r>
              <a:rPr lang="en-US" sz="2000" dirty="0" smtClean="0"/>
              <a:t>,  </a:t>
            </a:r>
            <a:r>
              <a:rPr lang="en-US" sz="2000" dirty="0" err="1" smtClean="0"/>
              <a:t>kerja</a:t>
            </a:r>
            <a:r>
              <a:rPr lang="en-US" sz="2000" dirty="0" smtClean="0"/>
              <a:t>  </a:t>
            </a:r>
            <a:r>
              <a:rPr lang="en-US" sz="2000" dirty="0" err="1" smtClean="0"/>
              <a:t>adalah</a:t>
            </a:r>
            <a:r>
              <a:rPr lang="en-US" sz="2000" dirty="0" smtClean="0"/>
              <a:t>  </a:t>
            </a:r>
            <a:r>
              <a:rPr lang="en-US" sz="2000" dirty="0" err="1" smtClean="0"/>
              <a:t>panggilanku</a:t>
            </a:r>
            <a:r>
              <a:rPr lang="en-US" sz="2000" dirty="0" smtClean="0"/>
              <a:t>, </a:t>
            </a:r>
            <a:r>
              <a:rPr lang="en-US" sz="2000" dirty="0" err="1" smtClean="0"/>
              <a:t>aku</a:t>
            </a:r>
            <a:r>
              <a:rPr lang="en-US" sz="2000" dirty="0" smtClean="0"/>
              <a:t> </a:t>
            </a:r>
            <a:r>
              <a:rPr lang="en-US" sz="2000" dirty="0" err="1" smtClean="0"/>
              <a:t>sanggup</a:t>
            </a:r>
            <a:r>
              <a:rPr lang="en-US" sz="2000" dirty="0" smtClean="0"/>
              <a:t> </a:t>
            </a:r>
            <a:r>
              <a:rPr lang="en-US" sz="2000" dirty="0" err="1" smtClean="0"/>
              <a:t>bekerja</a:t>
            </a:r>
            <a:r>
              <a:rPr lang="en-US" sz="2000" dirty="0" smtClean="0"/>
              <a:t>  </a:t>
            </a:r>
            <a:r>
              <a:rPr lang="en-US" sz="2000" dirty="0" err="1" smtClean="0"/>
              <a:t>benar</a:t>
            </a:r>
            <a:r>
              <a:rPr lang="en-US" sz="2000" dirty="0" smtClean="0"/>
              <a:t>.</a:t>
            </a:r>
          </a:p>
          <a:p>
            <a:pPr marL="457200" lvl="2" indent="-457200"/>
            <a:r>
              <a:rPr lang="en-US" sz="2000" dirty="0" smtClean="0"/>
              <a:t>2.Kerja </a:t>
            </a:r>
            <a:r>
              <a:rPr lang="en-US" sz="2000" dirty="0" err="1" smtClean="0"/>
              <a:t>itu</a:t>
            </a:r>
            <a:r>
              <a:rPr lang="en-US" sz="2000" dirty="0" smtClean="0"/>
              <a:t> </a:t>
            </a:r>
            <a:r>
              <a:rPr lang="en-US" sz="2000" dirty="0" err="1" smtClean="0"/>
              <a:t>sehat</a:t>
            </a:r>
            <a:r>
              <a:rPr lang="en-US" sz="2000" dirty="0" smtClean="0"/>
              <a:t>, </a:t>
            </a:r>
            <a:r>
              <a:rPr lang="en-US" sz="2000" dirty="0" err="1" smtClean="0"/>
              <a:t>kerja</a:t>
            </a:r>
            <a:r>
              <a:rPr lang="en-US" sz="2000" dirty="0" smtClean="0"/>
              <a:t> </a:t>
            </a:r>
            <a:r>
              <a:rPr lang="en-US" sz="2000" dirty="0" err="1" smtClean="0"/>
              <a:t>adalah</a:t>
            </a:r>
            <a:r>
              <a:rPr lang="en-US" sz="2000" dirty="0" smtClean="0"/>
              <a:t> </a:t>
            </a:r>
            <a:r>
              <a:rPr lang="en-US" sz="2000" dirty="0" err="1" smtClean="0"/>
              <a:t>aktualisasiku</a:t>
            </a:r>
            <a:r>
              <a:rPr lang="en-US" sz="2000" dirty="0" smtClean="0"/>
              <a:t>, </a:t>
            </a:r>
            <a:r>
              <a:rPr lang="en-US" sz="2000" dirty="0" err="1" smtClean="0"/>
              <a:t>aku</a:t>
            </a:r>
            <a:r>
              <a:rPr lang="en-US" sz="2000" dirty="0" smtClean="0"/>
              <a:t> </a:t>
            </a:r>
            <a:r>
              <a:rPr lang="en-US" sz="2000" dirty="0" err="1" smtClean="0"/>
              <a:t>sanggup</a:t>
            </a:r>
            <a:r>
              <a:rPr lang="en-US" sz="2000" dirty="0" smtClean="0"/>
              <a:t> </a:t>
            </a:r>
            <a:r>
              <a:rPr lang="en-US" sz="2000" dirty="0" err="1" smtClean="0"/>
              <a:t>bekerja</a:t>
            </a:r>
            <a:r>
              <a:rPr lang="en-US" sz="2000" dirty="0" smtClean="0"/>
              <a:t> </a:t>
            </a:r>
            <a:r>
              <a:rPr lang="en-US" sz="2000" dirty="0" err="1" smtClean="0"/>
              <a:t>keras</a:t>
            </a:r>
            <a:r>
              <a:rPr lang="id-ID" sz="2000" dirty="0" smtClean="0"/>
              <a:t>.</a:t>
            </a:r>
            <a:endParaRPr lang="en-US" sz="2000" dirty="0" smtClean="0"/>
          </a:p>
          <a:p>
            <a:pPr marL="457200" lvl="2" indent="-457200"/>
            <a:r>
              <a:rPr lang="en-US" sz="2000" dirty="0" smtClean="0"/>
              <a:t>3.</a:t>
            </a:r>
            <a:r>
              <a:rPr lang="id-ID" sz="2000" dirty="0" smtClean="0"/>
              <a:t>Kerja itu rahmat, kerja adalah terimakasihku, aku sanggup bekerja tulus.</a:t>
            </a:r>
            <a:endParaRPr lang="en-US" sz="2000" dirty="0" smtClean="0"/>
          </a:p>
          <a:p>
            <a:pPr marL="457200" lvl="2" indent="-457200"/>
            <a:r>
              <a:rPr lang="en-US" sz="2000" dirty="0" smtClean="0"/>
              <a:t>4.</a:t>
            </a:r>
            <a:r>
              <a:rPr lang="id-ID" sz="2000" dirty="0" smtClean="0"/>
              <a:t>Kerja itu amanah, kerja adalah tanggung jawabku, aku sanggup bekerja tuntas.</a:t>
            </a:r>
          </a:p>
          <a:p>
            <a:pPr marL="457200" lvl="2" indent="-457200"/>
            <a:r>
              <a:rPr lang="en-US" sz="2000" dirty="0" smtClean="0"/>
              <a:t>5. </a:t>
            </a:r>
            <a:r>
              <a:rPr lang="en-US" sz="2000" dirty="0" err="1" smtClean="0"/>
              <a:t>Kerja</a:t>
            </a:r>
            <a:r>
              <a:rPr lang="en-US" sz="2000" dirty="0" smtClean="0"/>
              <a:t> </a:t>
            </a:r>
            <a:r>
              <a:rPr lang="en-US" sz="2000" dirty="0" err="1" smtClean="0"/>
              <a:t>itu</a:t>
            </a:r>
            <a:r>
              <a:rPr lang="en-US" sz="2000" dirty="0" smtClean="0"/>
              <a:t> </a:t>
            </a:r>
            <a:r>
              <a:rPr lang="en-US" sz="2000" dirty="0" err="1" smtClean="0"/>
              <a:t>seni</a:t>
            </a:r>
            <a:r>
              <a:rPr lang="en-US" sz="2000" dirty="0" smtClean="0"/>
              <a:t>/</a:t>
            </a:r>
            <a:r>
              <a:rPr lang="en-US" sz="2000" dirty="0" err="1" smtClean="0"/>
              <a:t>permainan</a:t>
            </a:r>
            <a:r>
              <a:rPr lang="en-US" sz="2000" dirty="0" smtClean="0"/>
              <a:t>, </a:t>
            </a:r>
            <a:r>
              <a:rPr lang="en-US" sz="2000" dirty="0" err="1" smtClean="0"/>
              <a:t>kerja</a:t>
            </a:r>
            <a:r>
              <a:rPr lang="en-US" sz="2000" dirty="0" smtClean="0"/>
              <a:t> </a:t>
            </a:r>
            <a:r>
              <a:rPr lang="en-US" sz="2000" dirty="0" err="1" smtClean="0"/>
              <a:t>adalah</a:t>
            </a:r>
            <a:r>
              <a:rPr lang="en-US" sz="2000" dirty="0" smtClean="0"/>
              <a:t> </a:t>
            </a:r>
            <a:r>
              <a:rPr lang="en-US" sz="2000" dirty="0" err="1" smtClean="0"/>
              <a:t>kesukaanku</a:t>
            </a:r>
            <a:r>
              <a:rPr lang="en-US" sz="2000" dirty="0" smtClean="0"/>
              <a:t>, </a:t>
            </a:r>
            <a:r>
              <a:rPr lang="en-US" sz="2000" dirty="0" err="1" smtClean="0"/>
              <a:t>aku</a:t>
            </a:r>
            <a:r>
              <a:rPr lang="en-US" sz="2000" dirty="0" smtClean="0"/>
              <a:t> </a:t>
            </a:r>
            <a:r>
              <a:rPr lang="en-US" sz="2000" dirty="0" err="1" smtClean="0"/>
              <a:t>sanggup</a:t>
            </a:r>
            <a:r>
              <a:rPr lang="en-US" sz="2000" dirty="0" smtClean="0"/>
              <a:t> </a:t>
            </a:r>
            <a:r>
              <a:rPr lang="en-US" sz="2000" dirty="0" err="1" smtClean="0"/>
              <a:t>bekerja</a:t>
            </a:r>
            <a:endParaRPr lang="en-US" sz="2000" dirty="0" smtClean="0"/>
          </a:p>
          <a:p>
            <a:pPr marL="457200" lvl="2" indent="-457200"/>
            <a:r>
              <a:rPr lang="en-US" sz="2000" dirty="0" smtClean="0"/>
              <a:t>    </a:t>
            </a:r>
            <a:r>
              <a:rPr lang="en-US" sz="2000" dirty="0" err="1" smtClean="0"/>
              <a:t>kreatif</a:t>
            </a:r>
            <a:r>
              <a:rPr lang="id-ID" sz="2000" dirty="0" smtClean="0"/>
              <a:t>.</a:t>
            </a:r>
          </a:p>
          <a:p>
            <a:pPr marL="457200" lvl="2" indent="-457200"/>
            <a:r>
              <a:rPr lang="en-US" sz="2000" dirty="0" smtClean="0"/>
              <a:t>6. </a:t>
            </a:r>
            <a:r>
              <a:rPr lang="id-ID" sz="2000" dirty="0" smtClean="0"/>
              <a:t>Kerja itu ibadah, kerja adalah pengabdianku, aku sanggup bekerja serius.</a:t>
            </a:r>
          </a:p>
          <a:p>
            <a:pPr marL="457200" lvl="2" indent="-457200"/>
            <a:r>
              <a:rPr lang="en-US" sz="2000" dirty="0" smtClean="0"/>
              <a:t>7. </a:t>
            </a:r>
            <a:r>
              <a:rPr lang="en-US" sz="2000" dirty="0" err="1" smtClean="0"/>
              <a:t>Kerja</a:t>
            </a:r>
            <a:r>
              <a:rPr lang="en-US" sz="2000" dirty="0" smtClean="0"/>
              <a:t> </a:t>
            </a:r>
            <a:r>
              <a:rPr lang="en-US" sz="2000" dirty="0" err="1" smtClean="0"/>
              <a:t>itu</a:t>
            </a:r>
            <a:r>
              <a:rPr lang="en-US" sz="2000" dirty="0" smtClean="0"/>
              <a:t> </a:t>
            </a:r>
            <a:r>
              <a:rPr lang="en-US" sz="2000" dirty="0" err="1" smtClean="0"/>
              <a:t>mulia</a:t>
            </a:r>
            <a:r>
              <a:rPr lang="en-US" sz="2000" dirty="0" smtClean="0"/>
              <a:t>, </a:t>
            </a:r>
            <a:r>
              <a:rPr lang="en-US" sz="2000" dirty="0" err="1" smtClean="0"/>
              <a:t>kerja</a:t>
            </a:r>
            <a:r>
              <a:rPr lang="en-US" sz="2000" dirty="0" smtClean="0"/>
              <a:t> </a:t>
            </a:r>
            <a:r>
              <a:rPr lang="en-US" sz="2000" dirty="0" err="1" smtClean="0"/>
              <a:t>adalah</a:t>
            </a:r>
            <a:r>
              <a:rPr lang="en-US" sz="2000" dirty="0" smtClean="0"/>
              <a:t> </a:t>
            </a:r>
            <a:r>
              <a:rPr lang="en-US" sz="2000" dirty="0" err="1" smtClean="0"/>
              <a:t>pelayananku</a:t>
            </a:r>
            <a:r>
              <a:rPr lang="en-US" sz="2000" dirty="0" smtClean="0"/>
              <a:t>, </a:t>
            </a:r>
            <a:r>
              <a:rPr lang="en-US" sz="2000" dirty="0" err="1" smtClean="0"/>
              <a:t>aku</a:t>
            </a:r>
            <a:r>
              <a:rPr lang="en-US" sz="2000" dirty="0" smtClean="0"/>
              <a:t> </a:t>
            </a:r>
            <a:r>
              <a:rPr lang="en-US" sz="2000" dirty="0" err="1" smtClean="0"/>
              <a:t>sanggup</a:t>
            </a:r>
            <a:r>
              <a:rPr lang="en-US" sz="2000" dirty="0" smtClean="0"/>
              <a:t> </a:t>
            </a:r>
            <a:r>
              <a:rPr lang="en-US" sz="2000" dirty="0" err="1" smtClean="0"/>
              <a:t>bekerja</a:t>
            </a:r>
            <a:r>
              <a:rPr lang="en-US" sz="2000" dirty="0" smtClean="0"/>
              <a:t> </a:t>
            </a:r>
            <a:r>
              <a:rPr lang="en-US" sz="2000" dirty="0" err="1" smtClean="0"/>
              <a:t>sempurna</a:t>
            </a:r>
            <a:r>
              <a:rPr lang="id-ID" sz="2000" dirty="0" smtClean="0"/>
              <a:t>.</a:t>
            </a:r>
          </a:p>
          <a:p>
            <a:pPr marL="457200" lvl="2" indent="-457200"/>
            <a:r>
              <a:rPr lang="en-US" sz="2000" dirty="0" smtClean="0"/>
              <a:t>8. </a:t>
            </a:r>
            <a:r>
              <a:rPr lang="id-ID" sz="2000" dirty="0" smtClean="0"/>
              <a:t>Kerja  itu  kehormatan,  kerja  adalah  kewajibanku,  aku  sanggup bekerja unggul.</a:t>
            </a:r>
          </a:p>
          <a:p>
            <a:pPr marL="457200" lvl="2" indent="-457200"/>
            <a:endParaRPr lang="id-ID"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928670"/>
            <a:ext cx="7143800" cy="461665"/>
          </a:xfrm>
          <a:prstGeom prst="rect">
            <a:avLst/>
          </a:prstGeom>
        </p:spPr>
        <p:txBody>
          <a:bodyPr wrap="square">
            <a:spAutoFit/>
          </a:bodyPr>
          <a:lstStyle/>
          <a:p>
            <a:pPr marL="457200" lvl="2" indent="-457200">
              <a:buAutoNum type="arabicPeriod" startAt="3"/>
            </a:pPr>
            <a:r>
              <a:rPr lang="id-ID" sz="2400" dirty="0" smtClean="0"/>
              <a:t>Mandiri atau Tidak Ketergantungan</a:t>
            </a:r>
            <a:endParaRPr lang="en-US" sz="2400" dirty="0" smtClean="0"/>
          </a:p>
        </p:txBody>
      </p:sp>
      <p:sp>
        <p:nvSpPr>
          <p:cNvPr id="2049" name="Rectangle 1"/>
          <p:cNvSpPr>
            <a:spLocks noChangeArrowheads="1"/>
          </p:cNvSpPr>
          <p:nvPr/>
        </p:nvSpPr>
        <p:spPr bwMode="auto">
          <a:xfrm>
            <a:off x="357158" y="1643050"/>
            <a:ext cx="835821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Sesuai dengan inti jiwa kewirausahaan, yaitu kemampuan untuk menciptakan sesuatu yang baru dan berbeda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create new and different</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melaui berpikir kreatif dan bertindak inovatif untuk menciptakan peluang dalam menghadapi tantangan</a:t>
            </a:r>
            <a:r>
              <a:rPr kumimoji="0" lang="en-US" sz="24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hidup, seorang wirausaha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harus mempunyai kemampuan kreatif di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dalam mengembangkan ide dan pikirannya,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terutama di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dalam menciptakan peluang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usaha</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dirinya,dia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dapat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mandiri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menjalankan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usaha yang digelutinya tanpa harus bergantung pada orang lain.</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r>
              <a:rPr lang="en-US" sz="2400" dirty="0" err="1" smtClean="0"/>
              <a:t>Seorang</a:t>
            </a:r>
            <a:r>
              <a:rPr lang="en-US" sz="2400" dirty="0" smtClean="0"/>
              <a:t> </a:t>
            </a:r>
            <a:r>
              <a:rPr lang="en-US" sz="2400" dirty="0" err="1" smtClean="0"/>
              <a:t>wirausaha</a:t>
            </a:r>
            <a:r>
              <a:rPr lang="en-US" sz="2400" dirty="0" smtClean="0"/>
              <a:t> </a:t>
            </a:r>
            <a:r>
              <a:rPr lang="en-US" sz="2400" dirty="0" err="1" smtClean="0"/>
              <a:t>harus</a:t>
            </a:r>
            <a:r>
              <a:rPr lang="en-US" sz="2400" dirty="0" smtClean="0"/>
              <a:t> </a:t>
            </a:r>
            <a:r>
              <a:rPr lang="en-US" sz="2400" dirty="0" err="1" smtClean="0"/>
              <a:t>bisa</a:t>
            </a:r>
            <a:r>
              <a:rPr lang="en-US" sz="2400" dirty="0" smtClean="0"/>
              <a:t> </a:t>
            </a:r>
            <a:r>
              <a:rPr lang="id-ID" sz="2400" dirty="0" smtClean="0"/>
              <a:t>menemukan cara baru untuk memberikan kepuasan kepada konsumen.</a:t>
            </a:r>
          </a:p>
          <a:p>
            <a:r>
              <a:rPr lang="id-ID" sz="2400" dirty="0" smtClean="0"/>
              <a:t> </a:t>
            </a:r>
          </a:p>
          <a:p>
            <a:pPr lvl="0" algn="justLow" fontAlgn="base">
              <a:spcBef>
                <a:spcPct val="0"/>
              </a:spcBef>
              <a:spcAft>
                <a:spcPct val="0"/>
              </a:spcAf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571472" y="571480"/>
            <a:ext cx="6449671" cy="836086"/>
          </a:xfrm>
          <a:prstGeom prst="rect">
            <a:avLst/>
          </a:prstGeom>
          <a:noFill/>
          <a:ln w="9525">
            <a:noFill/>
            <a:miter lim="800000"/>
            <a:headEnd/>
            <a:tailEnd/>
          </a:ln>
          <a:effectLst/>
        </p:spPr>
        <p:txBody>
          <a:bodyPr vert="horz" wrap="none" lIns="539580" tIns="126960" rIns="91440" bIns="0" numCol="1" anchor="ctr" anchorCtr="0" compatLnSpc="1">
            <a:prstTxWarp prst="textNoShape">
              <a:avLst/>
            </a:prstTxWarp>
            <a:spAutoFit/>
          </a:bodyPr>
          <a:lstStyle/>
          <a:p>
            <a:pPr lvl="2" eaLnBrk="0" fontAlgn="base" hangingPunct="0">
              <a:spcBef>
                <a:spcPct val="0"/>
              </a:spcBef>
              <a:spcAft>
                <a:spcPct val="0"/>
              </a:spcAft>
            </a:pPr>
            <a:r>
              <a:rPr kumimoji="0" lang="en-US" sz="2800" b="0" i="0" u="none" strike="noStrike" cap="none" normalizeH="0" baseline="0" dirty="0" smtClean="0">
                <a:ln>
                  <a:noFill/>
                </a:ln>
                <a:solidFill>
                  <a:schemeClr val="tx1"/>
                </a:solidFill>
                <a:effectLst/>
                <a:latin typeface="Arial" pitchFamily="34" charset="0"/>
                <a:cs typeface="Arial" pitchFamily="34" charset="0"/>
              </a:rPr>
              <a:t>4.</a:t>
            </a:r>
            <a:r>
              <a:rPr kumimoji="0" lang="en-US" sz="2800" b="0" i="0" u="none" strike="noStrike" cap="none" normalizeH="0" dirty="0" smtClean="0">
                <a:ln>
                  <a:noFill/>
                </a:ln>
                <a:solidFill>
                  <a:schemeClr val="tx1"/>
                </a:solidFill>
                <a:effectLst/>
                <a:latin typeface="Arial" pitchFamily="34" charset="0"/>
                <a:cs typeface="Arial" pitchFamily="34" charset="0"/>
              </a:rPr>
              <a:t> </a:t>
            </a:r>
            <a:r>
              <a:rPr lang="id-ID" sz="2800" b="1" dirty="0" smtClean="0"/>
              <a:t>Berani</a:t>
            </a:r>
            <a:r>
              <a:rPr lang="en-US" sz="2800" b="1" dirty="0" smtClean="0"/>
              <a:t> </a:t>
            </a:r>
            <a:r>
              <a:rPr lang="id-ID" sz="2800" b="1" dirty="0" smtClean="0"/>
              <a:t>Menghadapi</a:t>
            </a:r>
            <a:r>
              <a:rPr lang="en-US" sz="2800" b="1" dirty="0" smtClean="0"/>
              <a:t> </a:t>
            </a:r>
            <a:r>
              <a:rPr lang="id-ID" sz="2800" b="1" dirty="0" smtClean="0"/>
              <a:t>Risiko</a:t>
            </a:r>
          </a:p>
          <a:p>
            <a:pPr marL="914400" marR="0" lvl="2" indent="0" algn="l" defTabSz="914400" rtl="0" eaLnBrk="0" fontAlgn="base" latinLnBrk="0" hangingPunct="0">
              <a:lnSpc>
                <a:spcPct val="100000"/>
              </a:lnSpc>
              <a:spcBef>
                <a:spcPct val="0"/>
              </a:spcBef>
              <a:spcAft>
                <a:spcPct val="0"/>
              </a:spcAft>
              <a:buClrTx/>
              <a:buSzTx/>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285720" y="1285860"/>
            <a:ext cx="8572560" cy="5262979"/>
          </a:xfrm>
          <a:prstGeom prst="rect">
            <a:avLst/>
          </a:prstGeom>
        </p:spPr>
        <p:txBody>
          <a:bodyPr wrap="square">
            <a:spAutoFit/>
          </a:bodyPr>
          <a:lstStyle/>
          <a:p>
            <a:r>
              <a:rPr lang="en-US" sz="2400" dirty="0" smtClean="0"/>
              <a:t>Richard </a:t>
            </a:r>
            <a:r>
              <a:rPr lang="en-US" sz="2400" dirty="0" err="1" smtClean="0"/>
              <a:t>Cantillon</a:t>
            </a:r>
            <a:r>
              <a:rPr lang="en-US" sz="2400" dirty="0" smtClean="0"/>
              <a:t>, </a:t>
            </a:r>
            <a:r>
              <a:rPr lang="en-US" sz="2400" dirty="0" err="1" smtClean="0"/>
              <a:t>orang</a:t>
            </a:r>
            <a:r>
              <a:rPr lang="en-US" sz="2400" dirty="0" smtClean="0"/>
              <a:t> </a:t>
            </a:r>
            <a:r>
              <a:rPr lang="en-US" sz="2400" dirty="0" err="1" smtClean="0"/>
              <a:t>pertama</a:t>
            </a:r>
            <a:r>
              <a:rPr lang="en-US" sz="2400" dirty="0" smtClean="0"/>
              <a:t> yang </a:t>
            </a:r>
            <a:r>
              <a:rPr lang="en-US" sz="2400" dirty="0" err="1" smtClean="0"/>
              <a:t>menggunakan</a:t>
            </a:r>
            <a:r>
              <a:rPr lang="en-US" sz="2400" dirty="0" smtClean="0"/>
              <a:t> </a:t>
            </a:r>
            <a:r>
              <a:rPr lang="en-US" sz="2400" dirty="0" err="1" smtClean="0"/>
              <a:t>istilah</a:t>
            </a:r>
            <a:r>
              <a:rPr lang="en-US" sz="2400" dirty="0" smtClean="0"/>
              <a:t> </a:t>
            </a:r>
            <a:r>
              <a:rPr lang="en-US" sz="2400" i="1" dirty="0" smtClean="0"/>
              <a:t>entrepreneur  </a:t>
            </a:r>
            <a:r>
              <a:rPr lang="en-US" sz="2400" dirty="0" err="1" smtClean="0"/>
              <a:t>pada</a:t>
            </a:r>
            <a:r>
              <a:rPr lang="en-US" sz="2400" dirty="0" smtClean="0"/>
              <a:t>  </a:t>
            </a:r>
            <a:r>
              <a:rPr lang="en-US" sz="2400" dirty="0" err="1" smtClean="0"/>
              <a:t>awal</a:t>
            </a:r>
            <a:r>
              <a:rPr lang="en-US" sz="2400" dirty="0" smtClean="0"/>
              <a:t> </a:t>
            </a:r>
            <a:r>
              <a:rPr lang="en-US" sz="2400" dirty="0" err="1" smtClean="0"/>
              <a:t>abad</a:t>
            </a:r>
            <a:r>
              <a:rPr lang="en-US" sz="2400" dirty="0" smtClean="0"/>
              <a:t> ke-18, </a:t>
            </a:r>
            <a:r>
              <a:rPr lang="en-US" sz="2400" dirty="0" err="1" smtClean="0"/>
              <a:t>menyatakan</a:t>
            </a:r>
            <a:r>
              <a:rPr lang="en-US" sz="2400" dirty="0" smtClean="0"/>
              <a:t> </a:t>
            </a:r>
            <a:r>
              <a:rPr lang="en-US" sz="2400" dirty="0" err="1" smtClean="0"/>
              <a:t>bahwa</a:t>
            </a:r>
            <a:r>
              <a:rPr lang="en-US" sz="2400" dirty="0" smtClean="0"/>
              <a:t> </a:t>
            </a:r>
            <a:r>
              <a:rPr lang="en-US" sz="2400" dirty="0" err="1" smtClean="0"/>
              <a:t>wirausaha</a:t>
            </a:r>
            <a:r>
              <a:rPr lang="en-US" sz="2400" dirty="0" smtClean="0"/>
              <a:t>  </a:t>
            </a:r>
            <a:r>
              <a:rPr lang="en-US" sz="2400" dirty="0" err="1" smtClean="0"/>
              <a:t>adalah</a:t>
            </a:r>
            <a:r>
              <a:rPr lang="en-US" sz="2400" dirty="0" smtClean="0"/>
              <a:t> </a:t>
            </a:r>
            <a:r>
              <a:rPr lang="en-US" sz="2400" dirty="0" err="1" smtClean="0"/>
              <a:t>seseorang</a:t>
            </a:r>
            <a:r>
              <a:rPr lang="en-US" sz="2400" dirty="0" smtClean="0"/>
              <a:t> yang </a:t>
            </a:r>
            <a:r>
              <a:rPr lang="en-US" sz="2400" dirty="0" err="1" smtClean="0"/>
              <a:t>berani</a:t>
            </a:r>
            <a:r>
              <a:rPr lang="en-US" sz="2400" dirty="0" smtClean="0"/>
              <a:t> </a:t>
            </a:r>
            <a:r>
              <a:rPr lang="en-US" sz="2400" dirty="0" err="1" smtClean="0"/>
              <a:t>menanggung</a:t>
            </a:r>
            <a:r>
              <a:rPr lang="en-US" sz="2400" dirty="0" smtClean="0"/>
              <a:t> </a:t>
            </a:r>
            <a:r>
              <a:rPr lang="en-US" sz="2400" dirty="0" err="1" smtClean="0"/>
              <a:t>risiko</a:t>
            </a:r>
            <a:r>
              <a:rPr lang="en-US" sz="2400" dirty="0" smtClean="0"/>
              <a:t>. </a:t>
            </a:r>
            <a:r>
              <a:rPr lang="en-US" sz="2400" dirty="0" err="1" smtClean="0"/>
              <a:t>Wirausaha</a:t>
            </a:r>
            <a:r>
              <a:rPr lang="en-US" sz="2400" dirty="0" smtClean="0"/>
              <a:t> </a:t>
            </a:r>
            <a:r>
              <a:rPr lang="en-US" sz="2400" dirty="0" err="1" smtClean="0"/>
              <a:t>dalam</a:t>
            </a:r>
            <a:r>
              <a:rPr lang="en-US" sz="2400" dirty="0" smtClean="0"/>
              <a:t> </a:t>
            </a:r>
            <a:r>
              <a:rPr lang="en-US" sz="2400" dirty="0" err="1" smtClean="0"/>
              <a:t>mengambil</a:t>
            </a:r>
            <a:r>
              <a:rPr lang="en-US" sz="2400" dirty="0" smtClean="0"/>
              <a:t> </a:t>
            </a:r>
            <a:r>
              <a:rPr lang="en-US" sz="2400" dirty="0" err="1" smtClean="0"/>
              <a:t>tindakan</a:t>
            </a:r>
            <a:r>
              <a:rPr lang="en-US" sz="2400" dirty="0" smtClean="0"/>
              <a:t> </a:t>
            </a:r>
            <a:r>
              <a:rPr lang="en-US" sz="2400" dirty="0" err="1" smtClean="0"/>
              <a:t>hendaknya</a:t>
            </a:r>
            <a:r>
              <a:rPr lang="en-US" sz="2400" dirty="0" smtClean="0"/>
              <a:t> </a:t>
            </a:r>
            <a:r>
              <a:rPr lang="en-US" sz="2400" dirty="0" err="1" smtClean="0"/>
              <a:t>tidak</a:t>
            </a:r>
            <a:r>
              <a:rPr lang="en-US" sz="2400" dirty="0" smtClean="0"/>
              <a:t> </a:t>
            </a:r>
            <a:r>
              <a:rPr lang="en-US" sz="2400" dirty="0" err="1" smtClean="0"/>
              <a:t>didasari</a:t>
            </a:r>
            <a:r>
              <a:rPr lang="en-US" sz="2400" dirty="0" smtClean="0"/>
              <a:t> </a:t>
            </a:r>
            <a:r>
              <a:rPr lang="en-US" sz="2400" dirty="0" err="1" smtClean="0"/>
              <a:t>oleh</a:t>
            </a:r>
            <a:r>
              <a:rPr lang="en-US" sz="2400" dirty="0" smtClean="0"/>
              <a:t> </a:t>
            </a:r>
            <a:r>
              <a:rPr lang="en-US" sz="2400" dirty="0" err="1" smtClean="0"/>
              <a:t>spekulasi</a:t>
            </a:r>
            <a:r>
              <a:rPr lang="en-US" sz="2400" dirty="0" smtClean="0"/>
              <a:t>, </a:t>
            </a:r>
            <a:r>
              <a:rPr lang="en-US" sz="2400" dirty="0" err="1" smtClean="0"/>
              <a:t>tetapi</a:t>
            </a:r>
            <a:r>
              <a:rPr lang="en-US" sz="2400" dirty="0" smtClean="0"/>
              <a:t> </a:t>
            </a:r>
            <a:r>
              <a:rPr lang="en-US" sz="2400" dirty="0" err="1" smtClean="0"/>
              <a:t>oleh</a:t>
            </a:r>
            <a:r>
              <a:rPr lang="en-US" sz="2400" dirty="0" smtClean="0"/>
              <a:t> </a:t>
            </a:r>
            <a:r>
              <a:rPr lang="en-US" sz="2400" dirty="0" err="1" smtClean="0"/>
              <a:t>perhitungan</a:t>
            </a:r>
            <a:r>
              <a:rPr lang="en-US" sz="2400" dirty="0" smtClean="0"/>
              <a:t> yang </a:t>
            </a:r>
            <a:r>
              <a:rPr lang="en-US" sz="2400" dirty="0" err="1" smtClean="0"/>
              <a:t>matang</a:t>
            </a:r>
            <a:r>
              <a:rPr lang="en-US" sz="2400" dirty="0" smtClean="0"/>
              <a:t>. </a:t>
            </a:r>
            <a:r>
              <a:rPr lang="en-US" sz="2400" dirty="0" err="1" smtClean="0"/>
              <a:t>Ia</a:t>
            </a:r>
            <a:r>
              <a:rPr lang="en-US" sz="2400" dirty="0" smtClean="0"/>
              <a:t> </a:t>
            </a:r>
            <a:r>
              <a:rPr lang="en-US" sz="2400" dirty="0" err="1" smtClean="0"/>
              <a:t>berani</a:t>
            </a:r>
            <a:r>
              <a:rPr lang="en-US" sz="2400" dirty="0" smtClean="0"/>
              <a:t> </a:t>
            </a:r>
            <a:r>
              <a:rPr lang="en-US" sz="2400" dirty="0" err="1" smtClean="0"/>
              <a:t>mengambil</a:t>
            </a:r>
            <a:r>
              <a:rPr lang="en-US" sz="2400" dirty="0" smtClean="0"/>
              <a:t> </a:t>
            </a:r>
            <a:r>
              <a:rPr lang="en-US" sz="2400" dirty="0" err="1" smtClean="0"/>
              <a:t>risiko</a:t>
            </a:r>
            <a:r>
              <a:rPr lang="en-US" sz="2400" dirty="0" smtClean="0"/>
              <a:t> </a:t>
            </a:r>
            <a:r>
              <a:rPr lang="en-US" sz="2400" dirty="0" err="1" smtClean="0"/>
              <a:t>terhadap</a:t>
            </a:r>
            <a:r>
              <a:rPr lang="en-US" sz="2400" dirty="0" smtClean="0"/>
              <a:t> </a:t>
            </a:r>
            <a:r>
              <a:rPr lang="en-US" sz="2400" dirty="0" err="1" smtClean="0"/>
              <a:t>pekerjaannya</a:t>
            </a:r>
            <a:r>
              <a:rPr lang="en-US" sz="2400" dirty="0" smtClean="0"/>
              <a:t> </a:t>
            </a:r>
            <a:r>
              <a:rPr lang="en-US" sz="2400" dirty="0" err="1" smtClean="0"/>
              <a:t>karena</a:t>
            </a:r>
            <a:r>
              <a:rPr lang="en-US" sz="2400" dirty="0" smtClean="0"/>
              <a:t> </a:t>
            </a:r>
            <a:r>
              <a:rPr lang="en-US" sz="2400" dirty="0" err="1" smtClean="0"/>
              <a:t>sudah</a:t>
            </a:r>
            <a:r>
              <a:rPr lang="en-US" sz="2400" dirty="0" smtClean="0"/>
              <a:t> </a:t>
            </a:r>
            <a:r>
              <a:rPr lang="en-US" sz="2400" dirty="0" err="1" smtClean="0"/>
              <a:t>diperhitungkan</a:t>
            </a:r>
            <a:r>
              <a:rPr lang="en-US" sz="2400" dirty="0" smtClean="0"/>
              <a:t>. </a:t>
            </a:r>
            <a:r>
              <a:rPr lang="en-US" sz="2400" dirty="0" err="1" smtClean="0"/>
              <a:t>Oleh</a:t>
            </a:r>
            <a:r>
              <a:rPr lang="en-US" sz="2400" dirty="0" smtClean="0"/>
              <a:t> </a:t>
            </a:r>
            <a:r>
              <a:rPr lang="en-US" sz="2400" dirty="0" err="1" smtClean="0"/>
              <a:t>sebab</a:t>
            </a:r>
            <a:r>
              <a:rPr lang="en-US" sz="2400" dirty="0" smtClean="0"/>
              <a:t> </a:t>
            </a:r>
            <a:r>
              <a:rPr lang="en-US" sz="2400" dirty="0" err="1" smtClean="0"/>
              <a:t>itu</a:t>
            </a:r>
            <a:r>
              <a:rPr lang="en-US" sz="2400" dirty="0" smtClean="0"/>
              <a:t>, </a:t>
            </a:r>
            <a:r>
              <a:rPr lang="en-US" sz="2400" dirty="0" err="1" smtClean="0"/>
              <a:t>wirausaha</a:t>
            </a:r>
            <a:r>
              <a:rPr lang="en-US" sz="2400" dirty="0" smtClean="0"/>
              <a:t> </a:t>
            </a:r>
            <a:r>
              <a:rPr lang="en-US" sz="2400" dirty="0" err="1" smtClean="0"/>
              <a:t>selalu</a:t>
            </a:r>
            <a:r>
              <a:rPr lang="en-US" sz="2400" dirty="0" smtClean="0"/>
              <a:t> </a:t>
            </a:r>
            <a:r>
              <a:rPr lang="en-US" sz="2400" dirty="0" err="1" smtClean="0"/>
              <a:t>berani</a:t>
            </a:r>
            <a:r>
              <a:rPr lang="en-US" sz="2400" dirty="0" smtClean="0"/>
              <a:t> </a:t>
            </a:r>
            <a:r>
              <a:rPr lang="en-US" sz="2400" dirty="0" err="1" smtClean="0"/>
              <a:t>mengambil</a:t>
            </a:r>
            <a:r>
              <a:rPr lang="en-US" sz="2400" dirty="0" smtClean="0"/>
              <a:t> </a:t>
            </a:r>
            <a:r>
              <a:rPr lang="en-US" sz="2400" dirty="0" err="1" smtClean="0"/>
              <a:t>risiko</a:t>
            </a:r>
            <a:r>
              <a:rPr lang="en-US" sz="2400" dirty="0" smtClean="0"/>
              <a:t> yang </a:t>
            </a:r>
            <a:r>
              <a:rPr lang="en-US" sz="2400" dirty="0" err="1" smtClean="0"/>
              <a:t>moderat</a:t>
            </a:r>
            <a:r>
              <a:rPr lang="en-US" sz="2400" dirty="0" smtClean="0"/>
              <a:t>, </a:t>
            </a:r>
            <a:r>
              <a:rPr lang="en-US" sz="2400" dirty="0" err="1" smtClean="0"/>
              <a:t>artinya</a:t>
            </a:r>
            <a:r>
              <a:rPr lang="en-US" sz="2400" dirty="0" smtClean="0"/>
              <a:t> </a:t>
            </a:r>
            <a:r>
              <a:rPr lang="en-US" sz="2400" dirty="0" err="1" smtClean="0"/>
              <a:t>risiko</a:t>
            </a:r>
            <a:r>
              <a:rPr lang="en-US" sz="2400" dirty="0" smtClean="0"/>
              <a:t> yang </a:t>
            </a:r>
            <a:r>
              <a:rPr lang="en-US" sz="2400" dirty="0" err="1" smtClean="0"/>
              <a:t>diambil</a:t>
            </a:r>
            <a:r>
              <a:rPr lang="en-US" sz="2400" dirty="0" smtClean="0"/>
              <a:t> </a:t>
            </a:r>
            <a:r>
              <a:rPr lang="en-US" sz="2400" dirty="0" err="1" smtClean="0"/>
              <a:t>tidak</a:t>
            </a:r>
            <a:r>
              <a:rPr lang="en-US" sz="2400" dirty="0" smtClean="0"/>
              <a:t> </a:t>
            </a:r>
            <a:r>
              <a:rPr lang="en-US" sz="2400" dirty="0" err="1" smtClean="0"/>
              <a:t>terlalu</a:t>
            </a:r>
            <a:r>
              <a:rPr lang="en-US" sz="2400" dirty="0" smtClean="0"/>
              <a:t> </a:t>
            </a:r>
            <a:r>
              <a:rPr lang="en-US" sz="2400" dirty="0" err="1" smtClean="0"/>
              <a:t>tinggi</a:t>
            </a:r>
            <a:r>
              <a:rPr lang="en-US" sz="2400" dirty="0" smtClean="0"/>
              <a:t> </a:t>
            </a:r>
            <a:r>
              <a:rPr lang="en-US" sz="2400" dirty="0" err="1" smtClean="0"/>
              <a:t>dan</a:t>
            </a:r>
            <a:r>
              <a:rPr lang="en-US" sz="2400" dirty="0" smtClean="0"/>
              <a:t> </a:t>
            </a:r>
            <a:r>
              <a:rPr lang="en-US" sz="2400" dirty="0" err="1" smtClean="0"/>
              <a:t>tidak</a:t>
            </a:r>
            <a:r>
              <a:rPr lang="en-US" sz="2400" dirty="0" smtClean="0"/>
              <a:t> </a:t>
            </a:r>
            <a:r>
              <a:rPr lang="en-US" sz="2400" dirty="0" err="1" smtClean="0"/>
              <a:t>terlalu</a:t>
            </a:r>
            <a:r>
              <a:rPr lang="en-US" sz="2400" dirty="0" smtClean="0"/>
              <a:t> </a:t>
            </a:r>
            <a:r>
              <a:rPr lang="en-US" sz="2400" dirty="0" err="1" smtClean="0"/>
              <a:t>rendah</a:t>
            </a:r>
            <a:r>
              <a:rPr lang="en-US" sz="2400" dirty="0" smtClean="0"/>
              <a:t>. </a:t>
            </a:r>
            <a:r>
              <a:rPr lang="en-US" sz="2400" dirty="0" err="1" smtClean="0"/>
              <a:t>Keberanian</a:t>
            </a:r>
            <a:r>
              <a:rPr lang="en-US" sz="2400" dirty="0" smtClean="0"/>
              <a:t> </a:t>
            </a:r>
            <a:r>
              <a:rPr lang="en-US" sz="2400" dirty="0" err="1" smtClean="0"/>
              <a:t>menghadapi</a:t>
            </a:r>
            <a:r>
              <a:rPr lang="en-US" sz="2400" dirty="0" smtClean="0"/>
              <a:t> </a:t>
            </a:r>
            <a:r>
              <a:rPr lang="en-US" sz="2400" dirty="0" err="1" smtClean="0"/>
              <a:t>risiko</a:t>
            </a:r>
            <a:r>
              <a:rPr lang="en-US" sz="2400" dirty="0" smtClean="0"/>
              <a:t> yang </a:t>
            </a:r>
            <a:r>
              <a:rPr lang="en-US" sz="2400" dirty="0" err="1" smtClean="0"/>
              <a:t>didukung</a:t>
            </a:r>
            <a:r>
              <a:rPr lang="en-US" sz="2400" dirty="0" smtClean="0"/>
              <a:t> </a:t>
            </a:r>
            <a:r>
              <a:rPr lang="en-US" sz="2400" dirty="0" err="1" smtClean="0"/>
              <a:t>komitmen</a:t>
            </a:r>
            <a:r>
              <a:rPr lang="en-US" sz="2400" dirty="0" smtClean="0"/>
              <a:t> yang </a:t>
            </a:r>
            <a:r>
              <a:rPr lang="en-US" sz="2400" dirty="0" err="1" smtClean="0"/>
              <a:t>kuat</a:t>
            </a:r>
            <a:r>
              <a:rPr lang="en-US" sz="2400" dirty="0" smtClean="0"/>
              <a:t>, </a:t>
            </a:r>
            <a:r>
              <a:rPr lang="en-US" sz="2400" dirty="0" err="1" smtClean="0"/>
              <a:t>mendorong</a:t>
            </a:r>
            <a:r>
              <a:rPr lang="en-US" sz="2400" dirty="0" smtClean="0"/>
              <a:t> </a:t>
            </a:r>
            <a:r>
              <a:rPr lang="en-US" sz="2400" dirty="0" err="1" smtClean="0"/>
              <a:t>wirausaha</a:t>
            </a:r>
            <a:r>
              <a:rPr lang="en-US" sz="2400" dirty="0" smtClean="0"/>
              <a:t> </a:t>
            </a:r>
            <a:r>
              <a:rPr lang="en-US" sz="2400" dirty="0" err="1" smtClean="0"/>
              <a:t>untuk</a:t>
            </a:r>
            <a:r>
              <a:rPr lang="en-US" sz="2400" dirty="0" smtClean="0"/>
              <a:t> </a:t>
            </a:r>
            <a:r>
              <a:rPr lang="en-US" sz="2400" dirty="0" err="1" smtClean="0"/>
              <a:t>terus</a:t>
            </a:r>
            <a:r>
              <a:rPr lang="en-US" sz="2400" dirty="0" smtClean="0"/>
              <a:t> </a:t>
            </a:r>
            <a:r>
              <a:rPr lang="en-US" sz="2400" dirty="0" err="1" smtClean="0"/>
              <a:t>berjuang</a:t>
            </a:r>
            <a:r>
              <a:rPr lang="en-US" sz="2400" dirty="0" smtClean="0"/>
              <a:t> </a:t>
            </a:r>
            <a:r>
              <a:rPr lang="en-US" sz="2400" dirty="0" err="1" smtClean="0"/>
              <a:t>mencari</a:t>
            </a:r>
            <a:r>
              <a:rPr lang="en-US" sz="2400" dirty="0" smtClean="0"/>
              <a:t> </a:t>
            </a:r>
            <a:r>
              <a:rPr lang="en-US" sz="2400" dirty="0" err="1" smtClean="0"/>
              <a:t>peluang</a:t>
            </a:r>
            <a:r>
              <a:rPr lang="en-US" sz="2400" dirty="0" smtClean="0"/>
              <a:t> </a:t>
            </a:r>
            <a:r>
              <a:rPr lang="en-US" sz="2400" dirty="0" err="1" smtClean="0"/>
              <a:t>sampai</a:t>
            </a:r>
            <a:r>
              <a:rPr lang="en-US" sz="2400" dirty="0" smtClean="0"/>
              <a:t> </a:t>
            </a:r>
            <a:r>
              <a:rPr lang="en-US" sz="2400" dirty="0" err="1" smtClean="0"/>
              <a:t>memperoleh</a:t>
            </a:r>
            <a:r>
              <a:rPr lang="en-US" sz="2400" dirty="0" smtClean="0"/>
              <a:t> </a:t>
            </a:r>
            <a:r>
              <a:rPr lang="en-US" sz="2400" dirty="0" err="1" smtClean="0"/>
              <a:t>hasil</a:t>
            </a:r>
            <a:r>
              <a:rPr lang="en-US" sz="2400" dirty="0" smtClean="0"/>
              <a:t>.</a:t>
            </a:r>
          </a:p>
          <a:p>
            <a:r>
              <a:rPr lang="en-US" sz="2400" dirty="0" err="1" smtClean="0"/>
              <a:t>Kemauan</a:t>
            </a:r>
            <a:r>
              <a:rPr lang="en-US" sz="2400" dirty="0" smtClean="0"/>
              <a:t> </a:t>
            </a:r>
            <a:r>
              <a:rPr lang="en-US" sz="2400" dirty="0" err="1" smtClean="0"/>
              <a:t>dan</a:t>
            </a:r>
            <a:r>
              <a:rPr lang="en-US" sz="2400" dirty="0" smtClean="0"/>
              <a:t> </a:t>
            </a:r>
            <a:r>
              <a:rPr lang="en-US" sz="2400" dirty="0" err="1" smtClean="0"/>
              <a:t>kemampuan</a:t>
            </a:r>
            <a:r>
              <a:rPr lang="en-US" sz="2400" dirty="0" smtClean="0"/>
              <a:t> </a:t>
            </a:r>
            <a:r>
              <a:rPr lang="en-US" sz="2400" dirty="0" err="1" smtClean="0"/>
              <a:t>untuk</a:t>
            </a:r>
            <a:r>
              <a:rPr lang="en-US" sz="2400" dirty="0" smtClean="0"/>
              <a:t> </a:t>
            </a:r>
            <a:r>
              <a:rPr lang="en-US" sz="2400" dirty="0" err="1" smtClean="0"/>
              <a:t>mengambil</a:t>
            </a:r>
            <a:r>
              <a:rPr lang="en-US" sz="2400" dirty="0" smtClean="0"/>
              <a:t> </a:t>
            </a:r>
            <a:r>
              <a:rPr lang="en-US" sz="2400" dirty="0" err="1" smtClean="0"/>
              <a:t>risiko</a:t>
            </a:r>
            <a:r>
              <a:rPr lang="en-US" sz="2400" dirty="0" smtClean="0"/>
              <a:t> </a:t>
            </a:r>
            <a:r>
              <a:rPr lang="en-US" sz="2400" dirty="0" err="1" smtClean="0"/>
              <a:t>merupakan</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nilai</a:t>
            </a:r>
            <a:r>
              <a:rPr lang="en-US" sz="2400" dirty="0" smtClean="0"/>
              <a:t> </a:t>
            </a:r>
            <a:r>
              <a:rPr lang="en-US" sz="2400" dirty="0" err="1" smtClean="0"/>
              <a:t>utama</a:t>
            </a:r>
            <a:r>
              <a:rPr lang="en-US" sz="2400" dirty="0" smtClean="0"/>
              <a:t> </a:t>
            </a:r>
            <a:r>
              <a:rPr lang="en-US" sz="2400" dirty="0" err="1" smtClean="0"/>
              <a:t>dalam</a:t>
            </a:r>
            <a:r>
              <a:rPr lang="en-US" sz="2400" dirty="0" smtClean="0"/>
              <a:t> </a:t>
            </a:r>
            <a:r>
              <a:rPr lang="en-US" sz="2400" dirty="0" err="1" smtClean="0"/>
              <a:t>kewirausahaan</a:t>
            </a:r>
            <a:r>
              <a:rPr lang="en-US" sz="2400" dirty="0" smtClean="0"/>
              <a:t>. </a:t>
            </a:r>
            <a:endParaRPr lang="id-ID"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85794"/>
            <a:ext cx="8643998" cy="4832092"/>
          </a:xfrm>
          <a:prstGeom prst="rect">
            <a:avLst/>
          </a:prstGeom>
        </p:spPr>
        <p:txBody>
          <a:bodyPr wrap="square">
            <a:spAutoFit/>
          </a:bodyPr>
          <a:lstStyle/>
          <a:p>
            <a:r>
              <a:rPr lang="en-US" sz="2800" dirty="0" err="1" smtClean="0"/>
              <a:t>Pengambilan</a:t>
            </a:r>
            <a:r>
              <a:rPr lang="en-US" sz="2800" dirty="0" smtClean="0"/>
              <a:t> </a:t>
            </a:r>
            <a:r>
              <a:rPr lang="en-US" sz="2800" dirty="0" err="1" smtClean="0"/>
              <a:t>risiko</a:t>
            </a:r>
            <a:r>
              <a:rPr lang="en-US" sz="2800" dirty="0" smtClean="0"/>
              <a:t> </a:t>
            </a:r>
            <a:r>
              <a:rPr lang="en-US" sz="2800" dirty="0" err="1" smtClean="0"/>
              <a:t>berkaitan</a:t>
            </a:r>
            <a:r>
              <a:rPr lang="en-US" sz="2800" dirty="0" smtClean="0"/>
              <a:t> </a:t>
            </a:r>
            <a:r>
              <a:rPr lang="en-US" sz="2800" dirty="0" err="1" smtClean="0"/>
              <a:t>dengan</a:t>
            </a:r>
            <a:r>
              <a:rPr lang="en-US" sz="2800" dirty="0" smtClean="0"/>
              <a:t> </a:t>
            </a:r>
            <a:r>
              <a:rPr lang="en-US" sz="2800" dirty="0" err="1" smtClean="0"/>
              <a:t>kepercayaan</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Artinya</a:t>
            </a:r>
            <a:r>
              <a:rPr lang="en-US" sz="2800" dirty="0" smtClean="0"/>
              <a:t>, </a:t>
            </a:r>
            <a:r>
              <a:rPr lang="en-US" sz="2800" dirty="0" err="1" smtClean="0"/>
              <a:t>makin</a:t>
            </a:r>
            <a:r>
              <a:rPr lang="en-US" sz="2800" dirty="0" smtClean="0"/>
              <a:t> </a:t>
            </a:r>
            <a:r>
              <a:rPr lang="en-US" sz="2800" dirty="0" err="1" smtClean="0"/>
              <a:t>besar</a:t>
            </a:r>
            <a:r>
              <a:rPr lang="en-US" sz="2800" dirty="0" smtClean="0"/>
              <a:t> </a:t>
            </a:r>
            <a:r>
              <a:rPr lang="en-US" sz="2800" dirty="0" err="1" smtClean="0"/>
              <a:t>keyakinan</a:t>
            </a:r>
            <a:r>
              <a:rPr lang="en-US" sz="2800" dirty="0" smtClean="0"/>
              <a:t> </a:t>
            </a:r>
            <a:r>
              <a:rPr lang="en-US" sz="2800" dirty="0" err="1" smtClean="0"/>
              <a:t>seseorang</a:t>
            </a:r>
            <a:r>
              <a:rPr lang="en-US" sz="2800" dirty="0" smtClean="0"/>
              <a:t> </a:t>
            </a:r>
            <a:r>
              <a:rPr lang="en-US" sz="2800" dirty="0" err="1" smtClean="0"/>
              <a:t>pada</a:t>
            </a:r>
            <a:r>
              <a:rPr lang="en-US" sz="2800" dirty="0" smtClean="0"/>
              <a:t> </a:t>
            </a:r>
            <a:r>
              <a:rPr lang="en-US" sz="2800" dirty="0" err="1" smtClean="0"/>
              <a:t>kemampuan</a:t>
            </a:r>
            <a:r>
              <a:rPr lang="en-US" sz="2800" dirty="0" smtClean="0"/>
              <a:t> </a:t>
            </a:r>
            <a:r>
              <a:rPr lang="en-US" sz="2800" dirty="0" err="1" smtClean="0"/>
              <a:t>sendiri</a:t>
            </a:r>
            <a:r>
              <a:rPr lang="en-US" sz="2800" dirty="0" smtClean="0"/>
              <a:t>, </a:t>
            </a:r>
            <a:r>
              <a:rPr lang="en-US" sz="2800" dirty="0" err="1" smtClean="0"/>
              <a:t>makin</a:t>
            </a:r>
            <a:r>
              <a:rPr lang="en-US" sz="2800" dirty="0" smtClean="0"/>
              <a:t> </a:t>
            </a:r>
            <a:r>
              <a:rPr lang="en-US" sz="2800" dirty="0" err="1" smtClean="0"/>
              <a:t>besar</a:t>
            </a:r>
            <a:r>
              <a:rPr lang="en-US" sz="2800" dirty="0" smtClean="0"/>
              <a:t> pula </a:t>
            </a:r>
            <a:r>
              <a:rPr lang="en-US" sz="2800" dirty="0" err="1" smtClean="0"/>
              <a:t>keyakinan</a:t>
            </a:r>
            <a:r>
              <a:rPr lang="en-US" sz="2800" dirty="0" smtClean="0"/>
              <a:t> </a:t>
            </a:r>
            <a:r>
              <a:rPr lang="en-US" sz="2800" dirty="0" err="1" smtClean="0"/>
              <a:t>orang</a:t>
            </a:r>
            <a:r>
              <a:rPr lang="en-US" sz="2800" dirty="0" smtClean="0"/>
              <a:t> </a:t>
            </a:r>
            <a:r>
              <a:rPr lang="en-US" sz="2800" dirty="0" err="1" smtClean="0"/>
              <a:t>tersebut</a:t>
            </a:r>
            <a:r>
              <a:rPr lang="en-US" sz="2800" dirty="0" smtClean="0"/>
              <a:t> </a:t>
            </a:r>
            <a:r>
              <a:rPr lang="en-US" sz="2800" dirty="0" err="1" smtClean="0"/>
              <a:t>akan</a:t>
            </a:r>
            <a:r>
              <a:rPr lang="en-US" sz="2800" dirty="0" smtClean="0"/>
              <a:t> </a:t>
            </a:r>
            <a:r>
              <a:rPr lang="en-US" sz="2800" dirty="0" err="1" smtClean="0"/>
              <a:t>kesanggupan</a:t>
            </a:r>
            <a:r>
              <a:rPr lang="en-US" sz="2800" dirty="0" smtClean="0"/>
              <a:t> </a:t>
            </a:r>
            <a:r>
              <a:rPr lang="en-US" sz="2800" dirty="0" err="1" smtClean="0"/>
              <a:t>memengaruhi</a:t>
            </a:r>
            <a:r>
              <a:rPr lang="en-US" sz="2800" dirty="0" smtClean="0"/>
              <a:t> </a:t>
            </a:r>
            <a:r>
              <a:rPr lang="en-US" sz="2800" dirty="0" err="1" smtClean="0"/>
              <a:t>hasil</a:t>
            </a:r>
            <a:r>
              <a:rPr lang="en-US" sz="2800" dirty="0" smtClean="0"/>
              <a:t> </a:t>
            </a:r>
            <a:r>
              <a:rPr lang="en-US" sz="2800" dirty="0" err="1" smtClean="0"/>
              <a:t>dan</a:t>
            </a:r>
            <a:r>
              <a:rPr lang="en-US" sz="2800" dirty="0" smtClean="0"/>
              <a:t> </a:t>
            </a:r>
            <a:r>
              <a:rPr lang="en-US" sz="2800" dirty="0" err="1" smtClean="0"/>
              <a:t>putusan</a:t>
            </a:r>
            <a:r>
              <a:rPr lang="en-US" sz="2800" dirty="0" smtClean="0"/>
              <a:t>, </a:t>
            </a:r>
            <a:r>
              <a:rPr lang="en-US" sz="2800" dirty="0" err="1" smtClean="0"/>
              <a:t>dan</a:t>
            </a:r>
            <a:r>
              <a:rPr lang="en-US" sz="2800" dirty="0" smtClean="0"/>
              <a:t> </a:t>
            </a:r>
            <a:r>
              <a:rPr lang="en-US" sz="2800" dirty="0" err="1" smtClean="0"/>
              <a:t>makin</a:t>
            </a:r>
            <a:r>
              <a:rPr lang="en-US" sz="2800" dirty="0" smtClean="0"/>
              <a:t> </a:t>
            </a:r>
            <a:r>
              <a:rPr lang="en-US" sz="2800" dirty="0" err="1" smtClean="0"/>
              <a:t>besar</a:t>
            </a:r>
            <a:r>
              <a:rPr lang="en-US" sz="2800" dirty="0" smtClean="0"/>
              <a:t> pula </a:t>
            </a:r>
            <a:r>
              <a:rPr lang="en-US" sz="2800" dirty="0" err="1" smtClean="0"/>
              <a:t>kesediaan</a:t>
            </a: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mencoba</a:t>
            </a:r>
            <a:r>
              <a:rPr lang="en-US" sz="2800" dirty="0" smtClean="0"/>
              <a:t> </a:t>
            </a:r>
            <a:r>
              <a:rPr lang="en-US" sz="2800" dirty="0" err="1" smtClean="0"/>
              <a:t>apa</a:t>
            </a:r>
            <a:r>
              <a:rPr lang="en-US" sz="2800" dirty="0" smtClean="0"/>
              <a:t> yang </a:t>
            </a:r>
            <a:r>
              <a:rPr lang="en-US" sz="2800" dirty="0" err="1" smtClean="0"/>
              <a:t>menurut</a:t>
            </a:r>
            <a:r>
              <a:rPr lang="en-US" sz="2800" dirty="0" smtClean="0"/>
              <a:t> </a:t>
            </a:r>
            <a:r>
              <a:rPr lang="en-US" sz="2800" dirty="0" err="1" smtClean="0"/>
              <a:t>orang</a:t>
            </a:r>
            <a:r>
              <a:rPr lang="en-US" sz="2800" dirty="0" smtClean="0"/>
              <a:t> lain </a:t>
            </a:r>
            <a:r>
              <a:rPr lang="en-US" sz="2800" dirty="0" err="1" smtClean="0"/>
              <a:t>sebagai</a:t>
            </a:r>
            <a:r>
              <a:rPr lang="en-US" sz="2800" dirty="0" smtClean="0"/>
              <a:t> </a:t>
            </a:r>
            <a:r>
              <a:rPr lang="en-US" sz="2800" dirty="0" err="1" smtClean="0"/>
              <a:t>risiko</a:t>
            </a:r>
            <a:r>
              <a:rPr lang="en-US" sz="2800" dirty="0" smtClean="0"/>
              <a:t>. P</a:t>
            </a:r>
            <a:r>
              <a:rPr lang="id-ID" sz="2800" dirty="0" smtClean="0"/>
              <a:t>engambil risiko terdapat pada orang-orang yang inovatif dan kreatif yang merupakan bagian terpenting dari perilaku kewirausahaan (Suryana, 2003 : 22).</a:t>
            </a:r>
          </a:p>
          <a:p>
            <a:endParaRPr lang="id-ID"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928670"/>
            <a:ext cx="8429684" cy="836086"/>
          </a:xfrm>
          <a:prstGeom prst="rect">
            <a:avLst/>
          </a:prstGeom>
          <a:noFill/>
          <a:ln w="9525">
            <a:noFill/>
            <a:miter lim="800000"/>
            <a:headEnd/>
            <a:tailEnd/>
          </a:ln>
          <a:effectLst/>
        </p:spPr>
        <p:txBody>
          <a:bodyPr vert="horz" wrap="square" lIns="539580" tIns="126960"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Tx/>
              <a:tabLst/>
            </a:pPr>
            <a:r>
              <a:rPr kumimoji="0" lang="en-US" sz="2800" b="1" i="0" u="none" strike="noStrike" cap="none" normalizeH="0" baseline="0" dirty="0" smtClean="0" bmk="_Toc345099382">
                <a:ln>
                  <a:noFill/>
                </a:ln>
                <a:solidFill>
                  <a:srgbClr val="000000"/>
                </a:solidFill>
                <a:effectLst/>
                <a:latin typeface="Cambria" pitchFamily="18" charset="0"/>
                <a:ea typeface="Times New Roman" pitchFamily="18" charset="0"/>
                <a:cs typeface="Calibri" pitchFamily="34" charset="0"/>
              </a:rPr>
              <a:t>5. </a:t>
            </a:r>
            <a:r>
              <a:rPr kumimoji="0" lang="id-ID" sz="2800" b="1" i="0" u="none" strike="noStrike" cap="none" normalizeH="0" baseline="0" dirty="0" smtClean="0" bmk="_Toc345099382">
                <a:ln>
                  <a:noFill/>
                </a:ln>
                <a:solidFill>
                  <a:srgbClr val="000000"/>
                </a:solidFill>
                <a:effectLst/>
                <a:latin typeface="Cambria" pitchFamily="18" charset="0"/>
                <a:ea typeface="Times New Roman" pitchFamily="18" charset="0"/>
                <a:cs typeface="Calibri" pitchFamily="34" charset="0"/>
              </a:rPr>
              <a:t>Motif Berprestasi Tinggi</a:t>
            </a:r>
            <a:endParaRPr kumimoji="0" lang="id-ID" sz="2800" b="1" i="0" u="none" strike="noStrike" cap="none" normalizeH="0" baseline="0" dirty="0" smtClean="0">
              <a:ln>
                <a:noFill/>
              </a:ln>
              <a:solidFill>
                <a:srgbClr val="000000"/>
              </a:solidFill>
              <a:effectLst/>
              <a:latin typeface="Cambria" pitchFamily="18"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285720" y="1928802"/>
            <a:ext cx="864399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Menurut Gede Anggan Suhanda (dalam Suryana, 2003: 32),</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motif berprestasi ialah suatu nilai sosial yang menekankan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hasrat untuk mencapai yang terbaik guna mencapai kepuasan</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secara pribadi. Faktor dasarnya adalah kebutuhan yang harus</a:t>
            </a:r>
            <a:r>
              <a:rPr lang="en-US" sz="2400" dirty="0" smtClean="0">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dipenuhi,sebagaimana dikemukakan  Maslow  (1934) tentang</a:t>
            </a:r>
            <a:r>
              <a:rPr kumimoji="0" lang="en-US" sz="24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teori motivasi  yang dipengaruhi oleh tingkat kebutuhan sesuai dengan tingkat </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e</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uasannya, yaitu kebutuhan fisik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physiological needs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kebutuhan akan keamanan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security needs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kebutuhan harga diri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esteem needs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dan kebutuhan akan aktualisasi diri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self-actualiazation needs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lang="en-US" sz="2400" dirty="0" smtClean="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42844" y="1000108"/>
            <a:ext cx="871543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Suryana (2003:33--34) menyatakan bahwa wirausaha yang memiliki motif berprestasi pada umumnya memiliki ciri-ciri sebagai berikut: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ngin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mengatasi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sendiri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kesulitan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persoalan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kumimoji="0" lang="en-US" sz="28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persoalan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timbul</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pada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dirinya</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elalu</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memerlukan</a:t>
            </a:r>
            <a:r>
              <a:rPr lang="en-US" sz="2800" dirty="0" smtClean="0">
                <a:latin typeface="Arial" pitchFamily="34" charset="0"/>
                <a:ea typeface="Calibri" pitchFamily="34" charset="0"/>
                <a:cs typeface="Calibri" pitchFamily="34" charset="0"/>
              </a:rPr>
              <a:t> </a:t>
            </a:r>
            <a:r>
              <a:rPr lang="en-US" sz="2800" dirty="0" err="1" smtClean="0">
                <a:latin typeface="Arial" pitchFamily="34" charset="0"/>
                <a:ea typeface="Calibri" pitchFamily="34" charset="0"/>
                <a:cs typeface="Calibri" pitchFamily="34" charset="0"/>
              </a:rPr>
              <a:t>u</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mpan</a:t>
            </a:r>
            <a:r>
              <a:rPr kumimoji="0" lang="en-US" sz="28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dirty="0" err="1" smtClean="0">
                <a:ln>
                  <a:noFill/>
                </a:ln>
                <a:solidFill>
                  <a:schemeClr val="tx1"/>
                </a:solidFill>
                <a:effectLst/>
                <a:latin typeface="Arial" pitchFamily="34" charset="0"/>
                <a:ea typeface="Calibri" pitchFamily="34" charset="0"/>
                <a:cs typeface="Calibri" pitchFamily="34" charset="0"/>
              </a:rPr>
              <a:t>b</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alik</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segera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untuk</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kumimoji="0" lang="en-US" sz="28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melihat</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keberhasilan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kegagalan</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emiliki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tanggung</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jawab</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personal yang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tinggi</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erani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menghadapi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risiko</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penuh</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perhitungan</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enyukai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tantangan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melihat</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tantangan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secara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lang="en-US" sz="2800" dirty="0" err="1" smtClean="0">
                <a:latin typeface="Arial" pitchFamily="34" charset="0"/>
                <a:ea typeface="Calibri" pitchFamily="34" charset="0"/>
                <a:cs typeface="Calibri" pitchFamily="34" charset="0"/>
              </a:rPr>
              <a:t>s</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eimbang</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fifty- fifty</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t="3604" b="3003"/>
          <a:stretch>
            <a:fillRect/>
          </a:stretch>
        </p:blipFill>
        <p:spPr bwMode="auto">
          <a:xfrm>
            <a:off x="0" y="1357298"/>
            <a:ext cx="8929717" cy="4500594"/>
          </a:xfrm>
          <a:prstGeom prst="rect">
            <a:avLst/>
          </a:prstGeom>
          <a:noFill/>
          <a:ln w="9525">
            <a:noFill/>
            <a:miter lim="800000"/>
            <a:headEnd/>
            <a:tailEnd/>
          </a:ln>
        </p:spPr>
      </p:pic>
      <p:sp>
        <p:nvSpPr>
          <p:cNvPr id="31745" name="Rectangle 1"/>
          <p:cNvSpPr>
            <a:spLocks noChangeArrowheads="1"/>
          </p:cNvSpPr>
          <p:nvPr/>
        </p:nvSpPr>
        <p:spPr bwMode="auto">
          <a:xfrm>
            <a:off x="0" y="714356"/>
            <a:ext cx="893565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Menurut Teori Herzberg, ada dua faktor motivasi, yaitu:</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6" name="Rectangle 2"/>
          <p:cNvSpPr>
            <a:spLocks noChangeArrowheads="1"/>
          </p:cNvSpPr>
          <p:nvPr/>
        </p:nvSpPr>
        <p:spPr bwMode="auto">
          <a:xfrm>
            <a:off x="1357290" y="5857892"/>
            <a:ext cx="513332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G</a:t>
            </a:r>
            <a:r>
              <a:rPr kumimoji="0" lang="id-ID" sz="2000" b="1" i="0" u="none" strike="noStrike" cap="none" normalizeH="0" baseline="0" dirty="0" smtClean="0" bmk="">
                <a:ln>
                  <a:noFill/>
                </a:ln>
                <a:solidFill>
                  <a:schemeClr val="tx1"/>
                </a:solidFill>
                <a:effectLst/>
                <a:latin typeface="Arial" pitchFamily="34" charset="0"/>
                <a:ea typeface="Calibri" pitchFamily="34" charset="0"/>
                <a:cs typeface="Times New Roman" pitchFamily="18" charset="0"/>
              </a:rPr>
              <a:t>ambar </a:t>
            </a:r>
            <a:r>
              <a:rPr kumimoji="0" lang="id-ID" sz="2000" b="1" i="0" u="none" strike="noStrike" cap="none" normalizeH="0" baseline="0" dirty="0" smtClean="0" bmk="_Toc345100135">
                <a:ln>
                  <a:noFill/>
                </a:ln>
                <a:solidFill>
                  <a:schemeClr val="tx1"/>
                </a:solidFill>
                <a:effectLst/>
                <a:latin typeface="Arial" pitchFamily="34" charset="0"/>
                <a:ea typeface="Calibri" pitchFamily="34" charset="0"/>
                <a:cs typeface="Times New Roman" pitchFamily="18" charset="0"/>
              </a:rPr>
              <a:t>3 Teori Motivasi Herzberg (2000)</a:t>
            </a: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785794"/>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pPr>
            <a:r>
              <a:rPr lang="en-US" sz="2800" dirty="0" err="1" smtClean="0"/>
              <a:t>Motivasi</a:t>
            </a:r>
            <a:r>
              <a:rPr lang="en-US" sz="2800" dirty="0" smtClean="0"/>
              <a:t> (</a:t>
            </a:r>
            <a:r>
              <a:rPr lang="en-US" sz="2800" i="1" dirty="0" smtClean="0"/>
              <a:t>motivation</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bahasa</a:t>
            </a:r>
            <a:r>
              <a:rPr lang="en-US" sz="2800" dirty="0" smtClean="0"/>
              <a:t>  </a:t>
            </a:r>
            <a:r>
              <a:rPr lang="en-US" sz="2800" dirty="0" err="1" smtClean="0"/>
              <a:t>latin</a:t>
            </a:r>
            <a:r>
              <a:rPr lang="en-US" sz="2800" dirty="0" smtClean="0"/>
              <a:t>  "</a:t>
            </a:r>
            <a:r>
              <a:rPr lang="en-US" sz="2800" i="1" dirty="0" err="1" smtClean="0"/>
              <a:t>movere</a:t>
            </a:r>
            <a:r>
              <a:rPr lang="en-US" sz="2800" dirty="0" smtClean="0"/>
              <a:t>"  yang </a:t>
            </a:r>
            <a:r>
              <a:rPr lang="en-US" sz="2800" dirty="0" err="1" smtClean="0"/>
              <a:t>berarti</a:t>
            </a:r>
            <a:r>
              <a:rPr lang="en-US" sz="2800" dirty="0" smtClean="0"/>
              <a:t> </a:t>
            </a:r>
            <a:r>
              <a:rPr lang="en-US" sz="2800" i="1" dirty="0" smtClean="0"/>
              <a:t>to move </a:t>
            </a:r>
            <a:r>
              <a:rPr lang="en-US" sz="2800" dirty="0" err="1" smtClean="0"/>
              <a:t>atau</a:t>
            </a:r>
            <a:r>
              <a:rPr lang="en-US" sz="2800" dirty="0" smtClean="0"/>
              <a:t> ‘</a:t>
            </a:r>
            <a:r>
              <a:rPr lang="en-US" sz="2800" dirty="0" err="1" smtClean="0"/>
              <a:t>menggerakkan</a:t>
            </a:r>
            <a:r>
              <a:rPr lang="en-US" sz="2800" dirty="0" smtClean="0"/>
              <a:t>’ (Steers and Porter, 1991:5), </a:t>
            </a:r>
            <a:r>
              <a:rPr lang="en-US" sz="2800" dirty="0" err="1" smtClean="0"/>
              <a:t>sedangkan</a:t>
            </a:r>
            <a:r>
              <a:rPr lang="en-US" sz="2800" dirty="0" smtClean="0"/>
              <a:t> </a:t>
            </a:r>
            <a:r>
              <a:rPr lang="en-US" sz="2800" dirty="0" err="1" smtClean="0"/>
              <a:t>Suria</a:t>
            </a:r>
            <a:r>
              <a:rPr lang="en-US" sz="2800" dirty="0" smtClean="0"/>
              <a:t> </a:t>
            </a:r>
            <a:r>
              <a:rPr lang="en-US" sz="2800" dirty="0" err="1" smtClean="0"/>
              <a:t>sumantri</a:t>
            </a:r>
            <a:r>
              <a:rPr lang="en-US" sz="2800" dirty="0" smtClean="0"/>
              <a:t> (</a:t>
            </a:r>
            <a:r>
              <a:rPr lang="en-US" sz="2800" dirty="0" err="1" smtClean="0"/>
              <a:t>tahun</a:t>
            </a:r>
            <a:r>
              <a:rPr lang="en-US" sz="2800" dirty="0" smtClean="0"/>
              <a:t>?: 92) </a:t>
            </a:r>
            <a:r>
              <a:rPr lang="en-US" sz="2800" dirty="0" err="1" smtClean="0"/>
              <a:t>berpendapat</a:t>
            </a:r>
            <a:r>
              <a:rPr lang="en-US" sz="2800" dirty="0" smtClean="0"/>
              <a:t> </a:t>
            </a:r>
            <a:r>
              <a:rPr lang="en-US" sz="2800" dirty="0" err="1" smtClean="0"/>
              <a:t>bahwa</a:t>
            </a:r>
            <a:r>
              <a:rPr lang="en-US" sz="2800" dirty="0" smtClean="0"/>
              <a:t> </a:t>
            </a:r>
            <a:r>
              <a:rPr lang="en-US" sz="2800" dirty="0" err="1" smtClean="0"/>
              <a:t>motivasi</a:t>
            </a:r>
            <a:r>
              <a:rPr lang="en-US" sz="2800" dirty="0" smtClean="0"/>
              <a:t> </a:t>
            </a:r>
            <a:r>
              <a:rPr lang="en-US" sz="2800" dirty="0" err="1" smtClean="0"/>
              <a:t>merupakan</a:t>
            </a:r>
            <a:r>
              <a:rPr lang="en-US" sz="2800" dirty="0" smtClean="0"/>
              <a:t> </a:t>
            </a:r>
            <a:r>
              <a:rPr lang="en-US" sz="2800" dirty="0" err="1" smtClean="0"/>
              <a:t>dorongan</a:t>
            </a:r>
            <a:r>
              <a:rPr lang="en-US" sz="2800" dirty="0" smtClean="0"/>
              <a:t>, </a:t>
            </a:r>
            <a:r>
              <a:rPr lang="en-US" sz="2800" dirty="0" err="1" smtClean="0"/>
              <a:t>hasrat</a:t>
            </a:r>
            <a:r>
              <a:rPr lang="en-US" sz="2800" dirty="0" smtClean="0"/>
              <a:t>, </a:t>
            </a:r>
            <a:r>
              <a:rPr lang="en-US" sz="2800" dirty="0" err="1" smtClean="0"/>
              <a:t>atau</a:t>
            </a:r>
            <a:r>
              <a:rPr lang="en-US" sz="2800" dirty="0" smtClean="0"/>
              <a:t> </a:t>
            </a:r>
            <a:r>
              <a:rPr lang="en-US" sz="2800" dirty="0" err="1" smtClean="0"/>
              <a:t>kebutuhan</a:t>
            </a:r>
            <a:r>
              <a:rPr lang="en-US" sz="2800" dirty="0" smtClean="0"/>
              <a:t> </a:t>
            </a:r>
            <a:r>
              <a:rPr lang="en-US" sz="2800" dirty="0" err="1" smtClean="0"/>
              <a:t>seseorang</a:t>
            </a:r>
            <a:r>
              <a:rPr lang="en-US" sz="2800" dirty="0" smtClean="0"/>
              <a:t>. Motif </a:t>
            </a:r>
            <a:r>
              <a:rPr lang="en-US" sz="2800" dirty="0" err="1" smtClean="0"/>
              <a:t>dan</a:t>
            </a:r>
            <a:r>
              <a:rPr lang="en-US" sz="2800" dirty="0" smtClean="0"/>
              <a:t> </a:t>
            </a:r>
            <a:r>
              <a:rPr lang="en-US" sz="2800" dirty="0" err="1" smtClean="0"/>
              <a:t>motivasi</a:t>
            </a:r>
            <a:r>
              <a:rPr lang="en-US" sz="2800" dirty="0" smtClean="0"/>
              <a:t> </a:t>
            </a:r>
            <a:r>
              <a:rPr lang="en-US" sz="2800" dirty="0" err="1" smtClean="0"/>
              <a:t>berkaitan</a:t>
            </a:r>
            <a:r>
              <a:rPr lang="en-US" sz="2800" dirty="0" smtClean="0"/>
              <a:t> </a:t>
            </a:r>
            <a:r>
              <a:rPr lang="en-US" sz="2800" dirty="0" err="1" smtClean="0"/>
              <a:t>erat</a:t>
            </a:r>
            <a:r>
              <a:rPr lang="en-US" sz="2800" dirty="0" smtClean="0"/>
              <a:t> </a:t>
            </a:r>
            <a:r>
              <a:rPr lang="en-US" sz="2800" dirty="0" err="1" smtClean="0"/>
              <a:t>dengan</a:t>
            </a:r>
            <a:r>
              <a:rPr lang="en-US" sz="2800" dirty="0" smtClean="0"/>
              <a:t>  </a:t>
            </a:r>
            <a:r>
              <a:rPr lang="en-US" sz="2800" dirty="0" err="1" smtClean="0"/>
              <a:t>penghayatan</a:t>
            </a:r>
            <a:r>
              <a:rPr lang="en-US" sz="2800" dirty="0" smtClean="0"/>
              <a:t>  </a:t>
            </a:r>
            <a:r>
              <a:rPr lang="en-US" sz="2800" dirty="0" err="1" smtClean="0"/>
              <a:t>suatu</a:t>
            </a:r>
            <a:r>
              <a:rPr lang="en-US" sz="2800" dirty="0" smtClean="0"/>
              <a:t>  </a:t>
            </a:r>
            <a:r>
              <a:rPr lang="en-US" sz="2800" dirty="0" err="1" smtClean="0"/>
              <a:t>kebutuhan</a:t>
            </a:r>
            <a:r>
              <a:rPr lang="en-US" sz="2800" dirty="0" smtClean="0"/>
              <a:t>  </a:t>
            </a:r>
            <a:r>
              <a:rPr lang="en-US" sz="2800" dirty="0" err="1" smtClean="0"/>
              <a:t>berperilaku</a:t>
            </a:r>
            <a:r>
              <a:rPr lang="en-US" sz="2800" dirty="0" smtClean="0"/>
              <a:t>  </a:t>
            </a:r>
            <a:r>
              <a:rPr lang="en-US" sz="2800" dirty="0" err="1" smtClean="0"/>
              <a:t>tertentu</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r>
              <a:rPr lang="en-US" sz="2800" dirty="0" smtClean="0"/>
              <a:t>.</a:t>
            </a:r>
          </a:p>
          <a:p>
            <a:pPr lvl="0" algn="justLow" fontAlgn="base">
              <a:spcBef>
                <a:spcPct val="0"/>
              </a:spcBef>
              <a:spcAft>
                <a:spcPct val="0"/>
              </a:spcAft>
            </a:pPr>
            <a:r>
              <a:rPr lang="en-US" sz="2800" dirty="0" smtClean="0"/>
              <a:t>Motif </a:t>
            </a:r>
            <a:r>
              <a:rPr lang="en-US" sz="2800" dirty="0" err="1" smtClean="0"/>
              <a:t>menghasilkan</a:t>
            </a:r>
            <a:r>
              <a:rPr lang="en-US" sz="2800" dirty="0" smtClean="0"/>
              <a:t> </a:t>
            </a:r>
            <a:r>
              <a:rPr lang="en-US" sz="2800" dirty="0" err="1" smtClean="0"/>
              <a:t>mobilisasi</a:t>
            </a:r>
            <a:r>
              <a:rPr lang="en-US" sz="2800" dirty="0" smtClean="0"/>
              <a:t> </a:t>
            </a:r>
            <a:r>
              <a:rPr lang="en-US" sz="2800" dirty="0" err="1" smtClean="0"/>
              <a:t>energi</a:t>
            </a:r>
            <a:r>
              <a:rPr lang="en-US" sz="2800" dirty="0" smtClean="0"/>
              <a:t> (</a:t>
            </a:r>
            <a:r>
              <a:rPr lang="en-US" sz="2800" dirty="0" err="1" smtClean="0"/>
              <a:t>semangat</a:t>
            </a:r>
            <a:r>
              <a:rPr lang="en-US" sz="2800" dirty="0" smtClean="0"/>
              <a:t>) </a:t>
            </a:r>
            <a:r>
              <a:rPr lang="en-US" sz="2800" dirty="0" err="1" smtClean="0"/>
              <a:t>dan</a:t>
            </a:r>
            <a:r>
              <a:rPr lang="en-US" sz="2800" dirty="0" smtClean="0"/>
              <a:t> </a:t>
            </a:r>
            <a:r>
              <a:rPr lang="en-US" sz="2800" dirty="0" err="1" smtClean="0"/>
              <a:t>menguatkan</a:t>
            </a:r>
            <a:r>
              <a:rPr lang="en-US" sz="2800" dirty="0" smtClean="0"/>
              <a:t> </a:t>
            </a:r>
            <a:r>
              <a:rPr lang="en-US" sz="2800" dirty="0" err="1" smtClean="0"/>
              <a:t>perilaku</a:t>
            </a:r>
            <a:r>
              <a:rPr lang="en-US" sz="2800" dirty="0" smtClean="0"/>
              <a:t> </a:t>
            </a:r>
            <a:r>
              <a:rPr lang="en-US" sz="2800" dirty="0" err="1" smtClean="0"/>
              <a:t>seseorang</a:t>
            </a:r>
            <a:r>
              <a:rPr lang="en-US" sz="2800" dirty="0" smtClean="0"/>
              <a:t>. </a:t>
            </a:r>
            <a:r>
              <a:rPr lang="en-US" sz="2800" dirty="0" err="1" smtClean="0"/>
              <a:t>Secara</a:t>
            </a:r>
            <a:r>
              <a:rPr lang="en-US" sz="2800" dirty="0" smtClean="0"/>
              <a:t> </a:t>
            </a:r>
            <a:r>
              <a:rPr lang="en-US" sz="2800" dirty="0" err="1" smtClean="0"/>
              <a:t>umum</a:t>
            </a:r>
            <a:r>
              <a:rPr lang="en-US" sz="2800" dirty="0" smtClean="0"/>
              <a:t>, motif </a:t>
            </a:r>
            <a:r>
              <a:rPr lang="en-US" sz="2800" dirty="0" err="1" smtClean="0"/>
              <a:t>sama</a:t>
            </a:r>
            <a:r>
              <a:rPr lang="en-US" sz="2800" dirty="0" smtClean="0"/>
              <a:t> </a:t>
            </a:r>
            <a:r>
              <a:rPr lang="en-US" sz="2800" dirty="0" err="1" smtClean="0"/>
              <a:t>dengan</a:t>
            </a:r>
            <a:r>
              <a:rPr lang="en-US" sz="2800" dirty="0" smtClean="0"/>
              <a:t> </a:t>
            </a:r>
            <a:r>
              <a:rPr lang="en-US" sz="2800" i="1" dirty="0" smtClean="0"/>
              <a:t>drive</a:t>
            </a:r>
            <a:r>
              <a:rPr lang="en-US" sz="2800" dirty="0" smtClean="0"/>
              <a:t>. </a:t>
            </a:r>
            <a:endParaRPr kumimoji="0" lang="en-US" sz="28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erdasarkan pendekatan regulatoris, menyatakan bahwa“</a:t>
            </a:r>
            <a:r>
              <a:rPr kumimoji="0" lang="id-ID" sz="28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drive</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sama seperti sebuah kendaraan yang mempunyai suatu mekanisme untuk membawa dan mengarahkan perilaku seseorang.</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14282" y="285728"/>
            <a:ext cx="871543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erdasarkan  teori  atribusi  Weiner (Gredler,1991: 452) ada dua lokus penyebab seseorang berhasil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atau berprestasi.</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lang="en-US" sz="2800" dirty="0" smtClean="0">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Pertama, lokus penyebab instrinsik, yang mencakup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buFontTx/>
              <a:buAutoNum type="arabicParenBoth"/>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kemampuan,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buFontTx/>
              <a:buAutoNum type="arabicParenBoth"/>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usaha,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buFontTx/>
              <a:buAutoNum type="arabicParenBoth"/>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suasana hati (</a:t>
            </a:r>
            <a:r>
              <a:rPr kumimoji="0" lang="id-ID" sz="28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mood</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seperti kelelahan dan </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228600" marR="0" lvl="0" indent="-228600" algn="justLow" defTabSz="914400" rtl="0" eaLnBrk="1" fontAlgn="base" latinLnBrk="0" hangingPunct="1">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kesehatan.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Kedua, lokus penyebab ekstrinsik, yang meliputi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(1) sukar tidaknya tugas,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buAutoNum type="arabicParenBoth" startAt="2"/>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nasib baik (keberuntungan), </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228600" marR="0" lvl="0" indent="-228600" algn="justLow" defTabSz="914400" rtl="0" eaLnBrk="1" fontAlgn="base" latinLnBrk="0" hangingPunct="1">
              <a:lnSpc>
                <a:spcPct val="100000"/>
              </a:lnSpc>
              <a:spcBef>
                <a:spcPct val="0"/>
              </a:spcBef>
              <a:spcAft>
                <a:spcPct val="0"/>
              </a:spcAft>
              <a:buClrTx/>
              <a:buSzTx/>
              <a:buAutoNum type="arabicParenBoth" startAt="2"/>
              <a:tabLst/>
            </a:pPr>
            <a:r>
              <a:rPr lang="en-US" sz="2800" dirty="0" smtClean="0">
                <a:latin typeface="Arial" pitchFamily="34" charset="0"/>
                <a:ea typeface="Calibri" pitchFamily="34" charset="0"/>
                <a:cs typeface="Calibri" pitchFamily="34" charset="0"/>
              </a:rPr>
              <a:t>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pertolongan orang  lain.</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a:t>KARAKTER WIRAUSAHA SUKSES</a:t>
            </a:r>
            <a:endParaRPr lang="id-ID" dirty="0"/>
          </a:p>
        </p:txBody>
      </p:sp>
      <p:sp>
        <p:nvSpPr>
          <p:cNvPr id="3" name="Subtitle 2"/>
          <p:cNvSpPr>
            <a:spLocks noGrp="1"/>
          </p:cNvSpPr>
          <p:nvPr>
            <p:ph type="subTitle" idx="1"/>
          </p:nvPr>
        </p:nvSpPr>
        <p:spPr/>
        <p:txBody>
          <a:bodyPr/>
          <a:lstStyle/>
          <a:p>
            <a:r>
              <a:rPr lang="es-ES" b="1" dirty="0" err="1" smtClean="0">
                <a:solidFill>
                  <a:schemeClr val="tx1"/>
                </a:solidFill>
              </a:rPr>
              <a:t>Memotivasi</a:t>
            </a:r>
            <a:r>
              <a:rPr lang="es-ES" b="1" dirty="0" smtClean="0">
                <a:solidFill>
                  <a:schemeClr val="tx1"/>
                </a:solidFill>
              </a:rPr>
              <a:t> </a:t>
            </a:r>
            <a:r>
              <a:rPr lang="es-ES" b="1" dirty="0" err="1" smtClean="0">
                <a:solidFill>
                  <a:schemeClr val="tx1"/>
                </a:solidFill>
              </a:rPr>
              <a:t>Diri</a:t>
            </a:r>
            <a:r>
              <a:rPr lang="es-ES" b="1" dirty="0" smtClean="0">
                <a:solidFill>
                  <a:schemeClr val="tx1"/>
                </a:solidFill>
              </a:rPr>
              <a:t> </a:t>
            </a:r>
            <a:r>
              <a:rPr lang="es-ES" b="1" dirty="0" err="1" smtClean="0">
                <a:solidFill>
                  <a:schemeClr val="tx1"/>
                </a:solidFill>
              </a:rPr>
              <a:t>Sendiri</a:t>
            </a:r>
            <a:endParaRPr lang="es-ES" b="1" dirty="0" smtClean="0">
              <a:solidFill>
                <a:schemeClr val="tx1"/>
              </a:solidFill>
            </a:endParaRPr>
          </a:p>
          <a:p>
            <a:r>
              <a:rPr lang="es-ES" b="1" dirty="0" smtClean="0">
                <a:solidFill>
                  <a:schemeClr val="tx1"/>
                </a:solidFill>
              </a:rPr>
              <a:t>(</a:t>
            </a:r>
            <a:r>
              <a:rPr lang="es-ES" b="1" dirty="0" err="1" smtClean="0">
                <a:solidFill>
                  <a:schemeClr val="tx1"/>
                </a:solidFill>
              </a:rPr>
              <a:t>Self</a:t>
            </a:r>
            <a:r>
              <a:rPr lang="es-ES" b="1" dirty="0" smtClean="0">
                <a:solidFill>
                  <a:schemeClr val="tx1"/>
                </a:solidFill>
              </a:rPr>
              <a:t> </a:t>
            </a:r>
            <a:r>
              <a:rPr lang="es-ES" b="1" dirty="0" err="1" smtClean="0">
                <a:solidFill>
                  <a:schemeClr val="tx1"/>
                </a:solidFill>
              </a:rPr>
              <a:t>Motivated</a:t>
            </a:r>
            <a:r>
              <a:rPr lang="es-ES" b="1" smtClean="0">
                <a:solidFill>
                  <a:schemeClr val="tx1"/>
                </a:solidFill>
              </a:rPr>
              <a:t>)</a:t>
            </a:r>
            <a:endParaRPr lang="es-ES" b="1" dirty="0" smtClean="0">
              <a:solidFill>
                <a:schemeClr val="tx1"/>
              </a:solidFill>
            </a:endParaRPr>
          </a:p>
          <a:p>
            <a:endParaRPr lang="es-ES" b="1" dirty="0" smtClean="0">
              <a:solidFill>
                <a:schemeClr val="tx1"/>
              </a:solidFill>
            </a:endParaRPr>
          </a:p>
          <a:p>
            <a:endParaRPr lang="id-ID"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57148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Motivasi berprestasi mengandung dua aspek, yaitu</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(1) mencirikan ketahanan dan ketakutan  akan  kegagalan  dan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buFontTx/>
              <a:buAutoNum type="arabicParenBoth" startAt="2"/>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meningkatkan  usaha keras  yang berguna dan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tabLst/>
            </a:pPr>
            <a:r>
              <a:rPr lang="en-US" sz="2400" dirty="0" smtClean="0">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mengharapkan keberhasilan (McClelland,1976: 74-75).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tabLst/>
            </a:pPr>
            <a:r>
              <a:rPr lang="en-US" sz="2400" dirty="0" smtClean="0">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Namun, Travers (1982:</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435) mengatakan bahwa ada dua kategori penting dalam motivasi berprestasi, yaitu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buAutoNum type="arabicParenBoth"/>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mengharapkan akan sukses dan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buAutoNum type="arabicParenBoth"/>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takut akan kegagalan.</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514350" marR="0" lvl="0" indent="-514350" algn="justLow" defTabSz="914400" rtl="0" eaLnBrk="1" fontAlgn="base" latinLnBrk="0" hangingPunct="1">
              <a:lnSpc>
                <a:spcPct val="100000"/>
              </a:lnSpc>
              <a:spcBef>
                <a:spcPct val="0"/>
              </a:spcBef>
              <a:spcAft>
                <a:spcPct val="0"/>
              </a:spcAft>
              <a:buClrTx/>
              <a:buSzTx/>
              <a:buAutoNum type="arabicParenBoth"/>
              <a:tabLst/>
            </a:pPr>
            <a:endParaRPr lang="en-US" sz="2400" dirty="0" smtClean="0">
              <a:latin typeface="Arial" pitchFamily="34" charset="0"/>
              <a:cs typeface="Arial" pitchFamily="34" charset="0"/>
            </a:endParaRPr>
          </a:p>
          <a:p>
            <a:pPr marL="514350" indent="-514350" algn="justLow" fontAlgn="base">
              <a:spcBef>
                <a:spcPct val="0"/>
              </a:spcBef>
              <a:spcAft>
                <a:spcPct val="0"/>
              </a:spcAft>
            </a:pPr>
            <a:r>
              <a:rPr lang="en-US" sz="2400" dirty="0" smtClean="0"/>
              <a:t>      </a:t>
            </a:r>
            <a:r>
              <a:rPr lang="id-ID" sz="2400" dirty="0" smtClean="0"/>
              <a:t>Uraian di atas menunjukkan bahwa setidak-tidaknya ada dua indikator  dalam motivasi  berprestasi  (tinggi),  yaitu  </a:t>
            </a:r>
            <a:r>
              <a:rPr lang="id-ID" sz="2400" b="1" i="1" dirty="0" smtClean="0"/>
              <a:t>kemampuan  dan usaha. </a:t>
            </a:r>
            <a:r>
              <a:rPr lang="id-ID" sz="2400" dirty="0" smtClean="0"/>
              <a:t>Namun, jika dibandingkan dengan atribusi intrinsik Wainer, ada tiga indikator motivasi berprestasi tinggi, yaitu (1) kemampuan, (2) usaha, dan (3) suasana  hati  (kesehatan).</a:t>
            </a:r>
          </a:p>
          <a:p>
            <a:pPr marL="514350" marR="0" lvl="0" indent="-514350" algn="justLow" defTabSz="914400" rtl="0" eaLnBrk="1" fontAlgn="base" latinLnBrk="0" hangingPunct="1">
              <a:lnSpc>
                <a:spcPct val="100000"/>
              </a:lnSpc>
              <a:spcBef>
                <a:spcPct val="0"/>
              </a:spcBef>
              <a:spcAft>
                <a:spcPct val="0"/>
              </a:spcAft>
              <a:buClrTx/>
              <a:buSzTx/>
              <a:tabLs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8929718" cy="989974"/>
          </a:xfrm>
          <a:prstGeom prst="rect">
            <a:avLst/>
          </a:prstGeom>
          <a:noFill/>
          <a:ln w="9525">
            <a:noFill/>
            <a:miter lim="800000"/>
            <a:headEnd/>
            <a:tailEnd/>
          </a:ln>
          <a:effectLst/>
        </p:spPr>
        <p:txBody>
          <a:bodyPr vert="horz" wrap="square" lIns="539580" tIns="126960"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Tx/>
              <a:tabLst/>
            </a:pPr>
            <a:r>
              <a:rPr kumimoji="0" lang="en-US" sz="2800" b="1" i="0" u="none" strike="noStrike" cap="none" normalizeH="0" baseline="0" dirty="0" smtClean="0" bmk="_Toc345099383">
                <a:ln>
                  <a:noFill/>
                </a:ln>
                <a:solidFill>
                  <a:srgbClr val="000000"/>
                </a:solidFill>
                <a:effectLst/>
                <a:latin typeface="Cambria" pitchFamily="18" charset="0"/>
                <a:ea typeface="Times New Roman" pitchFamily="18" charset="0"/>
                <a:cs typeface="Calibri" pitchFamily="34" charset="0"/>
              </a:rPr>
              <a:t>6. </a:t>
            </a:r>
            <a:r>
              <a:rPr kumimoji="0" lang="id-ID" sz="2800" b="1" i="0" u="none" strike="noStrike" cap="none" normalizeH="0" baseline="0" dirty="0" smtClean="0" bmk="_Toc345099383">
                <a:ln>
                  <a:noFill/>
                </a:ln>
                <a:solidFill>
                  <a:srgbClr val="000000"/>
                </a:solidFill>
                <a:effectLst/>
                <a:latin typeface="Cambria" pitchFamily="18" charset="0"/>
                <a:ea typeface="Times New Roman" pitchFamily="18" charset="0"/>
                <a:cs typeface="Calibri" pitchFamily="34" charset="0"/>
              </a:rPr>
              <a:t>Selalu Perspektif</a:t>
            </a:r>
            <a:endParaRPr kumimoji="0" lang="id-ID" sz="2800" b="1" i="0" u="none" strike="noStrike" cap="none" normalizeH="0" baseline="0" dirty="0" smtClean="0">
              <a:ln>
                <a:noFill/>
              </a:ln>
              <a:solidFill>
                <a:srgbClr val="000000"/>
              </a:solidFill>
              <a:effectLst/>
              <a:latin typeface="Cambria" pitchFamily="18"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214282" y="857233"/>
            <a:ext cx="8715435" cy="6000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Seorang wirausaha hendaknya mampu menatap masa depan dengan lebih optimistis 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melihat ke depan dengan berpikir dan berusaha serta mampu memanfaatkan peluang dengan penuh perhitungan. Orang yang berorientasi ke masa depan adalah orang yang memiliki persepktif  dan  pandangan  kemasa depan.  Karena  memiliki  pandangan jauh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lvl="0" algn="justLow" fontAlgn="base">
              <a:spcBef>
                <a:spcPct val="0"/>
              </a:spcBef>
              <a:spcAft>
                <a:spcPct val="0"/>
              </a:spcAf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ke depan, ia akan selalu berusaha untuk berkarsa dan berkarya (Suryana, 2003 : 23).</a:t>
            </a:r>
            <a:r>
              <a:rPr lang="en-US" sz="2400" dirty="0" smtClean="0"/>
              <a:t> </a:t>
            </a:r>
          </a:p>
          <a:p>
            <a:pPr algn="justLow" fontAlgn="base">
              <a:spcBef>
                <a:spcPct val="0"/>
              </a:spcBef>
              <a:spcAft>
                <a:spcPct val="0"/>
              </a:spcAft>
            </a:pPr>
            <a:r>
              <a:rPr lang="en-US" sz="2800" i="1" dirty="0" err="1" smtClean="0"/>
              <a:t>Kuncinya</a:t>
            </a:r>
            <a:r>
              <a:rPr lang="en-US" sz="2800" i="1" dirty="0" smtClean="0"/>
              <a:t> </a:t>
            </a:r>
            <a:r>
              <a:rPr lang="en-US" sz="2800" i="1" dirty="0" err="1" smtClean="0"/>
              <a:t>terletak</a:t>
            </a:r>
            <a:r>
              <a:rPr lang="en-US" sz="2800" i="1" dirty="0" smtClean="0"/>
              <a:t> </a:t>
            </a:r>
            <a:r>
              <a:rPr lang="en-US" sz="2800" i="1" dirty="0" err="1" smtClean="0"/>
              <a:t>pada</a:t>
            </a:r>
            <a:r>
              <a:rPr lang="en-US" sz="2800" i="1" dirty="0" smtClean="0"/>
              <a:t> </a:t>
            </a:r>
            <a:r>
              <a:rPr lang="en-US" sz="2800" i="1" dirty="0" err="1" smtClean="0"/>
              <a:t>kemampuan</a:t>
            </a:r>
            <a:r>
              <a:rPr lang="en-US" sz="2800" i="1" dirty="0" smtClean="0"/>
              <a:t> </a:t>
            </a:r>
            <a:r>
              <a:rPr lang="en-US" sz="2800" i="1" dirty="0" err="1" smtClean="0"/>
              <a:t>untuk</a:t>
            </a:r>
            <a:r>
              <a:rPr lang="en-US" sz="2800" i="1" dirty="0" smtClean="0"/>
              <a:t> </a:t>
            </a:r>
            <a:r>
              <a:rPr lang="en-US" sz="2800" i="1" dirty="0" err="1" smtClean="0"/>
              <a:t>menciptakan</a:t>
            </a:r>
            <a:r>
              <a:rPr lang="en-US" sz="2800" i="1" dirty="0" smtClean="0"/>
              <a:t> </a:t>
            </a:r>
            <a:r>
              <a:rPr lang="en-US" sz="2800" i="1" dirty="0" err="1" smtClean="0"/>
              <a:t>sesuatu</a:t>
            </a:r>
            <a:r>
              <a:rPr lang="en-US" sz="2800" i="1" dirty="0" smtClean="0"/>
              <a:t> yang </a:t>
            </a:r>
            <a:r>
              <a:rPr lang="en-US" sz="2800" i="1" dirty="0" err="1" smtClean="0"/>
              <a:t>baru</a:t>
            </a:r>
            <a:r>
              <a:rPr lang="en-US" sz="2800" i="1" dirty="0" smtClean="0"/>
              <a:t> </a:t>
            </a:r>
            <a:r>
              <a:rPr lang="en-US" sz="2800" i="1" dirty="0" err="1" smtClean="0"/>
              <a:t>serta</a:t>
            </a:r>
            <a:r>
              <a:rPr lang="en-US" sz="2800" i="1" dirty="0" smtClean="0"/>
              <a:t> </a:t>
            </a:r>
            <a:r>
              <a:rPr lang="en-US" sz="2800" i="1" dirty="0" err="1" smtClean="0"/>
              <a:t>berbeda</a:t>
            </a:r>
            <a:r>
              <a:rPr lang="en-US" sz="2800" i="1" dirty="0" smtClean="0"/>
              <a:t> </a:t>
            </a:r>
            <a:r>
              <a:rPr lang="en-US" sz="2800" i="1" dirty="0" err="1" smtClean="0"/>
              <a:t>dengan</a:t>
            </a:r>
            <a:r>
              <a:rPr lang="en-US" sz="2800" i="1" dirty="0" smtClean="0"/>
              <a:t> yang </a:t>
            </a:r>
            <a:r>
              <a:rPr lang="en-US" sz="2800" i="1" dirty="0" err="1" smtClean="0"/>
              <a:t>sudah</a:t>
            </a:r>
            <a:r>
              <a:rPr lang="en-US" sz="2800" i="1" dirty="0" smtClean="0"/>
              <a:t> </a:t>
            </a:r>
            <a:r>
              <a:rPr lang="en-US" sz="2800" i="1" dirty="0" err="1" smtClean="0"/>
              <a:t>ada</a:t>
            </a:r>
            <a:r>
              <a:rPr lang="en-US" sz="2800" i="1" dirty="0" smtClean="0"/>
              <a:t>. </a:t>
            </a:r>
            <a:r>
              <a:rPr lang="id-ID" sz="2800" dirty="0" smtClean="0"/>
              <a:t>Pandangan yang jauh ke depan membuat wirausaha tidak cepat puas dengan karsa dan karya yang sudah ada. Oleh karena itu, ia harus mempersiapkannya dengan mencari suatu peluang.</a:t>
            </a:r>
          </a:p>
          <a:p>
            <a:pPr lvl="0" algn="justLow" fontAlgn="base">
              <a:spcBef>
                <a:spcPct val="0"/>
              </a:spcBef>
              <a:spcAft>
                <a:spcPct val="0"/>
              </a:spcAf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14282" y="642918"/>
            <a:ext cx="8786874" cy="774531"/>
          </a:xfrm>
          <a:prstGeom prst="rect">
            <a:avLst/>
          </a:prstGeom>
          <a:noFill/>
          <a:ln w="9525">
            <a:noFill/>
            <a:miter lim="800000"/>
            <a:headEnd/>
            <a:tailEnd/>
          </a:ln>
          <a:effectLst/>
        </p:spPr>
        <p:txBody>
          <a:bodyPr vert="horz" wrap="square" lIns="539580" tIns="126960"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Tx/>
              <a:tabLst/>
            </a:pPr>
            <a:r>
              <a:rPr kumimoji="0" lang="en-US" sz="2400" b="1" i="0" u="none" strike="noStrike" cap="none" normalizeH="0" baseline="0" dirty="0" smtClean="0" bmk="_Toc345099384">
                <a:ln>
                  <a:noFill/>
                </a:ln>
                <a:solidFill>
                  <a:srgbClr val="000000"/>
                </a:solidFill>
                <a:effectLst/>
                <a:latin typeface="Cambria" pitchFamily="18" charset="0"/>
                <a:ea typeface="Times New Roman" pitchFamily="18" charset="0"/>
                <a:cs typeface="Calibri" pitchFamily="34" charset="0"/>
              </a:rPr>
              <a:t>7. </a:t>
            </a:r>
            <a:r>
              <a:rPr kumimoji="0" lang="id-ID" sz="2400" b="1" i="0" u="none" strike="noStrike" cap="none" normalizeH="0" baseline="0" dirty="0" smtClean="0" bmk="_Toc345099384">
                <a:ln>
                  <a:noFill/>
                </a:ln>
                <a:solidFill>
                  <a:srgbClr val="000000"/>
                </a:solidFill>
                <a:effectLst/>
                <a:latin typeface="Cambria" pitchFamily="18" charset="0"/>
                <a:ea typeface="Times New Roman" pitchFamily="18" charset="0"/>
                <a:cs typeface="Calibri" pitchFamily="34" charset="0"/>
              </a:rPr>
              <a:t>Memiliki Perilaku Inovatif Tinggi</a:t>
            </a:r>
            <a:endParaRPr kumimoji="0" lang="id-ID" sz="2400" b="1" i="0" u="none" strike="noStrike" cap="none" normalizeH="0" baseline="0" dirty="0" smtClean="0">
              <a:ln>
                <a:noFill/>
              </a:ln>
              <a:solidFill>
                <a:srgbClr val="000000"/>
              </a:solidFill>
              <a:effectLst/>
              <a:latin typeface="Cambria" pitchFamily="18"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357158" y="1357298"/>
            <a:ext cx="8572559" cy="4832092"/>
          </a:xfrm>
          <a:prstGeom prst="rect">
            <a:avLst/>
          </a:prstGeom>
        </p:spPr>
        <p:txBody>
          <a:bodyPr wrap="square">
            <a:spAutoFit/>
          </a:bodyPr>
          <a:lstStyle/>
          <a:p>
            <a:r>
              <a:rPr lang="en-US" sz="2800" dirty="0" err="1" smtClean="0"/>
              <a:t>Menurut</a:t>
            </a:r>
            <a:r>
              <a:rPr lang="en-US" sz="2800" dirty="0" smtClean="0"/>
              <a:t> Poppy King </a:t>
            </a:r>
            <a:r>
              <a:rPr lang="en-US" sz="2800" dirty="0" err="1" smtClean="0"/>
              <a:t>ada</a:t>
            </a:r>
            <a:r>
              <a:rPr lang="en-US" sz="2800" dirty="0" smtClean="0"/>
              <a:t> </a:t>
            </a:r>
            <a:r>
              <a:rPr lang="en-US" sz="2800" dirty="0" err="1" smtClean="0"/>
              <a:t>tiga</a:t>
            </a:r>
            <a:r>
              <a:rPr lang="en-US" sz="2800" dirty="0" smtClean="0"/>
              <a:t> </a:t>
            </a:r>
            <a:r>
              <a:rPr lang="en-US" sz="2800" dirty="0" err="1" smtClean="0"/>
              <a:t>hal</a:t>
            </a:r>
            <a:r>
              <a:rPr lang="en-US" sz="2800" dirty="0" smtClean="0"/>
              <a:t> yang </a:t>
            </a:r>
            <a:r>
              <a:rPr lang="en-US" sz="2800" dirty="0" err="1" smtClean="0"/>
              <a:t>selalu</a:t>
            </a:r>
            <a:r>
              <a:rPr lang="en-US" sz="2800" dirty="0" smtClean="0"/>
              <a:t> </a:t>
            </a:r>
            <a:r>
              <a:rPr lang="en-US" sz="2800" dirty="0" err="1" smtClean="0"/>
              <a:t>dihadapi</a:t>
            </a:r>
            <a:r>
              <a:rPr lang="en-US" sz="2800" dirty="0" smtClean="0"/>
              <a:t> </a:t>
            </a:r>
            <a:r>
              <a:rPr lang="en-US" sz="2800" dirty="0" err="1" smtClean="0"/>
              <a:t>seorang</a:t>
            </a:r>
            <a:r>
              <a:rPr lang="en-US" sz="2800" dirty="0" smtClean="0"/>
              <a:t> </a:t>
            </a:r>
            <a:r>
              <a:rPr lang="en-US" sz="2800" dirty="0" err="1" smtClean="0"/>
              <a:t>wirausaha</a:t>
            </a:r>
            <a:r>
              <a:rPr lang="en-US" sz="2800" dirty="0" smtClean="0"/>
              <a:t> </a:t>
            </a:r>
            <a:r>
              <a:rPr lang="en-US" sz="2800" dirty="0" err="1" smtClean="0"/>
              <a:t>di</a:t>
            </a:r>
            <a:r>
              <a:rPr lang="en-US" sz="2800" dirty="0" smtClean="0"/>
              <a:t> </a:t>
            </a:r>
            <a:r>
              <a:rPr lang="en-US" sz="2800" dirty="0" err="1" smtClean="0"/>
              <a:t>bidang</a:t>
            </a:r>
            <a:r>
              <a:rPr lang="en-US" sz="2800" dirty="0" smtClean="0"/>
              <a:t> </a:t>
            </a:r>
            <a:r>
              <a:rPr lang="en-US" sz="2800" dirty="0" err="1" smtClean="0"/>
              <a:t>apapun</a:t>
            </a:r>
            <a:r>
              <a:rPr lang="en-US" sz="2800" dirty="0" smtClean="0"/>
              <a:t>, </a:t>
            </a:r>
            <a:r>
              <a:rPr lang="en-US" sz="2800" dirty="0" err="1" smtClean="0"/>
              <a:t>yakni</a:t>
            </a:r>
            <a:r>
              <a:rPr lang="en-US" sz="2800" dirty="0" smtClean="0"/>
              <a:t> </a:t>
            </a:r>
          </a:p>
          <a:p>
            <a:pPr marL="514350" indent="-514350">
              <a:buAutoNum type="arabicParenBoth"/>
            </a:pPr>
            <a:r>
              <a:rPr lang="en-US" sz="2800" dirty="0" err="1" smtClean="0"/>
              <a:t>hambatan</a:t>
            </a:r>
            <a:r>
              <a:rPr lang="en-US" sz="2800" dirty="0" smtClean="0"/>
              <a:t>(</a:t>
            </a:r>
            <a:r>
              <a:rPr lang="en-US" sz="2800" i="1" dirty="0" smtClean="0"/>
              <a:t>obstacle</a:t>
            </a:r>
            <a:r>
              <a:rPr lang="en-US" sz="2800" dirty="0" smtClean="0"/>
              <a:t>),</a:t>
            </a:r>
          </a:p>
          <a:p>
            <a:pPr marL="514350" indent="-514350">
              <a:buAutoNum type="arabicParenBoth"/>
            </a:pPr>
            <a:r>
              <a:rPr lang="en-US" sz="2800" dirty="0" err="1" smtClean="0"/>
              <a:t>kesulitan</a:t>
            </a:r>
            <a:r>
              <a:rPr lang="en-US" sz="2800" dirty="0" smtClean="0"/>
              <a:t> (</a:t>
            </a:r>
            <a:r>
              <a:rPr lang="en-US" sz="2800" i="1" dirty="0" smtClean="0"/>
              <a:t>hardship</a:t>
            </a:r>
            <a:r>
              <a:rPr lang="en-US" sz="2800" dirty="0" smtClean="0"/>
              <a:t>), </a:t>
            </a:r>
            <a:r>
              <a:rPr lang="en-US" sz="2800" dirty="0" err="1" smtClean="0"/>
              <a:t>dan</a:t>
            </a:r>
            <a:r>
              <a:rPr lang="en-US" sz="2800" dirty="0" smtClean="0"/>
              <a:t> </a:t>
            </a:r>
          </a:p>
          <a:p>
            <a:pPr marL="514350" indent="-514350">
              <a:buAutoNum type="arabicParenBoth"/>
            </a:pPr>
            <a:r>
              <a:rPr lang="en-US" sz="2800" dirty="0" err="1" smtClean="0"/>
              <a:t>imbalan</a:t>
            </a:r>
            <a:r>
              <a:rPr lang="en-US" sz="2800" dirty="0" smtClean="0"/>
              <a:t> </a:t>
            </a:r>
            <a:r>
              <a:rPr lang="en-US" sz="2800" dirty="0" err="1" smtClean="0"/>
              <a:t>atau</a:t>
            </a:r>
            <a:r>
              <a:rPr lang="en-US" sz="2800" dirty="0" smtClean="0"/>
              <a:t> </a:t>
            </a:r>
            <a:r>
              <a:rPr lang="en-US" sz="2800" dirty="0" err="1" smtClean="0"/>
              <a:t>hasil</a:t>
            </a:r>
            <a:r>
              <a:rPr lang="en-US" sz="2800" dirty="0" smtClean="0"/>
              <a:t> </a:t>
            </a:r>
            <a:r>
              <a:rPr lang="en-US" sz="2800" dirty="0" err="1" smtClean="0"/>
              <a:t>bagi</a:t>
            </a:r>
            <a:r>
              <a:rPr lang="en-US" sz="2800" dirty="0" smtClean="0"/>
              <a:t> </a:t>
            </a:r>
            <a:r>
              <a:rPr lang="en-US" sz="2800" dirty="0" err="1" smtClean="0"/>
              <a:t>kehidupan</a:t>
            </a:r>
            <a:r>
              <a:rPr lang="en-US" sz="2800" dirty="0" smtClean="0"/>
              <a:t> yang </a:t>
            </a:r>
            <a:r>
              <a:rPr lang="en-US" sz="2800" dirty="0" err="1" smtClean="0"/>
              <a:t>memukau</a:t>
            </a:r>
            <a:endParaRPr lang="en-US" sz="2800" dirty="0" smtClean="0"/>
          </a:p>
          <a:p>
            <a:pPr marL="514350" indent="-514350"/>
            <a:r>
              <a:rPr lang="en-US" sz="2800" dirty="0" smtClean="0"/>
              <a:t>     (</a:t>
            </a:r>
            <a:r>
              <a:rPr lang="en-US" sz="2800" i="1" dirty="0" smtClean="0"/>
              <a:t>very rewarding life</a:t>
            </a:r>
            <a:r>
              <a:rPr lang="en-US" sz="2800" dirty="0" smtClean="0"/>
              <a:t>)</a:t>
            </a:r>
          </a:p>
          <a:p>
            <a:pPr marL="514350" indent="-514350"/>
            <a:r>
              <a:rPr lang="en-US" sz="2800" dirty="0" err="1" smtClean="0"/>
              <a:t>Sesungguhnya</a:t>
            </a:r>
            <a:r>
              <a:rPr lang="en-US" sz="2800" dirty="0" smtClean="0"/>
              <a:t> </a:t>
            </a:r>
            <a:r>
              <a:rPr lang="en-US" sz="2800" b="1" i="1" dirty="0" err="1" smtClean="0"/>
              <a:t>kewirausahaan</a:t>
            </a:r>
            <a:r>
              <a:rPr lang="en-US" sz="2800" dirty="0" smtClean="0"/>
              <a:t> </a:t>
            </a:r>
            <a:r>
              <a:rPr lang="en-US" sz="2800" dirty="0" err="1" smtClean="0"/>
              <a:t>dalam</a:t>
            </a:r>
            <a:r>
              <a:rPr lang="en-US" sz="2800" dirty="0" smtClean="0"/>
              <a:t> </a:t>
            </a:r>
            <a:r>
              <a:rPr lang="en-US" sz="2800" dirty="0" err="1" smtClean="0"/>
              <a:t>batas</a:t>
            </a:r>
            <a:r>
              <a:rPr lang="en-US" sz="2800" dirty="0" smtClean="0"/>
              <a:t> </a:t>
            </a:r>
            <a:r>
              <a:rPr lang="en-US" sz="2800" dirty="0" err="1" smtClean="0"/>
              <a:t>tertentu</a:t>
            </a:r>
            <a:endParaRPr lang="en-US" sz="2800" dirty="0" smtClean="0"/>
          </a:p>
          <a:p>
            <a:pPr marL="514350" indent="-514350"/>
            <a:r>
              <a:rPr lang="en-US" sz="2800" dirty="0" err="1" smtClean="0"/>
              <a:t>adalah</a:t>
            </a:r>
            <a:r>
              <a:rPr lang="en-US" sz="2800" dirty="0" smtClean="0"/>
              <a:t>  </a:t>
            </a:r>
            <a:r>
              <a:rPr lang="en-US" sz="2800" dirty="0" err="1" smtClean="0"/>
              <a:t>untuk</a:t>
            </a:r>
            <a:r>
              <a:rPr lang="en-US" sz="2800" dirty="0" smtClean="0"/>
              <a:t>  </a:t>
            </a:r>
            <a:r>
              <a:rPr lang="en-US" sz="2800" dirty="0" err="1" smtClean="0"/>
              <a:t>semua</a:t>
            </a:r>
            <a:r>
              <a:rPr lang="en-US" sz="2800" dirty="0" smtClean="0"/>
              <a:t>  </a:t>
            </a:r>
            <a:r>
              <a:rPr lang="en-US" sz="2800" dirty="0" err="1" smtClean="0"/>
              <a:t>orang</a:t>
            </a:r>
            <a:r>
              <a:rPr lang="en-US" sz="2800" dirty="0" smtClean="0"/>
              <a:t>.  </a:t>
            </a:r>
            <a:r>
              <a:rPr lang="en-US" sz="2800" dirty="0" err="1" smtClean="0"/>
              <a:t>Mengapa</a:t>
            </a:r>
            <a:r>
              <a:rPr lang="en-US" sz="2800" dirty="0" smtClean="0"/>
              <a:t>? </a:t>
            </a:r>
          </a:p>
          <a:p>
            <a:pPr marL="514350" indent="-514350"/>
            <a:r>
              <a:rPr lang="en-US" sz="2800" dirty="0" err="1" smtClean="0"/>
              <a:t>Pertama</a:t>
            </a:r>
            <a:r>
              <a:rPr lang="en-US" sz="2800" dirty="0" smtClean="0"/>
              <a:t>, </a:t>
            </a:r>
            <a:r>
              <a:rPr lang="en-US" sz="2800" dirty="0" err="1" smtClean="0"/>
              <a:t>setiap</a:t>
            </a:r>
            <a:r>
              <a:rPr lang="en-US" sz="2800" dirty="0" smtClean="0"/>
              <a:t>  </a:t>
            </a:r>
            <a:r>
              <a:rPr lang="en-US" sz="2800" dirty="0" err="1" smtClean="0"/>
              <a:t>orang</a:t>
            </a:r>
            <a:r>
              <a:rPr lang="en-US" sz="2800" dirty="0" smtClean="0"/>
              <a:t>  </a:t>
            </a:r>
            <a:r>
              <a:rPr lang="en-US" sz="2800" dirty="0" err="1" smtClean="0"/>
              <a:t>memiliki</a:t>
            </a:r>
            <a:r>
              <a:rPr lang="en-US" sz="2800" dirty="0" smtClean="0"/>
              <a:t>  </a:t>
            </a:r>
            <a:r>
              <a:rPr lang="en-US" sz="2800" dirty="0" err="1" smtClean="0"/>
              <a:t>cita-cita</a:t>
            </a:r>
            <a:r>
              <a:rPr lang="en-US" sz="2800" dirty="0" smtClean="0"/>
              <a:t>, </a:t>
            </a:r>
            <a:r>
              <a:rPr lang="en-US" sz="2800" dirty="0" err="1" smtClean="0"/>
              <a:t>impian</a:t>
            </a:r>
            <a:r>
              <a:rPr lang="en-US" sz="2800" dirty="0" smtClean="0"/>
              <a:t>,</a:t>
            </a:r>
          </a:p>
          <a:p>
            <a:pPr marL="514350" indent="-514350"/>
            <a:r>
              <a:rPr lang="en-US" sz="2800" dirty="0" err="1" smtClean="0"/>
              <a:t>atau</a:t>
            </a:r>
            <a:r>
              <a:rPr lang="en-US" sz="2800" dirty="0" smtClean="0"/>
              <a:t> </a:t>
            </a:r>
            <a:r>
              <a:rPr lang="en-US" sz="2800" dirty="0" err="1" smtClean="0"/>
              <a:t>sekurang-kurangnya</a:t>
            </a:r>
            <a:r>
              <a:rPr lang="en-US" sz="2800" dirty="0" smtClean="0"/>
              <a:t> </a:t>
            </a:r>
            <a:r>
              <a:rPr lang="en-US" sz="2800" dirty="0" err="1" smtClean="0"/>
              <a:t>harapan</a:t>
            </a:r>
            <a:r>
              <a:rPr lang="en-US" sz="2800" dirty="0" smtClean="0"/>
              <a:t> </a:t>
            </a:r>
            <a:r>
              <a:rPr lang="en-US" sz="2800" dirty="0" err="1" smtClean="0"/>
              <a:t>untuk</a:t>
            </a:r>
            <a:endParaRPr lang="en-US" sz="2800" dirty="0" smtClean="0"/>
          </a:p>
          <a:p>
            <a:pPr marL="514350" indent="-514350"/>
            <a:r>
              <a:rPr lang="en-US" sz="2800" dirty="0" err="1" smtClean="0"/>
              <a:t>meningkatkan</a:t>
            </a:r>
            <a:r>
              <a:rPr lang="en-US" sz="2800" dirty="0" smtClean="0"/>
              <a:t> </a:t>
            </a:r>
            <a:r>
              <a:rPr lang="en-US" sz="2800" dirty="0" err="1" smtClean="0"/>
              <a:t>kualitas</a:t>
            </a:r>
            <a:r>
              <a:rPr lang="en-US" sz="2800" dirty="0" smtClean="0"/>
              <a:t> </a:t>
            </a:r>
            <a:r>
              <a:rPr lang="en-US" sz="2800" dirty="0" err="1" smtClean="0"/>
              <a:t>hidupnya</a:t>
            </a:r>
            <a:r>
              <a:rPr lang="en-US" sz="2800" dirty="0" smtClean="0"/>
              <a:t> </a:t>
            </a:r>
            <a:r>
              <a:rPr lang="en-US" sz="2800" dirty="0" err="1" smtClean="0"/>
              <a:t>sebagai</a:t>
            </a:r>
            <a:r>
              <a:rPr lang="en-US" sz="2800" dirty="0" smtClean="0"/>
              <a:t> </a:t>
            </a:r>
            <a:r>
              <a:rPr lang="en-US" sz="2800" dirty="0" err="1" smtClean="0"/>
              <a:t>manusia</a:t>
            </a:r>
            <a:r>
              <a:rPr lang="en-US" sz="2800" dirty="0" smtClean="0"/>
              <a:t>.</a:t>
            </a:r>
            <a:endParaRPr lang="id-ID"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14282" y="214290"/>
            <a:ext cx="8786874"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pPr>
            <a:r>
              <a:rPr lang="en-US" sz="2800" dirty="0" err="1" smtClean="0"/>
              <a:t>Kedua</a:t>
            </a:r>
            <a:r>
              <a:rPr lang="en-US" sz="2800" dirty="0" smtClean="0"/>
              <a:t> yang </a:t>
            </a:r>
            <a:r>
              <a:rPr lang="en-US" sz="2800" dirty="0" err="1" smtClean="0"/>
              <a:t>membuat</a:t>
            </a:r>
            <a:r>
              <a:rPr lang="en-US" sz="2800" dirty="0" smtClean="0"/>
              <a:t> </a:t>
            </a:r>
            <a:r>
              <a:rPr lang="en-US" sz="2800" dirty="0" err="1" smtClean="0"/>
              <a:t>kewirausahaan</a:t>
            </a:r>
            <a:r>
              <a:rPr lang="en-US" sz="2800" dirty="0" smtClean="0"/>
              <a:t> </a:t>
            </a:r>
            <a:r>
              <a:rPr lang="en-US" sz="2800" dirty="0" err="1" smtClean="0"/>
              <a:t>itu</a:t>
            </a:r>
            <a:r>
              <a:rPr lang="en-US" sz="2800" dirty="0" smtClean="0"/>
              <a:t> </a:t>
            </a:r>
            <a:r>
              <a:rPr lang="en-US" sz="2800" dirty="0" err="1" smtClean="0"/>
              <a:t>pada</a:t>
            </a:r>
            <a:r>
              <a:rPr lang="en-US" sz="2800" dirty="0" smtClean="0"/>
              <a:t> </a:t>
            </a:r>
            <a:r>
              <a:rPr lang="en-US" sz="2800" dirty="0" err="1" smtClean="0"/>
              <a:t>dasarnya</a:t>
            </a:r>
            <a:r>
              <a:rPr lang="en-US" sz="2800" dirty="0" smtClean="0"/>
              <a:t> </a:t>
            </a:r>
            <a:r>
              <a:rPr lang="en-US" sz="2800" dirty="0" err="1" smtClean="0"/>
              <a:t>untuk</a:t>
            </a:r>
            <a:r>
              <a:rPr lang="en-US" sz="2800" dirty="0" smtClean="0"/>
              <a:t>  </a:t>
            </a:r>
            <a:r>
              <a:rPr lang="en-US" sz="2800" dirty="0" err="1" smtClean="0"/>
              <a:t>semua</a:t>
            </a:r>
            <a:r>
              <a:rPr lang="en-US" sz="2800" dirty="0" smtClean="0"/>
              <a:t> </a:t>
            </a:r>
            <a:r>
              <a:rPr lang="en-US" sz="2800" dirty="0" err="1" smtClean="0"/>
              <a:t>orang</a:t>
            </a:r>
            <a:r>
              <a:rPr lang="en-US" sz="2800" dirty="0" smtClean="0"/>
              <a:t> </a:t>
            </a:r>
            <a:r>
              <a:rPr lang="en-US" sz="2800" dirty="0" err="1" smtClean="0"/>
              <a:t>adalah</a:t>
            </a:r>
            <a:r>
              <a:rPr lang="en-US" sz="2800" dirty="0" smtClean="0"/>
              <a:t>  </a:t>
            </a:r>
            <a:r>
              <a:rPr lang="en-US" sz="2800" dirty="0" err="1" smtClean="0"/>
              <a:t>karena</a:t>
            </a:r>
            <a:r>
              <a:rPr lang="en-US" sz="2800" dirty="0" smtClean="0"/>
              <a:t>  </a:t>
            </a:r>
            <a:r>
              <a:rPr lang="en-US" sz="2800" dirty="0" err="1" smtClean="0"/>
              <a:t>hal</a:t>
            </a:r>
            <a:r>
              <a:rPr lang="en-US" sz="2800" dirty="0" smtClean="0"/>
              <a:t>  </a:t>
            </a:r>
            <a:r>
              <a:rPr lang="en-US" sz="2800" dirty="0" err="1" smtClean="0"/>
              <a:t>itu</a:t>
            </a:r>
            <a:r>
              <a:rPr lang="en-US" sz="2800" dirty="0" smtClean="0"/>
              <a:t>  </a:t>
            </a:r>
            <a:r>
              <a:rPr lang="en-US" sz="2800" dirty="0" err="1" smtClean="0"/>
              <a:t>dapat</a:t>
            </a:r>
            <a:r>
              <a:rPr lang="en-US" sz="2800" dirty="0" smtClean="0"/>
              <a:t>  </a:t>
            </a:r>
            <a:r>
              <a:rPr lang="en-US" sz="2800" dirty="0" err="1" smtClean="0"/>
              <a:t>dipelajari</a:t>
            </a:r>
            <a:r>
              <a:rPr lang="en-US" sz="2800" dirty="0" smtClean="0"/>
              <a:t>.</a:t>
            </a:r>
          </a:p>
          <a:p>
            <a:pPr lvl="0" algn="justLow" fontAlgn="base">
              <a:spcBef>
                <a:spcPct val="0"/>
              </a:spcBef>
              <a:spcAft>
                <a:spcPct val="0"/>
              </a:spcAft>
            </a:pPr>
            <a:r>
              <a:rPr lang="en-US" sz="2800" dirty="0" err="1" smtClean="0"/>
              <a:t>Ketiga</a:t>
            </a:r>
            <a:r>
              <a:rPr lang="en-US" sz="2800" dirty="0" smtClean="0"/>
              <a:t> </a:t>
            </a:r>
            <a:r>
              <a:rPr lang="en-US" sz="2800" dirty="0" err="1" smtClean="0"/>
              <a:t>adalah</a:t>
            </a:r>
            <a:r>
              <a:rPr lang="en-US" sz="2800" dirty="0" smtClean="0"/>
              <a:t> </a:t>
            </a:r>
            <a:r>
              <a:rPr lang="en-US" sz="2800" dirty="0" err="1" smtClean="0"/>
              <a:t>karena</a:t>
            </a:r>
            <a:r>
              <a:rPr lang="en-US" sz="2800" dirty="0" smtClean="0"/>
              <a:t> </a:t>
            </a:r>
            <a:r>
              <a:rPr lang="en-US" sz="2800" dirty="0" err="1" smtClean="0"/>
              <a:t>fakta</a:t>
            </a:r>
            <a:r>
              <a:rPr lang="en-US" sz="2800" dirty="0" smtClean="0"/>
              <a:t> </a:t>
            </a:r>
            <a:r>
              <a:rPr lang="en-US" sz="2800" dirty="0" err="1" smtClean="0"/>
              <a:t>sejarah</a:t>
            </a:r>
            <a:r>
              <a:rPr lang="en-US" sz="2800" dirty="0" smtClean="0"/>
              <a:t>  </a:t>
            </a:r>
            <a:r>
              <a:rPr lang="en-US" sz="2800" dirty="0" err="1" smtClean="0"/>
              <a:t>menunjukkan</a:t>
            </a:r>
            <a:r>
              <a:rPr lang="en-US" sz="2800" dirty="0" smtClean="0"/>
              <a:t> </a:t>
            </a:r>
            <a:r>
              <a:rPr lang="en-US" sz="2800" dirty="0" err="1" smtClean="0"/>
              <a:t>kepada</a:t>
            </a:r>
            <a:r>
              <a:rPr lang="en-US" sz="2800" dirty="0" smtClean="0"/>
              <a:t> </a:t>
            </a:r>
            <a:r>
              <a:rPr lang="en-US" sz="2800" dirty="0" err="1" smtClean="0"/>
              <a:t>para</a:t>
            </a:r>
            <a:r>
              <a:rPr lang="en-US" sz="2800" dirty="0" smtClean="0"/>
              <a:t> </a:t>
            </a:r>
            <a:r>
              <a:rPr lang="en-US" sz="2800" dirty="0" err="1" smtClean="0"/>
              <a:t>wirausaha</a:t>
            </a:r>
            <a:r>
              <a:rPr lang="en-US" sz="2800" dirty="0" smtClean="0"/>
              <a:t> yang paling </a:t>
            </a:r>
            <a:r>
              <a:rPr lang="en-US" sz="2800" dirty="0" err="1" smtClean="0"/>
              <a:t>berhasil</a:t>
            </a:r>
            <a:r>
              <a:rPr lang="en-US" sz="2800" dirty="0" smtClean="0"/>
              <a:t> </a:t>
            </a:r>
            <a:r>
              <a:rPr lang="en-US" sz="2800" dirty="0" err="1" smtClean="0"/>
              <a:t>sekalipun</a:t>
            </a:r>
            <a:r>
              <a:rPr lang="en-US" sz="2800" dirty="0" smtClean="0"/>
              <a:t> </a:t>
            </a:r>
            <a:r>
              <a:rPr lang="en-US" sz="2800" dirty="0" err="1" smtClean="0"/>
              <a:t>pada</a:t>
            </a:r>
            <a:r>
              <a:rPr lang="en-US" sz="2800" dirty="0" smtClean="0"/>
              <a:t> </a:t>
            </a:r>
            <a:r>
              <a:rPr lang="en-US" sz="2800" dirty="0" err="1" smtClean="0"/>
              <a:t>dasarnya</a:t>
            </a:r>
            <a:r>
              <a:rPr lang="en-US" sz="2800" dirty="0" smtClean="0"/>
              <a:t> </a:t>
            </a:r>
            <a:r>
              <a:rPr lang="en-US" sz="2800" dirty="0" err="1" smtClean="0"/>
              <a:t>adalah</a:t>
            </a:r>
            <a:r>
              <a:rPr lang="en-US" sz="2800" dirty="0" smtClean="0"/>
              <a:t> </a:t>
            </a:r>
            <a:r>
              <a:rPr lang="en-US" sz="2800" dirty="0" err="1" smtClean="0"/>
              <a:t>manusia</a:t>
            </a:r>
            <a:r>
              <a:rPr lang="en-US" sz="2800" dirty="0" smtClean="0"/>
              <a:t>  </a:t>
            </a:r>
            <a:r>
              <a:rPr lang="en-US" sz="2800" dirty="0" err="1" smtClean="0"/>
              <a:t>biasa</a:t>
            </a:r>
            <a:r>
              <a:rPr lang="en-US" sz="2800" dirty="0" smtClean="0"/>
              <a:t>.</a:t>
            </a:r>
          </a:p>
          <a:p>
            <a:pPr lvl="0" algn="justLow" fontAlgn="base">
              <a:spcBef>
                <a:spcPct val="0"/>
              </a:spcBef>
              <a:spcAft>
                <a:spcPct val="0"/>
              </a:spcAf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algn="justLow" fontAlgn="base">
              <a:spcBef>
                <a:spcPct val="0"/>
              </a:spcBef>
              <a:spcAft>
                <a:spcPct val="0"/>
              </a:spcAft>
            </a:pPr>
            <a:r>
              <a:rPr lang="en-US" sz="2800" b="1" dirty="0" smtClean="0">
                <a:latin typeface="Arial" pitchFamily="34" charset="0"/>
                <a:cs typeface="Arial" pitchFamily="34" charset="0"/>
              </a:rPr>
              <a:t>8</a:t>
            </a:r>
            <a:r>
              <a:rPr lang="en-US" sz="2800" dirty="0" smtClean="0">
                <a:latin typeface="Arial" pitchFamily="34" charset="0"/>
                <a:cs typeface="Arial" pitchFamily="34" charset="0"/>
              </a:rPr>
              <a:t>.</a:t>
            </a:r>
            <a:r>
              <a:rPr lang="id-ID" sz="2800" b="1" dirty="0" smtClean="0"/>
              <a:t> Selalu Mencari Peluang</a:t>
            </a:r>
            <a:endParaRPr lang="en-US" sz="2800" b="1" dirty="0" smtClean="0"/>
          </a:p>
          <a:p>
            <a:pPr algn="justLow" fontAlgn="base">
              <a:spcBef>
                <a:spcPct val="0"/>
              </a:spcBef>
              <a:spcAft>
                <a:spcPct val="0"/>
              </a:spcAft>
            </a:pPr>
            <a:r>
              <a:rPr lang="id-ID" sz="2800" dirty="0" smtClean="0"/>
              <a:t>Esensi kewirausahaan ialah tanggapan yang positif terhadap peluang untuk memperoleh keuntungan untuk diri sendiri dan/atau pelayanan yang lebih baik kepada pelanggan dan masyarakat, cara yang etis dan produktif untuk mencapai tujuan, </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285728"/>
            <a:ext cx="8715436" cy="6832640"/>
          </a:xfrm>
          <a:prstGeom prst="rect">
            <a:avLst/>
          </a:prstGeom>
        </p:spPr>
        <p:txBody>
          <a:bodyPr wrap="square">
            <a:spAutoFit/>
          </a:bodyPr>
          <a:lstStyle/>
          <a:p>
            <a:pPr algn="justLow" fontAlgn="base">
              <a:spcBef>
                <a:spcPct val="0"/>
              </a:spcBef>
              <a:spcAft>
                <a:spcPct val="0"/>
              </a:spcAft>
            </a:pPr>
            <a:r>
              <a:rPr lang="id-ID" sz="2800" dirty="0" smtClean="0"/>
              <a:t>serta sikap mental untuk merealisasikan tanggapan yang positif tersebut. Pengertian itu juga menampung wirausaha yang pengusaha, yang mengejar keuntungan secara etis, serta wirausaha yang bukan pengusaha, termasuk yang mengelola organisasi </a:t>
            </a:r>
            <a:r>
              <a:rPr lang="id-ID" sz="2800" i="1" dirty="0" smtClean="0"/>
              <a:t>nirlaba </a:t>
            </a:r>
            <a:r>
              <a:rPr lang="id-ID" sz="2800" dirty="0" smtClean="0"/>
              <a:t>yang bertujuan untuk memberikan pelayanan yang lebih baik bagi pelanggan/masyarakat.</a:t>
            </a:r>
            <a:endParaRPr lang="en-US" sz="2800" dirty="0" smtClean="0"/>
          </a:p>
          <a:p>
            <a:pPr algn="justLow" fontAlgn="base">
              <a:spcBef>
                <a:spcPct val="0"/>
              </a:spcBef>
              <a:spcAft>
                <a:spcPct val="0"/>
              </a:spcAft>
            </a:pPr>
            <a:endParaRPr lang="en-US" sz="2800" b="1" dirty="0" smtClean="0"/>
          </a:p>
          <a:p>
            <a:pPr algn="justLow" fontAlgn="base">
              <a:spcBef>
                <a:spcPct val="0"/>
              </a:spcBef>
              <a:spcAft>
                <a:spcPct val="0"/>
              </a:spcAft>
            </a:pPr>
            <a:r>
              <a:rPr lang="en-US" sz="2800" b="1" dirty="0" smtClean="0"/>
              <a:t>9. </a:t>
            </a:r>
            <a:r>
              <a:rPr lang="id-ID" sz="2800" b="1" dirty="0" smtClean="0"/>
              <a:t>Memiliki Jiwa Kepemimpinan</a:t>
            </a:r>
            <a:endParaRPr lang="en-US" sz="2800" b="1" dirty="0" smtClean="0"/>
          </a:p>
          <a:p>
            <a:pPr algn="justLow" fontAlgn="base">
              <a:spcBef>
                <a:spcPct val="0"/>
              </a:spcBef>
              <a:spcAft>
                <a:spcPct val="0"/>
              </a:spcAft>
            </a:pPr>
            <a:endParaRPr lang="id-ID" sz="2800" b="1" dirty="0" smtClean="0"/>
          </a:p>
          <a:p>
            <a:r>
              <a:rPr lang="en-US" sz="2800" dirty="0" err="1" smtClean="0"/>
              <a:t>Seorang</a:t>
            </a:r>
            <a:r>
              <a:rPr lang="en-US" sz="2800" dirty="0" smtClean="0"/>
              <a:t>  </a:t>
            </a:r>
            <a:r>
              <a:rPr lang="en-US" sz="2800" dirty="0" err="1" smtClean="0"/>
              <a:t>wirausaha</a:t>
            </a:r>
            <a:r>
              <a:rPr lang="en-US" sz="2800" dirty="0" smtClean="0"/>
              <a:t> yang </a:t>
            </a:r>
            <a:r>
              <a:rPr lang="en-US" sz="2800" dirty="0" err="1" smtClean="0"/>
              <a:t>berhasil</a:t>
            </a:r>
            <a:r>
              <a:rPr lang="en-US" sz="2800" dirty="0" smtClean="0"/>
              <a:t> </a:t>
            </a:r>
            <a:r>
              <a:rPr lang="en-US" sz="2800" dirty="0" err="1" smtClean="0"/>
              <a:t>selalu</a:t>
            </a:r>
            <a:r>
              <a:rPr lang="en-US" sz="2800" dirty="0" smtClean="0"/>
              <a:t> </a:t>
            </a:r>
            <a:r>
              <a:rPr lang="en-US" sz="2800" dirty="0" err="1" smtClean="0"/>
              <a:t>memiliki</a:t>
            </a:r>
            <a:r>
              <a:rPr lang="en-US" sz="2800" dirty="0" smtClean="0"/>
              <a:t> </a:t>
            </a:r>
            <a:r>
              <a:rPr lang="en-US" sz="2800" dirty="0" err="1" smtClean="0"/>
              <a:t>sifat</a:t>
            </a:r>
            <a:r>
              <a:rPr lang="en-US" sz="2800" dirty="0" smtClean="0"/>
              <a:t> </a:t>
            </a:r>
            <a:r>
              <a:rPr lang="en-US" sz="2800" dirty="0" err="1" smtClean="0"/>
              <a:t>kepemimpinan</a:t>
            </a:r>
            <a:r>
              <a:rPr lang="en-US" sz="2800" dirty="0" smtClean="0"/>
              <a:t>, </a:t>
            </a:r>
            <a:r>
              <a:rPr lang="en-US" sz="2800" dirty="0" err="1" smtClean="0"/>
              <a:t>kepeloporan</a:t>
            </a:r>
            <a:r>
              <a:rPr lang="en-US" sz="2800" dirty="0" smtClean="0"/>
              <a:t>, </a:t>
            </a:r>
            <a:r>
              <a:rPr lang="en-US" sz="2800" dirty="0" err="1" smtClean="0"/>
              <a:t>dan</a:t>
            </a:r>
            <a:r>
              <a:rPr lang="en-US" sz="2800" dirty="0" smtClean="0"/>
              <a:t> </a:t>
            </a:r>
            <a:r>
              <a:rPr lang="en-US" sz="2800" dirty="0" err="1" smtClean="0"/>
              <a:t>keteladanan</a:t>
            </a:r>
            <a:r>
              <a:rPr lang="en-US" sz="2800" dirty="0" smtClean="0"/>
              <a:t>. </a:t>
            </a:r>
            <a:r>
              <a:rPr lang="en-US" sz="2800" dirty="0" err="1" smtClean="0"/>
              <a:t>Ia</a:t>
            </a:r>
            <a:r>
              <a:rPr lang="en-US" sz="2800" dirty="0" smtClean="0"/>
              <a:t> </a:t>
            </a:r>
            <a:r>
              <a:rPr lang="en-US" sz="2800" dirty="0" err="1" smtClean="0"/>
              <a:t>selalu</a:t>
            </a:r>
            <a:r>
              <a:rPr lang="en-US" sz="2800" dirty="0" smtClean="0"/>
              <a:t> </a:t>
            </a:r>
            <a:r>
              <a:rPr lang="en-US" sz="2800" dirty="0" err="1" smtClean="0"/>
              <a:t>ingin</a:t>
            </a:r>
            <a:r>
              <a:rPr lang="en-US" sz="2800" dirty="0" smtClean="0"/>
              <a:t> </a:t>
            </a:r>
            <a:r>
              <a:rPr lang="en-US" sz="2800" dirty="0" err="1" smtClean="0"/>
              <a:t>tampil</a:t>
            </a:r>
            <a:r>
              <a:rPr lang="en-US" sz="2800" dirty="0" smtClean="0"/>
              <a:t> </a:t>
            </a:r>
            <a:r>
              <a:rPr lang="en-US" sz="2800" dirty="0" err="1" smtClean="0"/>
              <a:t>berbeda</a:t>
            </a:r>
            <a:r>
              <a:rPr lang="en-US" sz="2800" dirty="0" smtClean="0"/>
              <a:t>, </a:t>
            </a:r>
            <a:r>
              <a:rPr lang="en-US" sz="2800" dirty="0" err="1" smtClean="0"/>
              <a:t>lebih</a:t>
            </a:r>
            <a:r>
              <a:rPr lang="en-US" sz="2800" dirty="0" smtClean="0"/>
              <a:t> </a:t>
            </a:r>
            <a:r>
              <a:rPr lang="en-US" sz="2800" dirty="0" err="1" smtClean="0"/>
              <a:t>dahulu</a:t>
            </a:r>
            <a:r>
              <a:rPr lang="en-US" sz="2800" dirty="0" smtClean="0"/>
              <a:t>, </a:t>
            </a:r>
            <a:r>
              <a:rPr lang="en-US" sz="2800" dirty="0" err="1" smtClean="0"/>
              <a:t>dan</a:t>
            </a:r>
            <a:r>
              <a:rPr lang="en-US" sz="2800" dirty="0" smtClean="0"/>
              <a:t> </a:t>
            </a:r>
            <a:r>
              <a:rPr lang="en-US" sz="2800" dirty="0" err="1" smtClean="0"/>
              <a:t>lebih</a:t>
            </a:r>
            <a:r>
              <a:rPr lang="en-US" sz="2800" dirty="0" smtClean="0"/>
              <a:t> </a:t>
            </a:r>
            <a:r>
              <a:rPr lang="en-US" sz="2800" dirty="0" err="1" smtClean="0"/>
              <a:t>menonjol</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kemampuan</a:t>
            </a:r>
            <a:r>
              <a:rPr lang="en-US" sz="2800" dirty="0" smtClean="0"/>
              <a:t> </a:t>
            </a:r>
            <a:r>
              <a:rPr lang="en-US" sz="2800" dirty="0" err="1" smtClean="0"/>
              <a:t>kreativitas</a:t>
            </a:r>
            <a:r>
              <a:rPr lang="en-US" sz="2800" dirty="0" smtClean="0"/>
              <a:t> </a:t>
            </a:r>
            <a:r>
              <a:rPr lang="en-US" sz="2800" dirty="0" err="1" smtClean="0"/>
              <a:t>dan</a:t>
            </a:r>
            <a:r>
              <a:rPr lang="en-US" sz="2800" dirty="0" smtClean="0"/>
              <a:t> </a:t>
            </a:r>
            <a:r>
              <a:rPr lang="en-US" sz="2800" dirty="0" err="1" smtClean="0"/>
              <a:t>inovatif</a:t>
            </a:r>
            <a:r>
              <a:rPr lang="en-US" sz="2800" dirty="0" smtClean="0"/>
              <a:t>.</a:t>
            </a:r>
            <a:endParaRPr lang="id-ID" sz="2800" b="1" dirty="0" smtClean="0"/>
          </a:p>
          <a:p>
            <a:pPr lvl="0" algn="justLow" fontAlgn="base">
              <a:spcBef>
                <a:spcPct val="0"/>
              </a:spcBef>
              <a:spcAft>
                <a:spcPct val="0"/>
              </a:spcAft>
            </a:pPr>
            <a:endParaRPr lang="id-ID" dirty="0" smtClean="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500042"/>
            <a:ext cx="8715436" cy="6124754"/>
          </a:xfrm>
          <a:prstGeom prst="rect">
            <a:avLst/>
          </a:prstGeom>
        </p:spPr>
        <p:txBody>
          <a:bodyPr wrap="square">
            <a:spAutoFit/>
          </a:bodyPr>
          <a:lstStyle/>
          <a:p>
            <a:r>
              <a:rPr lang="en-US" sz="2800" dirty="0" err="1" smtClean="0"/>
              <a:t>Ia</a:t>
            </a:r>
            <a:r>
              <a:rPr lang="en-US" sz="2800" dirty="0" smtClean="0"/>
              <a:t> </a:t>
            </a:r>
            <a:r>
              <a:rPr lang="en-US" sz="2800" dirty="0" err="1" smtClean="0"/>
              <a:t>selalu</a:t>
            </a:r>
            <a:r>
              <a:rPr lang="en-US" sz="2800" dirty="0" smtClean="0"/>
              <a:t> </a:t>
            </a:r>
            <a:r>
              <a:rPr lang="en-US" sz="2800" dirty="0" err="1" smtClean="0"/>
              <a:t>menampilkan</a:t>
            </a:r>
            <a:r>
              <a:rPr lang="en-US" sz="2800" dirty="0" smtClean="0"/>
              <a:t> </a:t>
            </a:r>
            <a:r>
              <a:rPr lang="en-US" sz="2800" dirty="0" err="1" smtClean="0"/>
              <a:t>produk</a:t>
            </a:r>
            <a:r>
              <a:rPr lang="en-US" sz="2800" dirty="0" smtClean="0"/>
              <a:t>/</a:t>
            </a:r>
            <a:r>
              <a:rPr lang="en-US" sz="2800" dirty="0" err="1" smtClean="0"/>
              <a:t>jasa</a:t>
            </a:r>
            <a:r>
              <a:rPr lang="en-US" sz="2800" dirty="0" smtClean="0"/>
              <a:t> </a:t>
            </a:r>
            <a:r>
              <a:rPr lang="en-US" sz="2800" dirty="0" err="1" smtClean="0"/>
              <a:t>baru</a:t>
            </a:r>
            <a:r>
              <a:rPr lang="en-US" sz="2800" dirty="0" smtClean="0"/>
              <a:t> </a:t>
            </a:r>
            <a:r>
              <a:rPr lang="en-US" sz="2800" dirty="0" err="1" smtClean="0"/>
              <a:t>dan</a:t>
            </a:r>
            <a:r>
              <a:rPr lang="en-US" sz="2800" dirty="0" smtClean="0"/>
              <a:t> </a:t>
            </a:r>
            <a:r>
              <a:rPr lang="en-US" sz="2800" dirty="0" err="1" smtClean="0"/>
              <a:t>berbeda</a:t>
            </a:r>
            <a:endParaRPr lang="en-US" sz="2800" dirty="0" smtClean="0"/>
          </a:p>
          <a:p>
            <a:r>
              <a:rPr lang="en-US" sz="2800" dirty="0" err="1" smtClean="0"/>
              <a:t>sehingga</a:t>
            </a:r>
            <a:r>
              <a:rPr lang="en-US" sz="2800" dirty="0" smtClean="0"/>
              <a:t> </a:t>
            </a:r>
            <a:r>
              <a:rPr lang="en-US" sz="2800" dirty="0" err="1" smtClean="0"/>
              <a:t>ia</a:t>
            </a:r>
            <a:r>
              <a:rPr lang="en-US" sz="2800" dirty="0" smtClean="0"/>
              <a:t> </a:t>
            </a:r>
            <a:r>
              <a:rPr lang="en-US" sz="2800" dirty="0" err="1" smtClean="0"/>
              <a:t>menjadi</a:t>
            </a:r>
            <a:r>
              <a:rPr lang="en-US" sz="2800" dirty="0" smtClean="0"/>
              <a:t> </a:t>
            </a:r>
            <a:r>
              <a:rPr lang="en-US" sz="2800" dirty="0" err="1" smtClean="0"/>
              <a:t>pelopor</a:t>
            </a:r>
            <a:r>
              <a:rPr lang="en-US" sz="2800" dirty="0" smtClean="0"/>
              <a:t> yang </a:t>
            </a:r>
            <a:r>
              <a:rPr lang="en-US" sz="2800" dirty="0" err="1" smtClean="0"/>
              <a:t>baik</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produksi</a:t>
            </a:r>
            <a:r>
              <a:rPr lang="en-US" sz="2800" dirty="0" smtClean="0"/>
              <a:t> </a:t>
            </a:r>
            <a:r>
              <a:rPr lang="en-US" sz="2800" dirty="0" err="1" smtClean="0"/>
              <a:t>ataupun</a:t>
            </a:r>
            <a:r>
              <a:rPr lang="en-US" sz="2800" dirty="0" smtClean="0"/>
              <a:t> </a:t>
            </a:r>
            <a:r>
              <a:rPr lang="en-US" sz="2800" dirty="0" err="1" smtClean="0"/>
              <a:t>pemasaran</a:t>
            </a:r>
            <a:r>
              <a:rPr lang="en-US" sz="2800" dirty="0" smtClean="0"/>
              <a:t>. </a:t>
            </a:r>
            <a:r>
              <a:rPr lang="en-US" sz="2800" dirty="0" err="1" smtClean="0"/>
              <a:t>Ia</a:t>
            </a:r>
            <a:r>
              <a:rPr lang="en-US" sz="2800" dirty="0" smtClean="0"/>
              <a:t> </a:t>
            </a:r>
            <a:r>
              <a:rPr lang="en-US" sz="2800" dirty="0" err="1" smtClean="0"/>
              <a:t>selalu</a:t>
            </a:r>
            <a:r>
              <a:rPr lang="en-US" sz="2800" dirty="0" smtClean="0"/>
              <a:t> </a:t>
            </a:r>
            <a:r>
              <a:rPr lang="en-US" sz="2800" dirty="0" err="1" smtClean="0"/>
              <a:t>memanfaatkan</a:t>
            </a:r>
            <a:r>
              <a:rPr lang="en-US" sz="2800" dirty="0" smtClean="0"/>
              <a:t> </a:t>
            </a:r>
            <a:r>
              <a:rPr lang="en-US" sz="2800" dirty="0" err="1" smtClean="0"/>
              <a:t>perbedaan</a:t>
            </a:r>
            <a:r>
              <a:rPr lang="en-US" sz="2800" dirty="0" smtClean="0"/>
              <a:t> </a:t>
            </a:r>
            <a:r>
              <a:rPr lang="en-US" sz="2800" dirty="0" err="1" smtClean="0"/>
              <a:t>sebagai</a:t>
            </a:r>
            <a:r>
              <a:rPr lang="en-US" sz="2800" dirty="0" smtClean="0"/>
              <a:t> </a:t>
            </a:r>
            <a:r>
              <a:rPr lang="en-US" sz="2800" dirty="0" err="1" smtClean="0"/>
              <a:t>suatu</a:t>
            </a:r>
            <a:r>
              <a:rPr lang="en-US" sz="2800" dirty="0" smtClean="0"/>
              <a:t> yang </a:t>
            </a:r>
            <a:r>
              <a:rPr lang="en-US" sz="2800" dirty="0" err="1" smtClean="0"/>
              <a:t>menambah</a:t>
            </a:r>
            <a:r>
              <a:rPr lang="en-US" sz="2800" dirty="0" smtClean="0"/>
              <a:t> </a:t>
            </a:r>
            <a:r>
              <a:rPr lang="en-US" sz="2800" dirty="0" err="1" smtClean="0"/>
              <a:t>nilai</a:t>
            </a:r>
            <a:r>
              <a:rPr lang="en-US" sz="2800" dirty="0" smtClean="0"/>
              <a:t>. </a:t>
            </a:r>
            <a:r>
              <a:rPr lang="en-US" sz="2800" dirty="0" err="1" smtClean="0"/>
              <a:t>Oleh</a:t>
            </a:r>
            <a:r>
              <a:rPr lang="en-US" sz="2800" dirty="0" smtClean="0"/>
              <a:t> </a:t>
            </a:r>
            <a:r>
              <a:rPr lang="en-US" sz="2800" dirty="0" err="1" smtClean="0"/>
              <a:t>karena</a:t>
            </a:r>
            <a:r>
              <a:rPr lang="en-US" sz="2800" dirty="0" smtClean="0"/>
              <a:t> </a:t>
            </a:r>
            <a:r>
              <a:rPr lang="en-US" sz="2800" dirty="0" err="1" smtClean="0"/>
              <a:t>itu</a:t>
            </a:r>
            <a:r>
              <a:rPr lang="en-US" sz="2800" dirty="0" smtClean="0"/>
              <a:t>, </a:t>
            </a:r>
            <a:r>
              <a:rPr lang="en-US" sz="2800" dirty="0" err="1" smtClean="0"/>
              <a:t>perbedaan</a:t>
            </a:r>
            <a:r>
              <a:rPr lang="en-US" sz="2800" dirty="0" smtClean="0"/>
              <a:t> </a:t>
            </a:r>
            <a:r>
              <a:rPr lang="en-US" sz="2800" dirty="0" err="1" smtClean="0"/>
              <a:t>bagi</a:t>
            </a:r>
            <a:r>
              <a:rPr lang="en-US" sz="2800" dirty="0" smtClean="0"/>
              <a:t> </a:t>
            </a:r>
            <a:r>
              <a:rPr lang="en-US" sz="2800" dirty="0" err="1" smtClean="0"/>
              <a:t>seseorang</a:t>
            </a:r>
            <a:r>
              <a:rPr lang="en-US" sz="2800" dirty="0" smtClean="0"/>
              <a:t> yang </a:t>
            </a:r>
            <a:r>
              <a:rPr lang="en-US" sz="2800" dirty="0" err="1" smtClean="0"/>
              <a:t>memiliki</a:t>
            </a:r>
            <a:r>
              <a:rPr lang="en-US" sz="2800" dirty="0" smtClean="0"/>
              <a:t> </a:t>
            </a:r>
            <a:r>
              <a:rPr lang="en-US" sz="2800" dirty="0" err="1" smtClean="0"/>
              <a:t>jiwa</a:t>
            </a:r>
            <a:r>
              <a:rPr lang="en-US" sz="2800" dirty="0" smtClean="0"/>
              <a:t> </a:t>
            </a:r>
            <a:r>
              <a:rPr lang="en-US" sz="2800" dirty="0" err="1" smtClean="0"/>
              <a:t>kewirausahaan</a:t>
            </a:r>
            <a:r>
              <a:rPr lang="en-US" sz="2800" dirty="0" smtClean="0"/>
              <a:t>  </a:t>
            </a:r>
            <a:r>
              <a:rPr lang="en-US" sz="2800" dirty="0" err="1" smtClean="0"/>
              <a:t>merupakan</a:t>
            </a:r>
            <a:r>
              <a:rPr lang="en-US" sz="2800" dirty="0" smtClean="0"/>
              <a:t>  </a:t>
            </a:r>
            <a:r>
              <a:rPr lang="en-US" sz="2800" dirty="0" err="1" smtClean="0"/>
              <a:t>sumber</a:t>
            </a:r>
            <a:r>
              <a:rPr lang="en-US" sz="2800" dirty="0" smtClean="0"/>
              <a:t> </a:t>
            </a:r>
            <a:r>
              <a:rPr lang="en-US" sz="2800" dirty="0" err="1" smtClean="0"/>
              <a:t>pembaharuan</a:t>
            </a:r>
            <a:r>
              <a:rPr lang="en-US" sz="2800" dirty="0" smtClean="0"/>
              <a:t> </a:t>
            </a:r>
            <a:r>
              <a:rPr lang="en-US" sz="2800" dirty="0" err="1" smtClean="0"/>
              <a:t>untuk</a:t>
            </a:r>
            <a:r>
              <a:rPr lang="en-US" sz="2800" dirty="0" smtClean="0"/>
              <a:t>  </a:t>
            </a:r>
            <a:r>
              <a:rPr lang="en-US" sz="2800" dirty="0" err="1" smtClean="0"/>
              <a:t>menciptakan</a:t>
            </a:r>
            <a:r>
              <a:rPr lang="en-US" sz="2800" dirty="0" smtClean="0"/>
              <a:t> </a:t>
            </a:r>
            <a:r>
              <a:rPr lang="en-US" sz="2800" dirty="0" err="1" smtClean="0"/>
              <a:t>nilai</a:t>
            </a:r>
            <a:r>
              <a:rPr lang="en-US" sz="2800" dirty="0" smtClean="0"/>
              <a:t>. </a:t>
            </a:r>
            <a:r>
              <a:rPr lang="en-US" sz="2800" dirty="0" err="1" smtClean="0"/>
              <a:t>Ia</a:t>
            </a:r>
            <a:r>
              <a:rPr lang="en-US" sz="2800" dirty="0" smtClean="0"/>
              <a:t> </a:t>
            </a:r>
            <a:r>
              <a:rPr lang="en-US" sz="2800" dirty="0" err="1" smtClean="0"/>
              <a:t>selalu</a:t>
            </a:r>
            <a:r>
              <a:rPr lang="en-US" sz="2800" dirty="0" smtClean="0"/>
              <a:t> </a:t>
            </a:r>
            <a:r>
              <a:rPr lang="en-US" sz="2800" dirty="0" err="1" smtClean="0"/>
              <a:t>ingin</a:t>
            </a:r>
            <a:r>
              <a:rPr lang="en-US" sz="2800" dirty="0" smtClean="0"/>
              <a:t> </a:t>
            </a:r>
            <a:r>
              <a:rPr lang="en-US" sz="2800" dirty="0" err="1" smtClean="0"/>
              <a:t>bergaul</a:t>
            </a:r>
            <a:r>
              <a:rPr lang="en-US" sz="2800" dirty="0" smtClean="0"/>
              <a:t> </a:t>
            </a:r>
            <a:r>
              <a:rPr lang="en-US" sz="2800" dirty="0" err="1" smtClean="0"/>
              <a:t>untuk</a:t>
            </a:r>
            <a:r>
              <a:rPr lang="en-US" sz="2800" dirty="0" smtClean="0"/>
              <a:t> </a:t>
            </a:r>
            <a:r>
              <a:rPr lang="en-US" sz="2800" dirty="0" err="1" smtClean="0"/>
              <a:t>mencari</a:t>
            </a:r>
            <a:r>
              <a:rPr lang="en-US" sz="2800" dirty="0" smtClean="0"/>
              <a:t> </a:t>
            </a:r>
            <a:r>
              <a:rPr lang="en-US" sz="2800" dirty="0" err="1" smtClean="0"/>
              <a:t>peluang</a:t>
            </a:r>
            <a:r>
              <a:rPr lang="en-US" sz="2800" dirty="0" smtClean="0"/>
              <a:t>, </a:t>
            </a:r>
            <a:r>
              <a:rPr lang="en-US" sz="2800" dirty="0" err="1" smtClean="0"/>
              <a:t>terbuka</a:t>
            </a:r>
            <a:r>
              <a:rPr lang="en-US" sz="2800" dirty="0" smtClean="0"/>
              <a:t> </a:t>
            </a:r>
            <a:r>
              <a:rPr lang="en-US" sz="2800" dirty="0" err="1" smtClean="0"/>
              <a:t>untuk</a:t>
            </a:r>
            <a:r>
              <a:rPr lang="en-US" sz="2800" dirty="0" smtClean="0"/>
              <a:t> </a:t>
            </a:r>
            <a:r>
              <a:rPr lang="en-US" sz="2800" dirty="0" err="1" smtClean="0"/>
              <a:t>menerima</a:t>
            </a:r>
            <a:r>
              <a:rPr lang="en-US" sz="2800" dirty="0" smtClean="0"/>
              <a:t> </a:t>
            </a:r>
            <a:r>
              <a:rPr lang="en-US" sz="2800" dirty="0" err="1" smtClean="0"/>
              <a:t>kritik</a:t>
            </a:r>
            <a:r>
              <a:rPr lang="en-US" sz="2800" dirty="0" smtClean="0"/>
              <a:t> </a:t>
            </a:r>
            <a:r>
              <a:rPr lang="en-US" sz="2800" dirty="0" err="1" smtClean="0"/>
              <a:t>dan</a:t>
            </a:r>
            <a:r>
              <a:rPr lang="en-US" sz="2800" dirty="0" smtClean="0"/>
              <a:t> saran, </a:t>
            </a:r>
            <a:r>
              <a:rPr lang="en-US" sz="2800" dirty="0" err="1" smtClean="0"/>
              <a:t>kemudian</a:t>
            </a:r>
            <a:r>
              <a:rPr lang="en-US" sz="2800" dirty="0" smtClean="0"/>
              <a:t> </a:t>
            </a:r>
            <a:r>
              <a:rPr lang="en-US" sz="2800" dirty="0" err="1" smtClean="0"/>
              <a:t>menjadikannya</a:t>
            </a:r>
            <a:r>
              <a:rPr lang="en-US" sz="2800" dirty="0" smtClean="0"/>
              <a:t> </a:t>
            </a:r>
            <a:r>
              <a:rPr lang="en-US" sz="2800" dirty="0" err="1" smtClean="0"/>
              <a:t>peluang</a:t>
            </a:r>
            <a:r>
              <a:rPr lang="en-US" sz="2800" dirty="0" smtClean="0"/>
              <a:t>. </a:t>
            </a:r>
            <a:r>
              <a:rPr lang="en-US" sz="2800" i="1" dirty="0" smtClean="0"/>
              <a:t>Leadership ability</a:t>
            </a:r>
            <a:r>
              <a:rPr lang="en-US" sz="2800" dirty="0" smtClean="0"/>
              <a:t> </a:t>
            </a:r>
            <a:r>
              <a:rPr lang="en-US" sz="2800" dirty="0" err="1" smtClean="0"/>
              <a:t>adalah</a:t>
            </a:r>
            <a:r>
              <a:rPr lang="en-US" sz="2800" dirty="0" smtClean="0"/>
              <a:t> </a:t>
            </a:r>
            <a:r>
              <a:rPr lang="en-US" sz="2800" dirty="0" err="1" smtClean="0"/>
              <a:t>kemampuan</a:t>
            </a:r>
            <a:r>
              <a:rPr lang="en-US" sz="2800" dirty="0" smtClean="0"/>
              <a:t> </a:t>
            </a:r>
            <a:r>
              <a:rPr lang="en-US" sz="2800" dirty="0" err="1" smtClean="0"/>
              <a:t>dalam</a:t>
            </a:r>
            <a:r>
              <a:rPr lang="en-US" sz="2800" dirty="0" smtClean="0"/>
              <a:t> </a:t>
            </a:r>
            <a:r>
              <a:rPr lang="en-US" sz="2800" dirty="0" err="1" smtClean="0"/>
              <a:t>kepemimpinan</a:t>
            </a:r>
            <a:r>
              <a:rPr lang="en-US" sz="2800" dirty="0" smtClean="0"/>
              <a:t>. </a:t>
            </a:r>
            <a:r>
              <a:rPr lang="en-US" sz="2800" dirty="0" err="1" smtClean="0"/>
              <a:t>Wirausaha</a:t>
            </a:r>
            <a:r>
              <a:rPr lang="en-US" sz="2800" dirty="0" smtClean="0"/>
              <a:t>  yang </a:t>
            </a:r>
            <a:r>
              <a:rPr lang="en-US" sz="2800" dirty="0" err="1" smtClean="0"/>
              <a:t>berhasil</a:t>
            </a:r>
            <a:r>
              <a:rPr lang="en-US" sz="2800" dirty="0" smtClean="0"/>
              <a:t> </a:t>
            </a:r>
            <a:r>
              <a:rPr lang="en-US" sz="2800" dirty="0" err="1" smtClean="0"/>
              <a:t>memiliki</a:t>
            </a:r>
            <a:r>
              <a:rPr lang="en-US" sz="2800" dirty="0" smtClean="0"/>
              <a:t> </a:t>
            </a:r>
            <a:r>
              <a:rPr lang="en-US" sz="2800" dirty="0" err="1" smtClean="0"/>
              <a:t>kemampuan</a:t>
            </a:r>
            <a:r>
              <a:rPr lang="en-US" sz="2800" dirty="0" smtClean="0"/>
              <a:t> </a:t>
            </a:r>
            <a:r>
              <a:rPr lang="en-US" sz="2800" dirty="0" err="1" smtClean="0"/>
              <a:t>untuk</a:t>
            </a:r>
            <a:r>
              <a:rPr lang="en-US" sz="2800" dirty="0" smtClean="0"/>
              <a:t> </a:t>
            </a:r>
            <a:r>
              <a:rPr lang="en-US" sz="2800" dirty="0" err="1" smtClean="0"/>
              <a:t>menggunakan</a:t>
            </a:r>
            <a:r>
              <a:rPr lang="en-US" sz="2800" dirty="0" smtClean="0"/>
              <a:t> </a:t>
            </a:r>
            <a:r>
              <a:rPr lang="en-US" sz="2800" dirty="0" err="1" smtClean="0"/>
              <a:t>pengaruh</a:t>
            </a:r>
            <a:r>
              <a:rPr lang="en-US" sz="2800" dirty="0" smtClean="0"/>
              <a:t> </a:t>
            </a:r>
            <a:r>
              <a:rPr lang="en-US" sz="2800" dirty="0" err="1" smtClean="0"/>
              <a:t>tanpa</a:t>
            </a:r>
            <a:r>
              <a:rPr lang="en-US" sz="2800" dirty="0" smtClean="0"/>
              <a:t> </a:t>
            </a:r>
            <a:r>
              <a:rPr lang="en-US" sz="2800" dirty="0" err="1" smtClean="0"/>
              <a:t>kekuatan</a:t>
            </a:r>
            <a:r>
              <a:rPr lang="en-US" sz="2800" dirty="0" smtClean="0"/>
              <a:t> (</a:t>
            </a:r>
            <a:r>
              <a:rPr lang="en-US" sz="2800" i="1" dirty="0" smtClean="0"/>
              <a:t>power</a:t>
            </a:r>
            <a:r>
              <a:rPr lang="en-US" sz="2800" dirty="0" smtClean="0"/>
              <a:t>), </a:t>
            </a:r>
            <a:r>
              <a:rPr lang="en-US" sz="2800" dirty="0" err="1" smtClean="0"/>
              <a:t>seorang</a:t>
            </a:r>
            <a:r>
              <a:rPr lang="en-US" sz="2800" dirty="0" smtClean="0"/>
              <a:t> </a:t>
            </a:r>
            <a:r>
              <a:rPr lang="en-US" sz="2800" dirty="0" err="1" smtClean="0"/>
              <a:t>pemimpin</a:t>
            </a:r>
            <a:r>
              <a:rPr lang="en-US" sz="2800" dirty="0" smtClean="0"/>
              <a:t> </a:t>
            </a:r>
            <a:r>
              <a:rPr lang="en-US" sz="2800" dirty="0" err="1" smtClean="0"/>
              <a:t>harus</a:t>
            </a:r>
            <a:r>
              <a:rPr lang="en-US" sz="2800" dirty="0" smtClean="0"/>
              <a:t> </a:t>
            </a:r>
            <a:r>
              <a:rPr lang="en-US" sz="2800" dirty="0" err="1" smtClean="0"/>
              <a:t>memiliki</a:t>
            </a:r>
            <a:r>
              <a:rPr lang="en-US" sz="2800" dirty="0" smtClean="0"/>
              <a:t> </a:t>
            </a:r>
            <a:r>
              <a:rPr lang="en-US" sz="2800" dirty="0" err="1" smtClean="0"/>
              <a:t>taktik</a:t>
            </a:r>
            <a:r>
              <a:rPr lang="en-US" sz="2800" dirty="0" smtClean="0"/>
              <a:t> mediator </a:t>
            </a:r>
            <a:r>
              <a:rPr lang="en-US" sz="2800" dirty="0" err="1" smtClean="0"/>
              <a:t>dan</a:t>
            </a:r>
            <a:r>
              <a:rPr lang="en-US" sz="2800" dirty="0" smtClean="0"/>
              <a:t> </a:t>
            </a:r>
            <a:r>
              <a:rPr lang="en-US" sz="2800" dirty="0" err="1" smtClean="0"/>
              <a:t>negosiator</a:t>
            </a:r>
            <a:r>
              <a:rPr lang="en-US" sz="2800" dirty="0" smtClean="0"/>
              <a:t>, </a:t>
            </a:r>
            <a:r>
              <a:rPr lang="en-US" sz="2800" dirty="0" err="1" smtClean="0"/>
              <a:t>bukan</a:t>
            </a:r>
            <a:r>
              <a:rPr lang="en-US" sz="2800" dirty="0" smtClean="0"/>
              <a:t> </a:t>
            </a:r>
            <a:r>
              <a:rPr lang="en-US" sz="2800" dirty="0" err="1" smtClean="0"/>
              <a:t>diktaktor</a:t>
            </a:r>
            <a:r>
              <a:rPr lang="en-US" sz="2800" dirty="0" smtClean="0"/>
              <a:t>.</a:t>
            </a:r>
            <a:endParaRPr lang="id-ID"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57158" y="1000109"/>
            <a:ext cx="8501122" cy="5298846"/>
          </a:xfrm>
          <a:prstGeom prst="rect">
            <a:avLst/>
          </a:prstGeom>
          <a:noFill/>
          <a:ln w="9525">
            <a:noFill/>
            <a:miter lim="800000"/>
            <a:headEnd/>
            <a:tailEnd/>
          </a:ln>
          <a:effectLst/>
        </p:spPr>
        <p:txBody>
          <a:bodyPr vert="horz" wrap="square" lIns="539580" tIns="126960" rIns="91440" bIns="0" numCol="1" anchor="ctr" anchorCtr="0" compatLnSpc="1">
            <a:prstTxWarp prst="textNoShape">
              <a:avLst/>
            </a:prstTxWarp>
            <a:spAutoFit/>
          </a:bodyPr>
          <a:lstStyle/>
          <a:p>
            <a:pPr marL="914400" marR="0" lvl="2" indent="0" defTabSz="914400" rtl="0" eaLnBrk="1" fontAlgn="base" latinLnBrk="0" hangingPunct="1">
              <a:lnSpc>
                <a:spcPct val="100000"/>
              </a:lnSpc>
              <a:spcBef>
                <a:spcPct val="0"/>
              </a:spcBef>
              <a:spcAft>
                <a:spcPct val="0"/>
              </a:spcAft>
              <a:buClrTx/>
              <a:buSzTx/>
              <a:tabLst/>
            </a:pPr>
            <a:r>
              <a:rPr kumimoji="0" lang="en-US" sz="2800" b="1" i="0" u="none" strike="noStrike" cap="none" normalizeH="0" baseline="0" dirty="0" smtClean="0" bmk="_Toc345099387">
                <a:ln>
                  <a:noFill/>
                </a:ln>
                <a:solidFill>
                  <a:srgbClr val="000000"/>
                </a:solidFill>
                <a:effectLst/>
                <a:latin typeface="Cambria" pitchFamily="18" charset="0"/>
                <a:ea typeface="Times New Roman" pitchFamily="18" charset="0"/>
                <a:cs typeface="Calibri" pitchFamily="34" charset="0"/>
              </a:rPr>
              <a:t>10 . </a:t>
            </a:r>
            <a:r>
              <a:rPr kumimoji="0" lang="id-ID" sz="2800" b="1" i="0" u="none" strike="noStrike" cap="none" normalizeH="0" baseline="0" dirty="0" smtClean="0" bmk="_Toc345099387">
                <a:ln>
                  <a:noFill/>
                </a:ln>
                <a:solidFill>
                  <a:srgbClr val="000000"/>
                </a:solidFill>
                <a:effectLst/>
                <a:latin typeface="Cambria" pitchFamily="18" charset="0"/>
                <a:ea typeface="Times New Roman" pitchFamily="18" charset="0"/>
                <a:cs typeface="Calibri" pitchFamily="34" charset="0"/>
              </a:rPr>
              <a:t>Memiliki Kemampuan Manajerial</a:t>
            </a:r>
            <a:endParaRPr kumimoji="0" lang="en-US" sz="2800" b="1" i="0" u="none" strike="noStrike" cap="none" normalizeH="0" baseline="0" dirty="0" smtClean="0" bmk="_Toc345099387">
              <a:ln>
                <a:noFill/>
              </a:ln>
              <a:solidFill>
                <a:srgbClr val="000000"/>
              </a:solidFill>
              <a:effectLst/>
              <a:latin typeface="Cambria" pitchFamily="18" charset="0"/>
              <a:ea typeface="Times New Roman" pitchFamily="18" charset="0"/>
              <a:cs typeface="Calibri" pitchFamily="34" charset="0"/>
            </a:endParaRPr>
          </a:p>
          <a:p>
            <a:pPr marL="914400" marR="0" lvl="2" indent="0" defTabSz="914400" rtl="0" eaLnBrk="1" fontAlgn="base" latinLnBrk="0" hangingPunct="1">
              <a:lnSpc>
                <a:spcPct val="100000"/>
              </a:lnSpc>
              <a:spcBef>
                <a:spcPct val="0"/>
              </a:spcBef>
              <a:spcAft>
                <a:spcPct val="0"/>
              </a:spcAft>
              <a:buClrTx/>
              <a:buSzTx/>
              <a:tabLst/>
            </a:pPr>
            <a:endParaRPr lang="en-US" sz="2800" b="1" dirty="0" smtClean="0" bmk="_Toc345099387">
              <a:solidFill>
                <a:srgbClr val="000000"/>
              </a:solidFill>
              <a:latin typeface="Cambria" pitchFamily="18" charset="0"/>
            </a:endParaRPr>
          </a:p>
          <a:p>
            <a:pPr marL="914400" marR="0" lvl="2" indent="0" defTabSz="914400" rtl="0" eaLnBrk="1" fontAlgn="base" latinLnBrk="0" hangingPunct="1">
              <a:lnSpc>
                <a:spcPct val="100000"/>
              </a:lnSpc>
              <a:spcBef>
                <a:spcPct val="0"/>
              </a:spcBef>
              <a:spcAft>
                <a:spcPct val="0"/>
              </a:spcAft>
              <a:buClrTx/>
              <a:buSzTx/>
              <a:tabLst/>
            </a:pPr>
            <a:r>
              <a:rPr lang="id-ID" sz="2400" dirty="0" smtClean="0"/>
              <a:t>Seorang wirausaha harus memiliki kemampuan  </a:t>
            </a:r>
            <a:endParaRPr lang="en-US" sz="2400" dirty="0" smtClean="0"/>
          </a:p>
          <a:p>
            <a:pPr lvl="2" fontAlgn="base">
              <a:spcBef>
                <a:spcPct val="0"/>
              </a:spcBef>
              <a:spcAft>
                <a:spcPct val="0"/>
              </a:spcAft>
            </a:pPr>
            <a:r>
              <a:rPr lang="id-ID" sz="2400" dirty="0" smtClean="0"/>
              <a:t>perencanaan usaha, mengorganisasikan usaha, </a:t>
            </a:r>
            <a:endParaRPr lang="en-US" sz="2400" dirty="0" smtClean="0"/>
          </a:p>
          <a:p>
            <a:pPr lvl="2" fontAlgn="base">
              <a:spcBef>
                <a:spcPct val="0"/>
              </a:spcBef>
              <a:spcAft>
                <a:spcPct val="0"/>
              </a:spcAft>
            </a:pPr>
            <a:r>
              <a:rPr lang="id-ID" sz="2400" dirty="0" smtClean="0"/>
              <a:t>memvisualisasikan usaha, mengelola usaha dan sumber daya manusia, mengontrol usaha, ataupun kemampuan mengintegrasikan operasi perusahaannya.</a:t>
            </a:r>
            <a:r>
              <a:rPr lang="en-US" sz="2400" dirty="0" smtClean="0"/>
              <a:t> </a:t>
            </a:r>
            <a:r>
              <a:rPr lang="id-ID" sz="2400" dirty="0" smtClean="0"/>
              <a:t>Semuanya itu merupakan kemampuan managerial yang wajib dimiliki seorang </a:t>
            </a:r>
            <a:r>
              <a:rPr lang="id-ID" sz="2400" dirty="0" smtClean="0"/>
              <a:t>wirausaha.</a:t>
            </a:r>
            <a:r>
              <a:rPr lang="en-US" sz="2400" dirty="0" smtClean="0"/>
              <a:t> </a:t>
            </a:r>
            <a:r>
              <a:rPr lang="id-ID" sz="2400" dirty="0" smtClean="0"/>
              <a:t>Tanpa </a:t>
            </a:r>
            <a:r>
              <a:rPr lang="id-ID" sz="2400" dirty="0" smtClean="0"/>
              <a:t>itu semua bukan keberhasilan yang diperoleh,</a:t>
            </a:r>
            <a:r>
              <a:rPr lang="en-US" sz="2400" dirty="0" smtClean="0"/>
              <a:t> </a:t>
            </a:r>
            <a:r>
              <a:rPr lang="id-ID" sz="2400" dirty="0" smtClean="0"/>
              <a:t>melainkan kegagalan.</a:t>
            </a:r>
          </a:p>
          <a:p>
            <a:pPr lvl="2" fontAlgn="base">
              <a:spcBef>
                <a:spcPct val="0"/>
              </a:spcBef>
              <a:spcAft>
                <a:spcPct val="0"/>
              </a:spcAft>
            </a:pPr>
            <a:endParaRPr lang="en-US" sz="2400" dirty="0" smtClean="0"/>
          </a:p>
          <a:p>
            <a:pPr marL="914400" marR="0" lvl="2" indent="0" algn="l" defTabSz="914400" rtl="0" eaLnBrk="1" fontAlgn="base" latinLnBrk="0" hangingPunct="1">
              <a:lnSpc>
                <a:spcPct val="100000"/>
              </a:lnSpc>
              <a:spcBef>
                <a:spcPct val="0"/>
              </a:spcBef>
              <a:spcAft>
                <a:spcPct val="0"/>
              </a:spcAft>
              <a:buClrTx/>
              <a:buSzTx/>
              <a:tabLst/>
            </a:pPr>
            <a:endParaRPr kumimoji="0" lang="id-ID" sz="2000" b="1" i="0" u="none" strike="noStrike" cap="none" normalizeH="0" baseline="0" dirty="0" smtClean="0">
              <a:ln>
                <a:noFill/>
              </a:ln>
              <a:solidFill>
                <a:srgbClr val="000000"/>
              </a:solidFill>
              <a:effectLst/>
              <a:latin typeface="Cambria" pitchFamily="18"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28596" y="285728"/>
            <a:ext cx="8286808" cy="836086"/>
          </a:xfrm>
          <a:prstGeom prst="rect">
            <a:avLst/>
          </a:prstGeom>
          <a:noFill/>
          <a:ln w="9525">
            <a:noFill/>
            <a:miter lim="800000"/>
            <a:headEnd/>
            <a:tailEnd/>
          </a:ln>
          <a:effectLst/>
        </p:spPr>
        <p:txBody>
          <a:bodyPr vert="horz" wrap="square" lIns="539580" tIns="126960"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Tx/>
              <a:tabLst/>
            </a:pPr>
            <a:r>
              <a:rPr kumimoji="0" lang="en-US" sz="2800" b="1" i="0" u="none" strike="noStrike" cap="none" normalizeH="0" baseline="0" dirty="0" smtClean="0" bmk="_Toc345099388">
                <a:ln>
                  <a:noFill/>
                </a:ln>
                <a:solidFill>
                  <a:srgbClr val="000000"/>
                </a:solidFill>
                <a:effectLst/>
                <a:latin typeface="Cambria" pitchFamily="18" charset="0"/>
                <a:ea typeface="Times New Roman" pitchFamily="18" charset="0"/>
                <a:cs typeface="Calibri" pitchFamily="34" charset="0"/>
              </a:rPr>
              <a:t>11. </a:t>
            </a:r>
            <a:r>
              <a:rPr kumimoji="0" lang="id-ID" sz="2800" b="1" i="0" u="none" strike="noStrike" cap="none" normalizeH="0" baseline="0" dirty="0" smtClean="0" bmk="_Toc345099388">
                <a:ln>
                  <a:noFill/>
                </a:ln>
                <a:solidFill>
                  <a:srgbClr val="000000"/>
                </a:solidFill>
                <a:effectLst/>
                <a:latin typeface="Cambria" pitchFamily="18" charset="0"/>
                <a:ea typeface="Times New Roman" pitchFamily="18" charset="0"/>
                <a:cs typeface="Calibri" pitchFamily="34" charset="0"/>
              </a:rPr>
              <a:t>Memiliki Keterampilan Personal</a:t>
            </a:r>
            <a:endParaRPr kumimoji="0" lang="id-ID" sz="2800" b="1" i="0" u="none" strike="noStrike" cap="none" normalizeH="0" baseline="0" dirty="0" smtClean="0">
              <a:ln>
                <a:noFill/>
              </a:ln>
              <a:solidFill>
                <a:srgbClr val="000000"/>
              </a:solidFill>
              <a:effectLst/>
              <a:latin typeface="Cambria" pitchFamily="18" charset="0"/>
              <a:ea typeface="Times New Roman" pitchFamily="18"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214282" y="1142984"/>
            <a:ext cx="8715436" cy="5109091"/>
          </a:xfrm>
          <a:prstGeom prst="rect">
            <a:avLst/>
          </a:prstGeom>
        </p:spPr>
        <p:txBody>
          <a:bodyPr wrap="square">
            <a:spAutoFit/>
          </a:bodyPr>
          <a:lstStyle/>
          <a:p>
            <a:r>
              <a:rPr lang="en-US" sz="2800" dirty="0" err="1" smtClean="0"/>
              <a:t>Salah</a:t>
            </a:r>
            <a:r>
              <a:rPr lang="en-US" sz="2800" dirty="0" smtClean="0"/>
              <a:t> </a:t>
            </a:r>
            <a:r>
              <a:rPr lang="en-US" sz="2800" dirty="0" err="1" smtClean="0"/>
              <a:t>satu</a:t>
            </a:r>
            <a:r>
              <a:rPr lang="en-US" sz="2800" dirty="0" smtClean="0"/>
              <a:t> </a:t>
            </a:r>
            <a:r>
              <a:rPr lang="en-US" sz="2800" dirty="0" err="1" smtClean="0"/>
              <a:t>jiwa</a:t>
            </a:r>
            <a:r>
              <a:rPr lang="en-US" sz="2800" dirty="0" smtClean="0"/>
              <a:t> </a:t>
            </a:r>
            <a:r>
              <a:rPr lang="en-US" sz="2800" dirty="0" err="1" smtClean="0"/>
              <a:t>kewirausahaan</a:t>
            </a:r>
            <a:r>
              <a:rPr lang="en-US" sz="2800" dirty="0" smtClean="0"/>
              <a:t> yang </a:t>
            </a:r>
            <a:r>
              <a:rPr lang="en-US" sz="2800" dirty="0" err="1" smtClean="0"/>
              <a:t>harus</a:t>
            </a:r>
            <a:r>
              <a:rPr lang="en-US" sz="2800" dirty="0" smtClean="0"/>
              <a:t> </a:t>
            </a:r>
            <a:r>
              <a:rPr lang="en-US" sz="2800" dirty="0" err="1" smtClean="0"/>
              <a:t>dimiliki</a:t>
            </a:r>
            <a:r>
              <a:rPr lang="en-US" sz="2800" dirty="0" smtClean="0"/>
              <a:t> </a:t>
            </a:r>
            <a:r>
              <a:rPr lang="en-US" sz="2800" dirty="0" err="1" smtClean="0"/>
              <a:t>seorang</a:t>
            </a:r>
            <a:r>
              <a:rPr lang="en-US" sz="2800" dirty="0" smtClean="0"/>
              <a:t> </a:t>
            </a:r>
            <a:r>
              <a:rPr lang="en-US" sz="2800" dirty="0" err="1" smtClean="0"/>
              <a:t>wirausaha</a:t>
            </a:r>
            <a:r>
              <a:rPr lang="en-US" sz="2800" dirty="0" smtClean="0"/>
              <a:t> </a:t>
            </a:r>
            <a:r>
              <a:rPr lang="en-US" sz="2800" dirty="0" err="1" smtClean="0"/>
              <a:t>adalah</a:t>
            </a:r>
            <a:r>
              <a:rPr lang="en-US" sz="2800" dirty="0" smtClean="0"/>
              <a:t> </a:t>
            </a:r>
            <a:r>
              <a:rPr lang="en-US" sz="2800" dirty="0" err="1" smtClean="0"/>
              <a:t>kemampuan</a:t>
            </a:r>
            <a:r>
              <a:rPr lang="en-US" sz="2800" dirty="0" smtClean="0"/>
              <a:t> </a:t>
            </a:r>
            <a:r>
              <a:rPr lang="en-US" sz="2800" dirty="0" err="1" smtClean="0"/>
              <a:t>untuk</a:t>
            </a:r>
            <a:r>
              <a:rPr lang="en-US" sz="2800" dirty="0" smtClean="0"/>
              <a:t> </a:t>
            </a:r>
            <a:r>
              <a:rPr lang="en-US" sz="2800" dirty="0" err="1" smtClean="0"/>
              <a:t>memanajerial</a:t>
            </a:r>
            <a:r>
              <a:rPr lang="en-US" sz="2800" dirty="0" smtClean="0"/>
              <a:t> </a:t>
            </a:r>
            <a:r>
              <a:rPr lang="en-US" sz="2800" dirty="0" err="1" smtClean="0"/>
              <a:t>usaha</a:t>
            </a:r>
            <a:r>
              <a:rPr lang="en-US" sz="2800" dirty="0" smtClean="0"/>
              <a:t> ,</a:t>
            </a:r>
            <a:r>
              <a:rPr lang="id-ID" sz="2800" dirty="0" smtClean="0"/>
              <a:t> Wirausaha andal memiliki  c</a:t>
            </a:r>
            <a:r>
              <a:rPr lang="en-US" sz="2800" dirty="0" err="1" smtClean="0"/>
              <a:t>i</a:t>
            </a:r>
            <a:r>
              <a:rPr lang="id-ID" sz="2800" dirty="0" smtClean="0"/>
              <a:t>r</a:t>
            </a:r>
            <a:r>
              <a:rPr lang="en-US" sz="2800" dirty="0" err="1" smtClean="0"/>
              <a:t>i</a:t>
            </a:r>
            <a:r>
              <a:rPr lang="id-ID" sz="2800" dirty="0" smtClean="0"/>
              <a:t>-c</a:t>
            </a:r>
            <a:r>
              <a:rPr lang="en-US" sz="2800" dirty="0" err="1" smtClean="0"/>
              <a:t>i</a:t>
            </a:r>
            <a:r>
              <a:rPr lang="id-ID" sz="2800" dirty="0" smtClean="0"/>
              <a:t>r</a:t>
            </a:r>
            <a:r>
              <a:rPr lang="en-US" sz="2800" dirty="0" err="1" smtClean="0"/>
              <a:t>i</a:t>
            </a:r>
            <a:r>
              <a:rPr lang="en-US" sz="2800" dirty="0" smtClean="0"/>
              <a:t> :</a:t>
            </a:r>
            <a:endParaRPr lang="id-ID" sz="2800" dirty="0" smtClean="0"/>
          </a:p>
          <a:p>
            <a:pPr lvl="0"/>
            <a:r>
              <a:rPr lang="en-US" sz="2800" dirty="0" smtClean="0"/>
              <a:t>1. </a:t>
            </a:r>
            <a:r>
              <a:rPr lang="id-ID" sz="2800" dirty="0" smtClean="0"/>
              <a:t>p</a:t>
            </a:r>
            <a:r>
              <a:rPr lang="en-US" sz="2800" dirty="0" err="1" smtClean="0"/>
              <a:t>ercaya</a:t>
            </a:r>
            <a:r>
              <a:rPr lang="en-US" sz="2800" dirty="0" smtClean="0"/>
              <a:t> </a:t>
            </a:r>
            <a:r>
              <a:rPr lang="en-US" sz="2800" dirty="0" err="1" smtClean="0"/>
              <a:t>diri</a:t>
            </a:r>
            <a:r>
              <a:rPr lang="en-US" sz="2800" dirty="0" smtClean="0"/>
              <a:t> </a:t>
            </a:r>
            <a:r>
              <a:rPr lang="en-US" sz="2800" dirty="0" err="1" smtClean="0"/>
              <a:t>dan</a:t>
            </a:r>
            <a:r>
              <a:rPr lang="en-US" sz="2800" dirty="0" smtClean="0"/>
              <a:t> </a:t>
            </a:r>
            <a:r>
              <a:rPr lang="en-US" sz="2800" dirty="0" err="1" smtClean="0"/>
              <a:t>mandiri</a:t>
            </a:r>
            <a:r>
              <a:rPr lang="en-US" sz="2800" dirty="0" smtClean="0"/>
              <a:t> yang </a:t>
            </a:r>
            <a:r>
              <a:rPr lang="en-US" sz="2800" dirty="0" err="1" smtClean="0"/>
              <a:t>tinggi</a:t>
            </a:r>
            <a:r>
              <a:rPr lang="en-US" sz="2800" dirty="0" smtClean="0"/>
              <a:t> </a:t>
            </a:r>
            <a:r>
              <a:rPr lang="en-US" sz="2800" dirty="0" err="1" smtClean="0"/>
              <a:t>untuk</a:t>
            </a:r>
            <a:r>
              <a:rPr lang="en-US" sz="2800" dirty="0" smtClean="0"/>
              <a:t> </a:t>
            </a:r>
            <a:r>
              <a:rPr lang="en-US" sz="2800" dirty="0" err="1" smtClean="0"/>
              <a:t>mencari</a:t>
            </a:r>
            <a:r>
              <a:rPr lang="en-US" sz="2800" dirty="0" smtClean="0"/>
              <a:t> </a:t>
            </a:r>
            <a:r>
              <a:rPr lang="en-US" sz="2800" dirty="0" err="1" smtClean="0"/>
              <a:t>penghasilan</a:t>
            </a:r>
            <a:r>
              <a:rPr lang="en-US" sz="2800" dirty="0" smtClean="0"/>
              <a:t> </a:t>
            </a:r>
            <a:r>
              <a:rPr lang="en-US" sz="2800" dirty="0" err="1" smtClean="0"/>
              <a:t>dan</a:t>
            </a:r>
            <a:r>
              <a:rPr lang="en-US" sz="2800" dirty="0" smtClean="0"/>
              <a:t> </a:t>
            </a:r>
            <a:r>
              <a:rPr lang="en-US" sz="2800" dirty="0" err="1" smtClean="0"/>
              <a:t>keuntungan</a:t>
            </a:r>
            <a:r>
              <a:rPr lang="en-US" sz="2800" dirty="0" smtClean="0"/>
              <a:t> </a:t>
            </a:r>
            <a:r>
              <a:rPr lang="en-US" sz="2800" dirty="0" err="1" smtClean="0"/>
              <a:t>melalui</a:t>
            </a:r>
            <a:r>
              <a:rPr lang="en-US" sz="2800" dirty="0" smtClean="0"/>
              <a:t> </a:t>
            </a:r>
            <a:r>
              <a:rPr lang="en-US" sz="2800" dirty="0" err="1" smtClean="0"/>
              <a:t>usaha</a:t>
            </a:r>
            <a:r>
              <a:rPr lang="en-US" sz="2800" dirty="0" smtClean="0"/>
              <a:t> yang </a:t>
            </a:r>
            <a:r>
              <a:rPr lang="en-US" sz="2800" dirty="0" err="1" smtClean="0"/>
              <a:t>dilaksanakannya</a:t>
            </a:r>
            <a:r>
              <a:rPr lang="id-ID" sz="2800" dirty="0" smtClean="0"/>
              <a:t>;</a:t>
            </a:r>
          </a:p>
          <a:p>
            <a:pPr lvl="0"/>
            <a:endParaRPr lang="en-US" sz="2800" dirty="0" smtClean="0"/>
          </a:p>
          <a:p>
            <a:pPr lvl="0"/>
            <a:r>
              <a:rPr lang="en-US" sz="2800" dirty="0" smtClean="0"/>
              <a:t>2. </a:t>
            </a:r>
            <a:r>
              <a:rPr lang="en-US" sz="2800" dirty="0" err="1" smtClean="0"/>
              <a:t>mau</a:t>
            </a:r>
            <a:r>
              <a:rPr lang="en-US" sz="2800" dirty="0" smtClean="0"/>
              <a:t> </a:t>
            </a:r>
            <a:r>
              <a:rPr lang="en-US" sz="2800" dirty="0" err="1" smtClean="0"/>
              <a:t>dan</a:t>
            </a:r>
            <a:r>
              <a:rPr lang="en-US" sz="2800" dirty="0" smtClean="0"/>
              <a:t> </a:t>
            </a:r>
            <a:r>
              <a:rPr lang="en-US" sz="2800" dirty="0" err="1" smtClean="0"/>
              <a:t>mampu</a:t>
            </a:r>
            <a:r>
              <a:rPr lang="en-US" sz="2800" dirty="0" smtClean="0"/>
              <a:t> </a:t>
            </a:r>
            <a:r>
              <a:rPr lang="en-US" sz="2800" dirty="0" err="1" smtClean="0"/>
              <a:t>mencari</a:t>
            </a:r>
            <a:r>
              <a:rPr lang="en-US" sz="2800" dirty="0" smtClean="0"/>
              <a:t> </a:t>
            </a:r>
            <a:r>
              <a:rPr lang="en-US" sz="2800" dirty="0" err="1" smtClean="0"/>
              <a:t>dan</a:t>
            </a:r>
            <a:r>
              <a:rPr lang="en-US" sz="2800" dirty="0" smtClean="0"/>
              <a:t> </a:t>
            </a:r>
            <a:r>
              <a:rPr lang="en-US" sz="2800" dirty="0" err="1" smtClean="0"/>
              <a:t>menangkap</a:t>
            </a:r>
            <a:r>
              <a:rPr lang="en-US" sz="2800" dirty="0" smtClean="0"/>
              <a:t> </a:t>
            </a:r>
            <a:r>
              <a:rPr lang="en-US" sz="2800" dirty="0" err="1" smtClean="0"/>
              <a:t>peluang</a:t>
            </a:r>
            <a:r>
              <a:rPr lang="en-US" sz="2800" dirty="0" smtClean="0"/>
              <a:t> yang </a:t>
            </a:r>
            <a:r>
              <a:rPr lang="en-US" sz="2800" dirty="0" err="1" smtClean="0"/>
              <a:t>menguntungkan</a:t>
            </a:r>
            <a:r>
              <a:rPr lang="en-US" sz="2800" dirty="0" smtClean="0"/>
              <a:t> </a:t>
            </a:r>
            <a:r>
              <a:rPr lang="en-US" sz="2800" dirty="0" err="1" smtClean="0"/>
              <a:t>dan</a:t>
            </a:r>
            <a:r>
              <a:rPr lang="en-US" sz="2800" dirty="0" smtClean="0"/>
              <a:t> </a:t>
            </a:r>
            <a:r>
              <a:rPr lang="en-US" sz="2800" dirty="0" err="1" smtClean="0"/>
              <a:t>memanfaatkan</a:t>
            </a:r>
            <a:r>
              <a:rPr lang="en-US" sz="2800" dirty="0" smtClean="0"/>
              <a:t> </a:t>
            </a:r>
            <a:r>
              <a:rPr lang="en-US" sz="2800" dirty="0" err="1" smtClean="0"/>
              <a:t>peluang</a:t>
            </a:r>
            <a:r>
              <a:rPr lang="en-US" sz="2800" dirty="0" smtClean="0"/>
              <a:t> </a:t>
            </a:r>
            <a:r>
              <a:rPr lang="en-US" sz="2800" dirty="0" err="1" smtClean="0"/>
              <a:t>tersebut</a:t>
            </a:r>
            <a:r>
              <a:rPr lang="id-ID" sz="2800" dirty="0" smtClean="0"/>
              <a:t>;</a:t>
            </a:r>
          </a:p>
          <a:p>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85720" y="642918"/>
            <a:ext cx="8643998"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3.</a:t>
            </a:r>
            <a:r>
              <a:rPr kumimoji="0" lang="en-US" sz="28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mau</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mampu</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bekerja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keras</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tekun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untuk</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1" fontAlgn="base" latinLnBrk="0" hangingPunct="1">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menghasilkan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barang</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jasa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lebih</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tepat</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1" fontAlgn="base" latinLnBrk="0" hangingPunct="1">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effisien</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4.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mau</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mampu</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berkomunikasi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tawar</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menawar</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kumimoji="0" lang="en-US" sz="28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musyawarah</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berbagai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pihak</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terutama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kepada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pembeli</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p>
          <a:p>
            <a:pPr marL="0" marR="0" lvl="0" indent="0" algn="justLow"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5. </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mampu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menghadapi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hidup</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menangani</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usaha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tabLst/>
            </a:pPr>
            <a:r>
              <a:rPr lang="en-US" sz="2800" dirty="0" smtClean="0">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terencana</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jujur</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hemat</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disiplin</a:t>
            </a: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en-US"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lvl="0"/>
            <a:r>
              <a:rPr lang="en-US" sz="2800" dirty="0" smtClean="0"/>
              <a:t>6. </a:t>
            </a:r>
            <a:r>
              <a:rPr lang="en-US" sz="2800" dirty="0" err="1" smtClean="0"/>
              <a:t>mencintai</a:t>
            </a:r>
            <a:r>
              <a:rPr lang="en-US" sz="2800" dirty="0" smtClean="0"/>
              <a:t> </a:t>
            </a:r>
            <a:r>
              <a:rPr lang="en-US" sz="2800" dirty="0" err="1" smtClean="0"/>
              <a:t>kegiatan</a:t>
            </a:r>
            <a:r>
              <a:rPr lang="en-US" sz="2800" dirty="0" smtClean="0"/>
              <a:t> </a:t>
            </a:r>
            <a:r>
              <a:rPr lang="en-US" sz="2800" dirty="0" err="1" smtClean="0"/>
              <a:t>usahanya</a:t>
            </a:r>
            <a:r>
              <a:rPr lang="en-US" sz="2800" dirty="0" smtClean="0"/>
              <a:t> </a:t>
            </a:r>
            <a:r>
              <a:rPr lang="en-US" sz="2800" dirty="0" err="1" smtClean="0"/>
              <a:t>dan</a:t>
            </a:r>
            <a:r>
              <a:rPr lang="en-US" sz="2800" dirty="0" smtClean="0"/>
              <a:t> </a:t>
            </a:r>
            <a:r>
              <a:rPr lang="en-US" sz="2800" dirty="0" err="1" smtClean="0"/>
              <a:t>perusahaannya</a:t>
            </a:r>
            <a:r>
              <a:rPr lang="en-US" sz="2800" dirty="0" smtClean="0"/>
              <a:t>  </a:t>
            </a:r>
          </a:p>
          <a:p>
            <a:pPr lvl="0"/>
            <a:r>
              <a:rPr lang="en-US" sz="2800" dirty="0" smtClean="0"/>
              <a:t>    </a:t>
            </a:r>
            <a:r>
              <a:rPr lang="en-US" sz="2800" dirty="0" err="1" smtClean="0"/>
              <a:t>secara</a:t>
            </a:r>
            <a:r>
              <a:rPr lang="en-US" sz="2800" dirty="0" smtClean="0"/>
              <a:t> </a:t>
            </a:r>
            <a:r>
              <a:rPr lang="en-US" sz="2800" dirty="0" err="1" smtClean="0"/>
              <a:t>lugas</a:t>
            </a:r>
            <a:r>
              <a:rPr lang="en-US" sz="2800" dirty="0" smtClean="0"/>
              <a:t> </a:t>
            </a:r>
            <a:r>
              <a:rPr lang="en-US" sz="2800" dirty="0" err="1" smtClean="0"/>
              <a:t>dan</a:t>
            </a:r>
            <a:r>
              <a:rPr lang="en-US" sz="2800" dirty="0" smtClean="0"/>
              <a:t> </a:t>
            </a:r>
            <a:r>
              <a:rPr lang="en-US" sz="2800" dirty="0" err="1" smtClean="0"/>
              <a:t>tangguh</a:t>
            </a:r>
            <a:r>
              <a:rPr lang="en-US" sz="2800" dirty="0" smtClean="0"/>
              <a:t> </a:t>
            </a:r>
            <a:r>
              <a:rPr lang="en-US" sz="2800" dirty="0" err="1" smtClean="0"/>
              <a:t>tetapi</a:t>
            </a:r>
            <a:r>
              <a:rPr lang="en-US" sz="2800" dirty="0" smtClean="0"/>
              <a:t> </a:t>
            </a:r>
            <a:r>
              <a:rPr lang="en-US" sz="2800" dirty="0" err="1" smtClean="0"/>
              <a:t>cukup</a:t>
            </a:r>
            <a:r>
              <a:rPr lang="en-US" sz="2800" dirty="0" smtClean="0"/>
              <a:t> </a:t>
            </a:r>
            <a:r>
              <a:rPr lang="en-US" sz="2800" dirty="0" err="1" smtClean="0"/>
              <a:t>luwes</a:t>
            </a:r>
            <a:r>
              <a:rPr lang="en-US" sz="2800" dirty="0" smtClean="0"/>
              <a:t> </a:t>
            </a:r>
            <a:r>
              <a:rPr lang="en-US" sz="2800" dirty="0" err="1" smtClean="0"/>
              <a:t>dalam</a:t>
            </a:r>
            <a:r>
              <a:rPr lang="en-US" sz="2800" dirty="0" smtClean="0"/>
              <a:t>    </a:t>
            </a:r>
          </a:p>
          <a:p>
            <a:pPr lvl="0"/>
            <a:r>
              <a:rPr lang="en-US" sz="2800" dirty="0" smtClean="0"/>
              <a:t>    </a:t>
            </a:r>
            <a:r>
              <a:rPr lang="en-US" sz="2800" dirty="0" err="1" smtClean="0"/>
              <a:t>melindunginnya</a:t>
            </a:r>
            <a:r>
              <a:rPr lang="id-ID" sz="2800" dirty="0" smtClean="0"/>
              <a:t>; dan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42844" y="117693"/>
            <a:ext cx="8786874"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Bygrave menggambarkan wirausaha dengan konsep 10 D, yaitu</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 </a:t>
            </a:r>
          </a:p>
          <a:p>
            <a:pPr marL="457200" lvl="0" indent="-457200">
              <a:buAutoNum type="arabicPeriod"/>
            </a:pPr>
            <a:r>
              <a:rPr lang="id-ID" sz="2400" i="1" dirty="0" smtClean="0"/>
              <a:t>d</a:t>
            </a:r>
            <a:r>
              <a:rPr lang="en-US" sz="2400" i="1" dirty="0" smtClean="0"/>
              <a:t>ream</a:t>
            </a:r>
            <a:r>
              <a:rPr lang="id-ID" sz="2400" dirty="0" smtClean="0"/>
              <a:t>, </a:t>
            </a:r>
            <a:r>
              <a:rPr lang="en-US" sz="2400" dirty="0" err="1" smtClean="0"/>
              <a:t>mempunyai</a:t>
            </a:r>
            <a:r>
              <a:rPr lang="en-US" sz="2400" dirty="0" smtClean="0"/>
              <a:t>  </a:t>
            </a:r>
            <a:r>
              <a:rPr lang="en-US" sz="2400" dirty="0" err="1" smtClean="0"/>
              <a:t>visi</a:t>
            </a:r>
            <a:r>
              <a:rPr lang="en-US" sz="2400" dirty="0" smtClean="0"/>
              <a:t>  </a:t>
            </a:r>
            <a:r>
              <a:rPr lang="en-US" sz="2400" dirty="0" err="1" smtClean="0"/>
              <a:t>terhadap</a:t>
            </a:r>
            <a:r>
              <a:rPr lang="en-US" sz="2400" dirty="0" smtClean="0"/>
              <a:t>  </a:t>
            </a:r>
            <a:r>
              <a:rPr lang="en-US" sz="2400" dirty="0" err="1" smtClean="0"/>
              <a:t>masa</a:t>
            </a:r>
            <a:r>
              <a:rPr lang="en-US" sz="2400" dirty="0" smtClean="0"/>
              <a:t>  </a:t>
            </a:r>
            <a:r>
              <a:rPr lang="en-US" sz="2400" dirty="0" err="1" smtClean="0"/>
              <a:t>depan</a:t>
            </a:r>
            <a:r>
              <a:rPr lang="en-US" sz="2400" dirty="0" smtClean="0"/>
              <a:t>  </a:t>
            </a:r>
            <a:r>
              <a:rPr lang="en-US" sz="2400" dirty="0" err="1" smtClean="0"/>
              <a:t>dan</a:t>
            </a:r>
            <a:r>
              <a:rPr lang="en-US" sz="2400" dirty="0" smtClean="0"/>
              <a:t>  </a:t>
            </a:r>
            <a:r>
              <a:rPr lang="en-US" sz="2400" dirty="0" err="1" smtClean="0"/>
              <a:t>mampu</a:t>
            </a:r>
            <a:r>
              <a:rPr lang="en-US" sz="2400" dirty="0" smtClean="0"/>
              <a:t> </a:t>
            </a:r>
          </a:p>
          <a:p>
            <a:pPr marL="457200" lvl="0" indent="-457200"/>
            <a:r>
              <a:rPr lang="en-US" sz="2400" dirty="0" smtClean="0"/>
              <a:t>      </a:t>
            </a:r>
            <a:r>
              <a:rPr lang="en-US" sz="2400" dirty="0" err="1" smtClean="0"/>
              <a:t>mewujudkannya</a:t>
            </a:r>
            <a:r>
              <a:rPr lang="id-ID" sz="2400" dirty="0" smtClean="0"/>
              <a:t>;</a:t>
            </a:r>
          </a:p>
          <a:p>
            <a:pPr marL="457200" lvl="0" indent="-457200">
              <a:buAutoNum type="arabicPeriod" startAt="2"/>
            </a:pPr>
            <a:r>
              <a:rPr lang="id-ID" sz="2400" i="1" dirty="0" smtClean="0"/>
              <a:t>d</a:t>
            </a:r>
            <a:r>
              <a:rPr lang="en-US" sz="2400" i="1" dirty="0" err="1" smtClean="0"/>
              <a:t>ecisiveness</a:t>
            </a:r>
            <a:r>
              <a:rPr lang="id-ID" sz="2400" i="1" dirty="0" smtClean="0"/>
              <a:t>,</a:t>
            </a:r>
            <a:r>
              <a:rPr lang="en-US" sz="2400" dirty="0" smtClean="0"/>
              <a:t> </a:t>
            </a:r>
            <a:r>
              <a:rPr lang="en-US" sz="2400" dirty="0" err="1" smtClean="0"/>
              <a:t>tidak</a:t>
            </a:r>
            <a:r>
              <a:rPr lang="en-US" sz="2400" dirty="0" smtClean="0"/>
              <a:t> </a:t>
            </a:r>
            <a:r>
              <a:rPr lang="en-US" sz="2400" dirty="0" err="1" smtClean="0"/>
              <a:t>bekerja</a:t>
            </a:r>
            <a:r>
              <a:rPr lang="en-US" sz="2400" dirty="0" smtClean="0"/>
              <a:t> </a:t>
            </a:r>
            <a:r>
              <a:rPr lang="en-US" sz="2400" dirty="0" err="1" smtClean="0"/>
              <a:t>lambat</a:t>
            </a:r>
            <a:r>
              <a:rPr lang="en-US" sz="2400" dirty="0" smtClean="0"/>
              <a:t>, </a:t>
            </a:r>
            <a:r>
              <a:rPr lang="en-US" sz="2400" dirty="0" err="1" smtClean="0"/>
              <a:t>membuat</a:t>
            </a:r>
            <a:r>
              <a:rPr lang="en-US" sz="2400" dirty="0" smtClean="0"/>
              <a:t> </a:t>
            </a:r>
            <a:r>
              <a:rPr lang="en-US" sz="2400" dirty="0" err="1" smtClean="0"/>
              <a:t>putusan</a:t>
            </a:r>
            <a:r>
              <a:rPr lang="en-US" sz="2400" dirty="0" smtClean="0"/>
              <a:t> </a:t>
            </a:r>
          </a:p>
          <a:p>
            <a:pPr marL="457200" lvl="0" indent="-457200"/>
            <a:r>
              <a:rPr lang="en-US" sz="2400" dirty="0" smtClean="0"/>
              <a:t>      </a:t>
            </a:r>
            <a:r>
              <a:rPr lang="en-US" sz="2400" dirty="0" err="1" smtClean="0"/>
              <a:t>berdasar</a:t>
            </a:r>
            <a:r>
              <a:rPr lang="id-ID" sz="2400" dirty="0" smtClean="0"/>
              <a:t>kan</a:t>
            </a:r>
            <a:r>
              <a:rPr lang="en-US" sz="2400" dirty="0" smtClean="0"/>
              <a:t> </a:t>
            </a:r>
            <a:r>
              <a:rPr lang="en-US" sz="2400" dirty="0" err="1" smtClean="0"/>
              <a:t>perhitungan</a:t>
            </a:r>
            <a:r>
              <a:rPr lang="en-US" sz="2400" dirty="0" smtClean="0"/>
              <a:t> yang </a:t>
            </a:r>
            <a:r>
              <a:rPr lang="en-US" sz="2400" dirty="0" err="1" smtClean="0"/>
              <a:t>tepat</a:t>
            </a:r>
            <a:r>
              <a:rPr lang="id-ID" sz="2400" dirty="0" smtClean="0"/>
              <a:t>;</a:t>
            </a:r>
          </a:p>
          <a:p>
            <a:pPr lvl="0"/>
            <a:r>
              <a:rPr lang="en-US" sz="2400" i="1" dirty="0" smtClean="0"/>
              <a:t>3.  </a:t>
            </a:r>
            <a:r>
              <a:rPr lang="id-ID" sz="2400" i="1" dirty="0" smtClean="0"/>
              <a:t>d</a:t>
            </a:r>
            <a:r>
              <a:rPr lang="en-US" sz="2400" i="1" dirty="0" err="1" smtClean="0"/>
              <a:t>oers</a:t>
            </a:r>
            <a:r>
              <a:rPr lang="id-ID" sz="2400" i="1" dirty="0" smtClean="0"/>
              <a:t>,</a:t>
            </a:r>
            <a:r>
              <a:rPr lang="en-US" sz="2400" dirty="0" smtClean="0"/>
              <a:t> </a:t>
            </a:r>
            <a:r>
              <a:rPr lang="en-US" sz="2400" dirty="0" err="1" smtClean="0"/>
              <a:t>membuat</a:t>
            </a:r>
            <a:r>
              <a:rPr lang="en-US" sz="2400" dirty="0" smtClean="0"/>
              <a:t> </a:t>
            </a:r>
            <a:r>
              <a:rPr lang="en-US" sz="2400" dirty="0" err="1" smtClean="0"/>
              <a:t>putusan</a:t>
            </a:r>
            <a:r>
              <a:rPr lang="en-US" sz="2400" dirty="0" smtClean="0"/>
              <a:t> </a:t>
            </a:r>
            <a:r>
              <a:rPr lang="en-US" sz="2400" dirty="0" err="1" smtClean="0"/>
              <a:t>dan</a:t>
            </a:r>
            <a:r>
              <a:rPr lang="en-US" sz="2400" dirty="0" smtClean="0"/>
              <a:t> </a:t>
            </a:r>
            <a:r>
              <a:rPr lang="en-US" sz="2400" dirty="0" err="1" smtClean="0"/>
              <a:t>melaksanakannya</a:t>
            </a:r>
            <a:r>
              <a:rPr lang="id-ID" sz="2400" dirty="0" smtClean="0"/>
              <a:t>;</a:t>
            </a:r>
          </a:p>
          <a:p>
            <a:pPr lvl="0"/>
            <a:r>
              <a:rPr lang="en-US" sz="2400" i="1" dirty="0" smtClean="0"/>
              <a:t>4. </a:t>
            </a:r>
            <a:r>
              <a:rPr lang="id-ID" sz="2400" i="1" dirty="0" smtClean="0"/>
              <a:t>d</a:t>
            </a:r>
            <a:r>
              <a:rPr lang="en-US" sz="2400" i="1" dirty="0" err="1" smtClean="0"/>
              <a:t>etermination</a:t>
            </a:r>
            <a:r>
              <a:rPr lang="id-ID" sz="2400" i="1" dirty="0" smtClean="0"/>
              <a:t>,</a:t>
            </a:r>
            <a:r>
              <a:rPr lang="en-US" sz="2400" dirty="0" smtClean="0"/>
              <a:t> </a:t>
            </a:r>
            <a:r>
              <a:rPr lang="en-US" sz="2400" dirty="0" err="1" smtClean="0"/>
              <a:t>melaksanakan</a:t>
            </a:r>
            <a:r>
              <a:rPr lang="en-US" sz="2400" dirty="0" smtClean="0"/>
              <a:t> </a:t>
            </a:r>
            <a:r>
              <a:rPr lang="en-US" sz="2400" dirty="0" err="1" smtClean="0"/>
              <a:t>kegiatan</a:t>
            </a:r>
            <a:r>
              <a:rPr lang="en-US" sz="2400" dirty="0" smtClean="0"/>
              <a:t> </a:t>
            </a:r>
            <a:r>
              <a:rPr lang="en-US" sz="2400" dirty="0" err="1" smtClean="0"/>
              <a:t>dengan</a:t>
            </a:r>
            <a:r>
              <a:rPr lang="en-US" sz="2400" dirty="0" smtClean="0"/>
              <a:t> </a:t>
            </a:r>
            <a:r>
              <a:rPr lang="en-US" sz="2400" dirty="0" err="1" smtClean="0"/>
              <a:t>penuh</a:t>
            </a:r>
            <a:r>
              <a:rPr lang="en-US" sz="2400" dirty="0" smtClean="0"/>
              <a:t> </a:t>
            </a:r>
          </a:p>
          <a:p>
            <a:pPr lvl="0"/>
            <a:r>
              <a:rPr lang="en-US" sz="2400" dirty="0" smtClean="0"/>
              <a:t>    </a:t>
            </a:r>
            <a:r>
              <a:rPr lang="en-US" sz="2400" dirty="0" err="1" smtClean="0"/>
              <a:t>perhatian</a:t>
            </a:r>
            <a:r>
              <a:rPr lang="id-ID" sz="2400" dirty="0" smtClean="0"/>
              <a:t>;</a:t>
            </a:r>
          </a:p>
          <a:p>
            <a:pPr lvl="0"/>
            <a:r>
              <a:rPr lang="en-US" sz="2400" i="1" dirty="0" smtClean="0"/>
              <a:t>5. </a:t>
            </a:r>
            <a:r>
              <a:rPr lang="id-ID" sz="2400" i="1" dirty="0" smtClean="0"/>
              <a:t>d</a:t>
            </a:r>
            <a:r>
              <a:rPr lang="en-US" sz="2400" i="1" dirty="0" err="1" smtClean="0"/>
              <a:t>edication</a:t>
            </a:r>
            <a:r>
              <a:rPr lang="id-ID" sz="2400" dirty="0" smtClean="0"/>
              <a:t>,</a:t>
            </a:r>
            <a:r>
              <a:rPr lang="en-US" sz="2400" dirty="0" smtClean="0"/>
              <a:t> </a:t>
            </a:r>
            <a:r>
              <a:rPr lang="en-US" sz="2400" dirty="0" err="1" smtClean="0"/>
              <a:t>mempunyai</a:t>
            </a:r>
            <a:r>
              <a:rPr lang="en-US" sz="2400" dirty="0" smtClean="0"/>
              <a:t> </a:t>
            </a:r>
            <a:r>
              <a:rPr lang="en-US" sz="2400" dirty="0" err="1" smtClean="0"/>
              <a:t>dedikasi</a:t>
            </a:r>
            <a:r>
              <a:rPr lang="en-US" sz="2400" dirty="0" smtClean="0"/>
              <a:t> </a:t>
            </a:r>
            <a:r>
              <a:rPr lang="en-US" sz="2400" dirty="0" err="1" smtClean="0"/>
              <a:t>tinggi</a:t>
            </a:r>
            <a:r>
              <a:rPr lang="en-US" sz="2400" dirty="0" smtClean="0"/>
              <a:t> </a:t>
            </a:r>
            <a:r>
              <a:rPr lang="en-US" sz="2400" dirty="0" err="1" smtClean="0"/>
              <a:t>dalam</a:t>
            </a:r>
            <a:r>
              <a:rPr lang="en-US" sz="2400" dirty="0" smtClean="0"/>
              <a:t> </a:t>
            </a:r>
            <a:r>
              <a:rPr lang="en-US" sz="2400" dirty="0" err="1" smtClean="0"/>
              <a:t>berusaha</a:t>
            </a:r>
            <a:r>
              <a:rPr lang="id-ID" sz="2400" dirty="0" smtClean="0"/>
              <a:t>;</a:t>
            </a:r>
          </a:p>
          <a:p>
            <a:pPr lvl="0"/>
            <a:r>
              <a:rPr lang="en-US" sz="2400" i="1" dirty="0" smtClean="0"/>
              <a:t>6. </a:t>
            </a:r>
            <a:r>
              <a:rPr lang="id-ID" sz="2400" i="1" dirty="0" smtClean="0"/>
              <a:t>d</a:t>
            </a:r>
            <a:r>
              <a:rPr lang="en-US" sz="2400" i="1" dirty="0" err="1" smtClean="0"/>
              <a:t>evotion</a:t>
            </a:r>
            <a:r>
              <a:rPr lang="id-ID" sz="2400" dirty="0" smtClean="0"/>
              <a:t>,</a:t>
            </a:r>
            <a:r>
              <a:rPr lang="en-US" sz="2400" dirty="0" smtClean="0"/>
              <a:t> </a:t>
            </a:r>
            <a:r>
              <a:rPr lang="en-US" sz="2400" dirty="0" err="1" smtClean="0"/>
              <a:t>mencintai</a:t>
            </a:r>
            <a:r>
              <a:rPr lang="en-US" sz="2400" dirty="0" smtClean="0"/>
              <a:t> </a:t>
            </a:r>
            <a:r>
              <a:rPr lang="en-US" sz="2400" dirty="0" err="1" smtClean="0"/>
              <a:t>pekerjaan</a:t>
            </a:r>
            <a:r>
              <a:rPr lang="en-US" sz="2400" dirty="0" smtClean="0"/>
              <a:t> yang </a:t>
            </a:r>
            <a:r>
              <a:rPr lang="en-US" sz="2400" dirty="0" err="1" smtClean="0"/>
              <a:t>dimiliki</a:t>
            </a:r>
            <a:r>
              <a:rPr lang="id-ID" sz="2400" dirty="0" smtClean="0"/>
              <a:t>;</a:t>
            </a:r>
          </a:p>
          <a:p>
            <a:pPr lvl="0"/>
            <a:r>
              <a:rPr lang="en-US" sz="2400" i="1" dirty="0" smtClean="0"/>
              <a:t>7. </a:t>
            </a:r>
            <a:r>
              <a:rPr lang="id-ID" sz="2400" i="1" dirty="0" smtClean="0"/>
              <a:t>d</a:t>
            </a:r>
            <a:r>
              <a:rPr lang="en-US" sz="2400" i="1" dirty="0" err="1" smtClean="0"/>
              <a:t>etails</a:t>
            </a:r>
            <a:r>
              <a:rPr lang="id-ID" sz="2400" dirty="0" smtClean="0"/>
              <a:t>,</a:t>
            </a:r>
            <a:r>
              <a:rPr lang="en-US" sz="2400" dirty="0" smtClean="0"/>
              <a:t> </a:t>
            </a:r>
            <a:r>
              <a:rPr lang="en-US" sz="2400" dirty="0" err="1" smtClean="0"/>
              <a:t>memperhatikan</a:t>
            </a:r>
            <a:r>
              <a:rPr lang="en-US" sz="2400" dirty="0" smtClean="0"/>
              <a:t> </a:t>
            </a:r>
            <a:r>
              <a:rPr lang="en-US" sz="2400" dirty="0" err="1" smtClean="0"/>
              <a:t>faktor-faktor</a:t>
            </a:r>
            <a:r>
              <a:rPr lang="en-US" sz="2400" dirty="0" smtClean="0"/>
              <a:t> </a:t>
            </a:r>
            <a:r>
              <a:rPr lang="en-US" sz="2400" dirty="0" err="1" smtClean="0"/>
              <a:t>kritis</a:t>
            </a:r>
            <a:r>
              <a:rPr lang="en-US" sz="2400" dirty="0" smtClean="0"/>
              <a:t> </a:t>
            </a:r>
            <a:r>
              <a:rPr lang="en-US" sz="2400" dirty="0" err="1" smtClean="0"/>
              <a:t>secara</a:t>
            </a:r>
            <a:r>
              <a:rPr lang="en-US" sz="2400" dirty="0" smtClean="0"/>
              <a:t> </a:t>
            </a:r>
            <a:r>
              <a:rPr lang="en-US" sz="2400" dirty="0" err="1" smtClean="0"/>
              <a:t>rinci</a:t>
            </a:r>
            <a:r>
              <a:rPr lang="id-ID" sz="2400" dirty="0" smtClean="0"/>
              <a:t>;</a:t>
            </a:r>
          </a:p>
          <a:p>
            <a:pPr lvl="0"/>
            <a:r>
              <a:rPr lang="en-US" sz="2400" i="1" dirty="0" smtClean="0"/>
              <a:t>8. </a:t>
            </a:r>
            <a:r>
              <a:rPr lang="id-ID" sz="2400" i="1" dirty="0" smtClean="0"/>
              <a:t>d</a:t>
            </a:r>
            <a:r>
              <a:rPr lang="en-US" sz="2400" i="1" dirty="0" err="1" smtClean="0"/>
              <a:t>estiny</a:t>
            </a:r>
            <a:r>
              <a:rPr lang="id-ID" sz="2400" dirty="0" smtClean="0"/>
              <a:t>,</a:t>
            </a:r>
            <a:r>
              <a:rPr lang="en-US" sz="2400" dirty="0" smtClean="0"/>
              <a:t> </a:t>
            </a:r>
            <a:r>
              <a:rPr lang="en-US" sz="2400" dirty="0" err="1" smtClean="0"/>
              <a:t>bertanggung</a:t>
            </a:r>
            <a:r>
              <a:rPr lang="en-US" sz="2400" dirty="0" smtClean="0"/>
              <a:t> </a:t>
            </a:r>
            <a:r>
              <a:rPr lang="en-US" sz="2400" dirty="0" err="1" smtClean="0"/>
              <a:t>jawab</a:t>
            </a:r>
            <a:r>
              <a:rPr lang="en-US" sz="2400" dirty="0" smtClean="0"/>
              <a:t> </a:t>
            </a:r>
            <a:r>
              <a:rPr lang="en-US" sz="2400" dirty="0" err="1" smtClean="0"/>
              <a:t>terhadap</a:t>
            </a:r>
            <a:r>
              <a:rPr lang="en-US" sz="2400" dirty="0" smtClean="0"/>
              <a:t> </a:t>
            </a:r>
            <a:r>
              <a:rPr lang="en-US" sz="2400" dirty="0" err="1" smtClean="0"/>
              <a:t>nasib</a:t>
            </a:r>
            <a:r>
              <a:rPr lang="en-US" sz="2400" dirty="0" smtClean="0"/>
              <a:t> </a:t>
            </a:r>
            <a:r>
              <a:rPr lang="en-US" sz="2400" dirty="0" err="1" smtClean="0"/>
              <a:t>dan</a:t>
            </a:r>
            <a:r>
              <a:rPr lang="en-US" sz="2400" dirty="0" smtClean="0"/>
              <a:t> </a:t>
            </a:r>
            <a:r>
              <a:rPr lang="en-US" sz="2400" dirty="0" err="1" smtClean="0"/>
              <a:t>tujuan</a:t>
            </a:r>
            <a:r>
              <a:rPr lang="en-US" sz="2400" dirty="0" smtClean="0"/>
              <a:t> </a:t>
            </a:r>
          </a:p>
          <a:p>
            <a:pPr lvl="0"/>
            <a:r>
              <a:rPr lang="en-US" sz="2400" dirty="0" smtClean="0"/>
              <a:t>    yang </a:t>
            </a:r>
            <a:r>
              <a:rPr lang="en-US" sz="2400" dirty="0" err="1" smtClean="0"/>
              <a:t>hendak</a:t>
            </a:r>
            <a:r>
              <a:rPr lang="en-US" sz="2400" dirty="0" smtClean="0"/>
              <a:t> </a:t>
            </a:r>
            <a:r>
              <a:rPr lang="en-US" sz="2400" dirty="0" err="1" smtClean="0"/>
              <a:t>dicapai</a:t>
            </a:r>
            <a:r>
              <a:rPr lang="id-ID" sz="2400" dirty="0" smtClean="0"/>
              <a:t>;</a:t>
            </a:r>
          </a:p>
          <a:p>
            <a:pPr lvl="0"/>
            <a:r>
              <a:rPr lang="en-US" sz="2400" i="1" dirty="0" smtClean="0"/>
              <a:t>9. </a:t>
            </a:r>
            <a:r>
              <a:rPr lang="id-ID" sz="2400" i="1" dirty="0" smtClean="0"/>
              <a:t>d</a:t>
            </a:r>
            <a:r>
              <a:rPr lang="en-US" sz="2400" i="1" dirty="0" err="1" smtClean="0"/>
              <a:t>ollars</a:t>
            </a:r>
            <a:r>
              <a:rPr lang="id-ID" sz="2400" dirty="0" smtClean="0"/>
              <a:t>,</a:t>
            </a:r>
            <a:r>
              <a:rPr lang="en-US" sz="2400" dirty="0" smtClean="0"/>
              <a:t> </a:t>
            </a:r>
            <a:r>
              <a:rPr lang="en-US" sz="2400" dirty="0" err="1" smtClean="0"/>
              <a:t>motivasi</a:t>
            </a:r>
            <a:r>
              <a:rPr lang="en-US" sz="2400" dirty="0" smtClean="0"/>
              <a:t> </a:t>
            </a:r>
            <a:r>
              <a:rPr lang="en-US" sz="2400" dirty="0" err="1" smtClean="0"/>
              <a:t>bukan</a:t>
            </a:r>
            <a:r>
              <a:rPr lang="en-US" sz="2400" dirty="0" smtClean="0"/>
              <a:t> </a:t>
            </a:r>
            <a:r>
              <a:rPr lang="en-US" sz="2400" dirty="0" err="1" smtClean="0"/>
              <a:t>hanya</a:t>
            </a:r>
            <a:r>
              <a:rPr lang="en-US" sz="2400" dirty="0" smtClean="0"/>
              <a:t> </a:t>
            </a:r>
            <a:r>
              <a:rPr lang="en-US" sz="2400" dirty="0" err="1" smtClean="0"/>
              <a:t>uang</a:t>
            </a:r>
            <a:r>
              <a:rPr lang="id-ID" sz="2400" dirty="0" smtClean="0"/>
              <a:t>; dan</a:t>
            </a:r>
          </a:p>
          <a:p>
            <a:pPr lvl="0"/>
            <a:r>
              <a:rPr lang="en-US" sz="2400" i="1" dirty="0" smtClean="0"/>
              <a:t>10. </a:t>
            </a:r>
            <a:r>
              <a:rPr lang="id-ID" sz="2400" i="1" dirty="0" smtClean="0"/>
              <a:t>d</a:t>
            </a:r>
            <a:r>
              <a:rPr lang="en-US" sz="2400" i="1" dirty="0" err="1" smtClean="0"/>
              <a:t>istribute</a:t>
            </a:r>
            <a:r>
              <a:rPr lang="id-ID" sz="2400" dirty="0" smtClean="0"/>
              <a:t>, </a:t>
            </a:r>
            <a:r>
              <a:rPr lang="en-US" sz="2400" dirty="0" err="1" smtClean="0"/>
              <a:t>mendistribusikan</a:t>
            </a:r>
            <a:r>
              <a:rPr lang="en-US" sz="2400" dirty="0" smtClean="0"/>
              <a:t> </a:t>
            </a:r>
            <a:r>
              <a:rPr lang="en-US" sz="2400" dirty="0" err="1" smtClean="0"/>
              <a:t>kepemilikannya</a:t>
            </a:r>
            <a:r>
              <a:rPr lang="en-US" sz="2400" dirty="0" smtClean="0"/>
              <a:t> </a:t>
            </a:r>
            <a:r>
              <a:rPr lang="en-US" sz="2400" dirty="0" err="1" smtClean="0"/>
              <a:t>terhadap</a:t>
            </a:r>
            <a:r>
              <a:rPr lang="en-US" sz="2400" dirty="0" smtClean="0"/>
              <a:t> </a:t>
            </a:r>
            <a:r>
              <a:rPr lang="en-US" sz="2400" dirty="0" err="1" smtClean="0"/>
              <a:t>orang</a:t>
            </a:r>
            <a:r>
              <a:rPr lang="en-US" sz="2400" dirty="0" smtClean="0"/>
              <a:t> </a:t>
            </a:r>
          </a:p>
          <a:p>
            <a:pPr lvl="0"/>
            <a:r>
              <a:rPr lang="en-US" sz="2400" dirty="0" smtClean="0"/>
              <a:t>      yang </a:t>
            </a:r>
            <a:r>
              <a:rPr lang="en-US" sz="2400" dirty="0" err="1" smtClean="0"/>
              <a:t>dipercayai</a:t>
            </a:r>
            <a:r>
              <a:rPr lang="en-US" sz="2400" dirty="0" smtClean="0"/>
              <a:t>.</a:t>
            </a:r>
            <a:endParaRPr lang="id-ID" sz="2400" dirty="0" smtClean="0"/>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64"/>
          </a:xfrm>
        </p:spPr>
        <p:txBody>
          <a:bodyPr>
            <a:noAutofit/>
          </a:bodyPr>
          <a:lstStyle/>
          <a:p>
            <a:pPr algn="l"/>
            <a:r>
              <a:rPr lang="id-ID" sz="2800" dirty="0" smtClean="0"/>
              <a:t>Setelah </a:t>
            </a:r>
            <a:r>
              <a:rPr lang="id-ID" sz="2800" dirty="0"/>
              <a:t>mempelajari materi </a:t>
            </a:r>
            <a:r>
              <a:rPr lang="id-ID" sz="2800" dirty="0" smtClean="0"/>
              <a:t> </a:t>
            </a:r>
            <a:r>
              <a:rPr lang="id-ID" sz="2800" dirty="0"/>
              <a:t>ini diharapkan Anda dapat:</a:t>
            </a:r>
            <a:br>
              <a:rPr lang="id-ID" sz="2800" dirty="0"/>
            </a:br>
            <a:r>
              <a:rPr lang="fi-FI" sz="2800" dirty="0"/>
              <a:t>1. </a:t>
            </a:r>
            <a:r>
              <a:rPr lang="fi-FI" sz="2800" dirty="0" smtClean="0"/>
              <a:t>Menjelaskan karakter wirausaha sukses</a:t>
            </a:r>
            <a:r>
              <a:rPr lang="id-ID" sz="2800" dirty="0"/>
              <a:t/>
            </a:r>
            <a:br>
              <a:rPr lang="id-ID" sz="2800" dirty="0"/>
            </a:br>
            <a:endParaRPr lang="id-ID"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571480"/>
            <a:ext cx="8929717" cy="7001893"/>
          </a:xfrm>
          <a:prstGeom prst="rect">
            <a:avLst/>
          </a:prstGeom>
          <a:noFill/>
          <a:ln w="9525">
            <a:noFill/>
            <a:miter lim="800000"/>
            <a:headEnd/>
            <a:tailEnd/>
          </a:ln>
          <a:effectLst/>
        </p:spPr>
        <p:txBody>
          <a:bodyPr vert="horz" wrap="square" lIns="457056" tIns="76176" rIns="91440" bIns="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id-ID" sz="2400" b="1" i="0" u="none" strike="noStrike" cap="none" normalizeH="0" baseline="0" dirty="0" smtClean="0" bmk="_Toc345099389">
                <a:ln>
                  <a:noFill/>
                </a:ln>
                <a:solidFill>
                  <a:schemeClr val="tx1"/>
                </a:solidFill>
                <a:effectLst/>
                <a:latin typeface="Cambria" pitchFamily="18" charset="0"/>
                <a:ea typeface="Times New Roman" pitchFamily="18" charset="0"/>
                <a:cs typeface="Calibri" pitchFamily="34" charset="0"/>
              </a:rPr>
              <a:t>Faktor-Faktor yang Menyebabkan Kegagalan Wirausaha</a:t>
            </a:r>
            <a:endParaRPr kumimoji="0" lang="en-US" sz="2400" b="1" i="0" u="none" strike="noStrike" cap="none" normalizeH="0" baseline="0" dirty="0" smtClean="0" bmk="_Toc345099389">
              <a:ln>
                <a:noFill/>
              </a:ln>
              <a:solidFill>
                <a:schemeClr val="tx1"/>
              </a:solidFill>
              <a:effectLst/>
              <a:latin typeface="Cambria" pitchFamily="18" charset="0"/>
              <a:ea typeface="Times New Roman" pitchFamily="18" charset="0"/>
              <a:cs typeface="Calibri" pitchFamily="34" charset="0"/>
            </a:endParaRPr>
          </a:p>
          <a:p>
            <a:pPr marL="457200" marR="0" lvl="1" indent="0" algn="l" defTabSz="914400" rtl="0" eaLnBrk="1" fontAlgn="base" latinLnBrk="0" hangingPunct="1">
              <a:lnSpc>
                <a:spcPct val="100000"/>
              </a:lnSpc>
              <a:spcBef>
                <a:spcPct val="0"/>
              </a:spcBef>
              <a:spcAft>
                <a:spcPct val="0"/>
              </a:spcAft>
              <a:buClrTx/>
              <a:buSzTx/>
              <a:tabLst/>
            </a:pPr>
            <a:endParaRPr lang="en-US" sz="2400" b="1" dirty="0" smtClean="0" bmk="_Toc345099389">
              <a:latin typeface="Cambria" pitchFamily="18" charset="0"/>
              <a:ea typeface="Times New Roman" pitchFamily="18" charset="0"/>
              <a:cs typeface="Arial" pitchFamily="34" charset="0"/>
            </a:endParaRPr>
          </a:p>
          <a:p>
            <a:pPr lvl="1" fontAlgn="base">
              <a:spcBef>
                <a:spcPct val="0"/>
              </a:spcBef>
              <a:spcAft>
                <a:spcPct val="0"/>
              </a:spcAft>
            </a:pPr>
            <a:r>
              <a:rPr lang="id-ID" sz="2400" dirty="0" smtClean="0"/>
              <a:t>Menurut Zimmerer (dalam Suryana, 2003:</a:t>
            </a:r>
            <a:r>
              <a:rPr lang="en-US" sz="2400" dirty="0" smtClean="0"/>
              <a:t> </a:t>
            </a:r>
            <a:r>
              <a:rPr lang="id-ID" sz="2400" dirty="0" smtClean="0"/>
              <a:t>44--45), ada beberapa faktor yang menyebabkan wirausaha gagal dalam menjalankan usaha barunya.</a:t>
            </a:r>
            <a:r>
              <a:rPr lang="en-US" sz="2400" dirty="0" err="1" smtClean="0"/>
              <a:t>yaitu</a:t>
            </a:r>
            <a:r>
              <a:rPr lang="en-US" sz="2400" dirty="0" smtClean="0"/>
              <a:t> :</a:t>
            </a:r>
          </a:p>
          <a:p>
            <a:pPr lvl="1" fontAlgn="base">
              <a:spcBef>
                <a:spcPct val="0"/>
              </a:spcBef>
              <a:spcAft>
                <a:spcPct val="0"/>
              </a:spcAft>
            </a:pPr>
            <a:endParaRPr lang="en-US" sz="2400" dirty="0" smtClean="0"/>
          </a:p>
          <a:p>
            <a:pPr lvl="0"/>
            <a:r>
              <a:rPr lang="en-US" sz="2400" dirty="0" smtClean="0"/>
              <a:t>1. </a:t>
            </a:r>
            <a:r>
              <a:rPr lang="id-ID" sz="2400" dirty="0" smtClean="0"/>
              <a:t>T</a:t>
            </a:r>
            <a:r>
              <a:rPr lang="en-US" sz="2400" dirty="0" err="1" smtClean="0"/>
              <a:t>idak</a:t>
            </a:r>
            <a:r>
              <a:rPr lang="en-US" sz="2400" dirty="0" smtClean="0"/>
              <a:t> </a:t>
            </a:r>
            <a:r>
              <a:rPr lang="en-US" sz="2400" dirty="0" err="1" smtClean="0"/>
              <a:t>kompeten</a:t>
            </a:r>
            <a:r>
              <a:rPr lang="en-US" sz="2400" dirty="0" smtClean="0"/>
              <a:t> </a:t>
            </a:r>
            <a:r>
              <a:rPr lang="en-US" sz="2400" dirty="0" err="1" smtClean="0"/>
              <a:t>dalam</a:t>
            </a:r>
            <a:r>
              <a:rPr lang="en-US" sz="2400" dirty="0" smtClean="0"/>
              <a:t> </a:t>
            </a:r>
            <a:r>
              <a:rPr lang="en-US" sz="2400" dirty="0" err="1" smtClean="0"/>
              <a:t>manajerial</a:t>
            </a:r>
            <a:endParaRPr lang="id-ID" sz="2400" dirty="0" smtClean="0"/>
          </a:p>
          <a:p>
            <a:r>
              <a:rPr lang="en-US" sz="2400" dirty="0" smtClean="0"/>
              <a:t>   </a:t>
            </a:r>
            <a:r>
              <a:rPr lang="en-US" sz="2400" dirty="0" err="1" smtClean="0"/>
              <a:t>Tidak</a:t>
            </a:r>
            <a:r>
              <a:rPr lang="en-US" sz="2400" dirty="0" smtClean="0"/>
              <a:t> </a:t>
            </a:r>
            <a:r>
              <a:rPr lang="en-US" sz="2400" dirty="0" err="1" smtClean="0"/>
              <a:t>kompeten</a:t>
            </a:r>
            <a:r>
              <a:rPr lang="en-US" sz="2400" dirty="0" smtClean="0"/>
              <a:t> </a:t>
            </a:r>
            <a:r>
              <a:rPr lang="en-US" sz="2400" dirty="0" err="1" smtClean="0"/>
              <a:t>atau</a:t>
            </a:r>
            <a:r>
              <a:rPr lang="en-US" sz="2400" dirty="0" smtClean="0"/>
              <a:t> </a:t>
            </a:r>
            <a:r>
              <a:rPr lang="en-US" sz="2400" dirty="0" err="1" smtClean="0"/>
              <a:t>tidak</a:t>
            </a:r>
            <a:r>
              <a:rPr lang="en-US" sz="2400" dirty="0" smtClean="0"/>
              <a:t> </a:t>
            </a:r>
            <a:r>
              <a:rPr lang="en-US" sz="2400" dirty="0" err="1" smtClean="0"/>
              <a:t>memiliki</a:t>
            </a:r>
            <a:r>
              <a:rPr lang="en-US" sz="2400" dirty="0" smtClean="0"/>
              <a:t> </a:t>
            </a:r>
            <a:r>
              <a:rPr lang="en-US" sz="2400" dirty="0" err="1" smtClean="0"/>
              <a:t>kemampuan</a:t>
            </a:r>
            <a:r>
              <a:rPr lang="en-US" sz="2400" dirty="0" smtClean="0"/>
              <a:t> </a:t>
            </a:r>
            <a:r>
              <a:rPr lang="en-US" sz="2400" dirty="0" err="1" smtClean="0"/>
              <a:t>dan</a:t>
            </a:r>
            <a:r>
              <a:rPr lang="en-US" sz="2400" dirty="0" smtClean="0"/>
              <a:t> </a:t>
            </a:r>
          </a:p>
          <a:p>
            <a:r>
              <a:rPr lang="en-US" sz="2400" dirty="0" smtClean="0"/>
              <a:t>    </a:t>
            </a:r>
            <a:r>
              <a:rPr lang="en-US" sz="2400" dirty="0" err="1" smtClean="0"/>
              <a:t>pengetahuan</a:t>
            </a:r>
            <a:r>
              <a:rPr lang="en-US" sz="2400" dirty="0" smtClean="0"/>
              <a:t> </a:t>
            </a:r>
            <a:r>
              <a:rPr lang="en-US" sz="2400" dirty="0" err="1" smtClean="0"/>
              <a:t>mengelola</a:t>
            </a:r>
            <a:r>
              <a:rPr lang="en-US" sz="2400" dirty="0" smtClean="0"/>
              <a:t> </a:t>
            </a:r>
            <a:r>
              <a:rPr lang="en-US" sz="2400" dirty="0" err="1" smtClean="0"/>
              <a:t>usaha</a:t>
            </a:r>
            <a:r>
              <a:rPr lang="en-US" sz="2400" dirty="0" smtClean="0"/>
              <a:t> </a:t>
            </a:r>
            <a:r>
              <a:rPr lang="en-US" sz="2400" dirty="0" err="1" smtClean="0"/>
              <a:t>merupakan</a:t>
            </a:r>
            <a:r>
              <a:rPr lang="en-US" sz="2400" dirty="0" smtClean="0"/>
              <a:t> </a:t>
            </a:r>
            <a:r>
              <a:rPr lang="en-US" sz="2400" dirty="0" err="1" smtClean="0"/>
              <a:t>faktor</a:t>
            </a:r>
            <a:r>
              <a:rPr lang="en-US" sz="2400" dirty="0" smtClean="0"/>
              <a:t> </a:t>
            </a:r>
            <a:r>
              <a:rPr lang="en-US" sz="2400" dirty="0" err="1" smtClean="0"/>
              <a:t>penyebab</a:t>
            </a:r>
            <a:r>
              <a:rPr lang="en-US" sz="2400" dirty="0" smtClean="0"/>
              <a:t> </a:t>
            </a:r>
          </a:p>
          <a:p>
            <a:r>
              <a:rPr lang="en-US" sz="2400" dirty="0" smtClean="0"/>
              <a:t>    </a:t>
            </a:r>
            <a:r>
              <a:rPr lang="en-US" sz="2400" dirty="0" err="1" smtClean="0"/>
              <a:t>utama</a:t>
            </a:r>
            <a:r>
              <a:rPr lang="en-US" sz="2400" dirty="0" smtClean="0"/>
              <a:t> yang </a:t>
            </a:r>
            <a:r>
              <a:rPr lang="en-US" sz="2400" dirty="0" err="1" smtClean="0"/>
              <a:t>membuat</a:t>
            </a:r>
            <a:r>
              <a:rPr lang="en-US" sz="2400" dirty="0" smtClean="0"/>
              <a:t> </a:t>
            </a:r>
            <a:r>
              <a:rPr lang="en-US" sz="2400" dirty="0" err="1" smtClean="0"/>
              <a:t>perusahaan</a:t>
            </a:r>
            <a:r>
              <a:rPr lang="en-US" sz="2400" dirty="0" smtClean="0"/>
              <a:t> </a:t>
            </a:r>
            <a:r>
              <a:rPr lang="en-US" sz="2400" dirty="0" err="1" smtClean="0"/>
              <a:t>kurang</a:t>
            </a:r>
            <a:r>
              <a:rPr lang="en-US" sz="2400" dirty="0" smtClean="0"/>
              <a:t> </a:t>
            </a:r>
            <a:r>
              <a:rPr lang="en-US" sz="2400" dirty="0" err="1" smtClean="0"/>
              <a:t>berhasil</a:t>
            </a:r>
            <a:r>
              <a:rPr lang="id-ID" sz="2400" dirty="0" smtClean="0"/>
              <a:t>;</a:t>
            </a:r>
            <a:endParaRPr lang="en-US" sz="2400" dirty="0" smtClean="0"/>
          </a:p>
          <a:p>
            <a:endParaRPr lang="id-ID" sz="2400" dirty="0" smtClean="0"/>
          </a:p>
          <a:p>
            <a:pPr lvl="0"/>
            <a:r>
              <a:rPr lang="en-US" sz="2400" dirty="0" smtClean="0"/>
              <a:t>2. </a:t>
            </a:r>
            <a:r>
              <a:rPr lang="id-ID" sz="2400" dirty="0" smtClean="0"/>
              <a:t>K</a:t>
            </a:r>
            <a:r>
              <a:rPr lang="en-US" sz="2400" dirty="0" err="1" smtClean="0"/>
              <a:t>urang</a:t>
            </a:r>
            <a:r>
              <a:rPr lang="en-US" sz="2400" dirty="0" smtClean="0"/>
              <a:t> </a:t>
            </a:r>
            <a:r>
              <a:rPr lang="en-US" sz="2400" dirty="0" err="1" smtClean="0"/>
              <a:t>berpengalaman</a:t>
            </a:r>
            <a:endParaRPr lang="id-ID" sz="2400" dirty="0" smtClean="0"/>
          </a:p>
          <a:p>
            <a:r>
              <a:rPr lang="en-US" sz="2400" dirty="0" smtClean="0"/>
              <a:t>    </a:t>
            </a:r>
            <a:r>
              <a:rPr lang="id-ID" sz="2400" dirty="0" smtClean="0"/>
              <a:t>Wirausaha k</a:t>
            </a:r>
            <a:r>
              <a:rPr lang="en-US" sz="2400" dirty="0" err="1" smtClean="0"/>
              <a:t>urang</a:t>
            </a:r>
            <a:r>
              <a:rPr lang="en-US" sz="2400" dirty="0" smtClean="0"/>
              <a:t> </a:t>
            </a:r>
            <a:r>
              <a:rPr lang="en-US" sz="2400" dirty="0" err="1" smtClean="0"/>
              <a:t>berpengalaman</a:t>
            </a:r>
            <a:r>
              <a:rPr lang="id-ID" sz="2400" dirty="0" smtClean="0"/>
              <a:t>,</a:t>
            </a:r>
            <a:r>
              <a:rPr lang="en-US" sz="2400" dirty="0" smtClean="0"/>
              <a:t> </a:t>
            </a:r>
            <a:r>
              <a:rPr lang="en-US" sz="2400" dirty="0" err="1" smtClean="0"/>
              <a:t>baik</a:t>
            </a:r>
            <a:r>
              <a:rPr lang="en-US" sz="2400" dirty="0" smtClean="0"/>
              <a:t> </a:t>
            </a:r>
            <a:r>
              <a:rPr lang="en-US" sz="2400" dirty="0" err="1" smtClean="0"/>
              <a:t>dalam</a:t>
            </a:r>
            <a:r>
              <a:rPr lang="en-US" sz="2400" dirty="0" smtClean="0"/>
              <a:t> </a:t>
            </a:r>
          </a:p>
          <a:p>
            <a:r>
              <a:rPr lang="en-US" sz="2400" dirty="0" smtClean="0"/>
              <a:t>     </a:t>
            </a:r>
            <a:r>
              <a:rPr lang="en-US" sz="2400" dirty="0" err="1" smtClean="0"/>
              <a:t>mengoordinasikan</a:t>
            </a:r>
            <a:r>
              <a:rPr lang="en-US" sz="2400" dirty="0" smtClean="0"/>
              <a:t>, </a:t>
            </a:r>
            <a:r>
              <a:rPr lang="en-US" sz="2400" dirty="0" err="1" smtClean="0"/>
              <a:t>keterampilan</a:t>
            </a:r>
            <a:r>
              <a:rPr lang="en-US" sz="2400" dirty="0" smtClean="0"/>
              <a:t> </a:t>
            </a:r>
            <a:r>
              <a:rPr lang="en-US" sz="2400" dirty="0" err="1" smtClean="0"/>
              <a:t>mengelola</a:t>
            </a:r>
            <a:r>
              <a:rPr lang="en-US" sz="2400" dirty="0" smtClean="0"/>
              <a:t> </a:t>
            </a:r>
            <a:r>
              <a:rPr lang="en-US" sz="2400" dirty="0" err="1" smtClean="0"/>
              <a:t>sumber</a:t>
            </a:r>
            <a:r>
              <a:rPr lang="en-US" sz="2400" dirty="0" smtClean="0"/>
              <a:t> </a:t>
            </a:r>
            <a:r>
              <a:rPr lang="en-US" sz="2400" dirty="0" err="1" smtClean="0"/>
              <a:t>daya</a:t>
            </a:r>
            <a:r>
              <a:rPr lang="en-US" sz="2400" dirty="0" smtClean="0"/>
              <a:t> </a:t>
            </a:r>
          </a:p>
          <a:p>
            <a:r>
              <a:rPr lang="en-US" sz="2400" dirty="0" smtClean="0"/>
              <a:t>     </a:t>
            </a:r>
            <a:r>
              <a:rPr lang="en-US" sz="2400" dirty="0" err="1" smtClean="0"/>
              <a:t>manusia</a:t>
            </a:r>
            <a:r>
              <a:rPr lang="en-US" sz="2400" dirty="0" smtClean="0"/>
              <a:t>, </a:t>
            </a:r>
            <a:r>
              <a:rPr lang="en-US" sz="2400" dirty="0" err="1" smtClean="0"/>
              <a:t>maupun</a:t>
            </a:r>
            <a:r>
              <a:rPr lang="en-US" sz="2400" dirty="0" smtClean="0"/>
              <a:t> </a:t>
            </a:r>
            <a:r>
              <a:rPr lang="id-ID" sz="2400" dirty="0" smtClean="0"/>
              <a:t>dalam </a:t>
            </a:r>
            <a:r>
              <a:rPr lang="en-US" sz="2400" dirty="0" err="1" smtClean="0"/>
              <a:t>mengintegrasikan</a:t>
            </a:r>
            <a:r>
              <a:rPr lang="en-US" sz="2400" dirty="0" smtClean="0"/>
              <a:t> </a:t>
            </a:r>
            <a:r>
              <a:rPr lang="en-US" sz="2400" dirty="0" err="1" smtClean="0"/>
              <a:t>operasi</a:t>
            </a:r>
            <a:r>
              <a:rPr lang="en-US" sz="2400" dirty="0" smtClean="0"/>
              <a:t> </a:t>
            </a:r>
          </a:p>
          <a:p>
            <a:r>
              <a:rPr lang="en-US" sz="2400" dirty="0" smtClean="0"/>
              <a:t>     </a:t>
            </a:r>
            <a:r>
              <a:rPr lang="en-US" sz="2400" dirty="0" err="1" smtClean="0"/>
              <a:t>perusahaan</a:t>
            </a:r>
            <a:r>
              <a:rPr lang="id-ID" sz="2400" dirty="0" smtClean="0"/>
              <a:t>.</a:t>
            </a:r>
            <a:r>
              <a:rPr lang="en-US" sz="2400" dirty="0" smtClean="0"/>
              <a:t> </a:t>
            </a:r>
            <a:r>
              <a:rPr lang="id-ID" sz="2400" dirty="0" smtClean="0"/>
              <a:t>K</a:t>
            </a:r>
            <a:r>
              <a:rPr lang="en-US" sz="2400" dirty="0" err="1" smtClean="0"/>
              <a:t>urang</a:t>
            </a:r>
            <a:r>
              <a:rPr lang="en-US" sz="2400" dirty="0" smtClean="0"/>
              <a:t> </a:t>
            </a:r>
            <a:r>
              <a:rPr lang="en-US" sz="2400" dirty="0" err="1" smtClean="0"/>
              <a:t>dapat</a:t>
            </a:r>
            <a:r>
              <a:rPr lang="en-US" sz="2400" dirty="0" smtClean="0"/>
              <a:t> </a:t>
            </a:r>
            <a:r>
              <a:rPr lang="en-US" sz="2400" dirty="0" err="1" smtClean="0"/>
              <a:t>mengendalikan</a:t>
            </a:r>
            <a:r>
              <a:rPr lang="en-US" sz="2400" dirty="0" smtClean="0"/>
              <a:t> </a:t>
            </a:r>
            <a:r>
              <a:rPr lang="en-US" sz="2400" dirty="0" err="1" smtClean="0"/>
              <a:t>keuangan</a:t>
            </a:r>
            <a:endParaRPr lang="id-ID" sz="2400" dirty="0" smtClean="0"/>
          </a:p>
          <a:p>
            <a:pPr lvl="1" fontAlgn="base">
              <a:spcBef>
                <a:spcPct val="0"/>
              </a:spcBef>
              <a:spcAft>
                <a:spcPct val="0"/>
              </a:spcAft>
            </a:pPr>
            <a:endParaRPr lang="id-ID" sz="2400" dirty="0" smtClean="0"/>
          </a:p>
          <a:p>
            <a:pPr marL="457200" marR="0" lvl="1" indent="0" algn="l" defTabSz="914400" rtl="0" eaLnBrk="1" fontAlgn="base" latinLnBrk="0" hangingPunct="1">
              <a:lnSpc>
                <a:spcPct val="100000"/>
              </a:lnSpc>
              <a:spcBef>
                <a:spcPct val="0"/>
              </a:spcBef>
              <a:spcAft>
                <a:spcPct val="0"/>
              </a:spcAft>
              <a:buClrTx/>
              <a:buSzTx/>
              <a:tabLst/>
            </a:pPr>
            <a:endParaRPr kumimoji="0" lang="id-ID" sz="2400" b="1" i="0" u="none" strike="noStrike" cap="none" normalizeH="0" baseline="0" dirty="0" smtClean="0">
              <a:ln>
                <a:noFill/>
              </a:ln>
              <a:solidFill>
                <a:schemeClr val="tx1"/>
              </a:solidFill>
              <a:effectLst/>
              <a:latin typeface="Cambria" pitchFamily="18" charset="0"/>
              <a:ea typeface="Times New Roman" pitchFamily="18"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arenR"/>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14282" y="285728"/>
            <a:ext cx="8929718"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3.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urang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dapat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mengendalikan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keuangan</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Agar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perusahaan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dapat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berhasil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baik</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faktor</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paling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utama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keuangan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adalah</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memelihara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aliran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kas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serta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engatur</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pengeluaran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penerimaan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secara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cermat</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Kekeliruan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memelihara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aliran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kas</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menghambat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operasional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perusah</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an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mengakibatkan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perusahaan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tidak</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lancar</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4.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G</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agal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perencanaan</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Perencanaan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merupakan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titik</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awal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dari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suatu</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kegiatan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sekali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gagal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perencanaan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maka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mengalami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kesulitan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pelaksanaan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lang="en-US" sz="2400" dirty="0" smtClean="0">
              <a:latin typeface="Arial" pitchFamily="34" charset="0"/>
              <a:cs typeface="Arial" pitchFamily="34" charset="0"/>
            </a:endParaRPr>
          </a:p>
          <a:p>
            <a:pPr lvl="0"/>
            <a:r>
              <a:rPr lang="en-US" sz="2400" dirty="0" smtClean="0"/>
              <a:t>5. </a:t>
            </a:r>
            <a:r>
              <a:rPr lang="id-ID" sz="2400" dirty="0" smtClean="0">
                <a:latin typeface="Arial" pitchFamily="34" charset="0"/>
                <a:cs typeface="Arial" pitchFamily="34" charset="0"/>
              </a:rPr>
              <a:t>L</a:t>
            </a:r>
            <a:r>
              <a:rPr lang="en-US" sz="2400" dirty="0" err="1" smtClean="0">
                <a:latin typeface="Arial" pitchFamily="34" charset="0"/>
                <a:cs typeface="Arial" pitchFamily="34" charset="0"/>
              </a:rPr>
              <a:t>okasi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kurang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memadai</a:t>
            </a:r>
            <a:endParaRPr lang="id-ID" sz="2400" dirty="0" smtClean="0">
              <a:latin typeface="Arial" pitchFamily="34" charset="0"/>
              <a:cs typeface="Arial" pitchFamily="34" charset="0"/>
            </a:endParaRPr>
          </a:p>
          <a:p>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Lokasi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usaha</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strategis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merupakan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faktor</a:t>
            </a:r>
            <a:r>
              <a:rPr lang="en-US" sz="2400" dirty="0" smtClean="0">
                <a:latin typeface="Arial" pitchFamily="34" charset="0"/>
                <a:cs typeface="Arial" pitchFamily="34" charset="0"/>
              </a:rPr>
              <a:t>  yang </a:t>
            </a:r>
          </a:p>
          <a:p>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menentukan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keberhasilan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usaha</a:t>
            </a:r>
            <a:r>
              <a:rPr lang="id-ID" sz="2400" dirty="0" smtClean="0">
                <a:latin typeface="Arial" pitchFamily="34" charset="0"/>
                <a:cs typeface="Arial" pitchFamily="34" charset="0"/>
              </a:rPr>
              <a:t>.</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42844" y="428604"/>
            <a:ext cx="885831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6.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urangnya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pengawasan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peralatan</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Pengawasan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erat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kaitannya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efisiensi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efektivitas</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Kurang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pengawasan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dapat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mengakibatkan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penggunaan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alat</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tidak</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efisien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tidak</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efektif</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7.</a:t>
            </a:r>
            <a:r>
              <a:rPr kumimoji="0" lang="en-US" sz="24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ikap</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kurang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sungguh-sungguh</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dalam</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berusaha</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Sikap</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setengah-setengah</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terhadap</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usaha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mengakibatkan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usaha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yang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dilakukan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menjadi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labil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gagal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Dengan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sikap</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setengah</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hati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kemungkinan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gagal</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p>
          <a:p>
            <a:pPr marL="0" marR="0" lvl="0" indent="0" algn="justLow" defTabSz="914400" rtl="0" eaLnBrk="0" fontAlgn="base" latinLnBrk="0" hangingPunct="0">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menjadi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besar</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p>
          <a:p>
            <a:pPr marL="0" marR="0" lvl="0" indent="0" algn="justLow" defTabSz="914400" rtl="0" eaLnBrk="0" fontAlgn="base" latinLnBrk="0" hangingPunct="0">
              <a:lnSpc>
                <a:spcPct val="100000"/>
              </a:lnSpc>
              <a:spcBef>
                <a:spcPct val="0"/>
              </a:spcBef>
              <a:spcAft>
                <a:spcPct val="0"/>
              </a:spcAft>
              <a:buClrTx/>
              <a:buSzTx/>
              <a:buFontTx/>
              <a:buNone/>
              <a:tabLst/>
            </a:pPr>
            <a:endParaRPr lang="en-US" sz="2400" dirty="0" smtClean="0">
              <a:latin typeface="Arial" pitchFamily="34" charset="0"/>
              <a:cs typeface="Arial" pitchFamily="34" charset="0"/>
            </a:endParaRPr>
          </a:p>
          <a:p>
            <a:pPr lvl="0" algn="justLow" eaLnBrk="0" fontAlgn="base" hangingPunct="0">
              <a:spcBef>
                <a:spcPct val="0"/>
              </a:spcBef>
              <a:spcAft>
                <a:spcPct val="0"/>
              </a:spcAft>
            </a:pPr>
            <a:r>
              <a:rPr lang="en-US" sz="2400" dirty="0" err="1" smtClean="0">
                <a:latin typeface="Arial" pitchFamily="34" charset="0"/>
                <a:cs typeface="Arial" pitchFamily="34" charset="0"/>
              </a:rPr>
              <a:t>Ketidakmampuan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melakukan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peralihan</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transisi</a:t>
            </a:r>
            <a:r>
              <a:rPr lang="en-US" sz="2400" dirty="0" smtClean="0">
                <a:latin typeface="Arial" pitchFamily="34" charset="0"/>
                <a:cs typeface="Arial" pitchFamily="34" charset="0"/>
              </a:rPr>
              <a:t> </a:t>
            </a:r>
          </a:p>
          <a:p>
            <a:pPr lvl="0" algn="justLow" eaLnBrk="0" fontAlgn="base" hangingPunct="0">
              <a:spcBef>
                <a:spcPct val="0"/>
              </a:spcBef>
              <a:spcAft>
                <a:spcPct val="0"/>
              </a:spcAft>
            </a:pPr>
            <a:r>
              <a:rPr lang="en-US" sz="2400" dirty="0" err="1" smtClean="0">
                <a:latin typeface="Arial" pitchFamily="34" charset="0"/>
                <a:cs typeface="Arial" pitchFamily="34" charset="0"/>
              </a:rPr>
              <a:t>kewirausahaan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berakibat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kegagalan</a:t>
            </a:r>
            <a:r>
              <a:rPr lang="en-US" sz="2400" dirty="0" smtClean="0">
                <a:latin typeface="Arial" pitchFamily="34"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428564" y="214290"/>
            <a:ext cx="8501154"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Berikut ini ditampilkan karakteristik profil wirausaha yang sukses dan yang gagal.</a:t>
            </a:r>
            <a:endParaRPr kumimoji="0" lang="id-ID"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214282" y="1403350"/>
          <a:ext cx="8786876" cy="5020056"/>
        </p:xfrm>
        <a:graphic>
          <a:graphicData uri="http://schemas.openxmlformats.org/drawingml/2006/table">
            <a:tbl>
              <a:tblPr/>
              <a:tblGrid>
                <a:gridCol w="727480"/>
                <a:gridCol w="2558668"/>
                <a:gridCol w="5500728"/>
              </a:tblGrid>
              <a:tr h="0">
                <a:tc>
                  <a:txBody>
                    <a:bodyPr/>
                    <a:lstStyle/>
                    <a:p>
                      <a:pPr algn="ctr">
                        <a:lnSpc>
                          <a:spcPct val="150000"/>
                        </a:lnSpc>
                        <a:spcBef>
                          <a:spcPts val="720"/>
                        </a:spcBef>
                        <a:spcAft>
                          <a:spcPts val="720"/>
                        </a:spcAft>
                      </a:pPr>
                      <a:r>
                        <a:rPr lang="id-ID" sz="1800" b="1" dirty="0">
                          <a:latin typeface="Calibri"/>
                          <a:ea typeface="Calibri"/>
                          <a:cs typeface="Calibri"/>
                        </a:rPr>
                        <a:t>No.</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720"/>
                        </a:spcBef>
                        <a:spcAft>
                          <a:spcPts val="720"/>
                        </a:spcAft>
                      </a:pPr>
                      <a:r>
                        <a:rPr lang="id-ID" sz="1800" b="1" dirty="0">
                          <a:latin typeface="Calibri"/>
                          <a:ea typeface="Calibri"/>
                          <a:cs typeface="Calibri"/>
                        </a:rPr>
                        <a:t>Karakteristik Profil</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720"/>
                        </a:spcBef>
                        <a:spcAft>
                          <a:spcPts val="720"/>
                        </a:spcAft>
                      </a:pPr>
                      <a:r>
                        <a:rPr lang="id-ID" sz="1800" b="1">
                          <a:latin typeface="Calibri"/>
                          <a:ea typeface="Calibri"/>
                          <a:cs typeface="Calibri"/>
                        </a:rPr>
                        <a:t>Ciri Wirausaha Sukses yang Menonjol</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1.</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dirty="0">
                          <a:latin typeface="Calibri"/>
                          <a:ea typeface="Calibri"/>
                          <a:cs typeface="Calibri"/>
                        </a:rPr>
                        <a:t>Percaya diri</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Mengendalikan tingkat percaya dirinya tinggi dalam mencapai sukses</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dirty="0">
                          <a:latin typeface="Calibri"/>
                          <a:ea typeface="Calibri"/>
                          <a:cs typeface="Calibri"/>
                        </a:rPr>
                        <a:t>2.</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it-IT" sz="1800">
                          <a:latin typeface="Calibri"/>
                          <a:ea typeface="Calibri"/>
                          <a:cs typeface="Calibri"/>
                        </a:rPr>
                        <a:t>Pemecahan masalah</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Cepat</a:t>
                      </a:r>
                      <a:r>
                        <a:rPr lang="en-US" sz="1800" dirty="0">
                          <a:latin typeface="Calibri"/>
                          <a:ea typeface="Calibri"/>
                          <a:cs typeface="Calibri"/>
                        </a:rPr>
                        <a:t> </a:t>
                      </a:r>
                      <a:r>
                        <a:rPr lang="en-US" sz="1800" dirty="0" err="1">
                          <a:latin typeface="Calibri"/>
                          <a:ea typeface="Calibri"/>
                          <a:cs typeface="Calibri"/>
                        </a:rPr>
                        <a:t>mengenali</a:t>
                      </a:r>
                      <a:r>
                        <a:rPr lang="en-US" sz="1800" dirty="0">
                          <a:latin typeface="Calibri"/>
                          <a:ea typeface="Calibri"/>
                          <a:cs typeface="Calibri"/>
                        </a:rPr>
                        <a:t> </a:t>
                      </a:r>
                      <a:r>
                        <a:rPr lang="en-US" sz="1800" dirty="0" err="1">
                          <a:latin typeface="Calibri"/>
                          <a:ea typeface="Calibri"/>
                          <a:cs typeface="Calibri"/>
                        </a:rPr>
                        <a:t>dan</a:t>
                      </a:r>
                      <a:r>
                        <a:rPr lang="en-US" sz="1800" dirty="0">
                          <a:latin typeface="Calibri"/>
                          <a:ea typeface="Calibri"/>
                          <a:cs typeface="Calibri"/>
                        </a:rPr>
                        <a:t> </a:t>
                      </a:r>
                      <a:r>
                        <a:rPr lang="en-US" sz="1800" dirty="0" err="1">
                          <a:latin typeface="Calibri"/>
                          <a:ea typeface="Calibri"/>
                          <a:cs typeface="Calibri"/>
                        </a:rPr>
                        <a:t>memecahkan</a:t>
                      </a:r>
                      <a:r>
                        <a:rPr lang="en-US" sz="1800" dirty="0">
                          <a:latin typeface="Calibri"/>
                          <a:ea typeface="Calibri"/>
                          <a:cs typeface="Calibri"/>
                        </a:rPr>
                        <a:t> </a:t>
                      </a:r>
                      <a:r>
                        <a:rPr lang="en-US" sz="1800" dirty="0" err="1">
                          <a:latin typeface="Calibri"/>
                          <a:ea typeface="Calibri"/>
                          <a:cs typeface="Calibri"/>
                        </a:rPr>
                        <a:t>masalah</a:t>
                      </a:r>
                      <a:r>
                        <a:rPr lang="en-US" sz="1800" dirty="0">
                          <a:latin typeface="Calibri"/>
                          <a:ea typeface="Calibri"/>
                          <a:cs typeface="Calibri"/>
                        </a:rPr>
                        <a:t> yang </a:t>
                      </a:r>
                      <a:r>
                        <a:rPr lang="en-US" sz="1800" dirty="0" err="1">
                          <a:latin typeface="Calibri"/>
                          <a:ea typeface="Calibri"/>
                          <a:cs typeface="Calibri"/>
                        </a:rPr>
                        <a:t>dapat</a:t>
                      </a:r>
                      <a:r>
                        <a:rPr lang="en-US" sz="1800" dirty="0">
                          <a:latin typeface="Calibri"/>
                          <a:ea typeface="Calibri"/>
                          <a:cs typeface="Calibri"/>
                        </a:rPr>
                        <a:t> </a:t>
                      </a:r>
                      <a:r>
                        <a:rPr lang="en-US" sz="1800" dirty="0" err="1">
                          <a:latin typeface="Calibri"/>
                          <a:ea typeface="Calibri"/>
                          <a:cs typeface="Calibri"/>
                        </a:rPr>
                        <a:t>menghalangi</a:t>
                      </a:r>
                      <a:r>
                        <a:rPr lang="en-US" sz="1800" dirty="0">
                          <a:latin typeface="Calibri"/>
                          <a:ea typeface="Calibri"/>
                          <a:cs typeface="Calibri"/>
                        </a:rPr>
                        <a:t> </a:t>
                      </a:r>
                      <a:r>
                        <a:rPr lang="en-US" sz="1800" dirty="0" err="1">
                          <a:latin typeface="Calibri"/>
                          <a:ea typeface="Calibri"/>
                          <a:cs typeface="Calibri"/>
                        </a:rPr>
                        <a:t>kemampuan</a:t>
                      </a:r>
                      <a:r>
                        <a:rPr lang="en-US" sz="1800" dirty="0">
                          <a:latin typeface="Calibri"/>
                          <a:ea typeface="Calibri"/>
                          <a:cs typeface="Calibri"/>
                        </a:rPr>
                        <a:t> </a:t>
                      </a:r>
                      <a:r>
                        <a:rPr lang="en-US" sz="1800" dirty="0" err="1">
                          <a:latin typeface="Calibri"/>
                          <a:ea typeface="Calibri"/>
                          <a:cs typeface="Calibri"/>
                        </a:rPr>
                        <a:t>tujuannya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3.</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it-IT" sz="1800">
                          <a:latin typeface="Calibri"/>
                          <a:ea typeface="Calibri"/>
                          <a:cs typeface="Calibri"/>
                        </a:rPr>
                        <a:t>Berprestasi tinggi</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Bekerja</a:t>
                      </a:r>
                      <a:r>
                        <a:rPr lang="en-US" sz="1800" dirty="0">
                          <a:latin typeface="Calibri"/>
                          <a:ea typeface="Calibri"/>
                          <a:cs typeface="Calibri"/>
                        </a:rPr>
                        <a:t> </a:t>
                      </a:r>
                      <a:r>
                        <a:rPr lang="en-US" sz="1800" dirty="0" err="1">
                          <a:latin typeface="Calibri"/>
                          <a:ea typeface="Calibri"/>
                          <a:cs typeface="Calibri"/>
                        </a:rPr>
                        <a:t>keras</a:t>
                      </a:r>
                      <a:r>
                        <a:rPr lang="en-US" sz="1800" dirty="0">
                          <a:latin typeface="Calibri"/>
                          <a:ea typeface="Calibri"/>
                          <a:cs typeface="Calibri"/>
                        </a:rPr>
                        <a:t> </a:t>
                      </a:r>
                      <a:r>
                        <a:rPr lang="en-US" sz="1800" dirty="0" err="1">
                          <a:latin typeface="Calibri"/>
                          <a:ea typeface="Calibri"/>
                          <a:cs typeface="Calibri"/>
                        </a:rPr>
                        <a:t>dan</a:t>
                      </a:r>
                      <a:r>
                        <a:rPr lang="en-US" sz="1800" dirty="0">
                          <a:latin typeface="Calibri"/>
                          <a:ea typeface="Calibri"/>
                          <a:cs typeface="Calibri"/>
                        </a:rPr>
                        <a:t> </a:t>
                      </a:r>
                      <a:r>
                        <a:rPr lang="en-US" sz="1800" dirty="0" err="1">
                          <a:latin typeface="Calibri"/>
                          <a:ea typeface="Calibri"/>
                          <a:cs typeface="Calibri"/>
                        </a:rPr>
                        <a:t>bekerja</a:t>
                      </a:r>
                      <a:r>
                        <a:rPr lang="en-US" sz="1800" dirty="0">
                          <a:latin typeface="Calibri"/>
                          <a:ea typeface="Calibri"/>
                          <a:cs typeface="Calibri"/>
                        </a:rPr>
                        <a:t> </a:t>
                      </a:r>
                      <a:r>
                        <a:rPr lang="en-US" sz="1800" dirty="0" err="1">
                          <a:latin typeface="Calibri"/>
                          <a:ea typeface="Calibri"/>
                          <a:cs typeface="Calibri"/>
                        </a:rPr>
                        <a:t>sama</a:t>
                      </a:r>
                      <a:r>
                        <a:rPr lang="en-US" sz="1800" dirty="0">
                          <a:latin typeface="Calibri"/>
                          <a:ea typeface="Calibri"/>
                          <a:cs typeface="Calibri"/>
                        </a:rPr>
                        <a:t> </a:t>
                      </a:r>
                      <a:r>
                        <a:rPr lang="en-US" sz="1800" dirty="0" err="1">
                          <a:latin typeface="Calibri"/>
                          <a:ea typeface="Calibri"/>
                          <a:cs typeface="Calibri"/>
                        </a:rPr>
                        <a:t>dengan</a:t>
                      </a:r>
                      <a:r>
                        <a:rPr lang="en-US" sz="1800" dirty="0">
                          <a:latin typeface="Calibri"/>
                          <a:ea typeface="Calibri"/>
                          <a:cs typeface="Calibri"/>
                        </a:rPr>
                        <a:t> </a:t>
                      </a:r>
                      <a:r>
                        <a:rPr lang="en-US" sz="1800" dirty="0" err="1">
                          <a:latin typeface="Calibri"/>
                          <a:ea typeface="Calibri"/>
                          <a:cs typeface="Calibri"/>
                        </a:rPr>
                        <a:t>para</a:t>
                      </a:r>
                      <a:r>
                        <a:rPr lang="en-US" sz="1800" dirty="0">
                          <a:latin typeface="Calibri"/>
                          <a:ea typeface="Calibri"/>
                          <a:cs typeface="Calibri"/>
                        </a:rPr>
                        <a:t> </a:t>
                      </a:r>
                      <a:r>
                        <a:rPr lang="en-US" sz="1800" dirty="0" err="1">
                          <a:latin typeface="Calibri"/>
                          <a:ea typeface="Calibri"/>
                          <a:cs typeface="Calibri"/>
                        </a:rPr>
                        <a:t>ahli</a:t>
                      </a:r>
                      <a:r>
                        <a:rPr lang="en-US" sz="1800" dirty="0">
                          <a:latin typeface="Calibri"/>
                          <a:ea typeface="Calibri"/>
                          <a:cs typeface="Calibri"/>
                        </a:rPr>
                        <a:t> </a:t>
                      </a:r>
                      <a:r>
                        <a:rPr lang="en-US" sz="1800" dirty="0" err="1">
                          <a:latin typeface="Calibri"/>
                          <a:ea typeface="Calibri"/>
                          <a:cs typeface="Calibri"/>
                        </a:rPr>
                        <a:t>untuk</a:t>
                      </a:r>
                      <a:r>
                        <a:rPr lang="en-US" sz="1800" dirty="0">
                          <a:latin typeface="Calibri"/>
                          <a:ea typeface="Calibri"/>
                          <a:cs typeface="Calibri"/>
                        </a:rPr>
                        <a:t> me</a:t>
                      </a:r>
                      <a:r>
                        <a:rPr lang="id-ID" sz="1800" dirty="0">
                          <a:latin typeface="Calibri"/>
                          <a:ea typeface="Calibri"/>
                          <a:cs typeface="Calibri"/>
                        </a:rPr>
                        <a:t>m</a:t>
                      </a:r>
                      <a:r>
                        <a:rPr lang="en-US" sz="1800" dirty="0" err="1">
                          <a:latin typeface="Calibri"/>
                          <a:ea typeface="Calibri"/>
                          <a:cs typeface="Calibri"/>
                        </a:rPr>
                        <a:t>peroleh</a:t>
                      </a:r>
                      <a:r>
                        <a:rPr lang="en-US" sz="1800" dirty="0">
                          <a:latin typeface="Calibri"/>
                          <a:ea typeface="Calibri"/>
                          <a:cs typeface="Calibri"/>
                        </a:rPr>
                        <a:t> </a:t>
                      </a:r>
                      <a:r>
                        <a:rPr lang="en-US" sz="1800" dirty="0" err="1">
                          <a:latin typeface="Calibri"/>
                          <a:ea typeface="Calibri"/>
                          <a:cs typeface="Calibri"/>
                        </a:rPr>
                        <a:t>prestasi</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4.</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Pengambilan risiko</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Tidak</a:t>
                      </a:r>
                      <a:r>
                        <a:rPr lang="en-US" sz="1800" dirty="0">
                          <a:latin typeface="Calibri"/>
                          <a:ea typeface="Calibri"/>
                          <a:cs typeface="Calibri"/>
                        </a:rPr>
                        <a:t> </a:t>
                      </a:r>
                      <a:r>
                        <a:rPr lang="en-US" sz="1800" dirty="0" err="1">
                          <a:latin typeface="Calibri"/>
                          <a:ea typeface="Calibri"/>
                          <a:cs typeface="Calibri"/>
                        </a:rPr>
                        <a:t>takut</a:t>
                      </a:r>
                      <a:r>
                        <a:rPr lang="en-US" sz="1800" dirty="0">
                          <a:latin typeface="Calibri"/>
                          <a:ea typeface="Calibri"/>
                          <a:cs typeface="Calibri"/>
                        </a:rPr>
                        <a:t> </a:t>
                      </a:r>
                      <a:r>
                        <a:rPr lang="en-US" sz="1800" dirty="0" err="1">
                          <a:latin typeface="Calibri"/>
                          <a:ea typeface="Calibri"/>
                          <a:cs typeface="Calibri"/>
                        </a:rPr>
                        <a:t>mengambil</a:t>
                      </a:r>
                      <a:r>
                        <a:rPr lang="en-US" sz="1800" dirty="0">
                          <a:latin typeface="Calibri"/>
                          <a:ea typeface="Calibri"/>
                          <a:cs typeface="Calibri"/>
                        </a:rPr>
                        <a:t> </a:t>
                      </a:r>
                      <a:r>
                        <a:rPr lang="en-US" sz="1800" dirty="0" err="1">
                          <a:latin typeface="Calibri"/>
                          <a:ea typeface="Calibri"/>
                          <a:cs typeface="Calibri"/>
                        </a:rPr>
                        <a:t>risiko</a:t>
                      </a:r>
                      <a:r>
                        <a:rPr lang="en-US" sz="1800" dirty="0">
                          <a:latin typeface="Calibri"/>
                          <a:ea typeface="Calibri"/>
                          <a:cs typeface="Calibri"/>
                        </a:rPr>
                        <a:t>, </a:t>
                      </a:r>
                      <a:r>
                        <a:rPr lang="en-US" sz="1800" dirty="0" err="1">
                          <a:latin typeface="Calibri"/>
                          <a:ea typeface="Calibri"/>
                          <a:cs typeface="Calibri"/>
                        </a:rPr>
                        <a:t>tetapi</a:t>
                      </a:r>
                      <a:r>
                        <a:rPr lang="en-US" sz="1800" dirty="0">
                          <a:latin typeface="Calibri"/>
                          <a:ea typeface="Calibri"/>
                          <a:cs typeface="Calibri"/>
                        </a:rPr>
                        <a:t> </a:t>
                      </a:r>
                      <a:r>
                        <a:rPr lang="en-US" sz="1800" dirty="0" err="1">
                          <a:latin typeface="Calibri"/>
                          <a:ea typeface="Calibri"/>
                          <a:cs typeface="Calibri"/>
                        </a:rPr>
                        <a:t>akan</a:t>
                      </a:r>
                      <a:r>
                        <a:rPr lang="en-US" sz="1800" dirty="0">
                          <a:latin typeface="Calibri"/>
                          <a:ea typeface="Calibri"/>
                          <a:cs typeface="Calibri"/>
                        </a:rPr>
                        <a:t> </a:t>
                      </a:r>
                      <a:r>
                        <a:rPr lang="en-US" sz="1800" dirty="0" err="1">
                          <a:latin typeface="Calibri"/>
                          <a:ea typeface="Calibri"/>
                          <a:cs typeface="Calibri"/>
                        </a:rPr>
                        <a:t>menghindari</a:t>
                      </a:r>
                      <a:r>
                        <a:rPr lang="en-US" sz="1800" dirty="0">
                          <a:latin typeface="Calibri"/>
                          <a:ea typeface="Calibri"/>
                          <a:cs typeface="Calibri"/>
                        </a:rPr>
                        <a:t> </a:t>
                      </a:r>
                      <a:r>
                        <a:rPr lang="en-US" sz="1800" dirty="0" err="1">
                          <a:latin typeface="Calibri"/>
                          <a:ea typeface="Calibri"/>
                          <a:cs typeface="Calibri"/>
                        </a:rPr>
                        <a:t>risiko</a:t>
                      </a:r>
                      <a:r>
                        <a:rPr lang="en-US" sz="1800" dirty="0">
                          <a:latin typeface="Calibri"/>
                          <a:ea typeface="Calibri"/>
                          <a:cs typeface="Calibri"/>
                        </a:rPr>
                        <a:t> </a:t>
                      </a:r>
                      <a:r>
                        <a:rPr lang="en-US" sz="1800" dirty="0" err="1">
                          <a:latin typeface="Calibri"/>
                          <a:ea typeface="Calibri"/>
                          <a:cs typeface="Calibri"/>
                        </a:rPr>
                        <a:t>tinggi</a:t>
                      </a:r>
                      <a:r>
                        <a:rPr lang="en-US" sz="1800" dirty="0">
                          <a:latin typeface="Calibri"/>
                          <a:ea typeface="Calibri"/>
                          <a:cs typeface="Calibri"/>
                        </a:rPr>
                        <a:t> </a:t>
                      </a:r>
                      <a:r>
                        <a:rPr lang="en-US" sz="1800" dirty="0" err="1">
                          <a:latin typeface="Calibri"/>
                          <a:ea typeface="Calibri"/>
                          <a:cs typeface="Calibri"/>
                        </a:rPr>
                        <a:t>jika</a:t>
                      </a:r>
                      <a:r>
                        <a:rPr lang="en-US" sz="1800" dirty="0">
                          <a:latin typeface="Calibri"/>
                          <a:ea typeface="Calibri"/>
                          <a:cs typeface="Calibri"/>
                        </a:rPr>
                        <a:t> </a:t>
                      </a:r>
                      <a:r>
                        <a:rPr lang="en-US" sz="1800" dirty="0" err="1">
                          <a:latin typeface="Calibri"/>
                          <a:ea typeface="Calibri"/>
                          <a:cs typeface="Calibri"/>
                        </a:rPr>
                        <a:t>dimungkinkan</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5.</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Ikatan emosi</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Tidak</a:t>
                      </a:r>
                      <a:r>
                        <a:rPr lang="en-US" sz="1800" dirty="0">
                          <a:latin typeface="Calibri"/>
                          <a:ea typeface="Calibri"/>
                          <a:cs typeface="Calibri"/>
                        </a:rPr>
                        <a:t> </a:t>
                      </a:r>
                      <a:r>
                        <a:rPr lang="en-US" sz="1800" dirty="0" err="1">
                          <a:latin typeface="Calibri"/>
                          <a:ea typeface="Calibri"/>
                          <a:cs typeface="Calibri"/>
                        </a:rPr>
                        <a:t>akan</a:t>
                      </a:r>
                      <a:r>
                        <a:rPr lang="en-US" sz="1800" dirty="0">
                          <a:latin typeface="Calibri"/>
                          <a:ea typeface="Calibri"/>
                          <a:cs typeface="Calibri"/>
                        </a:rPr>
                        <a:t> </a:t>
                      </a:r>
                      <a:r>
                        <a:rPr lang="en-US" sz="1800" dirty="0" err="1">
                          <a:latin typeface="Calibri"/>
                          <a:ea typeface="Calibri"/>
                          <a:cs typeface="Calibri"/>
                        </a:rPr>
                        <a:t>memperbolehkan</a:t>
                      </a:r>
                      <a:r>
                        <a:rPr lang="en-US" sz="1800" dirty="0">
                          <a:latin typeface="Calibri"/>
                          <a:ea typeface="Calibri"/>
                          <a:cs typeface="Calibri"/>
                        </a:rPr>
                        <a:t> </a:t>
                      </a:r>
                      <a:r>
                        <a:rPr lang="en-US" sz="1800" dirty="0" err="1">
                          <a:latin typeface="Calibri"/>
                          <a:ea typeface="Calibri"/>
                          <a:cs typeface="Calibri"/>
                        </a:rPr>
                        <a:t>hubungan</a:t>
                      </a:r>
                      <a:r>
                        <a:rPr lang="en-US" sz="1800" dirty="0">
                          <a:latin typeface="Calibri"/>
                          <a:ea typeface="Calibri"/>
                          <a:cs typeface="Calibri"/>
                        </a:rPr>
                        <a:t> </a:t>
                      </a:r>
                      <a:r>
                        <a:rPr lang="en-US" sz="1800" dirty="0" err="1">
                          <a:latin typeface="Calibri"/>
                          <a:ea typeface="Calibri"/>
                          <a:cs typeface="Calibri"/>
                        </a:rPr>
                        <a:t>emosional</a:t>
                      </a:r>
                      <a:r>
                        <a:rPr lang="en-US" sz="1800" dirty="0">
                          <a:latin typeface="Calibri"/>
                          <a:ea typeface="Calibri"/>
                          <a:cs typeface="Calibri"/>
                        </a:rPr>
                        <a:t> yang </a:t>
                      </a:r>
                      <a:r>
                        <a:rPr lang="en-US" sz="1800" dirty="0" err="1">
                          <a:latin typeface="Calibri"/>
                          <a:ea typeface="Calibri"/>
                          <a:cs typeface="Calibri"/>
                        </a:rPr>
                        <a:t>menggangu</a:t>
                      </a:r>
                      <a:r>
                        <a:rPr lang="en-US" sz="1800" dirty="0">
                          <a:latin typeface="Calibri"/>
                          <a:ea typeface="Calibri"/>
                          <a:cs typeface="Calibri"/>
                        </a:rPr>
                        <a:t> </a:t>
                      </a:r>
                      <a:r>
                        <a:rPr lang="en-US" sz="1800" dirty="0" err="1">
                          <a:latin typeface="Calibri"/>
                          <a:ea typeface="Calibri"/>
                          <a:cs typeface="Calibri"/>
                        </a:rPr>
                        <a:t>suksesnya</a:t>
                      </a:r>
                      <a:r>
                        <a:rPr lang="en-US" sz="1800" dirty="0">
                          <a:latin typeface="Calibri"/>
                          <a:ea typeface="Calibri"/>
                          <a:cs typeface="Calibri"/>
                        </a:rPr>
                        <a:t> </a:t>
                      </a:r>
                      <a:r>
                        <a:rPr lang="en-US" sz="1800" dirty="0" err="1">
                          <a:latin typeface="Calibri"/>
                          <a:ea typeface="Calibri"/>
                          <a:cs typeface="Calibri"/>
                        </a:rPr>
                        <a:t>usaha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6.</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Pencari status</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Tidak</a:t>
                      </a:r>
                      <a:r>
                        <a:rPr lang="en-US" sz="1800" dirty="0">
                          <a:latin typeface="Calibri"/>
                          <a:ea typeface="Calibri"/>
                          <a:cs typeface="Calibri"/>
                        </a:rPr>
                        <a:t> </a:t>
                      </a:r>
                      <a:r>
                        <a:rPr lang="en-US" sz="1800" dirty="0" err="1">
                          <a:latin typeface="Calibri"/>
                          <a:ea typeface="Calibri"/>
                          <a:cs typeface="Calibri"/>
                        </a:rPr>
                        <a:t>akan</a:t>
                      </a:r>
                      <a:r>
                        <a:rPr lang="en-US" sz="1800" dirty="0">
                          <a:latin typeface="Calibri"/>
                          <a:ea typeface="Calibri"/>
                          <a:cs typeface="Calibri"/>
                        </a:rPr>
                        <a:t> </a:t>
                      </a:r>
                      <a:r>
                        <a:rPr lang="en-US" sz="1800" dirty="0" err="1">
                          <a:latin typeface="Calibri"/>
                          <a:ea typeface="Calibri"/>
                          <a:cs typeface="Calibri"/>
                        </a:rPr>
                        <a:t>memperbolehkan</a:t>
                      </a:r>
                      <a:r>
                        <a:rPr lang="en-US" sz="1800" dirty="0">
                          <a:latin typeface="Calibri"/>
                          <a:ea typeface="Calibri"/>
                          <a:cs typeface="Calibri"/>
                        </a:rPr>
                        <a:t> </a:t>
                      </a:r>
                      <a:r>
                        <a:rPr lang="en-US" sz="1800" dirty="0" err="1">
                          <a:latin typeface="Calibri"/>
                          <a:ea typeface="Calibri"/>
                          <a:cs typeface="Calibri"/>
                        </a:rPr>
                        <a:t>hubungan</a:t>
                      </a:r>
                      <a:r>
                        <a:rPr lang="en-US" sz="1800" dirty="0">
                          <a:latin typeface="Calibri"/>
                          <a:ea typeface="Calibri"/>
                          <a:cs typeface="Calibri"/>
                        </a:rPr>
                        <a:t> </a:t>
                      </a:r>
                      <a:r>
                        <a:rPr lang="en-US" sz="1800" dirty="0" err="1">
                          <a:latin typeface="Calibri"/>
                          <a:ea typeface="Calibri"/>
                          <a:cs typeface="Calibri"/>
                        </a:rPr>
                        <a:t>emosional</a:t>
                      </a:r>
                      <a:r>
                        <a:rPr lang="en-US" sz="1800" dirty="0">
                          <a:latin typeface="Calibri"/>
                          <a:ea typeface="Calibri"/>
                          <a:cs typeface="Calibri"/>
                        </a:rPr>
                        <a:t> yang </a:t>
                      </a:r>
                      <a:r>
                        <a:rPr lang="en-US" sz="1800" dirty="0" err="1">
                          <a:latin typeface="Calibri"/>
                          <a:ea typeface="Calibri"/>
                          <a:cs typeface="Calibri"/>
                        </a:rPr>
                        <a:t>mengganggu</a:t>
                      </a:r>
                      <a:r>
                        <a:rPr lang="en-US" sz="1800" dirty="0">
                          <a:latin typeface="Calibri"/>
                          <a:ea typeface="Calibri"/>
                          <a:cs typeface="Calibri"/>
                        </a:rPr>
                        <a:t> </a:t>
                      </a:r>
                      <a:r>
                        <a:rPr lang="en-US" sz="1800" dirty="0" err="1">
                          <a:latin typeface="Calibri"/>
                          <a:ea typeface="Calibri"/>
                          <a:cs typeface="Calibri"/>
                        </a:rPr>
                        <a:t>misi</a:t>
                      </a:r>
                      <a:r>
                        <a:rPr lang="en-US" sz="1800" dirty="0">
                          <a:latin typeface="Calibri"/>
                          <a:ea typeface="Calibri"/>
                          <a:cs typeface="Calibri"/>
                        </a:rPr>
                        <a:t> </a:t>
                      </a:r>
                      <a:r>
                        <a:rPr lang="en-US" sz="1800" dirty="0" err="1">
                          <a:latin typeface="Calibri"/>
                          <a:ea typeface="Calibri"/>
                          <a:cs typeface="Calibri"/>
                        </a:rPr>
                        <a:t>suksesnya</a:t>
                      </a:r>
                      <a:r>
                        <a:rPr lang="en-US" sz="1800" dirty="0">
                          <a:latin typeface="Calibri"/>
                          <a:ea typeface="Calibri"/>
                          <a:cs typeface="Calibri"/>
                        </a:rPr>
                        <a:t> </a:t>
                      </a:r>
                      <a:r>
                        <a:rPr lang="en-US" sz="1800" dirty="0" err="1">
                          <a:latin typeface="Calibri"/>
                          <a:ea typeface="Calibri"/>
                          <a:cs typeface="Calibri"/>
                        </a:rPr>
                        <a:t>usaha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Bef>
                          <a:spcPts val="720"/>
                        </a:spcBef>
                        <a:spcAft>
                          <a:spcPts val="720"/>
                        </a:spcAft>
                      </a:pPr>
                      <a:r>
                        <a:rPr lang="id-ID" sz="1800">
                          <a:latin typeface="Calibri"/>
                          <a:ea typeface="Calibri"/>
                          <a:cs typeface="Calibri"/>
                        </a:rPr>
                        <a:t>7.</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a:latin typeface="Calibri"/>
                          <a:ea typeface="Calibri"/>
                          <a:cs typeface="Calibri"/>
                        </a:rPr>
                        <a:t>Tingkat energi tinggi</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dirty="0">
                          <a:latin typeface="Calibri"/>
                          <a:ea typeface="Calibri"/>
                          <a:cs typeface="Calibri"/>
                        </a:rPr>
                        <a:t>Berdedikasi tinggi dan bekerja tanpa hitung waktu untuk membangun usahanya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85721" y="214291"/>
          <a:ext cx="8643999" cy="6357984"/>
        </p:xfrm>
        <a:graphic>
          <a:graphicData uri="http://schemas.openxmlformats.org/drawingml/2006/table">
            <a:tbl>
              <a:tblPr/>
              <a:tblGrid>
                <a:gridCol w="500065"/>
                <a:gridCol w="3143272"/>
                <a:gridCol w="5000662"/>
              </a:tblGrid>
              <a:tr h="547054">
                <a:tc>
                  <a:txBody>
                    <a:bodyPr/>
                    <a:lstStyle/>
                    <a:p>
                      <a:pPr algn="ctr">
                        <a:lnSpc>
                          <a:spcPct val="150000"/>
                        </a:lnSpc>
                        <a:spcBef>
                          <a:spcPts val="720"/>
                        </a:spcBef>
                        <a:spcAft>
                          <a:spcPts val="720"/>
                        </a:spcAft>
                      </a:pPr>
                      <a:r>
                        <a:rPr lang="id-ID" sz="1800" b="1" dirty="0">
                          <a:latin typeface="Calibri"/>
                          <a:ea typeface="Calibri"/>
                          <a:cs typeface="Calibri"/>
                        </a:rPr>
                        <a:t>No.</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720"/>
                        </a:spcBef>
                        <a:spcAft>
                          <a:spcPts val="720"/>
                        </a:spcAft>
                      </a:pPr>
                      <a:r>
                        <a:rPr lang="id-ID" sz="1800" b="1" dirty="0">
                          <a:latin typeface="Calibri"/>
                          <a:ea typeface="Calibri"/>
                          <a:cs typeface="Calibri"/>
                        </a:rPr>
                        <a:t>Karakteristik Profil</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720"/>
                        </a:spcBef>
                        <a:spcAft>
                          <a:spcPts val="720"/>
                        </a:spcAft>
                      </a:pPr>
                      <a:r>
                        <a:rPr lang="id-ID" sz="1800" b="1">
                          <a:latin typeface="Calibri"/>
                          <a:ea typeface="Calibri"/>
                          <a:cs typeface="Calibri"/>
                        </a:rPr>
                        <a:t>Ciri Wirausaha Gagal yang Menonjol</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915">
                <a:tc>
                  <a:txBody>
                    <a:bodyPr/>
                    <a:lstStyle/>
                    <a:p>
                      <a:pPr algn="just">
                        <a:lnSpc>
                          <a:spcPct val="150000"/>
                        </a:lnSpc>
                        <a:spcBef>
                          <a:spcPts val="720"/>
                        </a:spcBef>
                        <a:spcAft>
                          <a:spcPts val="720"/>
                        </a:spcAft>
                      </a:pPr>
                      <a:r>
                        <a:rPr lang="id-ID" sz="1800">
                          <a:latin typeface="Calibri"/>
                          <a:ea typeface="Calibri"/>
                          <a:cs typeface="Calibri"/>
                        </a:rPr>
                        <a:t>1.</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dirty="0">
                          <a:latin typeface="Calibri"/>
                          <a:ea typeface="Calibri"/>
                          <a:cs typeface="Calibri"/>
                        </a:rPr>
                        <a:t>Dedikasi</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id-ID" sz="1800" dirty="0">
                          <a:latin typeface="Calibri"/>
                          <a:ea typeface="Calibri"/>
                          <a:cs typeface="Calibri"/>
                        </a:rPr>
                        <a:t>Meremehkan waktu dan dedikasi dalam memulai usaha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915">
                <a:tc>
                  <a:txBody>
                    <a:bodyPr/>
                    <a:lstStyle/>
                    <a:p>
                      <a:pPr algn="just">
                        <a:lnSpc>
                          <a:spcPct val="150000"/>
                        </a:lnSpc>
                        <a:spcBef>
                          <a:spcPts val="720"/>
                        </a:spcBef>
                        <a:spcAft>
                          <a:spcPts val="720"/>
                        </a:spcAft>
                      </a:pPr>
                      <a:r>
                        <a:rPr lang="id-ID" sz="1800">
                          <a:latin typeface="Calibri"/>
                          <a:ea typeface="Calibri"/>
                          <a:cs typeface="Calibri"/>
                        </a:rPr>
                        <a:t>2.</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it-IT" sz="1800">
                          <a:latin typeface="Calibri"/>
                          <a:ea typeface="Calibri"/>
                          <a:cs typeface="Calibri"/>
                        </a:rPr>
                        <a:t>Pengendalian usaha atau bisnis</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Gagal</a:t>
                      </a:r>
                      <a:r>
                        <a:rPr lang="en-US" sz="1800" dirty="0">
                          <a:latin typeface="Calibri"/>
                          <a:ea typeface="Calibri"/>
                          <a:cs typeface="Calibri"/>
                        </a:rPr>
                        <a:t> </a:t>
                      </a:r>
                      <a:r>
                        <a:rPr lang="en-US" sz="1800" dirty="0" err="1">
                          <a:latin typeface="Calibri"/>
                          <a:ea typeface="Calibri"/>
                          <a:cs typeface="Calibri"/>
                        </a:rPr>
                        <a:t>mengendalikan</a:t>
                      </a:r>
                      <a:r>
                        <a:rPr lang="en-US" sz="1800" dirty="0">
                          <a:latin typeface="Calibri"/>
                          <a:ea typeface="Calibri"/>
                          <a:cs typeface="Calibri"/>
                        </a:rPr>
                        <a:t> </a:t>
                      </a:r>
                      <a:r>
                        <a:rPr lang="en-US" sz="1800" dirty="0" err="1">
                          <a:latin typeface="Calibri"/>
                          <a:ea typeface="Calibri"/>
                          <a:cs typeface="Calibri"/>
                        </a:rPr>
                        <a:t>aspek</a:t>
                      </a:r>
                      <a:r>
                        <a:rPr lang="en-US" sz="1800" dirty="0">
                          <a:latin typeface="Calibri"/>
                          <a:ea typeface="Calibri"/>
                          <a:cs typeface="Calibri"/>
                        </a:rPr>
                        <a:t> </a:t>
                      </a:r>
                      <a:r>
                        <a:rPr lang="en-US" sz="1800" dirty="0" err="1">
                          <a:latin typeface="Calibri"/>
                          <a:ea typeface="Calibri"/>
                          <a:cs typeface="Calibri"/>
                        </a:rPr>
                        <a:t>utama</a:t>
                      </a:r>
                      <a:r>
                        <a:rPr lang="en-US" sz="1800" dirty="0">
                          <a:latin typeface="Calibri"/>
                          <a:ea typeface="Calibri"/>
                          <a:cs typeface="Calibri"/>
                        </a:rPr>
                        <a:t> </a:t>
                      </a:r>
                      <a:r>
                        <a:rPr lang="en-US" sz="1800" dirty="0" err="1">
                          <a:latin typeface="Calibri"/>
                          <a:ea typeface="Calibri"/>
                          <a:cs typeface="Calibri"/>
                        </a:rPr>
                        <a:t>usaha</a:t>
                      </a:r>
                      <a:r>
                        <a:rPr lang="en-US" sz="1800" dirty="0">
                          <a:latin typeface="Calibri"/>
                          <a:ea typeface="Calibri"/>
                          <a:cs typeface="Calibri"/>
                        </a:rPr>
                        <a:t> </a:t>
                      </a:r>
                      <a:r>
                        <a:rPr lang="en-US" sz="1800" dirty="0" err="1">
                          <a:latin typeface="Calibri"/>
                          <a:ea typeface="Calibri"/>
                          <a:cs typeface="Calibri"/>
                        </a:rPr>
                        <a:t>atau</a:t>
                      </a:r>
                      <a:r>
                        <a:rPr lang="en-US" sz="1800" dirty="0">
                          <a:latin typeface="Calibri"/>
                          <a:ea typeface="Calibri"/>
                          <a:cs typeface="Calibri"/>
                        </a:rPr>
                        <a:t> </a:t>
                      </a:r>
                      <a:r>
                        <a:rPr lang="en-US" sz="1800" dirty="0" err="1">
                          <a:latin typeface="Calibri"/>
                          <a:ea typeface="Calibri"/>
                          <a:cs typeface="Calibri"/>
                        </a:rPr>
                        <a:t>bisnis</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915">
                <a:tc>
                  <a:txBody>
                    <a:bodyPr/>
                    <a:lstStyle/>
                    <a:p>
                      <a:pPr algn="just">
                        <a:lnSpc>
                          <a:spcPct val="150000"/>
                        </a:lnSpc>
                        <a:spcBef>
                          <a:spcPts val="720"/>
                        </a:spcBef>
                        <a:spcAft>
                          <a:spcPts val="720"/>
                        </a:spcAft>
                      </a:pPr>
                      <a:r>
                        <a:rPr lang="id-ID" sz="1800">
                          <a:latin typeface="Calibri"/>
                          <a:ea typeface="Calibri"/>
                          <a:cs typeface="Calibri"/>
                        </a:rPr>
                        <a:t>3.</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it-IT" sz="1800">
                          <a:latin typeface="Calibri"/>
                          <a:ea typeface="Calibri"/>
                          <a:cs typeface="Calibri"/>
                        </a:rPr>
                        <a:t>Pengamatan manajemen</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Pemahaman</a:t>
                      </a:r>
                      <a:r>
                        <a:rPr lang="en-US" sz="1800" dirty="0">
                          <a:latin typeface="Calibri"/>
                          <a:ea typeface="Calibri"/>
                          <a:cs typeface="Calibri"/>
                        </a:rPr>
                        <a:t> </a:t>
                      </a:r>
                      <a:r>
                        <a:rPr lang="en-US" sz="1800" dirty="0" err="1">
                          <a:latin typeface="Calibri"/>
                          <a:ea typeface="Calibri"/>
                          <a:cs typeface="Calibri"/>
                        </a:rPr>
                        <a:t>umum</a:t>
                      </a:r>
                      <a:r>
                        <a:rPr lang="en-US" sz="1800" dirty="0">
                          <a:latin typeface="Calibri"/>
                          <a:ea typeface="Calibri"/>
                          <a:cs typeface="Calibri"/>
                        </a:rPr>
                        <a:t> </a:t>
                      </a:r>
                      <a:r>
                        <a:rPr lang="en-US" sz="1800" dirty="0" err="1">
                          <a:latin typeface="Calibri"/>
                          <a:ea typeface="Calibri"/>
                          <a:cs typeface="Calibri"/>
                        </a:rPr>
                        <a:t>terhadap</a:t>
                      </a:r>
                      <a:r>
                        <a:rPr lang="en-US" sz="1800" dirty="0">
                          <a:latin typeface="Calibri"/>
                          <a:ea typeface="Calibri"/>
                          <a:cs typeface="Calibri"/>
                        </a:rPr>
                        <a:t> </a:t>
                      </a:r>
                      <a:r>
                        <a:rPr lang="en-US" sz="1800" dirty="0" err="1">
                          <a:latin typeface="Calibri"/>
                          <a:ea typeface="Calibri"/>
                          <a:cs typeface="Calibri"/>
                        </a:rPr>
                        <a:t>disiplin</a:t>
                      </a:r>
                      <a:r>
                        <a:rPr lang="en-US" sz="1800" dirty="0">
                          <a:latin typeface="Calibri"/>
                          <a:ea typeface="Calibri"/>
                          <a:cs typeface="Calibri"/>
                        </a:rPr>
                        <a:t> </a:t>
                      </a:r>
                      <a:r>
                        <a:rPr lang="en-US" sz="1800" dirty="0" err="1">
                          <a:latin typeface="Calibri"/>
                          <a:ea typeface="Calibri"/>
                          <a:cs typeface="Calibri"/>
                        </a:rPr>
                        <a:t>manajemen</a:t>
                      </a:r>
                      <a:r>
                        <a:rPr lang="en-US" sz="1800" dirty="0">
                          <a:latin typeface="Calibri"/>
                          <a:ea typeface="Calibri"/>
                          <a:cs typeface="Calibri"/>
                        </a:rPr>
                        <a:t> rata-rata </a:t>
                      </a:r>
                      <a:r>
                        <a:rPr lang="en-US" sz="1800" dirty="0" err="1">
                          <a:latin typeface="Calibri"/>
                          <a:ea typeface="Calibri"/>
                          <a:cs typeface="Calibri"/>
                        </a:rPr>
                        <a:t>kurang</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915">
                <a:tc>
                  <a:txBody>
                    <a:bodyPr/>
                    <a:lstStyle/>
                    <a:p>
                      <a:pPr algn="just">
                        <a:lnSpc>
                          <a:spcPct val="150000"/>
                        </a:lnSpc>
                        <a:spcBef>
                          <a:spcPts val="720"/>
                        </a:spcBef>
                        <a:spcAft>
                          <a:spcPts val="720"/>
                        </a:spcAft>
                      </a:pPr>
                      <a:r>
                        <a:rPr lang="id-ID" sz="1800">
                          <a:latin typeface="Calibri"/>
                          <a:ea typeface="Calibri"/>
                          <a:cs typeface="Calibri"/>
                        </a:rPr>
                        <a:t>4.</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Pengelolaan piutang</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Menimbulkan</a:t>
                      </a:r>
                      <a:r>
                        <a:rPr lang="en-US" sz="1800" dirty="0">
                          <a:latin typeface="Calibri"/>
                          <a:ea typeface="Calibri"/>
                          <a:cs typeface="Calibri"/>
                        </a:rPr>
                        <a:t> </a:t>
                      </a:r>
                      <a:r>
                        <a:rPr lang="en-US" sz="1800" dirty="0" err="1">
                          <a:latin typeface="Calibri"/>
                          <a:ea typeface="Calibri"/>
                          <a:cs typeface="Calibri"/>
                        </a:rPr>
                        <a:t>masalah</a:t>
                      </a:r>
                      <a:r>
                        <a:rPr lang="en-US" sz="1800" dirty="0">
                          <a:latin typeface="Calibri"/>
                          <a:ea typeface="Calibri"/>
                          <a:cs typeface="Calibri"/>
                        </a:rPr>
                        <a:t> </a:t>
                      </a:r>
                      <a:r>
                        <a:rPr lang="en-US" sz="1800" dirty="0" err="1">
                          <a:latin typeface="Calibri"/>
                          <a:ea typeface="Calibri"/>
                          <a:cs typeface="Calibri"/>
                        </a:rPr>
                        <a:t>arus</a:t>
                      </a:r>
                      <a:r>
                        <a:rPr lang="en-US" sz="1800" dirty="0">
                          <a:latin typeface="Calibri"/>
                          <a:ea typeface="Calibri"/>
                          <a:cs typeface="Calibri"/>
                        </a:rPr>
                        <a:t> </a:t>
                      </a:r>
                      <a:r>
                        <a:rPr lang="en-US" sz="1800" dirty="0" err="1">
                          <a:latin typeface="Calibri"/>
                          <a:ea typeface="Calibri"/>
                          <a:cs typeface="Calibri"/>
                        </a:rPr>
                        <a:t>kas</a:t>
                      </a:r>
                      <a:r>
                        <a:rPr lang="en-US" sz="1800" dirty="0">
                          <a:latin typeface="Calibri"/>
                          <a:ea typeface="Calibri"/>
                          <a:cs typeface="Calibri"/>
                        </a:rPr>
                        <a:t> </a:t>
                      </a:r>
                      <a:r>
                        <a:rPr lang="en-US" sz="1800" dirty="0" err="1">
                          <a:latin typeface="Calibri"/>
                          <a:ea typeface="Calibri"/>
                          <a:cs typeface="Calibri"/>
                        </a:rPr>
                        <a:t>buruk</a:t>
                      </a:r>
                      <a:r>
                        <a:rPr lang="en-US" sz="1800" dirty="0">
                          <a:latin typeface="Calibri"/>
                          <a:ea typeface="Calibri"/>
                          <a:cs typeface="Calibri"/>
                        </a:rPr>
                        <a:t> </a:t>
                      </a:r>
                      <a:r>
                        <a:rPr lang="id-ID" sz="1800" dirty="0">
                          <a:latin typeface="Calibri"/>
                          <a:ea typeface="Calibri"/>
                          <a:cs typeface="Calibri"/>
                        </a:rPr>
                        <a:t>karena </a:t>
                      </a:r>
                      <a:r>
                        <a:rPr lang="en-US" sz="1800" dirty="0" err="1">
                          <a:latin typeface="Calibri"/>
                          <a:ea typeface="Calibri"/>
                          <a:cs typeface="Calibri"/>
                        </a:rPr>
                        <a:t>kurangnya</a:t>
                      </a:r>
                      <a:r>
                        <a:rPr lang="en-US" sz="1800" dirty="0">
                          <a:latin typeface="Calibri"/>
                          <a:ea typeface="Calibri"/>
                          <a:cs typeface="Calibri"/>
                        </a:rPr>
                        <a:t> </a:t>
                      </a:r>
                      <a:r>
                        <a:rPr lang="en-US" sz="1800" dirty="0" err="1">
                          <a:latin typeface="Calibri"/>
                          <a:ea typeface="Calibri"/>
                          <a:cs typeface="Calibri"/>
                        </a:rPr>
                        <a:t>perhatian</a:t>
                      </a:r>
                      <a:r>
                        <a:rPr lang="en-US" sz="1800" dirty="0">
                          <a:latin typeface="Calibri"/>
                          <a:ea typeface="Calibri"/>
                          <a:cs typeface="Calibri"/>
                        </a:rPr>
                        <a:t> </a:t>
                      </a:r>
                      <a:r>
                        <a:rPr lang="en-US" sz="1800" dirty="0" err="1">
                          <a:latin typeface="Calibri"/>
                          <a:ea typeface="Calibri"/>
                          <a:cs typeface="Calibri"/>
                        </a:rPr>
                        <a:t>mereka</a:t>
                      </a:r>
                      <a:r>
                        <a:rPr lang="en-US" sz="1800" dirty="0">
                          <a:latin typeface="Calibri"/>
                          <a:ea typeface="Calibri"/>
                          <a:cs typeface="Calibri"/>
                        </a:rPr>
                        <a:t> </a:t>
                      </a:r>
                      <a:r>
                        <a:rPr lang="en-US" sz="1800" dirty="0" err="1">
                          <a:latin typeface="Calibri"/>
                          <a:ea typeface="Calibri"/>
                          <a:cs typeface="Calibri"/>
                        </a:rPr>
                        <a:t>akan</a:t>
                      </a:r>
                      <a:r>
                        <a:rPr lang="en-US" sz="1800" dirty="0">
                          <a:latin typeface="Calibri"/>
                          <a:ea typeface="Calibri"/>
                          <a:cs typeface="Calibri"/>
                        </a:rPr>
                        <a:t> </a:t>
                      </a:r>
                      <a:r>
                        <a:rPr lang="en-US" sz="1800" dirty="0" err="1">
                          <a:latin typeface="Calibri"/>
                          <a:ea typeface="Calibri"/>
                          <a:cs typeface="Calibri"/>
                        </a:rPr>
                        <a:t>piutang</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7054">
                <a:tc>
                  <a:txBody>
                    <a:bodyPr/>
                    <a:lstStyle/>
                    <a:p>
                      <a:pPr algn="just">
                        <a:lnSpc>
                          <a:spcPct val="150000"/>
                        </a:lnSpc>
                        <a:spcBef>
                          <a:spcPts val="720"/>
                        </a:spcBef>
                        <a:spcAft>
                          <a:spcPts val="720"/>
                        </a:spcAft>
                      </a:pPr>
                      <a:r>
                        <a:rPr lang="id-ID" sz="1800">
                          <a:latin typeface="Calibri"/>
                          <a:ea typeface="Calibri"/>
                          <a:cs typeface="Calibri"/>
                        </a:rPr>
                        <a:t>5.</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Memperluas usaha berlebihan</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Memulai</a:t>
                      </a:r>
                      <a:r>
                        <a:rPr lang="en-US" sz="1800" dirty="0">
                          <a:latin typeface="Calibri"/>
                          <a:ea typeface="Calibri"/>
                          <a:cs typeface="Calibri"/>
                        </a:rPr>
                        <a:t> </a:t>
                      </a:r>
                      <a:r>
                        <a:rPr lang="en-US" sz="1800" dirty="0" err="1">
                          <a:latin typeface="Calibri"/>
                          <a:ea typeface="Calibri"/>
                          <a:cs typeface="Calibri"/>
                        </a:rPr>
                        <a:t>perluasan</a:t>
                      </a:r>
                      <a:r>
                        <a:rPr lang="en-US" sz="1800" dirty="0">
                          <a:latin typeface="Calibri"/>
                          <a:ea typeface="Calibri"/>
                          <a:cs typeface="Calibri"/>
                        </a:rPr>
                        <a:t> </a:t>
                      </a:r>
                      <a:r>
                        <a:rPr lang="en-US" sz="1800" dirty="0" err="1">
                          <a:latin typeface="Calibri"/>
                          <a:ea typeface="Calibri"/>
                          <a:cs typeface="Calibri"/>
                        </a:rPr>
                        <a:t>usaha</a:t>
                      </a:r>
                      <a:r>
                        <a:rPr lang="en-US" sz="1800" dirty="0">
                          <a:latin typeface="Calibri"/>
                          <a:ea typeface="Calibri"/>
                          <a:cs typeface="Calibri"/>
                        </a:rPr>
                        <a:t> yang </a:t>
                      </a:r>
                      <a:r>
                        <a:rPr lang="en-US" sz="1800" dirty="0" err="1">
                          <a:latin typeface="Calibri"/>
                          <a:ea typeface="Calibri"/>
                          <a:cs typeface="Calibri"/>
                        </a:rPr>
                        <a:t>belum</a:t>
                      </a:r>
                      <a:r>
                        <a:rPr lang="en-US" sz="1800" dirty="0">
                          <a:latin typeface="Calibri"/>
                          <a:ea typeface="Calibri"/>
                          <a:cs typeface="Calibri"/>
                        </a:rPr>
                        <a:t> </a:t>
                      </a:r>
                      <a:r>
                        <a:rPr lang="en-US" sz="1800" dirty="0" err="1">
                          <a:latin typeface="Calibri"/>
                          <a:ea typeface="Calibri"/>
                          <a:cs typeface="Calibri"/>
                        </a:rPr>
                        <a:t>siap</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7054">
                <a:tc>
                  <a:txBody>
                    <a:bodyPr/>
                    <a:lstStyle/>
                    <a:p>
                      <a:pPr algn="just">
                        <a:lnSpc>
                          <a:spcPct val="150000"/>
                        </a:lnSpc>
                        <a:spcBef>
                          <a:spcPts val="720"/>
                        </a:spcBef>
                        <a:spcAft>
                          <a:spcPts val="720"/>
                        </a:spcAft>
                      </a:pPr>
                      <a:r>
                        <a:rPr lang="id-ID" sz="1800">
                          <a:latin typeface="Calibri"/>
                          <a:ea typeface="Calibri"/>
                          <a:cs typeface="Calibri"/>
                        </a:rPr>
                        <a:t>6.</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a:latin typeface="Calibri"/>
                          <a:ea typeface="Calibri"/>
                          <a:cs typeface="Calibri"/>
                        </a:rPr>
                        <a:t>Perencanaan keuangan</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720"/>
                        </a:spcBef>
                        <a:spcAft>
                          <a:spcPts val="720"/>
                        </a:spcAft>
                        <a:tabLst>
                          <a:tab pos="114300" algn="l"/>
                        </a:tabLst>
                      </a:pPr>
                      <a:r>
                        <a:rPr lang="en-US" sz="1800" dirty="0" err="1">
                          <a:latin typeface="Calibri"/>
                          <a:ea typeface="Calibri"/>
                          <a:cs typeface="Calibri"/>
                        </a:rPr>
                        <a:t>Meremehkan</a:t>
                      </a:r>
                      <a:r>
                        <a:rPr lang="en-US" sz="1800" dirty="0">
                          <a:latin typeface="Calibri"/>
                          <a:ea typeface="Calibri"/>
                          <a:cs typeface="Calibri"/>
                        </a:rPr>
                        <a:t> </a:t>
                      </a:r>
                      <a:r>
                        <a:rPr lang="en-US" sz="1800" dirty="0" err="1">
                          <a:latin typeface="Calibri"/>
                          <a:ea typeface="Calibri"/>
                          <a:cs typeface="Calibri"/>
                        </a:rPr>
                        <a:t>kebutuhan</a:t>
                      </a:r>
                      <a:r>
                        <a:rPr lang="en-US" sz="1800" dirty="0">
                          <a:latin typeface="Calibri"/>
                          <a:ea typeface="Calibri"/>
                          <a:cs typeface="Calibri"/>
                        </a:rPr>
                        <a:t> </a:t>
                      </a:r>
                      <a:r>
                        <a:rPr lang="en-US" sz="1800" dirty="0" err="1">
                          <a:latin typeface="Calibri"/>
                          <a:ea typeface="Calibri"/>
                          <a:cs typeface="Calibri"/>
                        </a:rPr>
                        <a:t>usaha</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7054">
                <a:tc>
                  <a:txBody>
                    <a:bodyPr/>
                    <a:lstStyle/>
                    <a:p>
                      <a:pPr algn="just">
                        <a:lnSpc>
                          <a:spcPct val="150000"/>
                        </a:lnSpc>
                        <a:spcBef>
                          <a:spcPts val="720"/>
                        </a:spcBef>
                        <a:spcAft>
                          <a:spcPts val="720"/>
                        </a:spcAft>
                      </a:pPr>
                      <a:r>
                        <a:rPr lang="id-ID" sz="1800">
                          <a:latin typeface="Calibri"/>
                          <a:ea typeface="Calibri"/>
                          <a:cs typeface="Calibri"/>
                        </a:rPr>
                        <a:t>7.</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a:latin typeface="Calibri"/>
                          <a:ea typeface="Calibri"/>
                          <a:cs typeface="Calibri"/>
                        </a:rPr>
                        <a:t>Lokasi usaha</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dirty="0">
                          <a:latin typeface="Calibri"/>
                          <a:ea typeface="Calibri"/>
                          <a:cs typeface="Calibri"/>
                        </a:rPr>
                        <a:t>Lokasi yang buruk</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108">
                <a:tc>
                  <a:txBody>
                    <a:bodyPr/>
                    <a:lstStyle/>
                    <a:p>
                      <a:pPr algn="just">
                        <a:lnSpc>
                          <a:spcPct val="150000"/>
                        </a:lnSpc>
                        <a:spcBef>
                          <a:spcPts val="720"/>
                        </a:spcBef>
                        <a:spcAft>
                          <a:spcPts val="720"/>
                        </a:spcAft>
                      </a:pPr>
                      <a:r>
                        <a:rPr lang="id-ID" sz="1800">
                          <a:latin typeface="Calibri"/>
                          <a:ea typeface="Calibri"/>
                          <a:cs typeface="Calibri"/>
                        </a:rPr>
                        <a:t>8.</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a:latin typeface="Calibri"/>
                          <a:ea typeface="Calibri"/>
                          <a:cs typeface="Calibri"/>
                        </a:rPr>
                        <a:t>Pembelanjaan besar</a:t>
                      </a:r>
                      <a:endParaRPr lang="id-ID"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720"/>
                        </a:spcBef>
                        <a:spcAft>
                          <a:spcPts val="720"/>
                        </a:spcAft>
                      </a:pPr>
                      <a:r>
                        <a:rPr lang="id-ID" sz="1800" dirty="0">
                          <a:latin typeface="Calibri"/>
                          <a:ea typeface="Calibri"/>
                          <a:cs typeface="Calibri"/>
                        </a:rPr>
                        <a:t>Menimbulkan pengeluaran awal yang tinggi</a:t>
                      </a:r>
                      <a:endParaRPr lang="id-ID"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305800" cy="785818"/>
          </a:xfrm>
        </p:spPr>
        <p:txBody>
          <a:bodyPr>
            <a:normAutofit/>
          </a:bodyPr>
          <a:lstStyle/>
          <a:p>
            <a:pPr lvl="1" algn="l" rtl="0">
              <a:spcBef>
                <a:spcPct val="0"/>
              </a:spcBef>
            </a:pPr>
            <a:r>
              <a:rPr lang="en-US" sz="2800" b="1" dirty="0" smtClean="0"/>
              <a:t>2.1  </a:t>
            </a:r>
            <a:r>
              <a:rPr lang="id-ID" sz="2800" b="1" dirty="0" smtClean="0"/>
              <a:t>Karakter Wirausaha</a:t>
            </a:r>
            <a:r>
              <a:rPr lang="id-ID" b="1" dirty="0"/>
              <a:t/>
            </a:r>
            <a:br>
              <a:rPr lang="id-ID" b="1" dirty="0"/>
            </a:br>
            <a:endParaRPr lang="id-ID" dirty="0"/>
          </a:p>
        </p:txBody>
      </p:sp>
      <p:sp>
        <p:nvSpPr>
          <p:cNvPr id="3" name="Rectangle 2"/>
          <p:cNvSpPr/>
          <p:nvPr/>
        </p:nvSpPr>
        <p:spPr>
          <a:xfrm>
            <a:off x="214282" y="1071546"/>
            <a:ext cx="8715436" cy="5016758"/>
          </a:xfrm>
          <a:prstGeom prst="rect">
            <a:avLst/>
          </a:prstGeom>
        </p:spPr>
        <p:txBody>
          <a:bodyPr wrap="square">
            <a:spAutoFit/>
          </a:bodyPr>
          <a:lstStyle/>
          <a:p>
            <a:r>
              <a:rPr lang="id-ID" sz="3200" dirty="0" smtClean="0"/>
              <a:t>Menurut David (1996) karakteristik</a:t>
            </a:r>
            <a:r>
              <a:rPr lang="en-US" sz="3200" dirty="0" smtClean="0"/>
              <a:t> </a:t>
            </a:r>
            <a:r>
              <a:rPr lang="id-ID" sz="3200" dirty="0" smtClean="0"/>
              <a:t>yang dimiliki</a:t>
            </a:r>
            <a:r>
              <a:rPr lang="en-US" sz="3200" dirty="0" smtClean="0"/>
              <a:t> </a:t>
            </a:r>
            <a:r>
              <a:rPr lang="id-ID" sz="3200" dirty="0" smtClean="0"/>
              <a:t>oleh</a:t>
            </a:r>
            <a:r>
              <a:rPr lang="en-US" sz="3200" dirty="0" smtClean="0"/>
              <a:t> </a:t>
            </a:r>
            <a:r>
              <a:rPr lang="id-ID" sz="3200" dirty="0" smtClean="0"/>
              <a:t>seorang wirausaha</a:t>
            </a:r>
            <a:r>
              <a:rPr lang="en-US" sz="3200" dirty="0" smtClean="0"/>
              <a:t> </a:t>
            </a:r>
            <a:r>
              <a:rPr lang="id-ID" sz="3200" dirty="0" smtClean="0"/>
              <a:t>memenuhi</a:t>
            </a:r>
            <a:r>
              <a:rPr lang="en-US" sz="3200" dirty="0" smtClean="0"/>
              <a:t> </a:t>
            </a:r>
            <a:r>
              <a:rPr lang="id-ID" sz="3200" dirty="0" smtClean="0"/>
              <a:t>syarat-syarat</a:t>
            </a:r>
            <a:r>
              <a:rPr lang="en-US" sz="3200" dirty="0" smtClean="0"/>
              <a:t> </a:t>
            </a:r>
            <a:r>
              <a:rPr lang="id-ID" sz="3200" dirty="0" smtClean="0"/>
              <a:t>keunggulan bersaing bagi</a:t>
            </a:r>
            <a:r>
              <a:rPr lang="en-US" sz="3200" dirty="0" smtClean="0"/>
              <a:t> </a:t>
            </a:r>
            <a:r>
              <a:rPr lang="id-ID" sz="3200" dirty="0" smtClean="0"/>
              <a:t>suatu</a:t>
            </a:r>
            <a:r>
              <a:rPr lang="en-US" sz="3200" dirty="0" smtClean="0"/>
              <a:t> </a:t>
            </a:r>
            <a:r>
              <a:rPr lang="id-ID" sz="3200" dirty="0" smtClean="0"/>
              <a:t>perusahaan/organisasi,seperti</a:t>
            </a:r>
            <a:r>
              <a:rPr lang="en-US" sz="3200" dirty="0" smtClean="0"/>
              <a:t> </a:t>
            </a:r>
            <a:r>
              <a:rPr lang="id-ID" sz="3200" dirty="0" smtClean="0"/>
              <a:t>inovatif, kreatif, adaptif, dinamik,kemampuan berintegrasi,</a:t>
            </a:r>
            <a:r>
              <a:rPr lang="en-US" sz="3200" dirty="0" smtClean="0"/>
              <a:t> </a:t>
            </a:r>
            <a:r>
              <a:rPr lang="id-ID" sz="3200" dirty="0" smtClean="0"/>
              <a:t>kemampuan mengambil risiko atas  keputusan</a:t>
            </a:r>
            <a:r>
              <a:rPr lang="en-US" sz="3200" dirty="0" smtClean="0"/>
              <a:t> </a:t>
            </a:r>
            <a:r>
              <a:rPr lang="id-ID" sz="3200" dirty="0" smtClean="0"/>
              <a:t>yang dibuat,integritas, berdaya</a:t>
            </a:r>
            <a:r>
              <a:rPr lang="en-US" sz="3200" dirty="0" smtClean="0"/>
              <a:t> </a:t>
            </a:r>
            <a:r>
              <a:rPr lang="id-ID" sz="3200" dirty="0" smtClean="0"/>
              <a:t>juang, dan kode etik niscaya mewujudkan efektivitas perusahaan/organisasi. Hal itu dapat digambarkan melalui Tabel 1. </a:t>
            </a:r>
            <a:endParaRPr lang="id-ID"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0"/>
            <a:ext cx="84296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90600" algn="justLow"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a:t>
            </a:r>
            <a:r>
              <a:rPr kumimoji="0" lang="id-ID" sz="2400" b="1" i="0" u="none" strike="noStrike" cap="none" normalizeH="0" baseline="0" dirty="0" smtClean="0" bmk="">
                <a:ln>
                  <a:noFill/>
                </a:ln>
                <a:solidFill>
                  <a:schemeClr val="tx1"/>
                </a:solidFill>
                <a:effectLst/>
                <a:latin typeface="Arial" pitchFamily="34" charset="0"/>
                <a:ea typeface="Calibri" pitchFamily="34" charset="0"/>
                <a:cs typeface="Times New Roman" pitchFamily="18" charset="0"/>
              </a:rPr>
              <a:t>abel </a:t>
            </a:r>
            <a:r>
              <a:rPr kumimoji="0" lang="id-ID" sz="2400" b="1" i="0" u="none" strike="noStrike" cap="none" normalizeH="0" baseline="0" dirty="0" smtClean="0" bmk="_Toc345100080">
                <a:ln>
                  <a:noFill/>
                </a:ln>
                <a:solidFill>
                  <a:schemeClr val="tx1"/>
                </a:solidFill>
                <a:effectLst/>
                <a:latin typeface="Arial" pitchFamily="34" charset="0"/>
                <a:ea typeface="Calibri" pitchFamily="34" charset="0"/>
                <a:cs typeface="Times New Roman" pitchFamily="18" charset="0"/>
              </a:rPr>
              <a:t>1 Profil Seorang Wirausaha menurut David</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214283" y="642916"/>
          <a:ext cx="8274164" cy="6000793"/>
        </p:xfrm>
        <a:graphic>
          <a:graphicData uri="http://schemas.openxmlformats.org/drawingml/2006/table">
            <a:tbl>
              <a:tblPr/>
              <a:tblGrid>
                <a:gridCol w="2143139"/>
                <a:gridCol w="6131025"/>
              </a:tblGrid>
              <a:tr h="460709">
                <a:tc>
                  <a:txBody>
                    <a:bodyPr/>
                    <a:lstStyle/>
                    <a:p>
                      <a:pPr marL="196215">
                        <a:lnSpc>
                          <a:spcPts val="1120"/>
                        </a:lnSpc>
                        <a:spcAft>
                          <a:spcPts val="0"/>
                        </a:spcAft>
                      </a:pPr>
                      <a:endParaRPr lang="en-US" sz="1000" dirty="0" smtClean="0">
                        <a:latin typeface="Calibri"/>
                        <a:ea typeface="Calibri"/>
                        <a:cs typeface="Calibri"/>
                      </a:endParaRPr>
                    </a:p>
                    <a:p>
                      <a:pPr marL="196215">
                        <a:lnSpc>
                          <a:spcPts val="1120"/>
                        </a:lnSpc>
                        <a:spcAft>
                          <a:spcPts val="0"/>
                        </a:spcAft>
                      </a:pPr>
                      <a:r>
                        <a:rPr lang="en-US" sz="2000" dirty="0" err="1" smtClean="0">
                          <a:latin typeface="Calibri"/>
                          <a:ea typeface="Calibri"/>
                          <a:cs typeface="Calibri"/>
                        </a:rPr>
                        <a:t>Ka</a:t>
                      </a:r>
                      <a:r>
                        <a:rPr lang="en-US" sz="2000" spc="5" dirty="0" err="1" smtClean="0">
                          <a:latin typeface="Calibri"/>
                          <a:ea typeface="Calibri"/>
                          <a:cs typeface="Calibri"/>
                        </a:rPr>
                        <a:t>r</a:t>
                      </a:r>
                      <a:r>
                        <a:rPr lang="en-US" sz="2000" dirty="0" err="1" smtClean="0">
                          <a:latin typeface="Calibri"/>
                          <a:ea typeface="Calibri"/>
                          <a:cs typeface="Calibri"/>
                        </a:rPr>
                        <a:t>a</a:t>
                      </a:r>
                      <a:r>
                        <a:rPr lang="en-US" sz="2000" spc="-5" dirty="0" err="1" smtClean="0">
                          <a:latin typeface="Calibri"/>
                          <a:ea typeface="Calibri"/>
                          <a:cs typeface="Calibri"/>
                        </a:rPr>
                        <a:t>k</a:t>
                      </a:r>
                      <a:r>
                        <a:rPr lang="en-US" sz="2000" dirty="0" err="1" smtClean="0">
                          <a:latin typeface="Calibri"/>
                          <a:ea typeface="Calibri"/>
                          <a:cs typeface="Calibri"/>
                        </a:rPr>
                        <a:t>te</a:t>
                      </a:r>
                      <a:r>
                        <a:rPr lang="en-US" sz="2000" spc="5" dirty="0" err="1" smtClean="0">
                          <a:latin typeface="Calibri"/>
                          <a:ea typeface="Calibri"/>
                          <a:cs typeface="Calibri"/>
                        </a:rPr>
                        <a:t>r</a:t>
                      </a:r>
                      <a:r>
                        <a:rPr lang="en-US" sz="2000" dirty="0" err="1" smtClean="0">
                          <a:latin typeface="Calibri"/>
                          <a:ea typeface="Calibri"/>
                          <a:cs typeface="Calibri"/>
                        </a:rPr>
                        <a:t>i</a:t>
                      </a:r>
                      <a:r>
                        <a:rPr lang="en-US" sz="2000" spc="-5" dirty="0" err="1" smtClean="0">
                          <a:latin typeface="Calibri"/>
                          <a:ea typeface="Calibri"/>
                          <a:cs typeface="Calibri"/>
                        </a:rPr>
                        <a:t>s</a:t>
                      </a:r>
                      <a:r>
                        <a:rPr lang="en-US" sz="2000" dirty="0" err="1" smtClean="0">
                          <a:latin typeface="Calibri"/>
                          <a:ea typeface="Calibri"/>
                          <a:cs typeface="Calibri"/>
                        </a:rPr>
                        <a:t>t</a:t>
                      </a:r>
                      <a:r>
                        <a:rPr lang="en-US" sz="2000" spc="10" dirty="0" err="1" smtClean="0">
                          <a:latin typeface="Calibri"/>
                          <a:ea typeface="Calibri"/>
                          <a:cs typeface="Calibri"/>
                        </a:rPr>
                        <a:t>i</a:t>
                      </a:r>
                      <a:r>
                        <a:rPr lang="en-US" sz="2000" dirty="0" err="1" smtClean="0">
                          <a:latin typeface="Calibri"/>
                          <a:ea typeface="Calibri"/>
                          <a:cs typeface="Calibri"/>
                        </a:rPr>
                        <a:t>k</a:t>
                      </a:r>
                      <a:r>
                        <a:rPr lang="en-US" sz="2000" dirty="0" smtClean="0">
                          <a:latin typeface="Calibri"/>
                          <a:ea typeface="Calibri"/>
                          <a:cs typeface="Calibri"/>
                        </a:rPr>
                        <a:t> </a:t>
                      </a:r>
                      <a:r>
                        <a:rPr lang="en-US" sz="2000" spc="10" dirty="0" err="1" smtClean="0">
                          <a:latin typeface="Calibri"/>
                          <a:ea typeface="Calibri"/>
                          <a:cs typeface="Calibri"/>
                        </a:rPr>
                        <a:t>P</a:t>
                      </a:r>
                      <a:r>
                        <a:rPr lang="en-US" sz="2000" spc="5" dirty="0" err="1" smtClean="0">
                          <a:latin typeface="Calibri"/>
                          <a:ea typeface="Calibri"/>
                          <a:cs typeface="Calibri"/>
                        </a:rPr>
                        <a:t>ro</a:t>
                      </a:r>
                      <a:r>
                        <a:rPr lang="en-US" sz="2000" spc="-10" dirty="0" err="1" smtClean="0">
                          <a:latin typeface="Calibri"/>
                          <a:ea typeface="Calibri"/>
                          <a:cs typeface="Calibri"/>
                        </a:rPr>
                        <a:t>f</a:t>
                      </a:r>
                      <a:r>
                        <a:rPr lang="en-US" sz="2000" dirty="0" err="1" smtClean="0">
                          <a:latin typeface="Calibri"/>
                          <a:ea typeface="Calibri"/>
                          <a:cs typeface="Calibri"/>
                        </a:rPr>
                        <a:t>il</a:t>
                      </a:r>
                      <a:endParaRPr lang="id-ID" sz="20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DF3"/>
                    </a:solidFill>
                  </a:tcPr>
                </a:tc>
                <a:tc>
                  <a:txBody>
                    <a:bodyPr/>
                    <a:lstStyle/>
                    <a:p>
                      <a:pPr marL="791845">
                        <a:lnSpc>
                          <a:spcPts val="1120"/>
                        </a:lnSpc>
                        <a:spcAft>
                          <a:spcPts val="0"/>
                        </a:spcAft>
                      </a:pPr>
                      <a:endParaRPr lang="en-US" sz="1000" spc="-5" dirty="0" smtClean="0">
                        <a:latin typeface="Calibri"/>
                        <a:ea typeface="Calibri"/>
                        <a:cs typeface="Calibri"/>
                      </a:endParaRPr>
                    </a:p>
                    <a:p>
                      <a:pPr marL="791845">
                        <a:lnSpc>
                          <a:spcPts val="1120"/>
                        </a:lnSpc>
                        <a:spcAft>
                          <a:spcPts val="0"/>
                        </a:spcAft>
                      </a:pPr>
                      <a:r>
                        <a:rPr lang="en-US" sz="2000" spc="-5" dirty="0" err="1" smtClean="0">
                          <a:latin typeface="Calibri"/>
                          <a:ea typeface="Calibri"/>
                          <a:cs typeface="Calibri"/>
                        </a:rPr>
                        <a:t>C</a:t>
                      </a:r>
                      <a:r>
                        <a:rPr lang="en-US" sz="2000" dirty="0" err="1" smtClean="0">
                          <a:latin typeface="Calibri"/>
                          <a:ea typeface="Calibri"/>
                          <a:cs typeface="Calibri"/>
                        </a:rPr>
                        <a:t>iri</a:t>
                      </a:r>
                      <a:r>
                        <a:rPr lang="en-US" sz="2000" dirty="0" smtClean="0">
                          <a:latin typeface="Calibri"/>
                          <a:ea typeface="Calibri"/>
                          <a:cs typeface="Calibri"/>
                        </a:rPr>
                        <a:t> </a:t>
                      </a:r>
                      <a:r>
                        <a:rPr lang="en-US" sz="2000" spc="10" dirty="0" err="1" smtClean="0">
                          <a:latin typeface="Calibri"/>
                          <a:ea typeface="Calibri"/>
                          <a:cs typeface="Calibri"/>
                        </a:rPr>
                        <a:t>W</a:t>
                      </a:r>
                      <a:r>
                        <a:rPr lang="en-US" sz="2000" dirty="0" err="1" smtClean="0">
                          <a:latin typeface="Calibri"/>
                          <a:ea typeface="Calibri"/>
                          <a:cs typeface="Calibri"/>
                        </a:rPr>
                        <a:t>ira</a:t>
                      </a:r>
                      <a:r>
                        <a:rPr lang="en-US" sz="2000" spc="-5" dirty="0" err="1" smtClean="0">
                          <a:latin typeface="Calibri"/>
                          <a:ea typeface="Calibri"/>
                          <a:cs typeface="Calibri"/>
                        </a:rPr>
                        <a:t>us</a:t>
                      </a:r>
                      <a:r>
                        <a:rPr lang="en-US" sz="2000" spc="15" dirty="0" err="1" smtClean="0">
                          <a:latin typeface="Calibri"/>
                          <a:ea typeface="Calibri"/>
                          <a:cs typeface="Calibri"/>
                        </a:rPr>
                        <a:t>a</a:t>
                      </a:r>
                      <a:r>
                        <a:rPr lang="en-US" sz="2000" spc="-5" dirty="0" err="1" smtClean="0">
                          <a:latin typeface="Calibri"/>
                          <a:ea typeface="Calibri"/>
                          <a:cs typeface="Calibri"/>
                        </a:rPr>
                        <a:t>h</a:t>
                      </a:r>
                      <a:r>
                        <a:rPr lang="en-US" sz="2000" spc="15" dirty="0" err="1" smtClean="0">
                          <a:latin typeface="Calibri"/>
                          <a:ea typeface="Calibri"/>
                          <a:cs typeface="Calibri"/>
                        </a:rPr>
                        <a:t>a</a:t>
                      </a:r>
                      <a:r>
                        <a:rPr lang="en-US" sz="2000" spc="15" dirty="0" smtClean="0">
                          <a:latin typeface="Calibri"/>
                          <a:ea typeface="Calibri"/>
                          <a:cs typeface="Calibri"/>
                        </a:rPr>
                        <a:t> </a:t>
                      </a:r>
                      <a:r>
                        <a:rPr lang="en-US" sz="2000" spc="-20" dirty="0" smtClean="0">
                          <a:latin typeface="Calibri"/>
                          <a:ea typeface="Calibri"/>
                          <a:cs typeface="Calibri"/>
                        </a:rPr>
                        <a:t>y</a:t>
                      </a:r>
                      <a:r>
                        <a:rPr lang="en-US" sz="2000" spc="15" dirty="0" smtClean="0">
                          <a:latin typeface="Calibri"/>
                          <a:ea typeface="Calibri"/>
                          <a:cs typeface="Calibri"/>
                        </a:rPr>
                        <a:t>a</a:t>
                      </a:r>
                      <a:r>
                        <a:rPr lang="en-US" sz="2000" spc="-5" dirty="0" smtClean="0">
                          <a:latin typeface="Calibri"/>
                          <a:ea typeface="Calibri"/>
                          <a:cs typeface="Calibri"/>
                        </a:rPr>
                        <a:t>n</a:t>
                      </a:r>
                      <a:r>
                        <a:rPr lang="en-US" sz="2000" dirty="0" smtClean="0">
                          <a:latin typeface="Calibri"/>
                          <a:ea typeface="Calibri"/>
                          <a:cs typeface="Calibri"/>
                        </a:rPr>
                        <a:t>g </a:t>
                      </a:r>
                      <a:r>
                        <a:rPr lang="en-US" sz="2000" dirty="0" err="1" smtClean="0">
                          <a:latin typeface="Calibri"/>
                          <a:ea typeface="Calibri"/>
                          <a:cs typeface="Calibri"/>
                        </a:rPr>
                        <a:t>M</a:t>
                      </a:r>
                      <a:r>
                        <a:rPr lang="en-US" sz="2000" spc="15" dirty="0" err="1" smtClean="0">
                          <a:latin typeface="Calibri"/>
                          <a:ea typeface="Calibri"/>
                          <a:cs typeface="Calibri"/>
                        </a:rPr>
                        <a:t>e</a:t>
                      </a:r>
                      <a:r>
                        <a:rPr lang="en-US" sz="2000" spc="5" dirty="0" err="1" smtClean="0">
                          <a:latin typeface="Calibri"/>
                          <a:ea typeface="Calibri"/>
                          <a:cs typeface="Calibri"/>
                        </a:rPr>
                        <a:t>no</a:t>
                      </a:r>
                      <a:r>
                        <a:rPr lang="en-US" sz="2000" spc="-5" dirty="0" err="1" smtClean="0">
                          <a:latin typeface="Calibri"/>
                          <a:ea typeface="Calibri"/>
                          <a:cs typeface="Calibri"/>
                        </a:rPr>
                        <a:t>n</a:t>
                      </a:r>
                      <a:r>
                        <a:rPr lang="en-US" sz="2000" spc="10" dirty="0" err="1" smtClean="0">
                          <a:latin typeface="Calibri"/>
                          <a:ea typeface="Calibri"/>
                          <a:cs typeface="Calibri"/>
                        </a:rPr>
                        <a:t>j</a:t>
                      </a:r>
                      <a:r>
                        <a:rPr lang="en-US" sz="2000" spc="5" dirty="0" err="1" smtClean="0">
                          <a:latin typeface="Calibri"/>
                          <a:ea typeface="Calibri"/>
                          <a:cs typeface="Calibri"/>
                        </a:rPr>
                        <a:t>o</a:t>
                      </a:r>
                      <a:r>
                        <a:rPr lang="en-US" sz="2000" dirty="0" err="1" smtClean="0">
                          <a:latin typeface="Calibri"/>
                          <a:ea typeface="Calibri"/>
                          <a:cs typeface="Calibri"/>
                        </a:rPr>
                        <a:t>l</a:t>
                      </a:r>
                      <a:endParaRPr lang="id-ID" sz="20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DF3"/>
                    </a:solidFill>
                  </a:tcPr>
                </a:tc>
              </a:tr>
              <a:tr h="462638">
                <a:tc>
                  <a:txBody>
                    <a:bodyPr/>
                    <a:lstStyle/>
                    <a:p>
                      <a:pPr marL="63500">
                        <a:lnSpc>
                          <a:spcPts val="1125"/>
                        </a:lnSpc>
                        <a:spcAft>
                          <a:spcPts val="0"/>
                        </a:spcAft>
                      </a:pPr>
                      <a:endParaRPr lang="en-US" sz="1800" spc="5" dirty="0" smtClean="0">
                        <a:latin typeface="Calibri"/>
                        <a:ea typeface="Calibri"/>
                        <a:cs typeface="Calibri"/>
                      </a:endParaRPr>
                    </a:p>
                    <a:p>
                      <a:pPr marL="63500">
                        <a:lnSpc>
                          <a:spcPts val="1125"/>
                        </a:lnSpc>
                        <a:spcAft>
                          <a:spcPts val="0"/>
                        </a:spcAft>
                      </a:pPr>
                      <a:r>
                        <a:rPr lang="en-US" sz="1800" spc="5" dirty="0" err="1" smtClean="0">
                          <a:latin typeface="Calibri"/>
                          <a:ea typeface="Calibri"/>
                          <a:cs typeface="Calibri"/>
                        </a:rPr>
                        <a:t>B</a:t>
                      </a:r>
                      <a:r>
                        <a:rPr lang="en-US" sz="1800" dirty="0" err="1" smtClean="0">
                          <a:latin typeface="Calibri"/>
                          <a:ea typeface="Calibri"/>
                          <a:cs typeface="Calibri"/>
                        </a:rPr>
                        <a:t>e</a:t>
                      </a:r>
                      <a:r>
                        <a:rPr lang="en-US" sz="1800" spc="5" dirty="0" err="1" smtClean="0">
                          <a:latin typeface="Calibri"/>
                          <a:ea typeface="Calibri"/>
                          <a:cs typeface="Calibri"/>
                        </a:rPr>
                        <a:t>rpr</a:t>
                      </a:r>
                      <a:r>
                        <a:rPr lang="en-US" sz="1800" dirty="0" err="1" smtClean="0">
                          <a:latin typeface="Calibri"/>
                          <a:ea typeface="Calibri"/>
                          <a:cs typeface="Calibri"/>
                        </a:rPr>
                        <a:t>esta</a:t>
                      </a:r>
                      <a:r>
                        <a:rPr lang="en-US" sz="1800" spc="-5" dirty="0" err="1" smtClean="0">
                          <a:latin typeface="Calibri"/>
                          <a:ea typeface="Calibri"/>
                          <a:cs typeface="Calibri"/>
                        </a:rPr>
                        <a:t>s</a:t>
                      </a:r>
                      <a:r>
                        <a:rPr lang="en-US" sz="1800" dirty="0" err="1" smtClean="0">
                          <a:latin typeface="Calibri"/>
                          <a:ea typeface="Calibri"/>
                          <a:cs typeface="Calibri"/>
                        </a:rPr>
                        <a:t>i</a:t>
                      </a:r>
                      <a:r>
                        <a:rPr lang="en-US" sz="1800" dirty="0" smtClean="0">
                          <a:latin typeface="Calibri"/>
                          <a:ea typeface="Calibri"/>
                          <a:cs typeface="Calibri"/>
                        </a:rPr>
                        <a:t> </a:t>
                      </a:r>
                      <a:r>
                        <a:rPr lang="en-US" sz="1800" dirty="0" err="1" smtClean="0">
                          <a:latin typeface="Calibri"/>
                          <a:ea typeface="Calibri"/>
                          <a:cs typeface="Calibri"/>
                        </a:rPr>
                        <a:t>ti</a:t>
                      </a:r>
                      <a:r>
                        <a:rPr lang="en-US" sz="1800" spc="-10" dirty="0" err="1" smtClean="0">
                          <a:latin typeface="Calibri"/>
                          <a:ea typeface="Calibri"/>
                          <a:cs typeface="Calibri"/>
                        </a:rPr>
                        <a:t>n</a:t>
                      </a:r>
                      <a:r>
                        <a:rPr lang="en-US" sz="1800" spc="5" dirty="0" err="1" smtClean="0">
                          <a:latin typeface="Calibri"/>
                          <a:ea typeface="Calibri"/>
                          <a:cs typeface="Calibri"/>
                        </a:rPr>
                        <a:t>g</a:t>
                      </a:r>
                      <a:r>
                        <a:rPr lang="en-US" sz="1800" spc="-5" dirty="0" err="1" smtClean="0">
                          <a:latin typeface="Calibri"/>
                          <a:ea typeface="Calibri"/>
                          <a:cs typeface="Calibri"/>
                        </a:rPr>
                        <a:t>g</a:t>
                      </a:r>
                      <a:r>
                        <a:rPr lang="en-US" sz="1800" dirty="0" err="1" smtClean="0">
                          <a:latin typeface="Calibri"/>
                          <a:ea typeface="Calibri"/>
                          <a:cs typeface="Calibri"/>
                        </a:rPr>
                        <a:t>i</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25"/>
                        </a:lnSpc>
                        <a:spcAft>
                          <a:spcPts val="0"/>
                        </a:spcAft>
                      </a:pPr>
                      <a:endParaRPr lang="en-US" sz="1800" dirty="0" smtClean="0">
                        <a:latin typeface="Calibri"/>
                        <a:ea typeface="Calibri"/>
                        <a:cs typeface="Calibri"/>
                      </a:endParaRPr>
                    </a:p>
                    <a:p>
                      <a:pPr marL="63500">
                        <a:lnSpc>
                          <a:spcPts val="1125"/>
                        </a:lnSpc>
                        <a:spcAft>
                          <a:spcPts val="0"/>
                        </a:spcAft>
                      </a:pPr>
                      <a:r>
                        <a:rPr lang="id-ID" sz="1800" dirty="0" smtClean="0">
                          <a:latin typeface="Calibri"/>
                          <a:ea typeface="Calibri"/>
                          <a:cs typeface="Calibri"/>
                        </a:rPr>
                        <a:t>Mereka </a:t>
                      </a:r>
                      <a:r>
                        <a:rPr lang="id-ID" sz="1800" dirty="0">
                          <a:latin typeface="Calibri"/>
                          <a:ea typeface="Calibri"/>
                          <a:cs typeface="Calibri"/>
                        </a:rPr>
                        <a:t>a</a:t>
                      </a:r>
                      <a:r>
                        <a:rPr lang="en-US" sz="1800" spc="-5" dirty="0" err="1" smtClean="0">
                          <a:latin typeface="Calibri"/>
                          <a:ea typeface="Calibri"/>
                          <a:cs typeface="Calibri"/>
                        </a:rPr>
                        <a:t>h</a:t>
                      </a:r>
                      <a:r>
                        <a:rPr lang="en-US" sz="1800" dirty="0" err="1" smtClean="0">
                          <a:latin typeface="Calibri"/>
                          <a:ea typeface="Calibri"/>
                          <a:cs typeface="Calibri"/>
                        </a:rPr>
                        <a:t>li</a:t>
                      </a:r>
                      <a:r>
                        <a:rPr lang="en-US" sz="1800" dirty="0" smtClean="0">
                          <a:latin typeface="Calibri"/>
                          <a:ea typeface="Calibri"/>
                          <a:cs typeface="Calibri"/>
                        </a:rPr>
                        <a:t> </a:t>
                      </a:r>
                      <a:r>
                        <a:rPr lang="en-US" sz="1800" spc="-5" dirty="0" err="1" smtClean="0">
                          <a:latin typeface="Calibri"/>
                          <a:ea typeface="Calibri"/>
                          <a:cs typeface="Calibri"/>
                        </a:rPr>
                        <a:t>un</a:t>
                      </a:r>
                      <a:r>
                        <a:rPr lang="en-US" sz="1800" spc="10" dirty="0" err="1" smtClean="0">
                          <a:latin typeface="Calibri"/>
                          <a:ea typeface="Calibri"/>
                          <a:cs typeface="Calibri"/>
                        </a:rPr>
                        <a:t>t</a:t>
                      </a:r>
                      <a:r>
                        <a:rPr lang="en-US" sz="1800" spc="5" dirty="0" err="1" smtClean="0">
                          <a:latin typeface="Calibri"/>
                          <a:ea typeface="Calibri"/>
                          <a:cs typeface="Calibri"/>
                        </a:rPr>
                        <a:t>u</a:t>
                      </a:r>
                      <a:r>
                        <a:rPr lang="en-US" sz="1800" dirty="0" err="1" smtClean="0">
                          <a:latin typeface="Calibri"/>
                          <a:ea typeface="Calibri"/>
                          <a:cs typeface="Calibri"/>
                        </a:rPr>
                        <a:t>k</a:t>
                      </a:r>
                      <a:r>
                        <a:rPr lang="en-US" sz="1800" spc="-20" dirty="0" smtClean="0">
                          <a:latin typeface="Calibri"/>
                          <a:ea typeface="Calibri"/>
                          <a:cs typeface="Calibri"/>
                        </a:rPr>
                        <a:t> </a:t>
                      </a:r>
                      <a:r>
                        <a:rPr lang="en-US" sz="1800" spc="-20" dirty="0" err="1" smtClean="0">
                          <a:latin typeface="Calibri"/>
                          <a:ea typeface="Calibri"/>
                          <a:cs typeface="Calibri"/>
                        </a:rPr>
                        <a:t>m</a:t>
                      </a:r>
                      <a:r>
                        <a:rPr lang="en-US" sz="1800" spc="15" dirty="0" err="1" smtClean="0">
                          <a:latin typeface="Calibri"/>
                          <a:ea typeface="Calibri"/>
                          <a:cs typeface="Calibri"/>
                        </a:rPr>
                        <a:t>e</a:t>
                      </a:r>
                      <a:r>
                        <a:rPr lang="en-US" sz="1800" spc="-5" dirty="0" err="1" smtClean="0">
                          <a:latin typeface="Calibri"/>
                          <a:ea typeface="Calibri"/>
                          <a:cs typeface="Calibri"/>
                        </a:rPr>
                        <a:t>m</a:t>
                      </a:r>
                      <a:r>
                        <a:rPr lang="en-US" sz="1800" spc="5" dirty="0" err="1" smtClean="0">
                          <a:latin typeface="Calibri"/>
                          <a:ea typeface="Calibri"/>
                          <a:cs typeface="Calibri"/>
                        </a:rPr>
                        <a:t>p</a:t>
                      </a:r>
                      <a:r>
                        <a:rPr lang="en-US" sz="1800" dirty="0" err="1" smtClean="0">
                          <a:latin typeface="Calibri"/>
                          <a:ea typeface="Calibri"/>
                          <a:cs typeface="Calibri"/>
                        </a:rPr>
                        <a:t>e</a:t>
                      </a:r>
                      <a:r>
                        <a:rPr lang="en-US" sz="1800" spc="5" dirty="0" err="1" smtClean="0">
                          <a:latin typeface="Calibri"/>
                          <a:ea typeface="Calibri"/>
                          <a:cs typeface="Calibri"/>
                        </a:rPr>
                        <a:t>ro</a:t>
                      </a:r>
                      <a:r>
                        <a:rPr lang="en-US" sz="1800" dirty="0" err="1" smtClean="0">
                          <a:latin typeface="Calibri"/>
                          <a:ea typeface="Calibri"/>
                          <a:cs typeface="Calibri"/>
                        </a:rPr>
                        <a:t>leh</a:t>
                      </a:r>
                      <a:r>
                        <a:rPr lang="en-US" sz="1800" dirty="0" smtClean="0">
                          <a:latin typeface="Calibri"/>
                          <a:ea typeface="Calibri"/>
                          <a:cs typeface="Calibri"/>
                        </a:rPr>
                        <a:t> </a:t>
                      </a:r>
                      <a:r>
                        <a:rPr lang="en-US" sz="1800" spc="5" dirty="0" err="1" smtClean="0">
                          <a:latin typeface="Calibri"/>
                          <a:ea typeface="Calibri"/>
                          <a:cs typeface="Calibri"/>
                        </a:rPr>
                        <a:t>pr</a:t>
                      </a:r>
                      <a:r>
                        <a:rPr lang="en-US" sz="1800" dirty="0" err="1" smtClean="0">
                          <a:latin typeface="Calibri"/>
                          <a:ea typeface="Calibri"/>
                          <a:cs typeface="Calibri"/>
                        </a:rPr>
                        <a:t>est</a:t>
                      </a:r>
                      <a:r>
                        <a:rPr lang="en-US" sz="1800" spc="10" dirty="0" err="1" smtClean="0">
                          <a:latin typeface="Calibri"/>
                          <a:ea typeface="Calibri"/>
                          <a:cs typeface="Calibri"/>
                        </a:rPr>
                        <a:t>a</a:t>
                      </a:r>
                      <a:r>
                        <a:rPr lang="en-US" sz="1800" spc="-5" dirty="0" err="1" smtClean="0">
                          <a:latin typeface="Calibri"/>
                          <a:ea typeface="Calibri"/>
                          <a:cs typeface="Calibri"/>
                        </a:rPr>
                        <a:t>s</a:t>
                      </a:r>
                      <a:r>
                        <a:rPr lang="en-US" sz="1800" dirty="0" err="1" smtClean="0">
                          <a:latin typeface="Calibri"/>
                          <a:ea typeface="Calibri"/>
                          <a:cs typeface="Calibri"/>
                        </a:rPr>
                        <a:t>i</a:t>
                      </a:r>
                      <a:r>
                        <a:rPr lang="id-ID"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5998">
                <a:tc>
                  <a:txBody>
                    <a:bodyPr/>
                    <a:lstStyle/>
                    <a:p>
                      <a:pPr marL="63500">
                        <a:lnSpc>
                          <a:spcPts val="1125"/>
                        </a:lnSpc>
                        <a:spcAft>
                          <a:spcPts val="0"/>
                        </a:spcAft>
                      </a:pPr>
                      <a:endParaRPr lang="en-US" sz="1800" spc="10" dirty="0" smtClean="0">
                        <a:latin typeface="Calibri"/>
                        <a:ea typeface="Calibri"/>
                        <a:cs typeface="Calibri"/>
                      </a:endParaRPr>
                    </a:p>
                    <a:p>
                      <a:pPr marL="63500">
                        <a:lnSpc>
                          <a:spcPts val="1125"/>
                        </a:lnSpc>
                        <a:spcAft>
                          <a:spcPts val="0"/>
                        </a:spcAft>
                      </a:pPr>
                      <a:r>
                        <a:rPr lang="en-US" sz="1800" spc="10" dirty="0" err="1" smtClean="0">
                          <a:latin typeface="Calibri"/>
                          <a:ea typeface="Calibri"/>
                          <a:cs typeface="Calibri"/>
                        </a:rPr>
                        <a:t>P</a:t>
                      </a:r>
                      <a:r>
                        <a:rPr lang="en-US" sz="1800" dirty="0" err="1" smtClean="0">
                          <a:latin typeface="Calibri"/>
                          <a:ea typeface="Calibri"/>
                          <a:cs typeface="Calibri"/>
                        </a:rPr>
                        <a:t>e</a:t>
                      </a:r>
                      <a:r>
                        <a:rPr lang="en-US" sz="1800" spc="-5" dirty="0" err="1" smtClean="0">
                          <a:latin typeface="Calibri"/>
                          <a:ea typeface="Calibri"/>
                          <a:cs typeface="Calibri"/>
                        </a:rPr>
                        <a:t>ng</a:t>
                      </a:r>
                      <a:r>
                        <a:rPr lang="en-US" sz="1800" spc="15" dirty="0" err="1" smtClean="0">
                          <a:latin typeface="Calibri"/>
                          <a:ea typeface="Calibri"/>
                          <a:cs typeface="Calibri"/>
                        </a:rPr>
                        <a:t>a</a:t>
                      </a:r>
                      <a:r>
                        <a:rPr lang="en-US" sz="1800" spc="-20" dirty="0" err="1" smtClean="0">
                          <a:latin typeface="Calibri"/>
                          <a:ea typeface="Calibri"/>
                          <a:cs typeface="Calibri"/>
                        </a:rPr>
                        <a:t>m</a:t>
                      </a:r>
                      <a:r>
                        <a:rPr lang="en-US" sz="1800" spc="5" dirty="0" err="1" smtClean="0">
                          <a:latin typeface="Calibri"/>
                          <a:ea typeface="Calibri"/>
                          <a:cs typeface="Calibri"/>
                        </a:rPr>
                        <a:t>b</a:t>
                      </a:r>
                      <a:r>
                        <a:rPr lang="en-US" sz="1800" dirty="0" err="1" smtClean="0">
                          <a:latin typeface="Calibri"/>
                          <a:ea typeface="Calibri"/>
                          <a:cs typeface="Calibri"/>
                        </a:rPr>
                        <a:t>il</a:t>
                      </a:r>
                      <a:r>
                        <a:rPr lang="en-US" sz="1800" dirty="0" smtClean="0">
                          <a:latin typeface="Calibri"/>
                          <a:ea typeface="Calibri"/>
                          <a:cs typeface="Calibri"/>
                        </a:rPr>
                        <a:t> </a:t>
                      </a:r>
                      <a:r>
                        <a:rPr lang="en-US" sz="1800" spc="5" dirty="0" err="1" smtClean="0">
                          <a:latin typeface="Calibri"/>
                          <a:ea typeface="Calibri"/>
                          <a:cs typeface="Calibri"/>
                        </a:rPr>
                        <a:t>risiko</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25"/>
                        </a:lnSpc>
                        <a:spcAft>
                          <a:spcPts val="0"/>
                        </a:spcAft>
                      </a:pPr>
                      <a:endParaRPr lang="en-US" sz="1800" dirty="0" smtClean="0">
                        <a:latin typeface="Calibri"/>
                        <a:ea typeface="Calibri"/>
                        <a:cs typeface="Calibri"/>
                      </a:endParaRPr>
                    </a:p>
                    <a:p>
                      <a:pPr marL="63500">
                        <a:lnSpc>
                          <a:spcPts val="1125"/>
                        </a:lnSpc>
                        <a:spcAft>
                          <a:spcPts val="0"/>
                        </a:spcAft>
                      </a:pPr>
                      <a:r>
                        <a:rPr lang="en-US" sz="1800" dirty="0" err="1" smtClean="0">
                          <a:latin typeface="Calibri"/>
                          <a:ea typeface="Calibri"/>
                          <a:cs typeface="Calibri"/>
                        </a:rPr>
                        <a:t>M</a:t>
                      </a:r>
                      <a:r>
                        <a:rPr lang="en-US" sz="1800" spc="5" dirty="0" err="1" smtClean="0">
                          <a:latin typeface="Calibri"/>
                          <a:ea typeface="Calibri"/>
                          <a:cs typeface="Calibri"/>
                        </a:rPr>
                        <a:t>er</a:t>
                      </a:r>
                      <a:r>
                        <a:rPr lang="en-US" sz="1800" dirty="0" err="1" smtClean="0">
                          <a:latin typeface="Calibri"/>
                          <a:ea typeface="Calibri"/>
                          <a:cs typeface="Calibri"/>
                        </a:rPr>
                        <a:t>e</a:t>
                      </a:r>
                      <a:r>
                        <a:rPr lang="en-US" sz="1800" spc="-5" dirty="0" err="1" smtClean="0">
                          <a:latin typeface="Calibri"/>
                          <a:ea typeface="Calibri"/>
                          <a:cs typeface="Calibri"/>
                        </a:rPr>
                        <a:t>k</a:t>
                      </a:r>
                      <a:r>
                        <a:rPr lang="en-US" sz="1800" dirty="0" err="1" smtClean="0">
                          <a:latin typeface="Calibri"/>
                          <a:ea typeface="Calibri"/>
                          <a:cs typeface="Calibri"/>
                        </a:rPr>
                        <a:t>a</a:t>
                      </a:r>
                      <a:r>
                        <a:rPr lang="en-US" sz="1800" dirty="0" smtClean="0">
                          <a:latin typeface="Calibri"/>
                          <a:ea typeface="Calibri"/>
                          <a:cs typeface="Calibri"/>
                        </a:rPr>
                        <a:t> </a:t>
                      </a:r>
                      <a:r>
                        <a:rPr lang="en-US" sz="1800" dirty="0" err="1" smtClean="0">
                          <a:latin typeface="Calibri"/>
                          <a:ea typeface="Calibri"/>
                          <a:cs typeface="Calibri"/>
                        </a:rPr>
                        <a:t>ti</a:t>
                      </a:r>
                      <a:r>
                        <a:rPr lang="en-US" sz="1800" spc="5" dirty="0" err="1" smtClean="0">
                          <a:latin typeface="Calibri"/>
                          <a:ea typeface="Calibri"/>
                          <a:cs typeface="Calibri"/>
                        </a:rPr>
                        <a:t>d</a:t>
                      </a:r>
                      <a:r>
                        <a:rPr lang="en-US" sz="1800" dirty="0" err="1" smtClean="0">
                          <a:latin typeface="Calibri"/>
                          <a:ea typeface="Calibri"/>
                          <a:cs typeface="Calibri"/>
                        </a:rPr>
                        <a:t>ak</a:t>
                      </a:r>
                      <a:r>
                        <a:rPr lang="en-US" sz="1800" dirty="0" smtClean="0">
                          <a:latin typeface="Calibri"/>
                          <a:ea typeface="Calibri"/>
                          <a:cs typeface="Calibri"/>
                        </a:rPr>
                        <a:t> </a:t>
                      </a:r>
                      <a:r>
                        <a:rPr lang="en-US" sz="1800" dirty="0" err="1" smtClean="0">
                          <a:latin typeface="Calibri"/>
                          <a:ea typeface="Calibri"/>
                          <a:cs typeface="Calibri"/>
                        </a:rPr>
                        <a:t>t</a:t>
                      </a:r>
                      <a:r>
                        <a:rPr lang="en-US" sz="1800" spc="10" dirty="0" err="1" smtClean="0">
                          <a:latin typeface="Calibri"/>
                          <a:ea typeface="Calibri"/>
                          <a:cs typeface="Calibri"/>
                        </a:rPr>
                        <a:t>a</a:t>
                      </a:r>
                      <a:r>
                        <a:rPr lang="en-US" sz="1800" spc="-5" dirty="0" err="1" smtClean="0">
                          <a:latin typeface="Calibri"/>
                          <a:ea typeface="Calibri"/>
                          <a:cs typeface="Calibri"/>
                        </a:rPr>
                        <a:t>ku</a:t>
                      </a:r>
                      <a:r>
                        <a:rPr lang="en-US" sz="1800" dirty="0" err="1" smtClean="0">
                          <a:latin typeface="Calibri"/>
                          <a:ea typeface="Calibri"/>
                          <a:cs typeface="Calibri"/>
                        </a:rPr>
                        <a:t>t</a:t>
                      </a:r>
                      <a:r>
                        <a:rPr lang="en-US" sz="1800" dirty="0" smtClean="0">
                          <a:latin typeface="Calibri"/>
                          <a:ea typeface="Calibri"/>
                          <a:cs typeface="Calibri"/>
                        </a:rPr>
                        <a:t> </a:t>
                      </a:r>
                      <a:r>
                        <a:rPr lang="en-US" sz="1800" spc="-5" dirty="0" err="1" smtClean="0">
                          <a:latin typeface="Calibri"/>
                          <a:ea typeface="Calibri"/>
                          <a:cs typeface="Calibri"/>
                        </a:rPr>
                        <a:t>m</a:t>
                      </a:r>
                      <a:r>
                        <a:rPr lang="en-US" sz="1800" spc="15" dirty="0" err="1" smtClean="0">
                          <a:latin typeface="Calibri"/>
                          <a:ea typeface="Calibri"/>
                          <a:cs typeface="Calibri"/>
                        </a:rPr>
                        <a:t>e</a:t>
                      </a:r>
                      <a:r>
                        <a:rPr lang="en-US" sz="1800" spc="-5" dirty="0" err="1" smtClean="0">
                          <a:latin typeface="Calibri"/>
                          <a:ea typeface="Calibri"/>
                          <a:cs typeface="Calibri"/>
                        </a:rPr>
                        <a:t>ng</a:t>
                      </a:r>
                      <a:r>
                        <a:rPr lang="en-US" sz="1800" spc="15" dirty="0" err="1" smtClean="0">
                          <a:latin typeface="Calibri"/>
                          <a:ea typeface="Calibri"/>
                          <a:cs typeface="Calibri"/>
                        </a:rPr>
                        <a:t>a</a:t>
                      </a:r>
                      <a:r>
                        <a:rPr lang="en-US" sz="1800" spc="-5" dirty="0" err="1" smtClean="0">
                          <a:latin typeface="Calibri"/>
                          <a:ea typeface="Calibri"/>
                          <a:cs typeface="Calibri"/>
                        </a:rPr>
                        <a:t>m</a:t>
                      </a:r>
                      <a:r>
                        <a:rPr lang="en-US" sz="1800" spc="5" dirty="0" err="1" smtClean="0">
                          <a:latin typeface="Calibri"/>
                          <a:ea typeface="Calibri"/>
                          <a:cs typeface="Calibri"/>
                        </a:rPr>
                        <a:t>b</a:t>
                      </a:r>
                      <a:r>
                        <a:rPr lang="en-US" sz="1800" spc="10" dirty="0" err="1" smtClean="0">
                          <a:latin typeface="Calibri"/>
                          <a:ea typeface="Calibri"/>
                          <a:cs typeface="Calibri"/>
                        </a:rPr>
                        <a:t>i</a:t>
                      </a:r>
                      <a:r>
                        <a:rPr lang="en-US" sz="1800" dirty="0" err="1" smtClean="0">
                          <a:latin typeface="Calibri"/>
                          <a:ea typeface="Calibri"/>
                          <a:cs typeface="Calibri"/>
                        </a:rPr>
                        <a:t>l</a:t>
                      </a:r>
                      <a:r>
                        <a:rPr lang="en-US" sz="1800" dirty="0" smtClean="0">
                          <a:latin typeface="Calibri"/>
                          <a:ea typeface="Calibri"/>
                          <a:cs typeface="Calibri"/>
                        </a:rPr>
                        <a:t> </a:t>
                      </a:r>
                      <a:r>
                        <a:rPr lang="en-US" sz="1800" spc="5" dirty="0" err="1" smtClean="0">
                          <a:latin typeface="Calibri"/>
                          <a:ea typeface="Calibri"/>
                          <a:cs typeface="Calibri"/>
                        </a:rPr>
                        <a:t>r</a:t>
                      </a:r>
                      <a:r>
                        <a:rPr lang="en-US" sz="1800" dirty="0" err="1" smtClean="0">
                          <a:latin typeface="Calibri"/>
                          <a:ea typeface="Calibri"/>
                          <a:cs typeface="Calibri"/>
                        </a:rPr>
                        <a:t>i</a:t>
                      </a:r>
                      <a:r>
                        <a:rPr lang="en-US" sz="1800" spc="-5" dirty="0" err="1" smtClean="0">
                          <a:latin typeface="Calibri"/>
                          <a:ea typeface="Calibri"/>
                          <a:cs typeface="Calibri"/>
                        </a:rPr>
                        <a:t>s</a:t>
                      </a:r>
                      <a:r>
                        <a:rPr lang="en-US" sz="1800" dirty="0" err="1" smtClean="0">
                          <a:latin typeface="Calibri"/>
                          <a:ea typeface="Calibri"/>
                          <a:cs typeface="Calibri"/>
                        </a:rPr>
                        <a:t>i</a:t>
                      </a:r>
                      <a:r>
                        <a:rPr lang="en-US" sz="1800" spc="-5" dirty="0" err="1" smtClean="0">
                          <a:latin typeface="Calibri"/>
                          <a:ea typeface="Calibri"/>
                          <a:cs typeface="Calibri"/>
                        </a:rPr>
                        <a:t>k</a:t>
                      </a:r>
                      <a:r>
                        <a:rPr lang="en-US" sz="1800" dirty="0" err="1" smtClean="0">
                          <a:latin typeface="Calibri"/>
                          <a:ea typeface="Calibri"/>
                          <a:cs typeface="Calibri"/>
                        </a:rPr>
                        <a:t>o</a:t>
                      </a:r>
                      <a:r>
                        <a:rPr lang="id-ID" sz="1800" dirty="0" smtClean="0">
                          <a:latin typeface="Calibri"/>
                          <a:ea typeface="Calibri"/>
                          <a:cs typeface="Calibri"/>
                        </a:rPr>
                        <a:t>,</a:t>
                      </a:r>
                      <a:r>
                        <a:rPr lang="en-US" sz="1800" dirty="0" smtClean="0">
                          <a:latin typeface="Calibri"/>
                          <a:ea typeface="Calibri"/>
                          <a:cs typeface="Calibri"/>
                        </a:rPr>
                        <a:t> </a:t>
                      </a:r>
                      <a:r>
                        <a:rPr lang="en-US" sz="1800" dirty="0" err="1" smtClean="0">
                          <a:latin typeface="Calibri"/>
                          <a:ea typeface="Calibri"/>
                          <a:cs typeface="Calibri"/>
                        </a:rPr>
                        <a:t>teta</a:t>
                      </a:r>
                      <a:r>
                        <a:rPr lang="en-US" sz="1800" spc="5" dirty="0" err="1" smtClean="0">
                          <a:latin typeface="Calibri"/>
                          <a:ea typeface="Calibri"/>
                          <a:cs typeface="Calibri"/>
                        </a:rPr>
                        <a:t>p</a:t>
                      </a:r>
                      <a:r>
                        <a:rPr lang="en-US" sz="1800" dirty="0" err="1" smtClean="0">
                          <a:latin typeface="Calibri"/>
                          <a:ea typeface="Calibri"/>
                          <a:cs typeface="Calibri"/>
                        </a:rPr>
                        <a:t>i</a:t>
                      </a:r>
                      <a:r>
                        <a:rPr lang="en-US" sz="1800" dirty="0" smtClean="0">
                          <a:latin typeface="Calibri"/>
                          <a:ea typeface="Calibri"/>
                          <a:cs typeface="Calibri"/>
                        </a:rPr>
                        <a:t> </a:t>
                      </a:r>
                      <a:r>
                        <a:rPr lang="en-US" sz="1800" spc="5" dirty="0" err="1" smtClean="0">
                          <a:latin typeface="Calibri"/>
                          <a:ea typeface="Calibri"/>
                          <a:cs typeface="Calibri"/>
                        </a:rPr>
                        <a:t>a</a:t>
                      </a:r>
                      <a:r>
                        <a:rPr lang="en-US" sz="1800" spc="-5" dirty="0" err="1" smtClean="0">
                          <a:latin typeface="Calibri"/>
                          <a:ea typeface="Calibri"/>
                          <a:cs typeface="Calibri"/>
                        </a:rPr>
                        <a:t>k</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5" dirty="0" err="1" smtClean="0">
                          <a:latin typeface="Calibri"/>
                          <a:ea typeface="Calibri"/>
                          <a:cs typeface="Calibri"/>
                        </a:rPr>
                        <a:t>m</a:t>
                      </a:r>
                      <a:r>
                        <a:rPr lang="en-US" sz="1800" dirty="0" err="1" smtClean="0">
                          <a:latin typeface="Calibri"/>
                          <a:ea typeface="Calibri"/>
                          <a:cs typeface="Calibri"/>
                        </a:rPr>
                        <a:t>e</a:t>
                      </a:r>
                      <a:r>
                        <a:rPr lang="en-US" sz="1800" spc="5" dirty="0" err="1" smtClean="0">
                          <a:latin typeface="Calibri"/>
                          <a:ea typeface="Calibri"/>
                          <a:cs typeface="Calibri"/>
                        </a:rPr>
                        <a:t>ng</a:t>
                      </a:r>
                      <a:r>
                        <a:rPr lang="en-US" sz="1800" spc="-5" dirty="0" err="1" smtClean="0">
                          <a:latin typeface="Calibri"/>
                          <a:ea typeface="Calibri"/>
                          <a:cs typeface="Calibri"/>
                        </a:rPr>
                        <a:t>h</a:t>
                      </a:r>
                      <a:r>
                        <a:rPr lang="en-US" sz="1800" dirty="0" err="1" smtClean="0">
                          <a:latin typeface="Calibri"/>
                          <a:ea typeface="Calibri"/>
                          <a:cs typeface="Calibri"/>
                        </a:rPr>
                        <a:t>i</a:t>
                      </a:r>
                      <a:r>
                        <a:rPr lang="en-US" sz="1800" spc="-5" dirty="0" err="1" smtClean="0">
                          <a:latin typeface="Calibri"/>
                          <a:ea typeface="Calibri"/>
                          <a:cs typeface="Calibri"/>
                        </a:rPr>
                        <a:t>n</a:t>
                      </a:r>
                      <a:r>
                        <a:rPr lang="en-US" sz="1800" spc="5" dirty="0" err="1" smtClean="0">
                          <a:latin typeface="Calibri"/>
                          <a:ea typeface="Calibri"/>
                          <a:cs typeface="Calibri"/>
                        </a:rPr>
                        <a:t>d</a:t>
                      </a:r>
                      <a:r>
                        <a:rPr lang="en-US" sz="1800" spc="15" dirty="0" err="1" smtClean="0">
                          <a:latin typeface="Calibri"/>
                          <a:ea typeface="Calibri"/>
                          <a:cs typeface="Calibri"/>
                        </a:rPr>
                        <a:t>a</a:t>
                      </a:r>
                      <a:r>
                        <a:rPr lang="en-US" sz="1800" spc="5" dirty="0" err="1" smtClean="0">
                          <a:latin typeface="Calibri"/>
                          <a:ea typeface="Calibri"/>
                          <a:cs typeface="Calibri"/>
                        </a:rPr>
                        <a:t>r</a:t>
                      </a:r>
                      <a:r>
                        <a:rPr lang="en-US" sz="1800" dirty="0" err="1" smtClean="0">
                          <a:latin typeface="Calibri"/>
                          <a:ea typeface="Calibri"/>
                          <a:cs typeface="Calibri"/>
                        </a:rPr>
                        <a:t>i</a:t>
                      </a:r>
                      <a:endParaRPr lang="en-US" sz="1800" dirty="0" smtClean="0">
                        <a:latin typeface="Calibri"/>
                        <a:ea typeface="Calibri"/>
                        <a:cs typeface="Calibri"/>
                      </a:endParaRPr>
                    </a:p>
                    <a:p>
                      <a:pPr marL="63500">
                        <a:lnSpc>
                          <a:spcPts val="1125"/>
                        </a:lnSpc>
                        <a:spcAft>
                          <a:spcPts val="0"/>
                        </a:spcAft>
                      </a:pPr>
                      <a:endParaRPr lang="en-US" sz="1800" dirty="0" smtClean="0">
                        <a:latin typeface="Calibri"/>
                        <a:ea typeface="Calibri"/>
                        <a:cs typeface="Times New Roman"/>
                      </a:endParaRPr>
                    </a:p>
                    <a:p>
                      <a:pPr marL="63500">
                        <a:lnSpc>
                          <a:spcPts val="1125"/>
                        </a:lnSpc>
                        <a:spcAft>
                          <a:spcPts val="0"/>
                        </a:spcAft>
                      </a:pPr>
                      <a:r>
                        <a:rPr lang="en-US" sz="1800" dirty="0" err="1" smtClean="0">
                          <a:latin typeface="Calibri"/>
                          <a:ea typeface="Calibri"/>
                          <a:cs typeface="Times New Roman"/>
                        </a:rPr>
                        <a:t>r</a:t>
                      </a:r>
                      <a:r>
                        <a:rPr lang="en-US" sz="1800" dirty="0" err="1" smtClean="0">
                          <a:latin typeface="Calibri"/>
                          <a:ea typeface="Calibri"/>
                          <a:cs typeface="Calibri"/>
                        </a:rPr>
                        <a:t>i</a:t>
                      </a:r>
                      <a:r>
                        <a:rPr lang="en-US" sz="1800" spc="-5" dirty="0" err="1" smtClean="0">
                          <a:latin typeface="Calibri"/>
                          <a:ea typeface="Calibri"/>
                          <a:cs typeface="Calibri"/>
                        </a:rPr>
                        <a:t>s</a:t>
                      </a:r>
                      <a:r>
                        <a:rPr lang="en-US" sz="1800" dirty="0" err="1" smtClean="0">
                          <a:latin typeface="Calibri"/>
                          <a:ea typeface="Calibri"/>
                          <a:cs typeface="Calibri"/>
                        </a:rPr>
                        <a:t>i</a:t>
                      </a:r>
                      <a:r>
                        <a:rPr lang="en-US" sz="1800" spc="-5" dirty="0" err="1" smtClean="0">
                          <a:latin typeface="Calibri"/>
                          <a:ea typeface="Calibri"/>
                          <a:cs typeface="Calibri"/>
                        </a:rPr>
                        <a:t>k</a:t>
                      </a:r>
                      <a:r>
                        <a:rPr lang="en-US" sz="1800" spc="20" dirty="0" err="1" smtClean="0">
                          <a:latin typeface="Calibri"/>
                          <a:ea typeface="Calibri"/>
                          <a:cs typeface="Calibri"/>
                        </a:rPr>
                        <a:t>o</a:t>
                      </a:r>
                      <a:r>
                        <a:rPr lang="en-US" sz="1800" spc="20" dirty="0" smtClean="0">
                          <a:latin typeface="Calibri"/>
                          <a:ea typeface="Calibri"/>
                          <a:cs typeface="Calibri"/>
                        </a:rPr>
                        <a:t> </a:t>
                      </a:r>
                      <a:r>
                        <a:rPr lang="en-US" sz="1800" dirty="0" err="1" smtClean="0">
                          <a:latin typeface="Calibri"/>
                          <a:ea typeface="Calibri"/>
                          <a:cs typeface="Calibri"/>
                        </a:rPr>
                        <a:t>t</a:t>
                      </a:r>
                      <a:r>
                        <a:rPr lang="en-US" sz="1800" spc="10" dirty="0" err="1" smtClean="0">
                          <a:latin typeface="Calibri"/>
                          <a:ea typeface="Calibri"/>
                          <a:cs typeface="Calibri"/>
                        </a:rPr>
                        <a:t>i</a:t>
                      </a:r>
                      <a:r>
                        <a:rPr lang="en-US" sz="1800" spc="-5" dirty="0" err="1" smtClean="0">
                          <a:latin typeface="Calibri"/>
                          <a:ea typeface="Calibri"/>
                          <a:cs typeface="Calibri"/>
                        </a:rPr>
                        <a:t>n</a:t>
                      </a:r>
                      <a:r>
                        <a:rPr lang="en-US" sz="1800" spc="5" dirty="0" err="1" smtClean="0">
                          <a:latin typeface="Calibri"/>
                          <a:ea typeface="Calibri"/>
                          <a:cs typeface="Calibri"/>
                        </a:rPr>
                        <a:t>g</a:t>
                      </a:r>
                      <a:r>
                        <a:rPr lang="en-US" sz="1800" spc="-5" dirty="0" err="1" smtClean="0">
                          <a:latin typeface="Calibri"/>
                          <a:ea typeface="Calibri"/>
                          <a:cs typeface="Calibri"/>
                        </a:rPr>
                        <a:t>g</a:t>
                      </a:r>
                      <a:r>
                        <a:rPr lang="en-US" sz="1800" dirty="0" err="1" smtClean="0">
                          <a:latin typeface="Calibri"/>
                          <a:ea typeface="Calibri"/>
                          <a:cs typeface="Calibri"/>
                        </a:rPr>
                        <a:t>i</a:t>
                      </a:r>
                      <a:r>
                        <a:rPr lang="en-US" sz="1800" dirty="0" smtClean="0">
                          <a:latin typeface="Calibri"/>
                          <a:ea typeface="Calibri"/>
                          <a:cs typeface="Calibri"/>
                        </a:rPr>
                        <a:t> </a:t>
                      </a:r>
                      <a:r>
                        <a:rPr lang="en-US" sz="1800" spc="5" dirty="0" err="1" smtClean="0">
                          <a:latin typeface="Calibri"/>
                          <a:ea typeface="Calibri"/>
                          <a:cs typeface="Calibri"/>
                        </a:rPr>
                        <a:t>ap</a:t>
                      </a:r>
                      <a:r>
                        <a:rPr lang="en-US" sz="1800" dirty="0" err="1" smtClean="0">
                          <a:latin typeface="Calibri"/>
                          <a:ea typeface="Calibri"/>
                          <a:cs typeface="Calibri"/>
                        </a:rPr>
                        <a:t>a</a:t>
                      </a:r>
                      <a:r>
                        <a:rPr lang="en-US" sz="1800" spc="5" dirty="0" err="1" smtClean="0">
                          <a:latin typeface="Calibri"/>
                          <a:ea typeface="Calibri"/>
                          <a:cs typeface="Calibri"/>
                        </a:rPr>
                        <a:t>b</a:t>
                      </a:r>
                      <a:r>
                        <a:rPr lang="en-US" sz="1800" dirty="0" err="1" smtClean="0">
                          <a:latin typeface="Calibri"/>
                          <a:ea typeface="Calibri"/>
                          <a:cs typeface="Calibri"/>
                        </a:rPr>
                        <a:t>ila</a:t>
                      </a:r>
                      <a:r>
                        <a:rPr lang="en-US" sz="1800" dirty="0" smtClean="0">
                          <a:latin typeface="Calibri"/>
                          <a:ea typeface="Calibri"/>
                          <a:cs typeface="Calibri"/>
                        </a:rPr>
                        <a:t> </a:t>
                      </a:r>
                      <a:r>
                        <a:rPr lang="en-US" sz="1800" spc="5" dirty="0" err="1" smtClean="0">
                          <a:latin typeface="Calibri"/>
                          <a:ea typeface="Calibri"/>
                          <a:cs typeface="Calibri"/>
                        </a:rPr>
                        <a:t>d</a:t>
                      </a:r>
                      <a:r>
                        <a:rPr lang="en-US" sz="1800" spc="10" dirty="0" err="1" smtClean="0">
                          <a:latin typeface="Calibri"/>
                          <a:ea typeface="Calibri"/>
                          <a:cs typeface="Calibri"/>
                        </a:rPr>
                        <a:t>i</a:t>
                      </a:r>
                      <a:r>
                        <a:rPr lang="en-US" sz="1800" spc="-5" dirty="0" err="1" smtClean="0">
                          <a:latin typeface="Calibri"/>
                          <a:ea typeface="Calibri"/>
                          <a:cs typeface="Calibri"/>
                        </a:rPr>
                        <a:t>mu</a:t>
                      </a:r>
                      <a:r>
                        <a:rPr lang="en-US" sz="1800" spc="5" dirty="0" err="1" smtClean="0">
                          <a:latin typeface="Calibri"/>
                          <a:ea typeface="Calibri"/>
                          <a:cs typeface="Calibri"/>
                        </a:rPr>
                        <a:t>ng</a:t>
                      </a:r>
                      <a:r>
                        <a:rPr lang="en-US" sz="1800" spc="-5" dirty="0" err="1" smtClean="0">
                          <a:latin typeface="Calibri"/>
                          <a:ea typeface="Calibri"/>
                          <a:cs typeface="Calibri"/>
                        </a:rPr>
                        <a:t>k</a:t>
                      </a:r>
                      <a:r>
                        <a:rPr lang="en-US" sz="1800" spc="10" dirty="0" err="1" smtClean="0">
                          <a:latin typeface="Calibri"/>
                          <a:ea typeface="Calibri"/>
                          <a:cs typeface="Calibri"/>
                        </a:rPr>
                        <a:t>i</a:t>
                      </a:r>
                      <a:r>
                        <a:rPr lang="en-US" sz="1800" spc="-5" dirty="0" err="1" smtClean="0">
                          <a:latin typeface="Calibri"/>
                          <a:ea typeface="Calibri"/>
                          <a:cs typeface="Calibri"/>
                        </a:rPr>
                        <a:t>nk</a:t>
                      </a:r>
                      <a:r>
                        <a:rPr lang="en-US" sz="1800" spc="15" dirty="0" err="1" smtClean="0">
                          <a:latin typeface="Calibri"/>
                          <a:ea typeface="Calibri"/>
                          <a:cs typeface="Calibri"/>
                        </a:rPr>
                        <a:t>a</a:t>
                      </a:r>
                      <a:r>
                        <a:rPr lang="en-US" sz="1800" spc="-5" dirty="0" err="1" smtClean="0">
                          <a:latin typeface="Calibri"/>
                          <a:ea typeface="Calibri"/>
                          <a:cs typeface="Calibri"/>
                        </a:rPr>
                        <a:t>n</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6117">
                <a:tc>
                  <a:txBody>
                    <a:bodyPr/>
                    <a:lstStyle/>
                    <a:p>
                      <a:pPr marL="63500">
                        <a:lnSpc>
                          <a:spcPts val="1110"/>
                        </a:lnSpc>
                        <a:spcAft>
                          <a:spcPts val="0"/>
                        </a:spcAft>
                      </a:pPr>
                      <a:endParaRPr lang="en-US" sz="1800" spc="10" dirty="0" smtClean="0">
                        <a:latin typeface="Calibri"/>
                        <a:ea typeface="Calibri"/>
                        <a:cs typeface="Calibri"/>
                      </a:endParaRPr>
                    </a:p>
                    <a:p>
                      <a:pPr marL="63500">
                        <a:lnSpc>
                          <a:spcPts val="1110"/>
                        </a:lnSpc>
                        <a:spcAft>
                          <a:spcPts val="0"/>
                        </a:spcAft>
                      </a:pPr>
                      <a:endParaRPr lang="en-US" sz="1800" spc="10" dirty="0" smtClean="0">
                        <a:latin typeface="Calibri"/>
                        <a:ea typeface="Calibri"/>
                        <a:cs typeface="Calibri"/>
                      </a:endParaRPr>
                    </a:p>
                    <a:p>
                      <a:pPr marL="63500">
                        <a:lnSpc>
                          <a:spcPts val="1110"/>
                        </a:lnSpc>
                        <a:spcAft>
                          <a:spcPts val="0"/>
                        </a:spcAft>
                      </a:pPr>
                      <a:r>
                        <a:rPr lang="en-US" sz="1800" spc="10" dirty="0" err="1" smtClean="0">
                          <a:latin typeface="Calibri"/>
                          <a:ea typeface="Calibri"/>
                          <a:cs typeface="Calibri"/>
                        </a:rPr>
                        <a:t>P</a:t>
                      </a:r>
                      <a:r>
                        <a:rPr lang="en-US" sz="1800" dirty="0" err="1" smtClean="0">
                          <a:latin typeface="Calibri"/>
                          <a:ea typeface="Calibri"/>
                          <a:cs typeface="Calibri"/>
                        </a:rPr>
                        <a:t>e</a:t>
                      </a:r>
                      <a:r>
                        <a:rPr lang="en-US" sz="1800" spc="-15" dirty="0" err="1" smtClean="0">
                          <a:latin typeface="Calibri"/>
                          <a:ea typeface="Calibri"/>
                          <a:cs typeface="Calibri"/>
                        </a:rPr>
                        <a:t>m</a:t>
                      </a:r>
                      <a:r>
                        <a:rPr lang="en-US" sz="1800" dirty="0" err="1" smtClean="0">
                          <a:latin typeface="Calibri"/>
                          <a:ea typeface="Calibri"/>
                          <a:cs typeface="Calibri"/>
                        </a:rPr>
                        <a:t>e</a:t>
                      </a:r>
                      <a:r>
                        <a:rPr lang="en-US" sz="1800" spc="5" dirty="0" err="1" smtClean="0">
                          <a:latin typeface="Calibri"/>
                          <a:ea typeface="Calibri"/>
                          <a:cs typeface="Calibri"/>
                        </a:rPr>
                        <a:t>c</a:t>
                      </a:r>
                      <a:r>
                        <a:rPr lang="en-US" sz="1800" spc="15" dirty="0" err="1" smtClean="0">
                          <a:latin typeface="Calibri"/>
                          <a:ea typeface="Calibri"/>
                          <a:cs typeface="Calibri"/>
                        </a:rPr>
                        <a:t>a</a:t>
                      </a:r>
                      <a:r>
                        <a:rPr lang="en-US" sz="1800" dirty="0" err="1" smtClean="0">
                          <a:latin typeface="Calibri"/>
                          <a:ea typeface="Calibri"/>
                          <a:cs typeface="Calibri"/>
                        </a:rPr>
                        <a:t>h</a:t>
                      </a:r>
                      <a:r>
                        <a:rPr lang="en-US" sz="1800" dirty="0" smtClean="0">
                          <a:latin typeface="Calibri"/>
                          <a:ea typeface="Calibri"/>
                          <a:cs typeface="Calibri"/>
                        </a:rPr>
                        <a:t> </a:t>
                      </a:r>
                      <a:r>
                        <a:rPr lang="en-US" sz="1800" spc="-20" dirty="0" err="1" smtClean="0">
                          <a:latin typeface="Calibri"/>
                          <a:ea typeface="Calibri"/>
                          <a:cs typeface="Calibri"/>
                        </a:rPr>
                        <a:t>m</a:t>
                      </a:r>
                      <a:r>
                        <a:rPr lang="en-US" sz="1800" spc="15" dirty="0" err="1" smtClean="0">
                          <a:latin typeface="Calibri"/>
                          <a:ea typeface="Calibri"/>
                          <a:cs typeface="Calibri"/>
                        </a:rPr>
                        <a:t>a</a:t>
                      </a:r>
                      <a:r>
                        <a:rPr lang="en-US" sz="1800" spc="-5" dirty="0" err="1" smtClean="0">
                          <a:latin typeface="Calibri"/>
                          <a:ea typeface="Calibri"/>
                          <a:cs typeface="Calibri"/>
                        </a:rPr>
                        <a:t>s</a:t>
                      </a:r>
                      <a:r>
                        <a:rPr lang="en-US" sz="1800" dirty="0" err="1" smtClean="0">
                          <a:latin typeface="Calibri"/>
                          <a:ea typeface="Calibri"/>
                          <a:cs typeface="Calibri"/>
                        </a:rPr>
                        <a:t>al</a:t>
                      </a:r>
                      <a:r>
                        <a:rPr lang="en-US" sz="1800" spc="15" dirty="0" err="1" smtClean="0">
                          <a:latin typeface="Calibri"/>
                          <a:ea typeface="Calibri"/>
                          <a:cs typeface="Calibri"/>
                        </a:rPr>
                        <a:t>a</a:t>
                      </a:r>
                      <a:r>
                        <a:rPr lang="en-US" sz="1800" dirty="0" err="1" smtClean="0">
                          <a:latin typeface="Calibri"/>
                          <a:ea typeface="Calibri"/>
                          <a:cs typeface="Calibri"/>
                        </a:rPr>
                        <a:t>h</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r>
                        <a:rPr lang="en-US" sz="1800" dirty="0" err="1" smtClean="0">
                          <a:latin typeface="Calibri"/>
                          <a:ea typeface="Calibri"/>
                          <a:cs typeface="Calibri"/>
                        </a:rPr>
                        <a:t>M</a:t>
                      </a:r>
                      <a:r>
                        <a:rPr lang="en-US" sz="1800" spc="5" dirty="0" err="1" smtClean="0">
                          <a:latin typeface="Calibri"/>
                          <a:ea typeface="Calibri"/>
                          <a:cs typeface="Calibri"/>
                        </a:rPr>
                        <a:t>er</a:t>
                      </a:r>
                      <a:r>
                        <a:rPr lang="en-US" sz="1800" dirty="0" err="1" smtClean="0">
                          <a:latin typeface="Calibri"/>
                          <a:ea typeface="Calibri"/>
                          <a:cs typeface="Calibri"/>
                        </a:rPr>
                        <a:t>e</a:t>
                      </a:r>
                      <a:r>
                        <a:rPr lang="en-US" sz="1800" spc="-5" dirty="0" err="1" smtClean="0">
                          <a:latin typeface="Calibri"/>
                          <a:ea typeface="Calibri"/>
                          <a:cs typeface="Calibri"/>
                        </a:rPr>
                        <a:t>k</a:t>
                      </a:r>
                      <a:r>
                        <a:rPr lang="en-US" sz="1800" dirty="0" err="1" smtClean="0">
                          <a:latin typeface="Calibri"/>
                          <a:ea typeface="Calibri"/>
                          <a:cs typeface="Calibri"/>
                        </a:rPr>
                        <a:t>a</a:t>
                      </a:r>
                      <a:r>
                        <a:rPr lang="en-US" sz="1800" dirty="0" smtClean="0">
                          <a:latin typeface="Calibri"/>
                          <a:ea typeface="Calibri"/>
                          <a:cs typeface="Calibri"/>
                        </a:rPr>
                        <a:t> </a:t>
                      </a:r>
                      <a:r>
                        <a:rPr lang="en-US" sz="1800" dirty="0" err="1" smtClean="0">
                          <a:latin typeface="Calibri"/>
                          <a:ea typeface="Calibri"/>
                          <a:cs typeface="Calibri"/>
                        </a:rPr>
                        <a:t>ta</a:t>
                      </a:r>
                      <a:r>
                        <a:rPr lang="en-US" sz="1800" spc="5" dirty="0" err="1" smtClean="0">
                          <a:latin typeface="Calibri"/>
                          <a:ea typeface="Calibri"/>
                          <a:cs typeface="Calibri"/>
                        </a:rPr>
                        <a:t>n</a:t>
                      </a:r>
                      <a:r>
                        <a:rPr lang="en-US" sz="1800" spc="-5" dirty="0" err="1" smtClean="0">
                          <a:latin typeface="Calibri"/>
                          <a:ea typeface="Calibri"/>
                          <a:cs typeface="Calibri"/>
                        </a:rPr>
                        <a:t>gg</a:t>
                      </a:r>
                      <a:r>
                        <a:rPr lang="en-US" sz="1800" dirty="0" err="1" smtClean="0">
                          <a:latin typeface="Calibri"/>
                          <a:ea typeface="Calibri"/>
                          <a:cs typeface="Calibri"/>
                        </a:rPr>
                        <a:t>ap</a:t>
                      </a:r>
                      <a:r>
                        <a:rPr lang="en-US" sz="1800" dirty="0" smtClean="0">
                          <a:latin typeface="Calibri"/>
                          <a:ea typeface="Calibri"/>
                          <a:cs typeface="Calibri"/>
                        </a:rPr>
                        <a:t> </a:t>
                      </a:r>
                      <a:r>
                        <a:rPr lang="en-US" sz="1800" spc="-5" dirty="0" err="1" smtClean="0">
                          <a:latin typeface="Calibri"/>
                          <a:ea typeface="Calibri"/>
                          <a:cs typeface="Calibri"/>
                        </a:rPr>
                        <a:t>m</a:t>
                      </a:r>
                      <a:r>
                        <a:rPr lang="en-US" sz="1800" dirty="0" err="1" smtClean="0">
                          <a:latin typeface="Calibri"/>
                          <a:ea typeface="Calibri"/>
                          <a:cs typeface="Calibri"/>
                        </a:rPr>
                        <a:t>e</a:t>
                      </a:r>
                      <a:r>
                        <a:rPr lang="en-US" sz="1800" spc="5" dirty="0" err="1" smtClean="0">
                          <a:latin typeface="Calibri"/>
                          <a:ea typeface="Calibri"/>
                          <a:cs typeface="Calibri"/>
                        </a:rPr>
                        <a:t>n</a:t>
                      </a:r>
                      <a:r>
                        <a:rPr lang="en-US" sz="1800" spc="-5" dirty="0" err="1" smtClean="0">
                          <a:latin typeface="Calibri"/>
                          <a:ea typeface="Calibri"/>
                          <a:cs typeface="Calibri"/>
                        </a:rPr>
                        <a:t>g</a:t>
                      </a:r>
                      <a:r>
                        <a:rPr lang="en-US" sz="1800" spc="15" dirty="0" err="1" smtClean="0">
                          <a:latin typeface="Calibri"/>
                          <a:ea typeface="Calibri"/>
                          <a:cs typeface="Calibri"/>
                        </a:rPr>
                        <a:t>e</a:t>
                      </a:r>
                      <a:r>
                        <a:rPr lang="en-US" sz="1800" spc="-5" dirty="0" err="1" smtClean="0">
                          <a:latin typeface="Calibri"/>
                          <a:ea typeface="Calibri"/>
                          <a:cs typeface="Calibri"/>
                        </a:rPr>
                        <a:t>n</a:t>
                      </a:r>
                      <a:r>
                        <a:rPr lang="en-US" sz="1800" dirty="0" err="1" smtClean="0">
                          <a:latin typeface="Calibri"/>
                          <a:ea typeface="Calibri"/>
                          <a:cs typeface="Calibri"/>
                        </a:rPr>
                        <a:t>ali</a:t>
                      </a:r>
                      <a:r>
                        <a:rPr lang="en-US" sz="1800" dirty="0" smtClean="0">
                          <a:latin typeface="Calibri"/>
                          <a:ea typeface="Calibri"/>
                          <a:cs typeface="Calibri"/>
                        </a:rPr>
                        <a:t> </a:t>
                      </a:r>
                      <a:r>
                        <a:rPr lang="en-US" sz="1800" spc="5" dirty="0" err="1" smtClean="0">
                          <a:latin typeface="Calibri"/>
                          <a:ea typeface="Calibri"/>
                          <a:cs typeface="Calibri"/>
                        </a:rPr>
                        <a:t>d</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20" dirty="0" err="1" smtClean="0">
                          <a:latin typeface="Calibri"/>
                          <a:ea typeface="Calibri"/>
                          <a:cs typeface="Calibri"/>
                        </a:rPr>
                        <a:t>m</a:t>
                      </a:r>
                      <a:r>
                        <a:rPr lang="en-US" sz="1800" spc="15" dirty="0" err="1" smtClean="0">
                          <a:latin typeface="Calibri"/>
                          <a:ea typeface="Calibri"/>
                          <a:cs typeface="Calibri"/>
                        </a:rPr>
                        <a:t>e</a:t>
                      </a:r>
                      <a:r>
                        <a:rPr lang="en-US" sz="1800" spc="-5" dirty="0" err="1" smtClean="0">
                          <a:latin typeface="Calibri"/>
                          <a:ea typeface="Calibri"/>
                          <a:cs typeface="Calibri"/>
                        </a:rPr>
                        <a:t>m</a:t>
                      </a:r>
                      <a:r>
                        <a:rPr lang="en-US" sz="1800" dirty="0" err="1" smtClean="0">
                          <a:latin typeface="Calibri"/>
                          <a:ea typeface="Calibri"/>
                          <a:cs typeface="Calibri"/>
                        </a:rPr>
                        <a:t>e</a:t>
                      </a:r>
                      <a:r>
                        <a:rPr lang="en-US" sz="1800" spc="5" dirty="0" err="1" smtClean="0">
                          <a:latin typeface="Calibri"/>
                          <a:ea typeface="Calibri"/>
                          <a:cs typeface="Calibri"/>
                        </a:rPr>
                        <a:t>c</a:t>
                      </a:r>
                      <a:r>
                        <a:rPr lang="en-US" sz="1800" spc="15" dirty="0" err="1" smtClean="0">
                          <a:latin typeface="Calibri"/>
                          <a:ea typeface="Calibri"/>
                          <a:cs typeface="Calibri"/>
                        </a:rPr>
                        <a:t>a</a:t>
                      </a:r>
                      <a:r>
                        <a:rPr lang="en-US" sz="1800" spc="-5" dirty="0" err="1" smtClean="0">
                          <a:latin typeface="Calibri"/>
                          <a:ea typeface="Calibri"/>
                          <a:cs typeface="Calibri"/>
                        </a:rPr>
                        <a:t>hk</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5" dirty="0" err="1" smtClean="0">
                          <a:latin typeface="Calibri"/>
                          <a:ea typeface="Calibri"/>
                          <a:cs typeface="Calibri"/>
                        </a:rPr>
                        <a:t>m</a:t>
                      </a:r>
                      <a:r>
                        <a:rPr lang="en-US" sz="1800" dirty="0" err="1" smtClean="0">
                          <a:latin typeface="Calibri"/>
                          <a:ea typeface="Calibri"/>
                          <a:cs typeface="Calibri"/>
                        </a:rPr>
                        <a:t>asal</a:t>
                      </a:r>
                      <a:r>
                        <a:rPr lang="en-US" sz="1800" spc="10" dirty="0" err="1" smtClean="0">
                          <a:latin typeface="Calibri"/>
                          <a:ea typeface="Calibri"/>
                          <a:cs typeface="Calibri"/>
                        </a:rPr>
                        <a:t>a</a:t>
                      </a:r>
                      <a:r>
                        <a:rPr lang="en-US" sz="1800" dirty="0" err="1" smtClean="0">
                          <a:latin typeface="Calibri"/>
                          <a:ea typeface="Calibri"/>
                          <a:cs typeface="Calibri"/>
                        </a:rPr>
                        <a:t>h</a:t>
                      </a:r>
                      <a:r>
                        <a:rPr lang="en-US" sz="1800" dirty="0" smtClean="0">
                          <a:latin typeface="Calibri"/>
                          <a:ea typeface="Calibri"/>
                          <a:cs typeface="Calibri"/>
                        </a:rPr>
                        <a:t> </a:t>
                      </a:r>
                      <a:r>
                        <a:rPr lang="en-US" sz="1800" spc="-20" dirty="0" smtClean="0">
                          <a:latin typeface="Calibri"/>
                          <a:ea typeface="Calibri"/>
                          <a:cs typeface="Calibri"/>
                        </a:rPr>
                        <a:t>y</a:t>
                      </a:r>
                      <a:r>
                        <a:rPr lang="en-US" sz="1800" spc="15" dirty="0" smtClean="0">
                          <a:latin typeface="Calibri"/>
                          <a:ea typeface="Calibri"/>
                          <a:cs typeface="Calibri"/>
                        </a:rPr>
                        <a:t>a</a:t>
                      </a:r>
                      <a:r>
                        <a:rPr lang="en-US" sz="1800" spc="5" dirty="0" smtClean="0">
                          <a:latin typeface="Calibri"/>
                          <a:ea typeface="Calibri"/>
                          <a:cs typeface="Calibri"/>
                        </a:rPr>
                        <a:t>n</a:t>
                      </a:r>
                      <a:r>
                        <a:rPr lang="en-US" sz="1800" dirty="0" smtClean="0">
                          <a:latin typeface="Calibri"/>
                          <a:ea typeface="Calibri"/>
                          <a:cs typeface="Calibri"/>
                        </a:rPr>
                        <a:t>g</a:t>
                      </a:r>
                      <a:endParaRPr lang="id-ID" sz="1800" dirty="0">
                        <a:latin typeface="Calibri"/>
                        <a:ea typeface="Calibri"/>
                        <a:cs typeface="Times New Roman"/>
                      </a:endParaRPr>
                    </a:p>
                    <a:p>
                      <a:pPr marL="63500">
                        <a:lnSpc>
                          <a:spcPct val="115000"/>
                        </a:lnSpc>
                        <a:spcAft>
                          <a:spcPts val="0"/>
                        </a:spcAft>
                      </a:pPr>
                      <a:r>
                        <a:rPr lang="en-US" sz="1800" spc="5" dirty="0" err="1">
                          <a:latin typeface="Calibri"/>
                          <a:ea typeface="Calibri"/>
                          <a:cs typeface="Calibri"/>
                        </a:rPr>
                        <a:t>d</a:t>
                      </a:r>
                      <a:r>
                        <a:rPr lang="en-US" sz="1800" dirty="0" err="1">
                          <a:latin typeface="Calibri"/>
                          <a:ea typeface="Calibri"/>
                          <a:cs typeface="Calibri"/>
                        </a:rPr>
                        <a:t>a</a:t>
                      </a:r>
                      <a:r>
                        <a:rPr lang="en-US" sz="1800" spc="5" dirty="0" err="1">
                          <a:latin typeface="Calibri"/>
                          <a:ea typeface="Calibri"/>
                          <a:cs typeface="Calibri"/>
                        </a:rPr>
                        <a:t>p</a:t>
                      </a:r>
                      <a:r>
                        <a:rPr lang="en-US" sz="1800" dirty="0" err="1">
                          <a:latin typeface="Calibri"/>
                          <a:ea typeface="Calibri"/>
                          <a:cs typeface="Calibri"/>
                        </a:rPr>
                        <a:t>at</a:t>
                      </a:r>
                      <a:r>
                        <a:rPr lang="en-US" sz="1800" spc="-20" dirty="0">
                          <a:latin typeface="Calibri"/>
                          <a:ea typeface="Calibri"/>
                          <a:cs typeface="Calibri"/>
                        </a:rPr>
                        <a:t> </a:t>
                      </a:r>
                      <a:r>
                        <a:rPr lang="en-US" sz="1800" spc="-20" dirty="0" err="1" smtClean="0">
                          <a:latin typeface="Calibri"/>
                          <a:ea typeface="Calibri"/>
                          <a:cs typeface="Calibri"/>
                        </a:rPr>
                        <a:t>m</a:t>
                      </a:r>
                      <a:r>
                        <a:rPr lang="en-US" sz="1800" spc="15" dirty="0" err="1" smtClean="0">
                          <a:latin typeface="Calibri"/>
                          <a:ea typeface="Calibri"/>
                          <a:cs typeface="Calibri"/>
                        </a:rPr>
                        <a:t>e</a:t>
                      </a:r>
                      <a:r>
                        <a:rPr lang="en-US" sz="1800" spc="-5" dirty="0" err="1" smtClean="0">
                          <a:latin typeface="Calibri"/>
                          <a:ea typeface="Calibri"/>
                          <a:cs typeface="Calibri"/>
                        </a:rPr>
                        <a:t>n</a:t>
                      </a:r>
                      <a:r>
                        <a:rPr lang="en-US" sz="1800" spc="5" dirty="0" err="1" smtClean="0">
                          <a:latin typeface="Calibri"/>
                          <a:ea typeface="Calibri"/>
                          <a:cs typeface="Calibri"/>
                        </a:rPr>
                        <a:t>g</a:t>
                      </a:r>
                      <a:r>
                        <a:rPr lang="en-US" sz="1800" spc="-5" dirty="0" err="1" smtClean="0">
                          <a:latin typeface="Calibri"/>
                          <a:ea typeface="Calibri"/>
                          <a:cs typeface="Calibri"/>
                        </a:rPr>
                        <a:t>h</a:t>
                      </a:r>
                      <a:r>
                        <a:rPr lang="en-US" sz="1800" dirty="0" err="1" smtClean="0">
                          <a:latin typeface="Calibri"/>
                          <a:ea typeface="Calibri"/>
                          <a:cs typeface="Calibri"/>
                        </a:rPr>
                        <a:t>al</a:t>
                      </a:r>
                      <a:r>
                        <a:rPr lang="en-US" sz="1800" spc="15" dirty="0" err="1" smtClean="0">
                          <a:latin typeface="Calibri"/>
                          <a:ea typeface="Calibri"/>
                          <a:cs typeface="Calibri"/>
                        </a:rPr>
                        <a:t>a</a:t>
                      </a:r>
                      <a:r>
                        <a:rPr lang="en-US" sz="1800" spc="5" dirty="0" err="1" smtClean="0">
                          <a:latin typeface="Calibri"/>
                          <a:ea typeface="Calibri"/>
                          <a:cs typeface="Calibri"/>
                        </a:rPr>
                        <a:t>n</a:t>
                      </a:r>
                      <a:r>
                        <a:rPr lang="en-US" sz="1800" spc="-5" dirty="0" err="1" smtClean="0">
                          <a:latin typeface="Calibri"/>
                          <a:ea typeface="Calibri"/>
                          <a:cs typeface="Calibri"/>
                        </a:rPr>
                        <a:t>g</a:t>
                      </a:r>
                      <a:r>
                        <a:rPr lang="en-US" sz="1800" dirty="0" err="1" smtClean="0">
                          <a:latin typeface="Calibri"/>
                          <a:ea typeface="Calibri"/>
                          <a:cs typeface="Calibri"/>
                        </a:rPr>
                        <a:t>i</a:t>
                      </a:r>
                      <a:r>
                        <a:rPr lang="en-US" sz="1800" dirty="0" smtClean="0">
                          <a:latin typeface="Calibri"/>
                          <a:ea typeface="Calibri"/>
                          <a:cs typeface="Calibri"/>
                        </a:rPr>
                        <a:t> </a:t>
                      </a:r>
                      <a:r>
                        <a:rPr lang="en-US" sz="1800" spc="-5" dirty="0" err="1" smtClean="0">
                          <a:latin typeface="Calibri"/>
                          <a:ea typeface="Calibri"/>
                          <a:cs typeface="Calibri"/>
                        </a:rPr>
                        <a:t>k</a:t>
                      </a:r>
                      <a:r>
                        <a:rPr lang="en-US" sz="1800" spc="15" dirty="0" err="1" smtClean="0">
                          <a:latin typeface="Calibri"/>
                          <a:ea typeface="Calibri"/>
                          <a:cs typeface="Calibri"/>
                        </a:rPr>
                        <a:t>e</a:t>
                      </a:r>
                      <a:r>
                        <a:rPr lang="en-US" sz="1800" spc="-5" dirty="0" err="1" smtClean="0">
                          <a:latin typeface="Calibri"/>
                          <a:ea typeface="Calibri"/>
                          <a:cs typeface="Calibri"/>
                        </a:rPr>
                        <a:t>m</a:t>
                      </a:r>
                      <a:r>
                        <a:rPr lang="en-US" sz="1800" spc="15" dirty="0" err="1" smtClean="0">
                          <a:latin typeface="Calibri"/>
                          <a:ea typeface="Calibri"/>
                          <a:cs typeface="Calibri"/>
                        </a:rPr>
                        <a:t>a</a:t>
                      </a:r>
                      <a:r>
                        <a:rPr lang="en-US" sz="1800" spc="-5" dirty="0" err="1" smtClean="0">
                          <a:latin typeface="Calibri"/>
                          <a:ea typeface="Calibri"/>
                          <a:cs typeface="Calibri"/>
                        </a:rPr>
                        <a:t>m</a:t>
                      </a:r>
                      <a:r>
                        <a:rPr lang="en-US" sz="1800" spc="5" dirty="0" err="1" smtClean="0">
                          <a:latin typeface="Calibri"/>
                          <a:ea typeface="Calibri"/>
                          <a:cs typeface="Calibri"/>
                        </a:rPr>
                        <a:t>p</a:t>
                      </a:r>
                      <a:r>
                        <a:rPr lang="en-US" sz="1800" spc="-5" dirty="0" err="1" smtClean="0">
                          <a:latin typeface="Calibri"/>
                          <a:ea typeface="Calibri"/>
                          <a:cs typeface="Calibri"/>
                        </a:rPr>
                        <a:t>u</a:t>
                      </a:r>
                      <a:r>
                        <a:rPr lang="en-US" sz="1800" spc="15" dirty="0" err="1" smtClean="0">
                          <a:latin typeface="Calibri"/>
                          <a:ea typeface="Calibri"/>
                          <a:cs typeface="Calibri"/>
                        </a:rPr>
                        <a:t>a</a:t>
                      </a:r>
                      <a:r>
                        <a:rPr lang="en-US" sz="1800" spc="-5" dirty="0" err="1" smtClean="0">
                          <a:latin typeface="Calibri"/>
                          <a:ea typeface="Calibri"/>
                          <a:cs typeface="Calibri"/>
                        </a:rPr>
                        <a:t>n</a:t>
                      </a:r>
                      <a:r>
                        <a:rPr lang="en-US" sz="1800" spc="5" dirty="0" err="1" smtClean="0">
                          <a:latin typeface="Calibri"/>
                          <a:ea typeface="Calibri"/>
                          <a:cs typeface="Calibri"/>
                        </a:rPr>
                        <a:t>n</a:t>
                      </a:r>
                      <a:r>
                        <a:rPr lang="en-US" sz="1800" spc="-5" dirty="0" err="1" smtClean="0">
                          <a:latin typeface="Calibri"/>
                          <a:ea typeface="Calibri"/>
                          <a:cs typeface="Calibri"/>
                        </a:rPr>
                        <a:t>y</a:t>
                      </a:r>
                      <a:r>
                        <a:rPr lang="en-US" sz="1800" dirty="0" err="1" smtClean="0">
                          <a:latin typeface="Calibri"/>
                          <a:ea typeface="Calibri"/>
                          <a:cs typeface="Calibri"/>
                        </a:rPr>
                        <a:t>a</a:t>
                      </a:r>
                      <a:r>
                        <a:rPr lang="en-US" sz="1800" dirty="0" smtClean="0">
                          <a:latin typeface="Calibri"/>
                          <a:ea typeface="Calibri"/>
                          <a:cs typeface="Calibri"/>
                        </a:rPr>
                        <a:t> </a:t>
                      </a:r>
                      <a:r>
                        <a:rPr lang="en-US" sz="1800" spc="-5" dirty="0" err="1" smtClean="0">
                          <a:latin typeface="Calibri"/>
                          <a:ea typeface="Calibri"/>
                          <a:cs typeface="Calibri"/>
                        </a:rPr>
                        <a:t>m</a:t>
                      </a:r>
                      <a:r>
                        <a:rPr lang="en-US" sz="1800" dirty="0" err="1" smtClean="0">
                          <a:latin typeface="Calibri"/>
                          <a:ea typeface="Calibri"/>
                          <a:cs typeface="Calibri"/>
                        </a:rPr>
                        <a:t>e</a:t>
                      </a:r>
                      <a:r>
                        <a:rPr lang="en-US" sz="1800" spc="10" dirty="0" err="1" smtClean="0">
                          <a:latin typeface="Calibri"/>
                          <a:ea typeface="Calibri"/>
                          <a:cs typeface="Calibri"/>
                        </a:rPr>
                        <a:t>n</a:t>
                      </a:r>
                      <a:r>
                        <a:rPr lang="en-US" sz="1800" dirty="0" err="1" smtClean="0">
                          <a:latin typeface="Calibri"/>
                          <a:ea typeface="Calibri"/>
                          <a:cs typeface="Calibri"/>
                        </a:rPr>
                        <a:t>c</a:t>
                      </a:r>
                      <a:r>
                        <a:rPr lang="en-US" sz="1800" spc="5" dirty="0" err="1" smtClean="0">
                          <a:latin typeface="Calibri"/>
                          <a:ea typeface="Calibri"/>
                          <a:cs typeface="Calibri"/>
                        </a:rPr>
                        <a:t>ap</a:t>
                      </a:r>
                      <a:r>
                        <a:rPr lang="en-US" sz="1800" dirty="0" err="1" smtClean="0">
                          <a:latin typeface="Calibri"/>
                          <a:ea typeface="Calibri"/>
                          <a:cs typeface="Calibri"/>
                        </a:rPr>
                        <a:t>ai</a:t>
                      </a:r>
                      <a:r>
                        <a:rPr lang="en-US" sz="1800" dirty="0" smtClean="0">
                          <a:latin typeface="Calibri"/>
                          <a:ea typeface="Calibri"/>
                          <a:cs typeface="Calibri"/>
                        </a:rPr>
                        <a:t> </a:t>
                      </a:r>
                      <a:r>
                        <a:rPr lang="en-US" sz="1800" spc="10" dirty="0" err="1" smtClean="0">
                          <a:latin typeface="Calibri"/>
                          <a:ea typeface="Calibri"/>
                          <a:cs typeface="Calibri"/>
                        </a:rPr>
                        <a:t>t</a:t>
                      </a:r>
                      <a:r>
                        <a:rPr lang="en-US" sz="1800" spc="-5" dirty="0" err="1" smtClean="0">
                          <a:latin typeface="Calibri"/>
                          <a:ea typeface="Calibri"/>
                          <a:cs typeface="Calibri"/>
                        </a:rPr>
                        <a:t>u</a:t>
                      </a:r>
                      <a:r>
                        <a:rPr lang="en-US" sz="1800" spc="10" dirty="0" err="1" smtClean="0">
                          <a:latin typeface="Calibri"/>
                          <a:ea typeface="Calibri"/>
                          <a:cs typeface="Calibri"/>
                        </a:rPr>
                        <a:t>j</a:t>
                      </a:r>
                      <a:r>
                        <a:rPr lang="en-US" sz="1800" spc="-5" dirty="0" err="1" smtClean="0">
                          <a:latin typeface="Calibri"/>
                          <a:ea typeface="Calibri"/>
                          <a:cs typeface="Calibri"/>
                        </a:rPr>
                        <a:t>u</a:t>
                      </a:r>
                      <a:r>
                        <a:rPr lang="en-US" sz="1800" dirty="0" err="1" smtClean="0">
                          <a:latin typeface="Calibri"/>
                          <a:ea typeface="Calibri"/>
                          <a:cs typeface="Calibri"/>
                        </a:rPr>
                        <a:t>a</a:t>
                      </a:r>
                      <a:r>
                        <a:rPr lang="en-US" sz="1800" spc="-5" dirty="0" err="1" smtClean="0">
                          <a:latin typeface="Calibri"/>
                          <a:ea typeface="Calibri"/>
                          <a:cs typeface="Calibri"/>
                        </a:rPr>
                        <a:t>n</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6117">
                <a:tc>
                  <a:txBody>
                    <a:bodyPr/>
                    <a:lstStyle/>
                    <a:p>
                      <a:pPr marL="63500">
                        <a:lnSpc>
                          <a:spcPts val="1110"/>
                        </a:lnSpc>
                        <a:spcAft>
                          <a:spcPts val="0"/>
                        </a:spcAft>
                      </a:pPr>
                      <a:endParaRPr lang="en-US" sz="1800" spc="10" dirty="0" smtClean="0">
                        <a:latin typeface="Calibri"/>
                        <a:ea typeface="Calibri"/>
                        <a:cs typeface="Calibri"/>
                      </a:endParaRPr>
                    </a:p>
                    <a:p>
                      <a:pPr marL="63500">
                        <a:lnSpc>
                          <a:spcPts val="1110"/>
                        </a:lnSpc>
                        <a:spcAft>
                          <a:spcPts val="0"/>
                        </a:spcAft>
                      </a:pPr>
                      <a:endParaRPr lang="en-US" sz="1800" spc="10" dirty="0" smtClean="0">
                        <a:latin typeface="Calibri"/>
                        <a:ea typeface="Calibri"/>
                        <a:cs typeface="Calibri"/>
                      </a:endParaRPr>
                    </a:p>
                    <a:p>
                      <a:pPr marL="63500">
                        <a:lnSpc>
                          <a:spcPts val="1110"/>
                        </a:lnSpc>
                        <a:spcAft>
                          <a:spcPts val="0"/>
                        </a:spcAft>
                      </a:pPr>
                      <a:r>
                        <a:rPr lang="en-US" sz="1800" spc="10" dirty="0" err="1" smtClean="0">
                          <a:latin typeface="Calibri"/>
                          <a:ea typeface="Calibri"/>
                          <a:cs typeface="Calibri"/>
                        </a:rPr>
                        <a:t>P</a:t>
                      </a:r>
                      <a:r>
                        <a:rPr lang="en-US" sz="1800" dirty="0" err="1" smtClean="0">
                          <a:latin typeface="Calibri"/>
                          <a:ea typeface="Calibri"/>
                          <a:cs typeface="Calibri"/>
                        </a:rPr>
                        <a:t>e</a:t>
                      </a:r>
                      <a:r>
                        <a:rPr lang="en-US" sz="1800" spc="-5" dirty="0" err="1" smtClean="0">
                          <a:latin typeface="Calibri"/>
                          <a:ea typeface="Calibri"/>
                          <a:cs typeface="Calibri"/>
                        </a:rPr>
                        <a:t>n</a:t>
                      </a:r>
                      <a:r>
                        <a:rPr lang="en-US" sz="1800" dirty="0" err="1" smtClean="0">
                          <a:latin typeface="Calibri"/>
                          <a:ea typeface="Calibri"/>
                          <a:cs typeface="Calibri"/>
                        </a:rPr>
                        <a:t>c</a:t>
                      </a:r>
                      <a:r>
                        <a:rPr lang="en-US" sz="1800" spc="5" dirty="0" err="1" smtClean="0">
                          <a:latin typeface="Calibri"/>
                          <a:ea typeface="Calibri"/>
                          <a:cs typeface="Calibri"/>
                        </a:rPr>
                        <a:t>ar</a:t>
                      </a:r>
                      <a:r>
                        <a:rPr lang="en-US" sz="1800" dirty="0" err="1" smtClean="0">
                          <a:latin typeface="Calibri"/>
                          <a:ea typeface="Calibri"/>
                          <a:cs typeface="Calibri"/>
                        </a:rPr>
                        <a:t>i</a:t>
                      </a:r>
                      <a:r>
                        <a:rPr lang="en-US" sz="1800" dirty="0" smtClean="0">
                          <a:latin typeface="Calibri"/>
                          <a:ea typeface="Calibri"/>
                          <a:cs typeface="Calibri"/>
                        </a:rPr>
                        <a:t> stat</a:t>
                      </a:r>
                      <a:r>
                        <a:rPr lang="en-US" sz="1800" spc="5" dirty="0" smtClean="0">
                          <a:latin typeface="Calibri"/>
                          <a:ea typeface="Calibri"/>
                          <a:cs typeface="Calibri"/>
                        </a:rPr>
                        <a:t>u</a:t>
                      </a:r>
                      <a:r>
                        <a:rPr lang="en-US" sz="1800" dirty="0" smtClean="0">
                          <a:latin typeface="Calibri"/>
                          <a:ea typeface="Calibri"/>
                          <a:cs typeface="Calibri"/>
                        </a:rPr>
                        <a:t>s</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r>
                        <a:rPr lang="en-US" sz="1800" dirty="0" err="1" smtClean="0">
                          <a:latin typeface="Calibri"/>
                          <a:ea typeface="Calibri"/>
                          <a:cs typeface="Calibri"/>
                        </a:rPr>
                        <a:t>M</a:t>
                      </a:r>
                      <a:r>
                        <a:rPr lang="en-US" sz="1800" spc="5" dirty="0" err="1" smtClean="0">
                          <a:latin typeface="Calibri"/>
                          <a:ea typeface="Calibri"/>
                          <a:cs typeface="Calibri"/>
                        </a:rPr>
                        <a:t>er</a:t>
                      </a:r>
                      <a:r>
                        <a:rPr lang="en-US" sz="1800" dirty="0" err="1" smtClean="0">
                          <a:latin typeface="Calibri"/>
                          <a:ea typeface="Calibri"/>
                          <a:cs typeface="Calibri"/>
                        </a:rPr>
                        <a:t>e</a:t>
                      </a:r>
                      <a:r>
                        <a:rPr lang="en-US" sz="1800" spc="-5" dirty="0" err="1" smtClean="0">
                          <a:latin typeface="Calibri"/>
                          <a:ea typeface="Calibri"/>
                          <a:cs typeface="Calibri"/>
                        </a:rPr>
                        <a:t>k</a:t>
                      </a:r>
                      <a:r>
                        <a:rPr lang="en-US" sz="1800" dirty="0" err="1" smtClean="0">
                          <a:latin typeface="Calibri"/>
                          <a:ea typeface="Calibri"/>
                          <a:cs typeface="Calibri"/>
                        </a:rPr>
                        <a:t>a</a:t>
                      </a:r>
                      <a:r>
                        <a:rPr lang="en-US" sz="1800" dirty="0" smtClean="0">
                          <a:latin typeface="Calibri"/>
                          <a:ea typeface="Calibri"/>
                          <a:cs typeface="Calibri"/>
                        </a:rPr>
                        <a:t> </a:t>
                      </a:r>
                      <a:r>
                        <a:rPr lang="en-US" sz="1800" dirty="0" err="1" smtClean="0">
                          <a:latin typeface="Calibri"/>
                          <a:ea typeface="Calibri"/>
                          <a:cs typeface="Calibri"/>
                        </a:rPr>
                        <a:t>ti</a:t>
                      </a:r>
                      <a:r>
                        <a:rPr lang="en-US" sz="1800" spc="5" dirty="0" err="1" smtClean="0">
                          <a:latin typeface="Calibri"/>
                          <a:ea typeface="Calibri"/>
                          <a:cs typeface="Calibri"/>
                        </a:rPr>
                        <a:t>d</a:t>
                      </a:r>
                      <a:r>
                        <a:rPr lang="en-US" sz="1800" dirty="0" err="1" smtClean="0">
                          <a:latin typeface="Calibri"/>
                          <a:ea typeface="Calibri"/>
                          <a:cs typeface="Calibri"/>
                        </a:rPr>
                        <a:t>ak</a:t>
                      </a:r>
                      <a:r>
                        <a:rPr lang="en-US" sz="1800" dirty="0" smtClean="0">
                          <a:latin typeface="Calibri"/>
                          <a:ea typeface="Calibri"/>
                          <a:cs typeface="Calibri"/>
                        </a:rPr>
                        <a:t> </a:t>
                      </a:r>
                      <a:r>
                        <a:rPr lang="en-US" sz="1800" spc="-5" dirty="0" err="1" smtClean="0">
                          <a:latin typeface="Calibri"/>
                          <a:ea typeface="Calibri"/>
                          <a:cs typeface="Calibri"/>
                        </a:rPr>
                        <a:t>m</a:t>
                      </a:r>
                      <a:r>
                        <a:rPr lang="en-US" sz="1800" spc="15" dirty="0" err="1" smtClean="0">
                          <a:latin typeface="Calibri"/>
                          <a:ea typeface="Calibri"/>
                          <a:cs typeface="Calibri"/>
                        </a:rPr>
                        <a:t>e</a:t>
                      </a:r>
                      <a:r>
                        <a:rPr lang="en-US" sz="1800" spc="-20" dirty="0" err="1" smtClean="0">
                          <a:latin typeface="Calibri"/>
                          <a:ea typeface="Calibri"/>
                          <a:cs typeface="Calibri"/>
                        </a:rPr>
                        <a:t>m</a:t>
                      </a:r>
                      <a:r>
                        <a:rPr lang="en-US" sz="1800" spc="5" dirty="0" err="1" smtClean="0">
                          <a:latin typeface="Calibri"/>
                          <a:ea typeface="Calibri"/>
                          <a:cs typeface="Calibri"/>
                        </a:rPr>
                        <a:t>p</a:t>
                      </a:r>
                      <a:r>
                        <a:rPr lang="en-US" sz="1800" dirty="0" err="1" smtClean="0">
                          <a:latin typeface="Calibri"/>
                          <a:ea typeface="Calibri"/>
                          <a:cs typeface="Calibri"/>
                        </a:rPr>
                        <a:t>e</a:t>
                      </a:r>
                      <a:r>
                        <a:rPr lang="en-US" sz="1800" spc="15" dirty="0" err="1" smtClean="0">
                          <a:latin typeface="Calibri"/>
                          <a:ea typeface="Calibri"/>
                          <a:cs typeface="Calibri"/>
                        </a:rPr>
                        <a:t>r</a:t>
                      </a:r>
                      <a:r>
                        <a:rPr lang="en-US" sz="1800" spc="-5" dirty="0" err="1" smtClean="0">
                          <a:latin typeface="Calibri"/>
                          <a:ea typeface="Calibri"/>
                          <a:cs typeface="Calibri"/>
                        </a:rPr>
                        <a:t>k</a:t>
                      </a:r>
                      <a:r>
                        <a:rPr lang="en-US" sz="1800" dirty="0" err="1" smtClean="0">
                          <a:latin typeface="Calibri"/>
                          <a:ea typeface="Calibri"/>
                          <a:cs typeface="Calibri"/>
                        </a:rPr>
                        <a:t>e</a:t>
                      </a:r>
                      <a:r>
                        <a:rPr lang="en-US" sz="1800" spc="-5" dirty="0" err="1" smtClean="0">
                          <a:latin typeface="Calibri"/>
                          <a:ea typeface="Calibri"/>
                          <a:cs typeface="Calibri"/>
                        </a:rPr>
                        <a:t>n</a:t>
                      </a:r>
                      <a:r>
                        <a:rPr lang="en-US" sz="1800" spc="15" dirty="0" err="1" smtClean="0">
                          <a:latin typeface="Calibri"/>
                          <a:ea typeface="Calibri"/>
                          <a:cs typeface="Calibri"/>
                        </a:rPr>
                        <a:t>a</a:t>
                      </a:r>
                      <a:r>
                        <a:rPr lang="en-US" sz="1800" spc="5" dirty="0" err="1" smtClean="0">
                          <a:latin typeface="Calibri"/>
                          <a:ea typeface="Calibri"/>
                          <a:cs typeface="Calibri"/>
                        </a:rPr>
                        <a:t>n</a:t>
                      </a:r>
                      <a:r>
                        <a:rPr lang="en-US" sz="1800" spc="-5" dirty="0" err="1" smtClean="0">
                          <a:latin typeface="Calibri"/>
                          <a:ea typeface="Calibri"/>
                          <a:cs typeface="Calibri"/>
                        </a:rPr>
                        <a:t>k</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5" dirty="0" err="1" smtClean="0">
                          <a:latin typeface="Calibri"/>
                          <a:ea typeface="Calibri"/>
                          <a:cs typeface="Calibri"/>
                        </a:rPr>
                        <a:t>k</a:t>
                      </a:r>
                      <a:r>
                        <a:rPr lang="en-US" sz="1800" dirty="0" err="1" smtClean="0">
                          <a:latin typeface="Calibri"/>
                          <a:ea typeface="Calibri"/>
                          <a:cs typeface="Calibri"/>
                        </a:rPr>
                        <a:t>e</a:t>
                      </a:r>
                      <a:r>
                        <a:rPr lang="en-US" sz="1800" spc="20" dirty="0" err="1" smtClean="0">
                          <a:latin typeface="Calibri"/>
                          <a:ea typeface="Calibri"/>
                          <a:cs typeface="Calibri"/>
                        </a:rPr>
                        <a:t>b</a:t>
                      </a:r>
                      <a:r>
                        <a:rPr lang="en-US" sz="1800" spc="-5" dirty="0" err="1" smtClean="0">
                          <a:latin typeface="Calibri"/>
                          <a:ea typeface="Calibri"/>
                          <a:cs typeface="Calibri"/>
                        </a:rPr>
                        <a:t>u</a:t>
                      </a:r>
                      <a:r>
                        <a:rPr lang="en-US" sz="1800" dirty="0" err="1" smtClean="0">
                          <a:latin typeface="Calibri"/>
                          <a:ea typeface="Calibri"/>
                          <a:cs typeface="Calibri"/>
                        </a:rPr>
                        <a:t>t</a:t>
                      </a:r>
                      <a:r>
                        <a:rPr lang="en-US" sz="1800" spc="5" dirty="0" err="1" smtClean="0">
                          <a:latin typeface="Calibri"/>
                          <a:ea typeface="Calibri"/>
                          <a:cs typeface="Calibri"/>
                        </a:rPr>
                        <a:t>u</a:t>
                      </a:r>
                      <a:r>
                        <a:rPr lang="en-US" sz="1800" spc="-5" dirty="0" err="1" smtClean="0">
                          <a:latin typeface="Calibri"/>
                          <a:ea typeface="Calibri"/>
                          <a:cs typeface="Calibri"/>
                        </a:rPr>
                        <a:t>h</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id-ID" sz="1800" spc="-45" dirty="0" smtClean="0">
                          <a:latin typeface="Calibri"/>
                          <a:ea typeface="Calibri"/>
                          <a:cs typeface="Calibri"/>
                        </a:rPr>
                        <a:t>t</a:t>
                      </a:r>
                      <a:r>
                        <a:rPr lang="en-US" sz="1800" dirty="0" err="1" smtClean="0">
                          <a:latin typeface="Calibri"/>
                          <a:ea typeface="Calibri"/>
                          <a:cs typeface="Calibri"/>
                        </a:rPr>
                        <a:t>e</a:t>
                      </a:r>
                      <a:r>
                        <a:rPr lang="en-US" sz="1800" spc="5" dirty="0" err="1" smtClean="0">
                          <a:latin typeface="Calibri"/>
                          <a:ea typeface="Calibri"/>
                          <a:cs typeface="Calibri"/>
                        </a:rPr>
                        <a:t>r</a:t>
                      </a:r>
                      <a:r>
                        <a:rPr lang="en-US" sz="1800" spc="-5" dirty="0" err="1" smtClean="0">
                          <a:latin typeface="Calibri"/>
                          <a:ea typeface="Calibri"/>
                          <a:cs typeface="Calibri"/>
                        </a:rPr>
                        <a:t>h</a:t>
                      </a:r>
                      <a:r>
                        <a:rPr lang="en-US" sz="1800" dirty="0" err="1" smtClean="0">
                          <a:latin typeface="Calibri"/>
                          <a:ea typeface="Calibri"/>
                          <a:cs typeface="Calibri"/>
                        </a:rPr>
                        <a:t>a</a:t>
                      </a:r>
                      <a:r>
                        <a:rPr lang="en-US" sz="1800" spc="5" dirty="0" err="1" smtClean="0">
                          <a:latin typeface="Calibri"/>
                          <a:ea typeface="Calibri"/>
                          <a:cs typeface="Calibri"/>
                        </a:rPr>
                        <a:t>d</a:t>
                      </a:r>
                      <a:r>
                        <a:rPr lang="en-US" sz="1800" dirty="0" err="1" smtClean="0">
                          <a:latin typeface="Calibri"/>
                          <a:ea typeface="Calibri"/>
                          <a:cs typeface="Calibri"/>
                        </a:rPr>
                        <a:t>ap</a:t>
                      </a:r>
                      <a:r>
                        <a:rPr lang="en-US" sz="1800" dirty="0" smtClean="0">
                          <a:latin typeface="Calibri"/>
                          <a:ea typeface="Calibri"/>
                          <a:cs typeface="Calibri"/>
                        </a:rPr>
                        <a:t> </a:t>
                      </a:r>
                      <a:r>
                        <a:rPr lang="en-US" sz="1800" spc="-5" dirty="0" smtClean="0">
                          <a:latin typeface="Calibri"/>
                          <a:ea typeface="Calibri"/>
                          <a:cs typeface="Calibri"/>
                        </a:rPr>
                        <a:t>s</a:t>
                      </a:r>
                      <a:r>
                        <a:rPr lang="en-US" sz="1800" dirty="0" smtClean="0">
                          <a:latin typeface="Calibri"/>
                          <a:ea typeface="Calibri"/>
                          <a:cs typeface="Calibri"/>
                        </a:rPr>
                        <a:t>tat</a:t>
                      </a:r>
                      <a:r>
                        <a:rPr lang="en-US" sz="1800" spc="5" dirty="0" smtClean="0">
                          <a:latin typeface="Calibri"/>
                          <a:ea typeface="Calibri"/>
                          <a:cs typeface="Calibri"/>
                        </a:rPr>
                        <a:t>u</a:t>
                      </a:r>
                      <a:r>
                        <a:rPr lang="en-US" sz="1800" dirty="0" smtClean="0">
                          <a:latin typeface="Calibri"/>
                          <a:ea typeface="Calibri"/>
                          <a:cs typeface="Calibri"/>
                        </a:rPr>
                        <a:t>s</a:t>
                      </a:r>
                      <a:endParaRPr lang="id-ID" sz="1800" dirty="0">
                        <a:latin typeface="Calibri"/>
                        <a:ea typeface="Calibri"/>
                        <a:cs typeface="Times New Roman"/>
                      </a:endParaRPr>
                    </a:p>
                    <a:p>
                      <a:pPr marL="63500">
                        <a:lnSpc>
                          <a:spcPct val="115000"/>
                        </a:lnSpc>
                        <a:spcAft>
                          <a:spcPts val="0"/>
                        </a:spcAft>
                      </a:pPr>
                      <a:r>
                        <a:rPr lang="en-US" sz="1800" spc="-5" dirty="0" err="1" smtClean="0">
                          <a:latin typeface="Calibri"/>
                          <a:ea typeface="Calibri"/>
                          <a:cs typeface="Calibri"/>
                        </a:rPr>
                        <a:t>m</a:t>
                      </a:r>
                      <a:r>
                        <a:rPr lang="en-US" sz="1800" dirty="0" err="1" smtClean="0">
                          <a:latin typeface="Calibri"/>
                          <a:ea typeface="Calibri"/>
                          <a:cs typeface="Calibri"/>
                        </a:rPr>
                        <a:t>e</a:t>
                      </a:r>
                      <a:r>
                        <a:rPr lang="en-US" sz="1800" spc="5" dirty="0" err="1" smtClean="0">
                          <a:latin typeface="Calibri"/>
                          <a:ea typeface="Calibri"/>
                          <a:cs typeface="Calibri"/>
                        </a:rPr>
                        <a:t>ng</a:t>
                      </a:r>
                      <a:r>
                        <a:rPr lang="en-US" sz="1800" spc="-5" dirty="0" err="1" smtClean="0">
                          <a:latin typeface="Calibri"/>
                          <a:ea typeface="Calibri"/>
                          <a:cs typeface="Calibri"/>
                        </a:rPr>
                        <a:t>g</a:t>
                      </a:r>
                      <a:r>
                        <a:rPr lang="en-US" sz="1800" dirty="0" err="1" smtClean="0">
                          <a:latin typeface="Calibri"/>
                          <a:ea typeface="Calibri"/>
                          <a:cs typeface="Calibri"/>
                        </a:rPr>
                        <a:t>a</a:t>
                      </a:r>
                      <a:r>
                        <a:rPr lang="en-US" sz="1800" spc="5" dirty="0" err="1" smtClean="0">
                          <a:latin typeface="Calibri"/>
                          <a:ea typeface="Calibri"/>
                          <a:cs typeface="Calibri"/>
                        </a:rPr>
                        <a:t>ng</a:t>
                      </a:r>
                      <a:r>
                        <a:rPr lang="en-US" sz="1800" spc="-5" dirty="0" err="1" smtClean="0">
                          <a:latin typeface="Calibri"/>
                          <a:ea typeface="Calibri"/>
                          <a:cs typeface="Calibri"/>
                        </a:rPr>
                        <a:t>g</a:t>
                      </a:r>
                      <a:r>
                        <a:rPr lang="en-US" sz="1800" dirty="0" err="1" smtClean="0">
                          <a:latin typeface="Calibri"/>
                          <a:ea typeface="Calibri"/>
                          <a:cs typeface="Calibri"/>
                        </a:rPr>
                        <a:t>u</a:t>
                      </a:r>
                      <a:r>
                        <a:rPr lang="en-US" sz="1800" spc="-5" dirty="0" err="1" smtClean="0">
                          <a:latin typeface="Calibri"/>
                          <a:ea typeface="Calibri"/>
                          <a:cs typeface="Calibri"/>
                        </a:rPr>
                        <a:t>m</a:t>
                      </a:r>
                      <a:r>
                        <a:rPr lang="en-US" sz="1800" spc="10" dirty="0" err="1" smtClean="0">
                          <a:latin typeface="Calibri"/>
                          <a:ea typeface="Calibri"/>
                          <a:cs typeface="Calibri"/>
                        </a:rPr>
                        <a:t>i</a:t>
                      </a:r>
                      <a:r>
                        <a:rPr lang="en-US" sz="1800" spc="10" dirty="0" smtClean="0">
                          <a:latin typeface="Calibri"/>
                          <a:ea typeface="Calibri"/>
                          <a:cs typeface="Calibri"/>
                        </a:rPr>
                        <a:t> </a:t>
                      </a:r>
                      <a:r>
                        <a:rPr lang="en-US" sz="1800" spc="-5" dirty="0" err="1" smtClean="0">
                          <a:latin typeface="Calibri"/>
                          <a:ea typeface="Calibri"/>
                          <a:cs typeface="Calibri"/>
                        </a:rPr>
                        <a:t>s</a:t>
                      </a:r>
                      <a:r>
                        <a:rPr lang="en-US" sz="1800" dirty="0" err="1" smtClean="0">
                          <a:latin typeface="Calibri"/>
                          <a:ea typeface="Calibri"/>
                          <a:cs typeface="Calibri"/>
                        </a:rPr>
                        <a:t>i</a:t>
                      </a:r>
                      <a:r>
                        <a:rPr lang="en-US" sz="1800" dirty="0" smtClean="0">
                          <a:latin typeface="Calibri"/>
                          <a:ea typeface="Calibri"/>
                          <a:cs typeface="Calibri"/>
                        </a:rPr>
                        <a:t> </a:t>
                      </a:r>
                      <a:r>
                        <a:rPr lang="en-US" sz="1800" spc="5" dirty="0" err="1" smtClean="0">
                          <a:latin typeface="Calibri"/>
                          <a:ea typeface="Calibri"/>
                          <a:cs typeface="Calibri"/>
                        </a:rPr>
                        <a:t>u</a:t>
                      </a:r>
                      <a:r>
                        <a:rPr lang="en-US" sz="1800" spc="-5" dirty="0" err="1" smtClean="0">
                          <a:latin typeface="Calibri"/>
                          <a:ea typeface="Calibri"/>
                          <a:cs typeface="Calibri"/>
                        </a:rPr>
                        <a:t>s</a:t>
                      </a:r>
                      <a:r>
                        <a:rPr lang="en-US" sz="1800" dirty="0" err="1" smtClean="0">
                          <a:latin typeface="Calibri"/>
                          <a:ea typeface="Calibri"/>
                          <a:cs typeface="Calibri"/>
                        </a:rPr>
                        <a:t>a</a:t>
                      </a:r>
                      <a:r>
                        <a:rPr lang="en-US" sz="1800" spc="-5" dirty="0" err="1" smtClean="0">
                          <a:latin typeface="Calibri"/>
                          <a:ea typeface="Calibri"/>
                          <a:cs typeface="Calibri"/>
                        </a:rPr>
                        <a:t>h</a:t>
                      </a:r>
                      <a:r>
                        <a:rPr lang="en-US" sz="1800" spc="15" dirty="0" err="1" smtClean="0">
                          <a:latin typeface="Calibri"/>
                          <a:ea typeface="Calibri"/>
                          <a:cs typeface="Calibri"/>
                        </a:rPr>
                        <a:t>a</a:t>
                      </a:r>
                      <a:r>
                        <a:rPr lang="en-US" sz="1800" spc="5" dirty="0" err="1" smtClean="0">
                          <a:latin typeface="Calibri"/>
                          <a:ea typeface="Calibri"/>
                          <a:cs typeface="Calibri"/>
                        </a:rPr>
                        <a:t>n</a:t>
                      </a:r>
                      <a:r>
                        <a:rPr lang="en-US" sz="1800" spc="-5" dirty="0" err="1" smtClean="0">
                          <a:latin typeface="Calibri"/>
                          <a:ea typeface="Calibri"/>
                          <a:cs typeface="Calibri"/>
                        </a:rPr>
                        <a:t>y</a:t>
                      </a:r>
                      <a:r>
                        <a:rPr lang="en-US" sz="1800" dirty="0" err="1" smtClean="0">
                          <a:latin typeface="Calibri"/>
                          <a:ea typeface="Calibri"/>
                          <a:cs typeface="Calibri"/>
                        </a:rPr>
                        <a:t>a</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638">
                <a:tc>
                  <a:txBody>
                    <a:bodyPr/>
                    <a:lstStyle/>
                    <a:p>
                      <a:pPr marL="63500">
                        <a:lnSpc>
                          <a:spcPts val="1110"/>
                        </a:lnSpc>
                        <a:spcAft>
                          <a:spcPts val="0"/>
                        </a:spcAft>
                      </a:pPr>
                      <a:endParaRPr lang="en-US" sz="1800" spc="15" dirty="0" smtClean="0">
                        <a:latin typeface="Calibri"/>
                        <a:ea typeface="Calibri"/>
                        <a:cs typeface="Calibri"/>
                      </a:endParaRPr>
                    </a:p>
                    <a:p>
                      <a:pPr marL="63500">
                        <a:lnSpc>
                          <a:spcPts val="1110"/>
                        </a:lnSpc>
                        <a:spcAft>
                          <a:spcPts val="0"/>
                        </a:spcAft>
                      </a:pPr>
                      <a:r>
                        <a:rPr lang="en-US" sz="1800" spc="15" dirty="0" err="1" smtClean="0">
                          <a:latin typeface="Calibri"/>
                          <a:ea typeface="Calibri"/>
                          <a:cs typeface="Calibri"/>
                        </a:rPr>
                        <a:t>T</a:t>
                      </a:r>
                      <a:r>
                        <a:rPr lang="en-US" sz="1800" dirty="0" err="1" smtClean="0">
                          <a:latin typeface="Calibri"/>
                          <a:ea typeface="Calibri"/>
                          <a:cs typeface="Calibri"/>
                        </a:rPr>
                        <a:t>i</a:t>
                      </a:r>
                      <a:r>
                        <a:rPr lang="en-US" sz="1800" spc="-5" dirty="0" err="1" smtClean="0">
                          <a:latin typeface="Calibri"/>
                          <a:ea typeface="Calibri"/>
                          <a:cs typeface="Calibri"/>
                        </a:rPr>
                        <a:t>ngk</a:t>
                      </a:r>
                      <a:r>
                        <a:rPr lang="en-US" sz="1800" dirty="0" err="1" smtClean="0">
                          <a:latin typeface="Calibri"/>
                          <a:ea typeface="Calibri"/>
                          <a:cs typeface="Calibri"/>
                        </a:rPr>
                        <a:t>at</a:t>
                      </a:r>
                      <a:r>
                        <a:rPr lang="en-US" sz="1800" spc="15" dirty="0" err="1" smtClean="0">
                          <a:latin typeface="Calibri"/>
                          <a:ea typeface="Calibri"/>
                          <a:cs typeface="Calibri"/>
                        </a:rPr>
                        <a:t>a</a:t>
                      </a:r>
                      <a:r>
                        <a:rPr lang="en-US" sz="1800" dirty="0" err="1" smtClean="0">
                          <a:latin typeface="Calibri"/>
                          <a:ea typeface="Calibri"/>
                          <a:cs typeface="Calibri"/>
                        </a:rPr>
                        <a:t>n</a:t>
                      </a:r>
                      <a:endParaRPr lang="en-US" sz="1800" dirty="0" smtClean="0">
                        <a:latin typeface="Calibri"/>
                        <a:ea typeface="Calibri"/>
                        <a:cs typeface="Calibri"/>
                      </a:endParaRPr>
                    </a:p>
                    <a:p>
                      <a:pPr marL="63500">
                        <a:lnSpc>
                          <a:spcPts val="1110"/>
                        </a:lnSpc>
                        <a:spcAft>
                          <a:spcPts val="0"/>
                        </a:spcAft>
                      </a:pPr>
                      <a:r>
                        <a:rPr lang="en-US" sz="1800" dirty="0" smtClean="0">
                          <a:latin typeface="Calibri"/>
                          <a:ea typeface="Calibri"/>
                          <a:cs typeface="Calibri"/>
                        </a:rPr>
                        <a:t>E</a:t>
                      </a:r>
                      <a:r>
                        <a:rPr lang="en-US" sz="1800" spc="-5" dirty="0" smtClean="0">
                          <a:latin typeface="Calibri"/>
                          <a:ea typeface="Calibri"/>
                          <a:cs typeface="Calibri"/>
                        </a:rPr>
                        <a:t>n</a:t>
                      </a:r>
                      <a:r>
                        <a:rPr lang="en-US" sz="1800" dirty="0" smtClean="0">
                          <a:latin typeface="Calibri"/>
                          <a:ea typeface="Calibri"/>
                          <a:cs typeface="Calibri"/>
                        </a:rPr>
                        <a:t>e</a:t>
                      </a:r>
                      <a:r>
                        <a:rPr lang="en-US" sz="1800" spc="15" dirty="0" smtClean="0">
                          <a:latin typeface="Calibri"/>
                          <a:ea typeface="Calibri"/>
                          <a:cs typeface="Calibri"/>
                        </a:rPr>
                        <a:t>r</a:t>
                      </a:r>
                      <a:r>
                        <a:rPr lang="en-US" sz="1800" spc="5" dirty="0" smtClean="0">
                          <a:latin typeface="Calibri"/>
                          <a:ea typeface="Calibri"/>
                          <a:cs typeface="Calibri"/>
                        </a:rPr>
                        <a:t>g</a:t>
                      </a:r>
                      <a:r>
                        <a:rPr lang="en-US" sz="1800" dirty="0" smtClean="0">
                          <a:latin typeface="Calibri"/>
                          <a:ea typeface="Calibri"/>
                          <a:cs typeface="Calibri"/>
                        </a:rPr>
                        <a:t>y  </a:t>
                      </a:r>
                      <a:r>
                        <a:rPr lang="en-US" sz="1800" spc="10" dirty="0" err="1" smtClean="0">
                          <a:latin typeface="Calibri"/>
                          <a:ea typeface="Calibri"/>
                          <a:cs typeface="Calibri"/>
                        </a:rPr>
                        <a:t>t</a:t>
                      </a:r>
                      <a:r>
                        <a:rPr lang="en-US" sz="1800" dirty="0" err="1" smtClean="0">
                          <a:latin typeface="Calibri"/>
                          <a:ea typeface="Calibri"/>
                          <a:cs typeface="Calibri"/>
                        </a:rPr>
                        <a:t>i</a:t>
                      </a:r>
                      <a:r>
                        <a:rPr lang="en-US" sz="1800" spc="5" dirty="0" err="1" smtClean="0">
                          <a:latin typeface="Calibri"/>
                          <a:ea typeface="Calibri"/>
                          <a:cs typeface="Calibri"/>
                        </a:rPr>
                        <a:t>ng</a:t>
                      </a:r>
                      <a:r>
                        <a:rPr lang="en-US" sz="1800" spc="-5" dirty="0" err="1" smtClean="0">
                          <a:latin typeface="Calibri"/>
                          <a:ea typeface="Calibri"/>
                          <a:cs typeface="Calibri"/>
                        </a:rPr>
                        <a:t>g</a:t>
                      </a:r>
                      <a:r>
                        <a:rPr lang="en-US" sz="1800" dirty="0" err="1" smtClean="0">
                          <a:latin typeface="Calibri"/>
                          <a:ea typeface="Calibri"/>
                          <a:cs typeface="Calibri"/>
                        </a:rPr>
                        <a:t>i</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r>
                        <a:rPr lang="id-ID" sz="1800" dirty="0" smtClean="0">
                          <a:latin typeface="Calibri"/>
                          <a:ea typeface="Calibri"/>
                          <a:cs typeface="Calibri"/>
                        </a:rPr>
                        <a:t>Mereka </a:t>
                      </a:r>
                      <a:r>
                        <a:rPr lang="id-ID" sz="1800" dirty="0">
                          <a:latin typeface="Calibri"/>
                          <a:ea typeface="Calibri"/>
                          <a:cs typeface="Calibri"/>
                        </a:rPr>
                        <a:t>berd</a:t>
                      </a:r>
                      <a:r>
                        <a:rPr lang="en-US" sz="1800" dirty="0" err="1" smtClean="0">
                          <a:latin typeface="Calibri"/>
                          <a:ea typeface="Calibri"/>
                          <a:cs typeface="Calibri"/>
                        </a:rPr>
                        <a:t>e</a:t>
                      </a:r>
                      <a:r>
                        <a:rPr lang="en-US" sz="1800" spc="10" dirty="0" err="1" smtClean="0">
                          <a:latin typeface="Calibri"/>
                          <a:ea typeface="Calibri"/>
                          <a:cs typeface="Calibri"/>
                        </a:rPr>
                        <a:t>d</a:t>
                      </a:r>
                      <a:r>
                        <a:rPr lang="en-US" sz="1800" dirty="0" err="1" smtClean="0">
                          <a:latin typeface="Calibri"/>
                          <a:ea typeface="Calibri"/>
                          <a:cs typeface="Calibri"/>
                        </a:rPr>
                        <a:t>i</a:t>
                      </a:r>
                      <a:r>
                        <a:rPr lang="en-US" sz="1800" spc="-5" dirty="0" err="1" smtClean="0">
                          <a:latin typeface="Calibri"/>
                          <a:ea typeface="Calibri"/>
                          <a:cs typeface="Calibri"/>
                        </a:rPr>
                        <a:t>k</a:t>
                      </a:r>
                      <a:r>
                        <a:rPr lang="en-US" sz="1800" dirty="0" err="1" smtClean="0">
                          <a:latin typeface="Calibri"/>
                          <a:ea typeface="Calibri"/>
                          <a:cs typeface="Calibri"/>
                        </a:rPr>
                        <a:t>asi</a:t>
                      </a:r>
                      <a:r>
                        <a:rPr lang="en-US" sz="1800" dirty="0" smtClean="0">
                          <a:latin typeface="Calibri"/>
                          <a:ea typeface="Calibri"/>
                          <a:cs typeface="Calibri"/>
                        </a:rPr>
                        <a:t> </a:t>
                      </a:r>
                      <a:r>
                        <a:rPr lang="en-US" sz="1800" spc="5" dirty="0" err="1" smtClean="0">
                          <a:latin typeface="Calibri"/>
                          <a:ea typeface="Calibri"/>
                          <a:cs typeface="Calibri"/>
                        </a:rPr>
                        <a:t>d</a:t>
                      </a:r>
                      <a:r>
                        <a:rPr lang="en-US" sz="1800" dirty="0" err="1" smtClean="0">
                          <a:latin typeface="Calibri"/>
                          <a:ea typeface="Calibri"/>
                          <a:cs typeface="Calibri"/>
                        </a:rPr>
                        <a:t>an</a:t>
                      </a:r>
                      <a:r>
                        <a:rPr lang="en-US" sz="1800" dirty="0" smtClean="0">
                          <a:latin typeface="Calibri"/>
                          <a:ea typeface="Calibri"/>
                          <a:cs typeface="Calibri"/>
                        </a:rPr>
                        <a:t> </a:t>
                      </a:r>
                      <a:r>
                        <a:rPr lang="en-US" sz="1800" i="1" spc="-5" dirty="0" err="1" smtClean="0">
                          <a:latin typeface="Calibri"/>
                          <a:ea typeface="Calibri"/>
                          <a:cs typeface="Calibri"/>
                        </a:rPr>
                        <a:t>w</a:t>
                      </a:r>
                      <a:r>
                        <a:rPr lang="en-US" sz="1800" i="1" spc="5" dirty="0" err="1" smtClean="0">
                          <a:latin typeface="Calibri"/>
                          <a:ea typeface="Calibri"/>
                          <a:cs typeface="Calibri"/>
                        </a:rPr>
                        <a:t>o</a:t>
                      </a:r>
                      <a:r>
                        <a:rPr lang="en-US" sz="1800" i="1" spc="-5" dirty="0" err="1" smtClean="0">
                          <a:latin typeface="Calibri"/>
                          <a:ea typeface="Calibri"/>
                          <a:cs typeface="Calibri"/>
                        </a:rPr>
                        <a:t>r</a:t>
                      </a:r>
                      <a:r>
                        <a:rPr lang="en-US" sz="1800" i="1" dirty="0" err="1" smtClean="0">
                          <a:latin typeface="Calibri"/>
                          <a:ea typeface="Calibri"/>
                          <a:cs typeface="Calibri"/>
                        </a:rPr>
                        <a:t>k</a:t>
                      </a:r>
                      <a:r>
                        <a:rPr lang="en-US" sz="1800" i="1" spc="5" dirty="0" err="1" smtClean="0">
                          <a:latin typeface="Calibri"/>
                          <a:ea typeface="Calibri"/>
                          <a:cs typeface="Calibri"/>
                        </a:rPr>
                        <a:t>oho</a:t>
                      </a:r>
                      <a:r>
                        <a:rPr lang="en-US" sz="1800" i="1" dirty="0" err="1" smtClean="0">
                          <a:latin typeface="Calibri"/>
                          <a:ea typeface="Calibri"/>
                          <a:cs typeface="Calibri"/>
                        </a:rPr>
                        <a:t>lic</a:t>
                      </a:r>
                      <a:r>
                        <a:rPr lang="en-US" sz="1800" i="1" dirty="0" smtClean="0">
                          <a:latin typeface="Calibri"/>
                          <a:ea typeface="Calibri"/>
                          <a:cs typeface="Calibri"/>
                        </a:rPr>
                        <a:t> </a:t>
                      </a:r>
                      <a:r>
                        <a:rPr lang="en-US" sz="1800" spc="5" dirty="0" err="1" smtClean="0">
                          <a:latin typeface="Calibri"/>
                          <a:ea typeface="Calibri"/>
                          <a:cs typeface="Calibri"/>
                        </a:rPr>
                        <a:t>d</a:t>
                      </a:r>
                      <a:r>
                        <a:rPr lang="en-US" sz="1800" spc="15" dirty="0" err="1" smtClean="0">
                          <a:latin typeface="Calibri"/>
                          <a:ea typeface="Calibri"/>
                          <a:cs typeface="Calibri"/>
                        </a:rPr>
                        <a:t>e</a:t>
                      </a:r>
                      <a:r>
                        <a:rPr lang="en-US" sz="1800" spc="-20" dirty="0" err="1" smtClean="0">
                          <a:latin typeface="Calibri"/>
                          <a:ea typeface="Calibri"/>
                          <a:cs typeface="Calibri"/>
                        </a:rPr>
                        <a:t>m</a:t>
                      </a:r>
                      <a:r>
                        <a:rPr lang="en-US" sz="1800" dirty="0" err="1" smtClean="0">
                          <a:latin typeface="Calibri"/>
                          <a:ea typeface="Calibri"/>
                          <a:cs typeface="Calibri"/>
                        </a:rPr>
                        <a:t>i</a:t>
                      </a:r>
                      <a:r>
                        <a:rPr lang="en-US" sz="1800" dirty="0" smtClean="0">
                          <a:latin typeface="Calibri"/>
                          <a:ea typeface="Calibri"/>
                          <a:cs typeface="Calibri"/>
                        </a:rPr>
                        <a:t> </a:t>
                      </a:r>
                      <a:r>
                        <a:rPr lang="id-ID" sz="1800" spc="5" dirty="0" smtClean="0">
                          <a:latin typeface="Calibri"/>
                          <a:ea typeface="Calibri"/>
                          <a:cs typeface="Calibri"/>
                        </a:rPr>
                        <a:t>ter</a:t>
                      </a:r>
                      <a:r>
                        <a:rPr lang="en-US" sz="1800" spc="-10" dirty="0" err="1" smtClean="0">
                          <a:latin typeface="Calibri"/>
                          <a:ea typeface="Calibri"/>
                          <a:cs typeface="Calibri"/>
                        </a:rPr>
                        <a:t>w</a:t>
                      </a:r>
                      <a:r>
                        <a:rPr lang="en-US" sz="1800" spc="-5" dirty="0" err="1" smtClean="0">
                          <a:latin typeface="Calibri"/>
                          <a:ea typeface="Calibri"/>
                          <a:cs typeface="Calibri"/>
                        </a:rPr>
                        <a:t>u</a:t>
                      </a:r>
                      <a:r>
                        <a:rPr lang="en-US" sz="1800" spc="10" dirty="0" err="1" smtClean="0">
                          <a:latin typeface="Calibri"/>
                          <a:ea typeface="Calibri"/>
                          <a:cs typeface="Calibri"/>
                        </a:rPr>
                        <a:t>j</a:t>
                      </a:r>
                      <a:r>
                        <a:rPr lang="en-US" sz="1800" spc="-5" dirty="0" err="1" smtClean="0">
                          <a:latin typeface="Calibri"/>
                          <a:ea typeface="Calibri"/>
                          <a:cs typeface="Calibri"/>
                        </a:rPr>
                        <a:t>u</a:t>
                      </a:r>
                      <a:r>
                        <a:rPr lang="en-US" sz="1800" spc="5" dirty="0" err="1" smtClean="0">
                          <a:latin typeface="Calibri"/>
                          <a:ea typeface="Calibri"/>
                          <a:cs typeface="Calibri"/>
                        </a:rPr>
                        <a:t>dn</a:t>
                      </a:r>
                      <a:r>
                        <a:rPr lang="en-US" sz="1800" spc="-5" dirty="0" err="1" smtClean="0">
                          <a:latin typeface="Calibri"/>
                          <a:ea typeface="Calibri"/>
                          <a:cs typeface="Calibri"/>
                        </a:rPr>
                        <a:t>y</a:t>
                      </a:r>
                      <a:r>
                        <a:rPr lang="en-US" sz="1800" dirty="0" err="1" smtClean="0">
                          <a:latin typeface="Calibri"/>
                          <a:ea typeface="Calibri"/>
                          <a:cs typeface="Calibri"/>
                        </a:rPr>
                        <a:t>a</a:t>
                      </a:r>
                      <a:r>
                        <a:rPr lang="en-US" sz="1800" dirty="0" smtClean="0">
                          <a:latin typeface="Calibri"/>
                          <a:ea typeface="Calibri"/>
                          <a:cs typeface="Calibri"/>
                        </a:rPr>
                        <a:t> </a:t>
                      </a:r>
                      <a:r>
                        <a:rPr lang="en-US" sz="1800" spc="-5" dirty="0" err="1" smtClean="0">
                          <a:latin typeface="Calibri"/>
                          <a:ea typeface="Calibri"/>
                          <a:cs typeface="Calibri"/>
                        </a:rPr>
                        <a:t>s</a:t>
                      </a:r>
                      <a:r>
                        <a:rPr lang="en-US" sz="1800" spc="5" dirty="0" err="1" smtClean="0">
                          <a:latin typeface="Calibri"/>
                          <a:ea typeface="Calibri"/>
                          <a:cs typeface="Calibri"/>
                        </a:rPr>
                        <a:t>uk</a:t>
                      </a:r>
                      <a:r>
                        <a:rPr lang="en-US" sz="1800" spc="-5" dirty="0" err="1" smtClean="0">
                          <a:latin typeface="Calibri"/>
                          <a:ea typeface="Calibri"/>
                          <a:cs typeface="Calibri"/>
                        </a:rPr>
                        <a:t>s</a:t>
                      </a:r>
                      <a:r>
                        <a:rPr lang="en-US" sz="1800" dirty="0" err="1" smtClean="0">
                          <a:latin typeface="Calibri"/>
                          <a:ea typeface="Calibri"/>
                          <a:cs typeface="Calibri"/>
                        </a:rPr>
                        <a:t>es</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638">
                <a:tc>
                  <a:txBody>
                    <a:bodyPr/>
                    <a:lstStyle/>
                    <a:p>
                      <a:pPr marL="63500">
                        <a:lnSpc>
                          <a:spcPts val="1115"/>
                        </a:lnSpc>
                        <a:spcAft>
                          <a:spcPts val="0"/>
                        </a:spcAft>
                      </a:pPr>
                      <a:endParaRPr lang="en-US" sz="1800" spc="10" dirty="0" smtClean="0">
                        <a:latin typeface="Calibri"/>
                        <a:ea typeface="Calibri"/>
                        <a:cs typeface="Calibri"/>
                      </a:endParaRPr>
                    </a:p>
                    <a:p>
                      <a:pPr marL="63500">
                        <a:lnSpc>
                          <a:spcPts val="1115"/>
                        </a:lnSpc>
                        <a:spcAft>
                          <a:spcPts val="0"/>
                        </a:spcAft>
                      </a:pPr>
                      <a:r>
                        <a:rPr lang="en-US" sz="1800" spc="10" dirty="0" err="1" smtClean="0">
                          <a:latin typeface="Calibri"/>
                          <a:ea typeface="Calibri"/>
                          <a:cs typeface="Calibri"/>
                        </a:rPr>
                        <a:t>P</a:t>
                      </a:r>
                      <a:r>
                        <a:rPr lang="en-US" sz="1800" dirty="0" err="1" smtClean="0">
                          <a:latin typeface="Calibri"/>
                          <a:ea typeface="Calibri"/>
                          <a:cs typeface="Calibri"/>
                        </a:rPr>
                        <a:t>e</a:t>
                      </a:r>
                      <a:r>
                        <a:rPr lang="en-US" sz="1800" spc="5" dirty="0" err="1" smtClean="0">
                          <a:latin typeface="Calibri"/>
                          <a:ea typeface="Calibri"/>
                          <a:cs typeface="Calibri"/>
                        </a:rPr>
                        <a:t>r</a:t>
                      </a:r>
                      <a:r>
                        <a:rPr lang="en-US" sz="1800" dirty="0" err="1" smtClean="0">
                          <a:latin typeface="Calibri"/>
                          <a:ea typeface="Calibri"/>
                          <a:cs typeface="Calibri"/>
                        </a:rPr>
                        <a:t>c</a:t>
                      </a:r>
                      <a:r>
                        <a:rPr lang="en-US" sz="1800" spc="5" dirty="0" err="1" smtClean="0">
                          <a:latin typeface="Calibri"/>
                          <a:ea typeface="Calibri"/>
                          <a:cs typeface="Calibri"/>
                        </a:rPr>
                        <a:t>a</a:t>
                      </a:r>
                      <a:r>
                        <a:rPr lang="en-US" sz="1800" spc="-20" dirty="0" err="1" smtClean="0">
                          <a:latin typeface="Calibri"/>
                          <a:ea typeface="Calibri"/>
                          <a:cs typeface="Calibri"/>
                        </a:rPr>
                        <a:t>y</a:t>
                      </a:r>
                      <a:r>
                        <a:rPr lang="en-US" sz="1800" dirty="0" err="1" smtClean="0">
                          <a:latin typeface="Calibri"/>
                          <a:ea typeface="Calibri"/>
                          <a:cs typeface="Calibri"/>
                        </a:rPr>
                        <a:t>a</a:t>
                      </a:r>
                      <a:r>
                        <a:rPr lang="en-US" sz="1800" dirty="0" smtClean="0">
                          <a:latin typeface="Calibri"/>
                          <a:ea typeface="Calibri"/>
                          <a:cs typeface="Calibri"/>
                        </a:rPr>
                        <a:t> </a:t>
                      </a:r>
                      <a:r>
                        <a:rPr lang="en-US" sz="1800" spc="5" dirty="0" err="1" smtClean="0">
                          <a:latin typeface="Calibri"/>
                          <a:ea typeface="Calibri"/>
                          <a:cs typeface="Calibri"/>
                        </a:rPr>
                        <a:t>d</a:t>
                      </a:r>
                      <a:r>
                        <a:rPr lang="en-US" sz="1800" dirty="0" err="1" smtClean="0">
                          <a:latin typeface="Calibri"/>
                          <a:ea typeface="Calibri"/>
                          <a:cs typeface="Calibri"/>
                        </a:rPr>
                        <a:t>iri</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5"/>
                        </a:lnSpc>
                        <a:spcAft>
                          <a:spcPts val="0"/>
                        </a:spcAft>
                      </a:pPr>
                      <a:endParaRPr lang="en-US" sz="1800" spc="15" dirty="0" smtClean="0">
                        <a:latin typeface="Calibri"/>
                        <a:ea typeface="Calibri"/>
                        <a:cs typeface="Calibri"/>
                      </a:endParaRPr>
                    </a:p>
                    <a:p>
                      <a:pPr marL="63500">
                        <a:lnSpc>
                          <a:spcPts val="1115"/>
                        </a:lnSpc>
                        <a:spcAft>
                          <a:spcPts val="0"/>
                        </a:spcAft>
                      </a:pPr>
                      <a:r>
                        <a:rPr lang="en-US" sz="1800" spc="15" dirty="0" smtClean="0">
                          <a:latin typeface="Calibri"/>
                          <a:ea typeface="Calibri"/>
                          <a:cs typeface="Calibri"/>
                        </a:rPr>
                        <a:t>T</a:t>
                      </a:r>
                      <a:r>
                        <a:rPr lang="en-US" sz="1800" dirty="0" smtClean="0">
                          <a:latin typeface="Calibri"/>
                          <a:ea typeface="Calibri"/>
                          <a:cs typeface="Calibri"/>
                        </a:rPr>
                        <a:t>i</a:t>
                      </a:r>
                      <a:r>
                        <a:rPr lang="en-US" sz="1800" spc="-5" dirty="0" smtClean="0">
                          <a:latin typeface="Calibri"/>
                          <a:ea typeface="Calibri"/>
                          <a:cs typeface="Calibri"/>
                        </a:rPr>
                        <a:t>ngk</a:t>
                      </a:r>
                      <a:r>
                        <a:rPr lang="en-US" sz="1800" dirty="0" smtClean="0">
                          <a:latin typeface="Calibri"/>
                          <a:ea typeface="Calibri"/>
                          <a:cs typeface="Calibri"/>
                        </a:rPr>
                        <a:t>at</a:t>
                      </a:r>
                      <a:r>
                        <a:rPr lang="id-ID" sz="1800" dirty="0" smtClean="0">
                          <a:latin typeface="Calibri"/>
                          <a:ea typeface="Calibri"/>
                          <a:cs typeface="Calibri"/>
                        </a:rPr>
                        <a:t> </a:t>
                      </a:r>
                      <a:r>
                        <a:rPr lang="id-ID" sz="1800" dirty="0">
                          <a:latin typeface="Calibri"/>
                          <a:ea typeface="Calibri"/>
                          <a:cs typeface="Calibri"/>
                        </a:rPr>
                        <a:t>percaya diri</a:t>
                      </a:r>
                      <a:r>
                        <a:rPr lang="id-ID" sz="1800" spc="-25" dirty="0">
                          <a:latin typeface="Calibri"/>
                          <a:ea typeface="Calibri"/>
                          <a:cs typeface="Calibri"/>
                        </a:rPr>
                        <a:t>(</a:t>
                      </a:r>
                      <a:r>
                        <a:rPr lang="en-US" sz="1800" i="1" dirty="0">
                          <a:latin typeface="Calibri"/>
                          <a:ea typeface="Calibri"/>
                          <a:cs typeface="Calibri"/>
                        </a:rPr>
                        <a:t>c</a:t>
                      </a:r>
                      <a:r>
                        <a:rPr lang="en-US" sz="1800" i="1" spc="5" dirty="0">
                          <a:latin typeface="Calibri"/>
                          <a:ea typeface="Calibri"/>
                          <a:cs typeface="Calibri"/>
                        </a:rPr>
                        <a:t>on</a:t>
                      </a:r>
                      <a:r>
                        <a:rPr lang="en-US" sz="1800" i="1" dirty="0">
                          <a:latin typeface="Calibri"/>
                          <a:ea typeface="Calibri"/>
                          <a:cs typeface="Calibri"/>
                        </a:rPr>
                        <a:t>fi</a:t>
                      </a:r>
                      <a:r>
                        <a:rPr lang="en-US" sz="1800" i="1" spc="5" dirty="0">
                          <a:latin typeface="Calibri"/>
                          <a:ea typeface="Calibri"/>
                          <a:cs typeface="Calibri"/>
                        </a:rPr>
                        <a:t>d</a:t>
                      </a:r>
                      <a:r>
                        <a:rPr lang="en-US" sz="1800" i="1" dirty="0">
                          <a:latin typeface="Calibri"/>
                          <a:ea typeface="Calibri"/>
                          <a:cs typeface="Calibri"/>
                        </a:rPr>
                        <a:t>e</a:t>
                      </a:r>
                      <a:r>
                        <a:rPr lang="en-US" sz="1800" i="1" spc="5" dirty="0">
                          <a:latin typeface="Calibri"/>
                          <a:ea typeface="Calibri"/>
                          <a:cs typeface="Calibri"/>
                        </a:rPr>
                        <a:t>n</a:t>
                      </a:r>
                      <a:r>
                        <a:rPr lang="en-US" sz="1800" i="1" dirty="0">
                          <a:latin typeface="Calibri"/>
                          <a:ea typeface="Calibri"/>
                          <a:cs typeface="Calibri"/>
                        </a:rPr>
                        <a:t>ce</a:t>
                      </a:r>
                      <a:r>
                        <a:rPr lang="id-ID" sz="1800" i="1" dirty="0">
                          <a:latin typeface="Calibri"/>
                          <a:ea typeface="Calibri"/>
                          <a:cs typeface="Calibri"/>
                        </a:rPr>
                        <a:t>i</a:t>
                      </a:r>
                      <a:r>
                        <a:rPr lang="id-ID" sz="1800" dirty="0">
                          <a:latin typeface="Calibri"/>
                          <a:ea typeface="Calibri"/>
                          <a:cs typeface="Calibri"/>
                        </a:rPr>
                        <a:t>) </a:t>
                      </a:r>
                      <a:r>
                        <a:rPr lang="id-ID" sz="1800" dirty="0" smtClean="0">
                          <a:latin typeface="Calibri"/>
                          <a:ea typeface="Calibri"/>
                          <a:cs typeface="Calibri"/>
                        </a:rPr>
                        <a:t>mereka</a:t>
                      </a:r>
                      <a:r>
                        <a:rPr lang="en-US" sz="1800" dirty="0" smtClean="0">
                          <a:latin typeface="Calibri"/>
                          <a:ea typeface="Calibri"/>
                          <a:cs typeface="Calibri"/>
                        </a:rPr>
                        <a:t> </a:t>
                      </a:r>
                      <a:r>
                        <a:rPr lang="en-US" sz="1800" dirty="0" err="1" smtClean="0">
                          <a:latin typeface="Calibri"/>
                          <a:ea typeface="Calibri"/>
                          <a:cs typeface="Calibri"/>
                        </a:rPr>
                        <a:t>ti</a:t>
                      </a:r>
                      <a:r>
                        <a:rPr lang="en-US" sz="1800" spc="5" dirty="0" err="1" smtClean="0">
                          <a:latin typeface="Calibri"/>
                          <a:ea typeface="Calibri"/>
                          <a:cs typeface="Calibri"/>
                        </a:rPr>
                        <a:t>ng</a:t>
                      </a:r>
                      <a:r>
                        <a:rPr lang="en-US" sz="1800" spc="-5" dirty="0" err="1" smtClean="0">
                          <a:latin typeface="Calibri"/>
                          <a:ea typeface="Calibri"/>
                          <a:cs typeface="Calibri"/>
                        </a:rPr>
                        <a:t>g</a:t>
                      </a:r>
                      <a:r>
                        <a:rPr lang="en-US" sz="1800" dirty="0" err="1" smtClean="0">
                          <a:latin typeface="Calibri"/>
                          <a:ea typeface="Calibri"/>
                          <a:cs typeface="Calibri"/>
                        </a:rPr>
                        <a:t>i</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638">
                <a:tc>
                  <a:txBody>
                    <a:bodyPr/>
                    <a:lstStyle/>
                    <a:p>
                      <a:pPr marL="63500">
                        <a:lnSpc>
                          <a:spcPts val="1110"/>
                        </a:lnSpc>
                        <a:spcAft>
                          <a:spcPts val="0"/>
                        </a:spcAft>
                      </a:pPr>
                      <a:endParaRPr lang="en-US" sz="1800" spc="5" dirty="0" smtClean="0">
                        <a:latin typeface="Calibri"/>
                        <a:ea typeface="Calibri"/>
                        <a:cs typeface="Calibri"/>
                      </a:endParaRPr>
                    </a:p>
                    <a:p>
                      <a:pPr marL="63500">
                        <a:lnSpc>
                          <a:spcPts val="1110"/>
                        </a:lnSpc>
                        <a:spcAft>
                          <a:spcPts val="0"/>
                        </a:spcAft>
                      </a:pPr>
                      <a:r>
                        <a:rPr lang="en-US" sz="1800" spc="5" dirty="0" err="1" smtClean="0">
                          <a:latin typeface="Calibri"/>
                          <a:ea typeface="Calibri"/>
                          <a:cs typeface="Calibri"/>
                        </a:rPr>
                        <a:t>I</a:t>
                      </a:r>
                      <a:r>
                        <a:rPr lang="en-US" sz="1800" spc="-5" dirty="0" err="1" smtClean="0">
                          <a:latin typeface="Calibri"/>
                          <a:ea typeface="Calibri"/>
                          <a:cs typeface="Calibri"/>
                        </a:rPr>
                        <a:t>k</a:t>
                      </a:r>
                      <a:r>
                        <a:rPr lang="en-US" sz="1800" dirty="0" err="1" smtClean="0">
                          <a:latin typeface="Calibri"/>
                          <a:ea typeface="Calibri"/>
                          <a:cs typeface="Calibri"/>
                        </a:rPr>
                        <a:t>atan</a:t>
                      </a:r>
                      <a:r>
                        <a:rPr lang="en-US" sz="1800" dirty="0" smtClean="0">
                          <a:latin typeface="Calibri"/>
                          <a:ea typeface="Calibri"/>
                          <a:cs typeface="Calibri"/>
                        </a:rPr>
                        <a:t> </a:t>
                      </a:r>
                      <a:r>
                        <a:rPr lang="en-US" sz="1800" spc="15" dirty="0" err="1" smtClean="0">
                          <a:latin typeface="Calibri"/>
                          <a:ea typeface="Calibri"/>
                          <a:cs typeface="Calibri"/>
                        </a:rPr>
                        <a:t>e</a:t>
                      </a:r>
                      <a:r>
                        <a:rPr lang="en-US" sz="1800" spc="-5" dirty="0" err="1" smtClean="0">
                          <a:latin typeface="Calibri"/>
                          <a:ea typeface="Calibri"/>
                          <a:cs typeface="Calibri"/>
                        </a:rPr>
                        <a:t>m</a:t>
                      </a:r>
                      <a:r>
                        <a:rPr lang="en-US" sz="1800" spc="5" dirty="0" err="1" smtClean="0">
                          <a:latin typeface="Calibri"/>
                          <a:ea typeface="Calibri"/>
                          <a:cs typeface="Calibri"/>
                        </a:rPr>
                        <a:t>o</a:t>
                      </a:r>
                      <a:r>
                        <a:rPr lang="en-US" sz="1800" spc="-5" dirty="0" err="1" smtClean="0">
                          <a:latin typeface="Calibri"/>
                          <a:ea typeface="Calibri"/>
                          <a:cs typeface="Calibri"/>
                        </a:rPr>
                        <a:t>s</a:t>
                      </a:r>
                      <a:r>
                        <a:rPr lang="en-US" sz="1800" dirty="0" err="1" smtClean="0">
                          <a:latin typeface="Calibri"/>
                          <a:ea typeface="Calibri"/>
                          <a:cs typeface="Calibri"/>
                        </a:rPr>
                        <a:t>i</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0"/>
                        </a:lnSpc>
                        <a:spcAft>
                          <a:spcPts val="0"/>
                        </a:spcAft>
                      </a:pPr>
                      <a:r>
                        <a:rPr lang="en-US" sz="1800" dirty="0" smtClean="0">
                          <a:latin typeface="Calibri"/>
                          <a:ea typeface="Calibri"/>
                          <a:cs typeface="Calibri"/>
                        </a:rPr>
                        <a:t> </a:t>
                      </a:r>
                    </a:p>
                    <a:p>
                      <a:pPr marL="63500">
                        <a:lnSpc>
                          <a:spcPts val="1110"/>
                        </a:lnSpc>
                        <a:spcAft>
                          <a:spcPts val="0"/>
                        </a:spcAft>
                      </a:pPr>
                      <a:r>
                        <a:rPr lang="en-US" sz="1800" dirty="0" smtClean="0">
                          <a:latin typeface="Calibri"/>
                          <a:ea typeface="Calibri"/>
                          <a:cs typeface="Calibri"/>
                        </a:rPr>
                        <a:t>M</a:t>
                      </a:r>
                      <a:r>
                        <a:rPr lang="id-ID" sz="1800" dirty="0">
                          <a:latin typeface="Calibri"/>
                          <a:ea typeface="Calibri"/>
                          <a:cs typeface="Calibri"/>
                        </a:rPr>
                        <a:t>ereka bisa m</a:t>
                      </a:r>
                      <a:r>
                        <a:rPr lang="en-US" sz="1800" spc="15" dirty="0" err="1" smtClean="0">
                          <a:latin typeface="Calibri"/>
                          <a:ea typeface="Calibri"/>
                          <a:cs typeface="Calibri"/>
                        </a:rPr>
                        <a:t>e</a:t>
                      </a:r>
                      <a:r>
                        <a:rPr lang="en-US" sz="1800" spc="-20" dirty="0" err="1" smtClean="0">
                          <a:latin typeface="Calibri"/>
                          <a:ea typeface="Calibri"/>
                          <a:cs typeface="Calibri"/>
                        </a:rPr>
                        <a:t>m</a:t>
                      </a:r>
                      <a:r>
                        <a:rPr lang="en-US" sz="1800" spc="10" dirty="0" err="1" smtClean="0">
                          <a:latin typeface="Calibri"/>
                          <a:ea typeface="Calibri"/>
                          <a:cs typeface="Calibri"/>
                        </a:rPr>
                        <a:t>i</a:t>
                      </a:r>
                      <a:r>
                        <a:rPr lang="en-US" sz="1800" spc="-5" dirty="0" err="1" smtClean="0">
                          <a:latin typeface="Calibri"/>
                          <a:ea typeface="Calibri"/>
                          <a:cs typeface="Calibri"/>
                        </a:rPr>
                        <a:t>s</a:t>
                      </a:r>
                      <a:r>
                        <a:rPr lang="en-US" sz="1800" dirty="0" err="1" smtClean="0">
                          <a:latin typeface="Calibri"/>
                          <a:ea typeface="Calibri"/>
                          <a:cs typeface="Calibri"/>
                        </a:rPr>
                        <a:t>a</a:t>
                      </a:r>
                      <a:r>
                        <a:rPr lang="en-US" sz="1800" spc="5" dirty="0" err="1" smtClean="0">
                          <a:latin typeface="Calibri"/>
                          <a:ea typeface="Calibri"/>
                          <a:cs typeface="Calibri"/>
                        </a:rPr>
                        <a:t>h</a:t>
                      </a:r>
                      <a:r>
                        <a:rPr lang="en-US" sz="1800" spc="-5" dirty="0" err="1" smtClean="0">
                          <a:latin typeface="Calibri"/>
                          <a:ea typeface="Calibri"/>
                          <a:cs typeface="Calibri"/>
                        </a:rPr>
                        <a:t>k</a:t>
                      </a:r>
                      <a:r>
                        <a:rPr lang="en-US" sz="1800" dirty="0" err="1" smtClean="0">
                          <a:latin typeface="Calibri"/>
                          <a:ea typeface="Calibri"/>
                          <a:cs typeface="Calibri"/>
                        </a:rPr>
                        <a:t>an</a:t>
                      </a:r>
                      <a:r>
                        <a:rPr lang="en-US" sz="1800" dirty="0" smtClean="0">
                          <a:latin typeface="Calibri"/>
                          <a:ea typeface="Calibri"/>
                          <a:cs typeface="Calibri"/>
                        </a:rPr>
                        <a:t> </a:t>
                      </a:r>
                      <a:r>
                        <a:rPr lang="en-US" sz="1800" spc="5" dirty="0" err="1" smtClean="0">
                          <a:latin typeface="Calibri"/>
                          <a:ea typeface="Calibri"/>
                          <a:cs typeface="Calibri"/>
                        </a:rPr>
                        <a:t>h</a:t>
                      </a:r>
                      <a:r>
                        <a:rPr lang="en-US" sz="1800" spc="-5" dirty="0" err="1" smtClean="0">
                          <a:latin typeface="Calibri"/>
                          <a:ea typeface="Calibri"/>
                          <a:cs typeface="Calibri"/>
                        </a:rPr>
                        <a:t>u</a:t>
                      </a:r>
                      <a:r>
                        <a:rPr lang="en-US" sz="1800" spc="5" dirty="0" err="1" smtClean="0">
                          <a:latin typeface="Calibri"/>
                          <a:ea typeface="Calibri"/>
                          <a:cs typeface="Calibri"/>
                        </a:rPr>
                        <a:t>bun</a:t>
                      </a:r>
                      <a:r>
                        <a:rPr lang="en-US" sz="1800" spc="-5" dirty="0" err="1" smtClean="0">
                          <a:latin typeface="Calibri"/>
                          <a:ea typeface="Calibri"/>
                          <a:cs typeface="Calibri"/>
                        </a:rPr>
                        <a:t>g</a:t>
                      </a:r>
                      <a:r>
                        <a:rPr lang="en-US" sz="1800" dirty="0" err="1" smtClean="0">
                          <a:latin typeface="Calibri"/>
                          <a:ea typeface="Calibri"/>
                          <a:cs typeface="Calibri"/>
                        </a:rPr>
                        <a:t>an</a:t>
                      </a:r>
                      <a:r>
                        <a:rPr lang="en-US" sz="1800" dirty="0" smtClean="0">
                          <a:latin typeface="Calibri"/>
                          <a:ea typeface="Calibri"/>
                          <a:cs typeface="Calibri"/>
                        </a:rPr>
                        <a:t> </a:t>
                      </a:r>
                      <a:r>
                        <a:rPr lang="en-US" sz="1800" spc="15" dirty="0" err="1" smtClean="0">
                          <a:latin typeface="Calibri"/>
                          <a:ea typeface="Calibri"/>
                          <a:cs typeface="Calibri"/>
                        </a:rPr>
                        <a:t>e</a:t>
                      </a:r>
                      <a:r>
                        <a:rPr lang="en-US" sz="1800" spc="-20" dirty="0" err="1" smtClean="0">
                          <a:latin typeface="Calibri"/>
                          <a:ea typeface="Calibri"/>
                          <a:cs typeface="Calibri"/>
                        </a:rPr>
                        <a:t>m</a:t>
                      </a:r>
                      <a:r>
                        <a:rPr lang="en-US" sz="1800" spc="5" dirty="0" err="1" smtClean="0">
                          <a:latin typeface="Calibri"/>
                          <a:ea typeface="Calibri"/>
                          <a:cs typeface="Calibri"/>
                        </a:rPr>
                        <a:t>o</a:t>
                      </a:r>
                      <a:r>
                        <a:rPr lang="en-US" sz="1800" spc="-5" dirty="0" err="1" smtClean="0">
                          <a:latin typeface="Calibri"/>
                          <a:ea typeface="Calibri"/>
                          <a:cs typeface="Calibri"/>
                        </a:rPr>
                        <a:t>s</a:t>
                      </a:r>
                      <a:r>
                        <a:rPr lang="en-US" sz="1800" dirty="0" err="1" smtClean="0">
                          <a:latin typeface="Calibri"/>
                          <a:ea typeface="Calibri"/>
                          <a:cs typeface="Calibri"/>
                        </a:rPr>
                        <a:t>i</a:t>
                      </a:r>
                      <a:r>
                        <a:rPr lang="en-US" sz="1800" spc="5" dirty="0" err="1" smtClean="0">
                          <a:latin typeface="Calibri"/>
                          <a:ea typeface="Calibri"/>
                          <a:cs typeface="Calibri"/>
                        </a:rPr>
                        <a:t>o</a:t>
                      </a:r>
                      <a:r>
                        <a:rPr lang="en-US" sz="1800" spc="-5" dirty="0" err="1" smtClean="0">
                          <a:latin typeface="Calibri"/>
                          <a:ea typeface="Calibri"/>
                          <a:cs typeface="Calibri"/>
                        </a:rPr>
                        <a:t>n</a:t>
                      </a:r>
                      <a:r>
                        <a:rPr lang="en-US" sz="1800" dirty="0" err="1" smtClean="0">
                          <a:latin typeface="Calibri"/>
                          <a:ea typeface="Calibri"/>
                          <a:cs typeface="Calibri"/>
                        </a:rPr>
                        <a:t>al</a:t>
                      </a:r>
                      <a:r>
                        <a:rPr lang="en-US" sz="1800" dirty="0" smtClean="0">
                          <a:latin typeface="Calibri"/>
                          <a:ea typeface="Calibri"/>
                          <a:cs typeface="Calibri"/>
                        </a:rPr>
                        <a:t> </a:t>
                      </a:r>
                      <a:r>
                        <a:rPr lang="en-US" sz="1800" spc="5" dirty="0" err="1" smtClean="0">
                          <a:latin typeface="Calibri"/>
                          <a:ea typeface="Calibri"/>
                          <a:cs typeface="Calibri"/>
                        </a:rPr>
                        <a:t>d</a:t>
                      </a:r>
                      <a:r>
                        <a:rPr lang="en-US" sz="1800" spc="15" dirty="0" err="1" smtClean="0">
                          <a:latin typeface="Calibri"/>
                          <a:ea typeface="Calibri"/>
                          <a:cs typeface="Calibri"/>
                        </a:rPr>
                        <a:t>e</a:t>
                      </a:r>
                      <a:r>
                        <a:rPr lang="en-US" sz="1800" spc="-5" dirty="0" err="1" smtClean="0">
                          <a:latin typeface="Calibri"/>
                          <a:ea typeface="Calibri"/>
                          <a:cs typeface="Calibri"/>
                        </a:rPr>
                        <a:t>ng</a:t>
                      </a:r>
                      <a:r>
                        <a:rPr lang="en-US" sz="1800" spc="15"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5" dirty="0" err="1" smtClean="0">
                          <a:latin typeface="Calibri"/>
                          <a:ea typeface="Calibri"/>
                          <a:cs typeface="Calibri"/>
                        </a:rPr>
                        <a:t>k</a:t>
                      </a:r>
                      <a:r>
                        <a:rPr lang="en-US" sz="1800" dirty="0" err="1" smtClean="0">
                          <a:latin typeface="Calibri"/>
                          <a:ea typeface="Calibri"/>
                          <a:cs typeface="Calibri"/>
                        </a:rPr>
                        <a:t>a</a:t>
                      </a:r>
                      <a:r>
                        <a:rPr lang="en-US" sz="1800" spc="5" dirty="0" err="1" smtClean="0">
                          <a:latin typeface="Calibri"/>
                          <a:ea typeface="Calibri"/>
                          <a:cs typeface="Calibri"/>
                        </a:rPr>
                        <a:t>r</a:t>
                      </a:r>
                      <a:r>
                        <a:rPr lang="en-US" sz="1800" dirty="0" err="1" smtClean="0">
                          <a:latin typeface="Calibri"/>
                          <a:ea typeface="Calibri"/>
                          <a:cs typeface="Calibri"/>
                        </a:rPr>
                        <a:t>ie</a:t>
                      </a:r>
                      <a:r>
                        <a:rPr lang="en-US" sz="1800" spc="5" dirty="0" err="1" smtClean="0">
                          <a:latin typeface="Calibri"/>
                          <a:ea typeface="Calibri"/>
                          <a:cs typeface="Calibri"/>
                        </a:rPr>
                        <a:t>r</a:t>
                      </a:r>
                      <a:r>
                        <a:rPr lang="en-US" sz="1800" dirty="0">
                          <a:latin typeface="Calibri"/>
                          <a:ea typeface="Calibri"/>
                          <a:cs typeface="Calibri"/>
                        </a:rPr>
                        <a:t>.</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1300">
                <a:tc>
                  <a:txBody>
                    <a:bodyPr/>
                    <a:lstStyle/>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r>
                        <a:rPr lang="en-US" sz="1800" dirty="0" err="1" smtClean="0">
                          <a:latin typeface="Calibri"/>
                          <a:ea typeface="Calibri"/>
                          <a:cs typeface="Calibri"/>
                        </a:rPr>
                        <a:t>Ke</a:t>
                      </a:r>
                      <a:r>
                        <a:rPr lang="en-US" sz="1800" spc="10" dirty="0" err="1" smtClean="0">
                          <a:latin typeface="Calibri"/>
                          <a:ea typeface="Calibri"/>
                          <a:cs typeface="Calibri"/>
                        </a:rPr>
                        <a:t>p</a:t>
                      </a:r>
                      <a:r>
                        <a:rPr lang="en-US" sz="1800" spc="-5" dirty="0" err="1" smtClean="0">
                          <a:latin typeface="Calibri"/>
                          <a:ea typeface="Calibri"/>
                          <a:cs typeface="Calibri"/>
                        </a:rPr>
                        <a:t>u</a:t>
                      </a:r>
                      <a:r>
                        <a:rPr lang="en-US" sz="1800" dirty="0" err="1" smtClean="0">
                          <a:latin typeface="Calibri"/>
                          <a:ea typeface="Calibri"/>
                          <a:cs typeface="Calibri"/>
                        </a:rPr>
                        <a:t>as</a:t>
                      </a:r>
                      <a:r>
                        <a:rPr lang="en-US" sz="1800" spc="10" dirty="0" err="1" smtClean="0">
                          <a:latin typeface="Calibri"/>
                          <a:ea typeface="Calibri"/>
                          <a:cs typeface="Calibri"/>
                        </a:rPr>
                        <a:t>a</a:t>
                      </a:r>
                      <a:r>
                        <a:rPr lang="en-US" sz="1800" dirty="0" err="1" smtClean="0">
                          <a:latin typeface="Calibri"/>
                          <a:ea typeface="Calibri"/>
                          <a:cs typeface="Calibri"/>
                        </a:rPr>
                        <a:t>n</a:t>
                      </a:r>
                      <a:r>
                        <a:rPr lang="en-US" sz="1800" dirty="0" smtClean="0">
                          <a:latin typeface="Calibri"/>
                          <a:ea typeface="Calibri"/>
                          <a:cs typeface="Calibri"/>
                        </a:rPr>
                        <a:t> </a:t>
                      </a:r>
                      <a:r>
                        <a:rPr lang="en-US" sz="1800" spc="10" dirty="0" err="1" smtClean="0">
                          <a:latin typeface="Calibri"/>
                          <a:ea typeface="Calibri"/>
                          <a:cs typeface="Calibri"/>
                        </a:rPr>
                        <a:t>P</a:t>
                      </a:r>
                      <a:r>
                        <a:rPr lang="en-US" sz="1800" spc="5" dirty="0" err="1" smtClean="0">
                          <a:latin typeface="Calibri"/>
                          <a:ea typeface="Calibri"/>
                          <a:cs typeface="Calibri"/>
                        </a:rPr>
                        <a:t>r</a:t>
                      </a:r>
                      <a:r>
                        <a:rPr lang="en-US" sz="1800" dirty="0" err="1" smtClean="0">
                          <a:latin typeface="Calibri"/>
                          <a:ea typeface="Calibri"/>
                          <a:cs typeface="Calibri"/>
                        </a:rPr>
                        <a:t>i</a:t>
                      </a:r>
                      <a:r>
                        <a:rPr lang="en-US" sz="1800" spc="5" dirty="0" err="1" smtClean="0">
                          <a:latin typeface="Calibri"/>
                          <a:ea typeface="Calibri"/>
                          <a:cs typeface="Calibri"/>
                        </a:rPr>
                        <a:t>b</a:t>
                      </a:r>
                      <a:r>
                        <a:rPr lang="en-US" sz="1800" dirty="0" err="1" smtClean="0">
                          <a:latin typeface="Calibri"/>
                          <a:ea typeface="Calibri"/>
                          <a:cs typeface="Calibri"/>
                        </a:rPr>
                        <a:t>a</a:t>
                      </a:r>
                      <a:r>
                        <a:rPr lang="en-US" sz="1800" spc="5" dirty="0" err="1" smtClean="0">
                          <a:latin typeface="Calibri"/>
                          <a:ea typeface="Calibri"/>
                          <a:cs typeface="Calibri"/>
                        </a:rPr>
                        <a:t>d</a:t>
                      </a:r>
                      <a:r>
                        <a:rPr lang="en-US" sz="1800" dirty="0" err="1" smtClean="0">
                          <a:latin typeface="Calibri"/>
                          <a:ea typeface="Calibri"/>
                          <a:cs typeface="Calibri"/>
                        </a:rPr>
                        <a:t>i</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0">
                        <a:lnSpc>
                          <a:spcPts val="1110"/>
                        </a:lnSpc>
                        <a:spcAft>
                          <a:spcPts val="0"/>
                        </a:spcAft>
                      </a:pPr>
                      <a:endParaRPr lang="en-US" sz="1800" dirty="0" smtClean="0">
                        <a:latin typeface="Calibri"/>
                        <a:ea typeface="Calibri"/>
                        <a:cs typeface="Calibri"/>
                      </a:endParaRPr>
                    </a:p>
                    <a:p>
                      <a:pPr marL="63500">
                        <a:lnSpc>
                          <a:spcPts val="1110"/>
                        </a:lnSpc>
                        <a:spcAft>
                          <a:spcPts val="0"/>
                        </a:spcAft>
                      </a:pPr>
                      <a:r>
                        <a:rPr lang="en-US" sz="1800" dirty="0" smtClean="0">
                          <a:latin typeface="Calibri"/>
                          <a:ea typeface="Calibri"/>
                          <a:cs typeface="Calibri"/>
                        </a:rPr>
                        <a:t>M</a:t>
                      </a:r>
                      <a:r>
                        <a:rPr lang="id-ID" sz="1800" dirty="0" smtClean="0">
                          <a:latin typeface="Calibri"/>
                          <a:ea typeface="Calibri"/>
                          <a:cs typeface="Calibri"/>
                        </a:rPr>
                        <a:t>ereka</a:t>
                      </a:r>
                      <a:r>
                        <a:rPr lang="en-US" sz="1800" baseline="0" dirty="0" smtClean="0">
                          <a:latin typeface="Calibri"/>
                          <a:ea typeface="Calibri"/>
                          <a:cs typeface="Calibri"/>
                        </a:rPr>
                        <a:t> </a:t>
                      </a:r>
                      <a:r>
                        <a:rPr lang="id-ID" sz="1800" dirty="0" smtClean="0">
                          <a:latin typeface="Calibri"/>
                          <a:ea typeface="Calibri"/>
                          <a:cs typeface="Calibri"/>
                        </a:rPr>
                        <a:t>m</a:t>
                      </a:r>
                      <a:r>
                        <a:rPr lang="en-US" sz="1800" spc="5" dirty="0" err="1" smtClean="0">
                          <a:latin typeface="Calibri"/>
                          <a:ea typeface="Calibri"/>
                          <a:cs typeface="Calibri"/>
                        </a:rPr>
                        <a:t>en</a:t>
                      </a:r>
                      <a:r>
                        <a:rPr lang="en-US" sz="1800" spc="-5" dirty="0" err="1" smtClean="0">
                          <a:latin typeface="Calibri"/>
                          <a:ea typeface="Calibri"/>
                          <a:cs typeface="Calibri"/>
                        </a:rPr>
                        <a:t>y</a:t>
                      </a:r>
                      <a:r>
                        <a:rPr lang="en-US" sz="1800" spc="5" dirty="0" err="1" smtClean="0">
                          <a:latin typeface="Calibri"/>
                          <a:ea typeface="Calibri"/>
                          <a:cs typeface="Calibri"/>
                        </a:rPr>
                        <a:t>u</a:t>
                      </a:r>
                      <a:r>
                        <a:rPr lang="en-US" sz="1800" spc="-5" dirty="0" err="1" smtClean="0">
                          <a:latin typeface="Calibri"/>
                          <a:ea typeface="Calibri"/>
                          <a:cs typeface="Calibri"/>
                        </a:rPr>
                        <a:t>k</a:t>
                      </a:r>
                      <a:r>
                        <a:rPr lang="en-US" sz="1800" dirty="0" err="1" smtClean="0">
                          <a:latin typeface="Calibri"/>
                          <a:ea typeface="Calibri"/>
                          <a:cs typeface="Calibri"/>
                        </a:rPr>
                        <a:t>ai</a:t>
                      </a:r>
                      <a:r>
                        <a:rPr lang="en-US" sz="1800" dirty="0" smtClean="0">
                          <a:latin typeface="Calibri"/>
                          <a:ea typeface="Calibri"/>
                          <a:cs typeface="Calibri"/>
                        </a:rPr>
                        <a:t> </a:t>
                      </a:r>
                    </a:p>
                    <a:p>
                      <a:pPr marL="63500">
                        <a:lnSpc>
                          <a:spcPts val="1110"/>
                        </a:lnSpc>
                        <a:spcAft>
                          <a:spcPts val="0"/>
                        </a:spcAft>
                      </a:pPr>
                      <a:endParaRPr lang="en-US" sz="1800" spc="-5" dirty="0" smtClean="0">
                        <a:latin typeface="Calibri"/>
                        <a:ea typeface="Calibri"/>
                        <a:cs typeface="Calibri"/>
                      </a:endParaRPr>
                    </a:p>
                    <a:p>
                      <a:pPr marL="63500">
                        <a:lnSpc>
                          <a:spcPts val="1110"/>
                        </a:lnSpc>
                        <a:spcAft>
                          <a:spcPts val="0"/>
                        </a:spcAft>
                      </a:pPr>
                      <a:r>
                        <a:rPr lang="en-US" sz="1800" spc="-5" dirty="0" err="1" smtClean="0">
                          <a:latin typeface="Calibri"/>
                          <a:ea typeface="Calibri"/>
                          <a:cs typeface="Calibri"/>
                        </a:rPr>
                        <a:t>K</a:t>
                      </a:r>
                      <a:r>
                        <a:rPr lang="en-US" sz="1800" spc="15" dirty="0" err="1" smtClean="0">
                          <a:latin typeface="Calibri"/>
                          <a:ea typeface="Calibri"/>
                          <a:cs typeface="Calibri"/>
                        </a:rPr>
                        <a:t>o</a:t>
                      </a:r>
                      <a:r>
                        <a:rPr lang="en-US" sz="1800" spc="-5" dirty="0" err="1" smtClean="0">
                          <a:latin typeface="Calibri"/>
                          <a:ea typeface="Calibri"/>
                          <a:cs typeface="Calibri"/>
                        </a:rPr>
                        <a:t>m</a:t>
                      </a:r>
                      <a:r>
                        <a:rPr lang="en-US" sz="1800" spc="5" dirty="0" err="1" smtClean="0">
                          <a:latin typeface="Calibri"/>
                          <a:ea typeface="Calibri"/>
                          <a:cs typeface="Calibri"/>
                        </a:rPr>
                        <a:t>p</a:t>
                      </a:r>
                      <a:r>
                        <a:rPr lang="en-US" sz="1800" dirty="0" err="1" smtClean="0">
                          <a:latin typeface="Calibri"/>
                          <a:ea typeface="Calibri"/>
                          <a:cs typeface="Calibri"/>
                        </a:rPr>
                        <a:t>le</a:t>
                      </a:r>
                      <a:r>
                        <a:rPr lang="en-US" sz="1800" spc="5" dirty="0" err="1" smtClean="0">
                          <a:latin typeface="Calibri"/>
                          <a:ea typeface="Calibri"/>
                          <a:cs typeface="Calibri"/>
                        </a:rPr>
                        <a:t>k</a:t>
                      </a:r>
                      <a:r>
                        <a:rPr lang="en-US" sz="1800" spc="-5" dirty="0" err="1" smtClean="0">
                          <a:latin typeface="Calibri"/>
                          <a:ea typeface="Calibri"/>
                          <a:cs typeface="Calibri"/>
                        </a:rPr>
                        <a:t>s</a:t>
                      </a:r>
                      <a:r>
                        <a:rPr lang="en-US" sz="1800" dirty="0" err="1" smtClean="0">
                          <a:latin typeface="Calibri"/>
                          <a:ea typeface="Calibri"/>
                          <a:cs typeface="Calibri"/>
                        </a:rPr>
                        <a:t>it</a:t>
                      </a:r>
                      <a:r>
                        <a:rPr lang="en-US" sz="1800" spc="10" dirty="0" err="1" smtClean="0">
                          <a:latin typeface="Calibri"/>
                          <a:ea typeface="Calibri"/>
                          <a:cs typeface="Calibri"/>
                        </a:rPr>
                        <a:t>a</a:t>
                      </a:r>
                      <a:r>
                        <a:rPr lang="en-US" sz="1800" dirty="0" err="1" smtClean="0">
                          <a:latin typeface="Calibri"/>
                          <a:ea typeface="Calibri"/>
                          <a:cs typeface="Calibri"/>
                        </a:rPr>
                        <a:t>s</a:t>
                      </a:r>
                      <a:r>
                        <a:rPr lang="en-US" sz="1800" dirty="0" smtClean="0">
                          <a:latin typeface="Calibri"/>
                          <a:ea typeface="Calibri"/>
                          <a:cs typeface="Calibri"/>
                        </a:rPr>
                        <a:t> </a:t>
                      </a:r>
                      <a:r>
                        <a:rPr lang="en-US" sz="1800" dirty="0" err="1" smtClean="0">
                          <a:latin typeface="Calibri"/>
                          <a:ea typeface="Calibri"/>
                          <a:cs typeface="Calibri"/>
                        </a:rPr>
                        <a:t>ti</a:t>
                      </a:r>
                      <a:r>
                        <a:rPr lang="en-US" sz="1800" spc="5" dirty="0" err="1" smtClean="0">
                          <a:latin typeface="Calibri"/>
                          <a:ea typeface="Calibri"/>
                          <a:cs typeface="Calibri"/>
                        </a:rPr>
                        <a:t>ng</a:t>
                      </a:r>
                      <a:r>
                        <a:rPr lang="en-US" sz="1800" spc="-5" dirty="0" err="1" smtClean="0">
                          <a:latin typeface="Calibri"/>
                          <a:ea typeface="Calibri"/>
                          <a:cs typeface="Calibri"/>
                        </a:rPr>
                        <a:t>g</a:t>
                      </a:r>
                      <a:r>
                        <a:rPr lang="en-US" sz="1800" dirty="0" err="1" smtClean="0">
                          <a:latin typeface="Calibri"/>
                          <a:ea typeface="Calibri"/>
                          <a:cs typeface="Calibri"/>
                        </a:rPr>
                        <a:t>i</a:t>
                      </a:r>
                      <a:r>
                        <a:rPr lang="en-US" sz="1800" dirty="0" smtClean="0">
                          <a:latin typeface="Calibri"/>
                          <a:ea typeface="Calibri"/>
                          <a:cs typeface="Calibri"/>
                        </a:rPr>
                        <a:t> </a:t>
                      </a:r>
                      <a:r>
                        <a:rPr lang="en-US" sz="1800" spc="5" dirty="0" err="1" smtClean="0">
                          <a:latin typeface="Calibri"/>
                          <a:ea typeface="Calibri"/>
                          <a:cs typeface="Calibri"/>
                        </a:rPr>
                        <a:t>d</a:t>
                      </a:r>
                      <a:r>
                        <a:rPr lang="en-US" sz="1800" dirty="0" err="1" smtClean="0">
                          <a:latin typeface="Calibri"/>
                          <a:ea typeface="Calibri"/>
                          <a:cs typeface="Calibri"/>
                        </a:rPr>
                        <a:t>e</a:t>
                      </a:r>
                      <a:r>
                        <a:rPr lang="en-US" sz="1800" spc="-5" dirty="0" err="1" smtClean="0">
                          <a:latin typeface="Calibri"/>
                          <a:ea typeface="Calibri"/>
                          <a:cs typeface="Calibri"/>
                        </a:rPr>
                        <a:t>ng</a:t>
                      </a:r>
                      <a:r>
                        <a:rPr lang="en-US" sz="1800" dirty="0" err="1" smtClean="0">
                          <a:latin typeface="Calibri"/>
                          <a:ea typeface="Calibri"/>
                          <a:cs typeface="Calibri"/>
                        </a:rPr>
                        <a:t>an</a:t>
                      </a:r>
                      <a:r>
                        <a:rPr lang="en-US" sz="1800" dirty="0" smtClean="0">
                          <a:latin typeface="Calibri"/>
                          <a:ea typeface="Calibri"/>
                          <a:cs typeface="Calibri"/>
                        </a:rPr>
                        <a:t> </a:t>
                      </a:r>
                      <a:r>
                        <a:rPr lang="en-US" sz="1800" spc="-10" dirty="0" err="1" smtClean="0">
                          <a:latin typeface="Calibri"/>
                          <a:ea typeface="Calibri"/>
                          <a:cs typeface="Calibri"/>
                        </a:rPr>
                        <a:t>f</a:t>
                      </a:r>
                      <a:r>
                        <a:rPr lang="en-US" sz="1800" spc="5" dirty="0" err="1" smtClean="0">
                          <a:latin typeface="Calibri"/>
                          <a:ea typeface="Calibri"/>
                          <a:cs typeface="Calibri"/>
                        </a:rPr>
                        <a:t>o</a:t>
                      </a:r>
                      <a:r>
                        <a:rPr lang="en-US" sz="1800" spc="15" dirty="0" err="1" smtClean="0">
                          <a:latin typeface="Calibri"/>
                          <a:ea typeface="Calibri"/>
                          <a:cs typeface="Calibri"/>
                        </a:rPr>
                        <a:t>r</a:t>
                      </a:r>
                      <a:r>
                        <a:rPr lang="en-US" sz="1800" spc="-20" dirty="0" err="1" smtClean="0">
                          <a:latin typeface="Calibri"/>
                          <a:ea typeface="Calibri"/>
                          <a:cs typeface="Calibri"/>
                        </a:rPr>
                        <a:t>m</a:t>
                      </a:r>
                      <a:r>
                        <a:rPr lang="en-US" sz="1800" dirty="0" err="1" smtClean="0">
                          <a:latin typeface="Calibri"/>
                          <a:ea typeface="Calibri"/>
                          <a:cs typeface="Calibri"/>
                        </a:rPr>
                        <a:t>a</a:t>
                      </a:r>
                      <a:r>
                        <a:rPr lang="en-US" sz="1800" spc="10" dirty="0" err="1" smtClean="0">
                          <a:latin typeface="Calibri"/>
                          <a:ea typeface="Calibri"/>
                          <a:cs typeface="Calibri"/>
                        </a:rPr>
                        <a:t>l</a:t>
                      </a:r>
                      <a:r>
                        <a:rPr lang="en-US" sz="1800" dirty="0" err="1" smtClean="0">
                          <a:latin typeface="Calibri"/>
                          <a:ea typeface="Calibri"/>
                          <a:cs typeface="Calibri"/>
                        </a:rPr>
                        <a:t>i</a:t>
                      </a:r>
                      <a:r>
                        <a:rPr lang="en-US" sz="1800" spc="-5" dirty="0" err="1" smtClean="0">
                          <a:latin typeface="Calibri"/>
                          <a:ea typeface="Calibri"/>
                          <a:cs typeface="Calibri"/>
                        </a:rPr>
                        <a:t>s</a:t>
                      </a:r>
                      <a:r>
                        <a:rPr lang="en-US" sz="1800" dirty="0" err="1" smtClean="0">
                          <a:latin typeface="Calibri"/>
                          <a:ea typeface="Calibri"/>
                          <a:cs typeface="Calibri"/>
                        </a:rPr>
                        <a:t>a</a:t>
                      </a:r>
                      <a:r>
                        <a:rPr lang="en-US" sz="1800" spc="10" dirty="0" err="1" smtClean="0">
                          <a:latin typeface="Calibri"/>
                          <a:ea typeface="Calibri"/>
                          <a:cs typeface="Calibri"/>
                        </a:rPr>
                        <a:t>s</a:t>
                      </a:r>
                      <a:r>
                        <a:rPr lang="en-US" sz="1800" dirty="0" err="1" smtClean="0">
                          <a:latin typeface="Calibri"/>
                          <a:ea typeface="Calibri"/>
                          <a:cs typeface="Calibri"/>
                        </a:rPr>
                        <a:t>i</a:t>
                      </a:r>
                      <a:r>
                        <a:rPr lang="en-US" sz="1800" dirty="0" smtClean="0">
                          <a:latin typeface="Calibri"/>
                          <a:ea typeface="Calibri"/>
                          <a:cs typeface="Calibri"/>
                        </a:rPr>
                        <a:t> </a:t>
                      </a:r>
                      <a:r>
                        <a:rPr lang="en-US" sz="1800" spc="-20" dirty="0" smtClean="0">
                          <a:latin typeface="Calibri"/>
                          <a:ea typeface="Calibri"/>
                          <a:cs typeface="Calibri"/>
                        </a:rPr>
                        <a:t>y</a:t>
                      </a:r>
                      <a:r>
                        <a:rPr lang="en-US" sz="1800" spc="15" dirty="0" smtClean="0">
                          <a:latin typeface="Calibri"/>
                          <a:ea typeface="Calibri"/>
                          <a:cs typeface="Calibri"/>
                        </a:rPr>
                        <a:t>a</a:t>
                      </a:r>
                      <a:r>
                        <a:rPr lang="en-US" sz="1800" spc="-5" dirty="0" smtClean="0">
                          <a:latin typeface="Calibri"/>
                          <a:ea typeface="Calibri"/>
                          <a:cs typeface="Calibri"/>
                        </a:rPr>
                        <a:t>n</a:t>
                      </a:r>
                      <a:r>
                        <a:rPr lang="en-US" sz="1800" dirty="0" smtClean="0">
                          <a:latin typeface="Calibri"/>
                          <a:ea typeface="Calibri"/>
                          <a:cs typeface="Calibri"/>
                        </a:rPr>
                        <a:t>g </a:t>
                      </a:r>
                      <a:r>
                        <a:rPr lang="en-US" sz="1800" spc="5" dirty="0" err="1" smtClean="0">
                          <a:latin typeface="Calibri"/>
                          <a:ea typeface="Calibri"/>
                          <a:cs typeface="Calibri"/>
                        </a:rPr>
                        <a:t>r</a:t>
                      </a:r>
                      <a:r>
                        <a:rPr lang="en-US" sz="1800" spc="15" dirty="0" err="1" smtClean="0">
                          <a:latin typeface="Calibri"/>
                          <a:ea typeface="Calibri"/>
                          <a:cs typeface="Calibri"/>
                        </a:rPr>
                        <a:t>e</a:t>
                      </a:r>
                      <a:r>
                        <a:rPr lang="en-US" sz="1800" spc="-5" dirty="0" err="1" smtClean="0">
                          <a:latin typeface="Calibri"/>
                          <a:ea typeface="Calibri"/>
                          <a:cs typeface="Calibri"/>
                        </a:rPr>
                        <a:t>n</a:t>
                      </a:r>
                      <a:r>
                        <a:rPr lang="en-US" sz="1800" spc="5" dirty="0" err="1" smtClean="0">
                          <a:latin typeface="Calibri"/>
                          <a:ea typeface="Calibri"/>
                          <a:cs typeface="Calibri"/>
                        </a:rPr>
                        <a:t>d</a:t>
                      </a:r>
                      <a:r>
                        <a:rPr lang="en-US" sz="1800" dirty="0" err="1" smtClean="0">
                          <a:latin typeface="Calibri"/>
                          <a:ea typeface="Calibri"/>
                          <a:cs typeface="Calibri"/>
                        </a:rPr>
                        <a:t>ah</a:t>
                      </a:r>
                      <a:endParaRPr lang="id-ID" sz="18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0" y="0"/>
            <a:ext cx="9244838" cy="1569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en-US" sz="2400" dirty="0" smtClean="0">
                <a:latin typeface="Arial" pitchFamily="34" charset="0"/>
                <a:ea typeface="Calibri" pitchFamily="34" charset="0"/>
                <a:cs typeface="Calibri" pitchFamily="34" charset="0"/>
              </a:rPr>
              <a:t>M</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enurut pendapat Bygrave (1996), karakter seorang wirausaha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adalah irisan dari berbagai sikap mental positif dan membutuhkan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proses yang berasal dari internal ataupun eksternal sebagaimana </a:t>
            </a:r>
            <a:endPar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tampak pada Gambar 1 dan Gambar 2.</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3"/>
          <p:cNvPicPr/>
          <p:nvPr/>
        </p:nvPicPr>
        <p:blipFill>
          <a:blip r:embed="rId2" cstate="print"/>
          <a:srcRect/>
          <a:stretch>
            <a:fillRect/>
          </a:stretch>
        </p:blipFill>
        <p:spPr bwMode="auto">
          <a:xfrm>
            <a:off x="0" y="1643050"/>
            <a:ext cx="9144000" cy="4572032"/>
          </a:xfrm>
          <a:prstGeom prst="rect">
            <a:avLst/>
          </a:prstGeom>
          <a:noFill/>
          <a:ln w="9525" cmpd="sng">
            <a:solidFill>
              <a:srgbClr val="000000"/>
            </a:solidFill>
            <a:miter lim="800000"/>
            <a:headEnd/>
            <a:tailEnd/>
          </a:ln>
          <a:effectLst/>
        </p:spPr>
      </p:pic>
      <p:sp>
        <p:nvSpPr>
          <p:cNvPr id="20485" name="Rectangle 5"/>
          <p:cNvSpPr>
            <a:spLocks noChangeArrowheads="1"/>
          </p:cNvSpPr>
          <p:nvPr/>
        </p:nvSpPr>
        <p:spPr bwMode="auto">
          <a:xfrm>
            <a:off x="0" y="6215082"/>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90600" algn="justLow" defTabSz="914400" rtl="0" eaLnBrk="1" fontAlgn="base" latinLnBrk="0" hangingPunct="1">
              <a:lnSpc>
                <a:spcPct val="100000"/>
              </a:lnSpc>
              <a:spcBef>
                <a:spcPct val="0"/>
              </a:spcBef>
              <a:spcAft>
                <a:spcPct val="0"/>
              </a:spcAft>
              <a:buClrTx/>
              <a:buSzTx/>
              <a:buFontTx/>
              <a:buNone/>
              <a:tabLst/>
            </a:pPr>
            <a:r>
              <a:rPr kumimoji="0" lang="id-ID"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G</a:t>
            </a:r>
            <a:r>
              <a:rPr kumimoji="0" lang="id-ID" b="1" i="0" u="none" strike="noStrike" cap="none" normalizeH="0" baseline="0" dirty="0" smtClean="0" bmk="">
                <a:ln>
                  <a:noFill/>
                </a:ln>
                <a:solidFill>
                  <a:schemeClr val="tx1"/>
                </a:solidFill>
                <a:effectLst/>
                <a:latin typeface="Arial" pitchFamily="34" charset="0"/>
                <a:ea typeface="Calibri" pitchFamily="34" charset="0"/>
                <a:cs typeface="Times New Roman" pitchFamily="18" charset="0"/>
              </a:rPr>
              <a:t>ambar </a:t>
            </a:r>
            <a:r>
              <a:rPr kumimoji="0" lang="id-ID" b="1" i="0" u="none" strike="noStrike" cap="none" normalizeH="0" baseline="0" dirty="0" smtClean="0" bmk="_Toc345100133">
                <a:ln>
                  <a:noFill/>
                </a:ln>
                <a:solidFill>
                  <a:schemeClr val="tx1"/>
                </a:solidFill>
                <a:effectLst/>
                <a:latin typeface="Arial" pitchFamily="34" charset="0"/>
                <a:ea typeface="Calibri" pitchFamily="34" charset="0"/>
                <a:cs typeface="Times New Roman" pitchFamily="18" charset="0"/>
              </a:rPr>
              <a:t>1 Relasi Faktor-Faktor Pembentuk Wirausaha</a:t>
            </a:r>
            <a:endParaRPr kumimoji="0" lang="id-ID"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285720" y="214290"/>
            <a:ext cx="8643998" cy="5929354"/>
          </a:xfrm>
          <a:prstGeom prst="rect">
            <a:avLst/>
          </a:prstGeom>
          <a:noFill/>
          <a:ln w="9525">
            <a:noFill/>
            <a:miter lim="800000"/>
            <a:headEnd/>
            <a:tailEnd/>
          </a:ln>
        </p:spPr>
      </p:pic>
      <p:sp>
        <p:nvSpPr>
          <p:cNvPr id="19457" name="Rectangle 1"/>
          <p:cNvSpPr>
            <a:spLocks noChangeArrowheads="1"/>
          </p:cNvSpPr>
          <p:nvPr/>
        </p:nvSpPr>
        <p:spPr bwMode="auto">
          <a:xfrm>
            <a:off x="0" y="6215082"/>
            <a:ext cx="901240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G</a:t>
            </a:r>
            <a:r>
              <a:rPr kumimoji="0" lang="id-ID" sz="2000" b="0" i="0" u="none" strike="noStrike" cap="none" normalizeH="0" baseline="0" dirty="0" smtClean="0" bmk="">
                <a:ln>
                  <a:noFill/>
                </a:ln>
                <a:solidFill>
                  <a:schemeClr val="tx1"/>
                </a:solidFill>
                <a:effectLst/>
                <a:latin typeface="Arial" pitchFamily="34" charset="0"/>
                <a:ea typeface="Calibri" pitchFamily="34" charset="0"/>
                <a:cs typeface="Times New Roman" pitchFamily="18" charset="0"/>
              </a:rPr>
              <a:t>ambar </a:t>
            </a:r>
            <a:r>
              <a:rPr kumimoji="0" lang="id-ID" sz="2000" b="0" i="0" u="none" strike="noStrike" cap="none" normalizeH="0" baseline="0" dirty="0" smtClean="0" bmk="_Toc345100134">
                <a:ln>
                  <a:noFill/>
                </a:ln>
                <a:solidFill>
                  <a:schemeClr val="tx1"/>
                </a:solidFill>
                <a:effectLst/>
                <a:latin typeface="Arial" pitchFamily="34" charset="0"/>
                <a:ea typeface="Calibri" pitchFamily="34" charset="0"/>
                <a:cs typeface="Times New Roman" pitchFamily="18" charset="0"/>
              </a:rPr>
              <a:t>2 Proses Pembentukan Karakter Wirausaha Menurut Bygrave (1996)</a:t>
            </a: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92867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uatu</a:t>
            </a:r>
            <a:r>
              <a:rPr kumimoji="0" lang="en-US" sz="2400" b="0" i="0" u="none" strike="noStrike" cap="none" normalizeH="0" dirty="0" smtClean="0">
                <a:ln>
                  <a:noFill/>
                </a:ln>
                <a:solidFill>
                  <a:schemeClr val="tx1"/>
                </a:solidFill>
                <a:effectLst/>
                <a:latin typeface="Arial" pitchFamily="34" charset="0"/>
                <a:ea typeface="Calibri" pitchFamily="34" charset="0"/>
                <a:cs typeface="Calibri" pitchFamily="34" charset="0"/>
              </a:rPr>
              <a:t> </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penelitian tentang Standardisasi Tes Potensi Kewirausahaan Pemuda Versi Indonesia,  Munawir Yusuf  (1999) menemukan adanya 11 ciri atau indikator kewirausahaan, yaitu:</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5" name="Rectangle 3"/>
          <p:cNvSpPr>
            <a:spLocks noChangeArrowheads="1"/>
          </p:cNvSpPr>
          <p:nvPr/>
        </p:nvSpPr>
        <p:spPr bwMode="auto">
          <a:xfrm>
            <a:off x="285720" y="2428868"/>
            <a:ext cx="4267515" cy="415498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m</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otivasi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berprestasi</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emandirian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reativitas</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engambilan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risiko</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sedang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euletan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o</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rientasi</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masa</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depan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omunikatif</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reflektif</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k</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epemimpinan</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l</a:t>
            </a:r>
            <a:r>
              <a:rPr kumimoji="0" lang="en-US" sz="2400" b="0" i="1" u="none" strike="noStrike" cap="none" normalizeH="0" baseline="0" dirty="0" err="1" smtClean="0">
                <a:ln>
                  <a:noFill/>
                </a:ln>
                <a:solidFill>
                  <a:schemeClr val="tx1"/>
                </a:solidFill>
                <a:effectLst/>
                <a:latin typeface="Arial" pitchFamily="34" charset="0"/>
                <a:ea typeface="Calibri" pitchFamily="34" charset="0"/>
                <a:cs typeface="Calibri" pitchFamily="34" charset="0"/>
              </a:rPr>
              <a:t>ocus</a:t>
            </a:r>
            <a:r>
              <a:rPr kumimoji="0" lang="en-US"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 of </a:t>
            </a:r>
            <a:r>
              <a:rPr kumimoji="0" lang="id-ID" sz="2400" b="0" i="1" u="none" strike="noStrike" cap="none" normalizeH="0" baseline="0" dirty="0" smtClean="0">
                <a:ln>
                  <a:noFill/>
                </a:ln>
                <a:solidFill>
                  <a:schemeClr val="tx1"/>
                </a:solidFill>
                <a:effectLst/>
                <a:latin typeface="Arial" pitchFamily="34" charset="0"/>
                <a:ea typeface="Calibri" pitchFamily="34" charset="0"/>
                <a:cs typeface="Calibri" pitchFamily="34" charset="0"/>
              </a:rPr>
              <a:t>control</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erilaku</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instrumental</a:t>
            </a: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dan</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id-ID"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enghargaan</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terhadap</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uang</a:t>
            </a:r>
            <a:r>
              <a:rPr kumimoji="0" lang="en-US" sz="2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357166"/>
            <a:ext cx="6643734" cy="584775"/>
          </a:xfrm>
          <a:prstGeom prst="rect">
            <a:avLst/>
          </a:prstGeom>
        </p:spPr>
        <p:txBody>
          <a:bodyPr wrap="square">
            <a:spAutoFit/>
          </a:bodyPr>
          <a:lstStyle/>
          <a:p>
            <a:r>
              <a:rPr lang="en-US" sz="3200" dirty="0" err="1" smtClean="0"/>
              <a:t>Karakterisitik</a:t>
            </a:r>
            <a:r>
              <a:rPr lang="en-US" sz="3200" dirty="0" smtClean="0"/>
              <a:t> </a:t>
            </a:r>
            <a:r>
              <a:rPr lang="en-US" sz="3200" dirty="0" err="1" smtClean="0"/>
              <a:t>seorang</a:t>
            </a:r>
            <a:r>
              <a:rPr lang="en-US" sz="3200" dirty="0" smtClean="0"/>
              <a:t> </a:t>
            </a:r>
            <a:r>
              <a:rPr lang="en-US" sz="3200" dirty="0" err="1" smtClean="0"/>
              <a:t>wirausaha</a:t>
            </a:r>
            <a:r>
              <a:rPr lang="en-US" sz="3200" dirty="0" smtClean="0"/>
              <a:t> </a:t>
            </a:r>
            <a:endParaRPr lang="id-ID" sz="3200" dirty="0"/>
          </a:p>
        </p:txBody>
      </p:sp>
      <p:sp>
        <p:nvSpPr>
          <p:cNvPr id="4" name="Rectangle 3"/>
          <p:cNvSpPr/>
          <p:nvPr/>
        </p:nvSpPr>
        <p:spPr>
          <a:xfrm>
            <a:off x="571472" y="1000109"/>
            <a:ext cx="8215370" cy="4893647"/>
          </a:xfrm>
          <a:prstGeom prst="rect">
            <a:avLst/>
          </a:prstGeom>
        </p:spPr>
        <p:txBody>
          <a:bodyPr wrap="square">
            <a:spAutoFit/>
          </a:bodyPr>
          <a:lstStyle/>
          <a:p>
            <a:pPr marL="457200" lvl="2" indent="-457200">
              <a:buAutoNum type="arabicPeriod"/>
            </a:pPr>
            <a:r>
              <a:rPr lang="id-ID" sz="2400" dirty="0" smtClean="0" bmk="_Toc345099378">
                <a:solidFill>
                  <a:srgbClr val="000000"/>
                </a:solidFill>
                <a:latin typeface="Cambria" pitchFamily="18" charset="0"/>
                <a:ea typeface="Times New Roman" pitchFamily="18" charset="0"/>
                <a:cs typeface="Calibri" pitchFamily="34" charset="0"/>
              </a:rPr>
              <a:t>Memiliki Kreativitas Tinggi</a:t>
            </a:r>
            <a:endParaRPr lang="id-ID" sz="2400" dirty="0" smtClean="0">
              <a:solidFill>
                <a:srgbClr val="000000"/>
              </a:solidFill>
              <a:latin typeface="Cambria" pitchFamily="18" charset="0"/>
              <a:ea typeface="Times New Roman" pitchFamily="18" charset="0"/>
              <a:cs typeface="Arial" pitchFamily="34" charset="0"/>
            </a:endParaRPr>
          </a:p>
          <a:p>
            <a:pPr marL="457200" indent="-457200"/>
            <a:r>
              <a:rPr lang="en-US" sz="2400" dirty="0" smtClean="0"/>
              <a:t>2.   </a:t>
            </a:r>
            <a:r>
              <a:rPr lang="en-US" sz="2400" dirty="0" err="1" smtClean="0"/>
              <a:t>Selalu</a:t>
            </a:r>
            <a:r>
              <a:rPr lang="en-US" sz="2400" dirty="0" smtClean="0"/>
              <a:t> </a:t>
            </a:r>
            <a:r>
              <a:rPr lang="en-US" sz="2400" dirty="0" err="1" smtClean="0"/>
              <a:t>Komit</a:t>
            </a:r>
            <a:r>
              <a:rPr lang="en-US" sz="2400" dirty="0" smtClean="0"/>
              <a:t> </a:t>
            </a:r>
            <a:r>
              <a:rPr lang="en-US" sz="2400" dirty="0" err="1" smtClean="0"/>
              <a:t>mendalam</a:t>
            </a:r>
            <a:r>
              <a:rPr lang="en-US" sz="2400" dirty="0" smtClean="0"/>
              <a:t> </a:t>
            </a:r>
            <a:r>
              <a:rPr lang="en-US" sz="2400" dirty="0" err="1" smtClean="0"/>
              <a:t>Pekerjaan</a:t>
            </a:r>
            <a:r>
              <a:rPr lang="en-US" sz="2400" dirty="0" smtClean="0"/>
              <a:t>  </a:t>
            </a:r>
            <a:r>
              <a:rPr lang="en-US" sz="2400" dirty="0" err="1" smtClean="0"/>
              <a:t>serta</a:t>
            </a:r>
            <a:r>
              <a:rPr lang="en-US" sz="2400" dirty="0" smtClean="0"/>
              <a:t> </a:t>
            </a:r>
            <a:r>
              <a:rPr lang="en-US" sz="2400" dirty="0" err="1" smtClean="0"/>
              <a:t>Memiliki</a:t>
            </a:r>
            <a:r>
              <a:rPr lang="en-US" sz="2400" dirty="0" smtClean="0"/>
              <a:t> </a:t>
            </a:r>
            <a:r>
              <a:rPr lang="en-US" sz="2400" dirty="0" err="1" smtClean="0"/>
              <a:t>Etos</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Tanggung</a:t>
            </a:r>
            <a:r>
              <a:rPr lang="en-US" sz="2400" dirty="0" smtClean="0"/>
              <a:t> </a:t>
            </a:r>
            <a:r>
              <a:rPr lang="en-US" sz="2400" dirty="0" err="1" smtClean="0"/>
              <a:t>Jawab</a:t>
            </a:r>
            <a:endParaRPr lang="en-US" sz="2400" dirty="0" smtClean="0"/>
          </a:p>
          <a:p>
            <a:pPr marL="457200" lvl="2" indent="-457200">
              <a:buAutoNum type="arabicPeriod" startAt="3"/>
            </a:pPr>
            <a:r>
              <a:rPr lang="id-ID" sz="2400" dirty="0" smtClean="0"/>
              <a:t>Mandiri atau Tidak Ketergantungan</a:t>
            </a:r>
            <a:endParaRPr lang="en-US" sz="2400" dirty="0" smtClean="0"/>
          </a:p>
          <a:p>
            <a:pPr marL="457200" lvl="2" indent="-457200">
              <a:buFontTx/>
              <a:buAutoNum type="arabicPeriod" startAt="3"/>
            </a:pPr>
            <a:r>
              <a:rPr lang="id-ID" sz="2400" dirty="0" smtClean="0"/>
              <a:t>Berani</a:t>
            </a:r>
            <a:r>
              <a:rPr lang="en-US" sz="2400" dirty="0" smtClean="0"/>
              <a:t> </a:t>
            </a:r>
            <a:r>
              <a:rPr lang="id-ID" sz="2400" dirty="0" smtClean="0"/>
              <a:t>Menghadapi</a:t>
            </a:r>
            <a:r>
              <a:rPr lang="en-US" sz="2400" dirty="0" smtClean="0"/>
              <a:t> </a:t>
            </a:r>
            <a:r>
              <a:rPr lang="id-ID" sz="2400" dirty="0" smtClean="0"/>
              <a:t>Risiko</a:t>
            </a:r>
            <a:endParaRPr lang="en-US" sz="2400" dirty="0" smtClean="0"/>
          </a:p>
          <a:p>
            <a:pPr marL="457200" lvl="2" indent="-457200">
              <a:buFontTx/>
              <a:buAutoNum type="arabicPeriod" startAt="3"/>
            </a:pPr>
            <a:r>
              <a:rPr lang="en-US" sz="2400" dirty="0" smtClean="0"/>
              <a:t>Motif </a:t>
            </a:r>
            <a:r>
              <a:rPr lang="en-US" sz="2400" dirty="0" err="1" smtClean="0"/>
              <a:t>Berprestasi</a:t>
            </a:r>
            <a:r>
              <a:rPr lang="en-US" sz="2400" dirty="0" smtClean="0"/>
              <a:t> </a:t>
            </a:r>
            <a:r>
              <a:rPr lang="en-US" sz="2400" dirty="0" err="1" smtClean="0"/>
              <a:t>Tinggi</a:t>
            </a:r>
            <a:endParaRPr lang="en-US" sz="2400" dirty="0" smtClean="0"/>
          </a:p>
          <a:p>
            <a:pPr marL="457200" lvl="2" indent="-457200">
              <a:buFontTx/>
              <a:buAutoNum type="arabicPeriod" startAt="3"/>
            </a:pPr>
            <a:r>
              <a:rPr lang="id-ID" sz="2400" dirty="0" smtClean="0"/>
              <a:t>Selalu Perspektif</a:t>
            </a:r>
            <a:endParaRPr lang="en-US" sz="2400" dirty="0" smtClean="0"/>
          </a:p>
          <a:p>
            <a:pPr marL="457200" lvl="2" indent="-457200">
              <a:buFontTx/>
              <a:buAutoNum type="arabicPeriod" startAt="3"/>
            </a:pPr>
            <a:r>
              <a:rPr lang="id-ID" sz="2400" dirty="0" smtClean="0"/>
              <a:t>Memiliki Perilaku Inovatif Tinggi</a:t>
            </a:r>
            <a:endParaRPr lang="en-US" sz="2400" dirty="0" smtClean="0"/>
          </a:p>
          <a:p>
            <a:pPr marL="457200" lvl="2" indent="-457200">
              <a:buFontTx/>
              <a:buAutoNum type="arabicPeriod" startAt="3"/>
            </a:pPr>
            <a:r>
              <a:rPr lang="id-ID" sz="2400" dirty="0" smtClean="0"/>
              <a:t>Selalu Mencari Peluang</a:t>
            </a:r>
            <a:endParaRPr lang="en-US" sz="2400" dirty="0" smtClean="0"/>
          </a:p>
          <a:p>
            <a:pPr marL="457200" lvl="2" indent="-457200">
              <a:buFontTx/>
              <a:buAutoNum type="arabicPeriod" startAt="3"/>
            </a:pPr>
            <a:r>
              <a:rPr lang="id-ID" sz="2400" dirty="0" smtClean="0"/>
              <a:t>Memiliki Jiwa Kepemimpinan</a:t>
            </a:r>
            <a:endParaRPr lang="en-US" sz="2400" dirty="0" smtClean="0"/>
          </a:p>
          <a:p>
            <a:pPr marL="457200" lvl="2" indent="-457200">
              <a:buFontTx/>
              <a:buAutoNum type="arabicPeriod" startAt="3"/>
            </a:pPr>
            <a:r>
              <a:rPr lang="id-ID" sz="2400" dirty="0" smtClean="0"/>
              <a:t>Memiliki Kemampuan Manajerial</a:t>
            </a:r>
            <a:endParaRPr lang="en-US" sz="2400" dirty="0" smtClean="0"/>
          </a:p>
          <a:p>
            <a:pPr marL="457200" lvl="2" indent="-457200">
              <a:buFontTx/>
              <a:buAutoNum type="arabicPeriod" startAt="3"/>
            </a:pPr>
            <a:r>
              <a:rPr lang="id-ID" sz="2400" dirty="0" smtClean="0"/>
              <a:t>Memiliki Keterampilan Personal</a:t>
            </a:r>
          </a:p>
          <a:p>
            <a:pPr marL="457200" lvl="2" indent="-457200"/>
            <a:endParaRPr lang="id-ID" sz="24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881</TotalTime>
  <Words>2654</Words>
  <Application>Microsoft Office PowerPoint</Application>
  <PresentationFormat>On-screen Show (4:3)</PresentationFormat>
  <Paragraphs>320</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KEWIRAUSAHAAN</vt:lpstr>
      <vt:lpstr>KARAKTER WIRAUSAHA SUKSES</vt:lpstr>
      <vt:lpstr>Setelah mempelajari materi  ini diharapkan Anda dapat: 1. Menjelaskan karakter wirausaha sukses </vt:lpstr>
      <vt:lpstr>2.1  Karakter Wirausaha </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Griyacom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KEWIRAUSAHAAN</dc:title>
  <dc:creator>Berbagi Aplikasi</dc:creator>
  <cp:lastModifiedBy>Berbagi Aplikasi</cp:lastModifiedBy>
  <cp:revision>107</cp:revision>
  <dcterms:created xsi:type="dcterms:W3CDTF">2022-01-31T14:49:25Z</dcterms:created>
  <dcterms:modified xsi:type="dcterms:W3CDTF">2022-02-24T01:51:03Z</dcterms:modified>
</cp:coreProperties>
</file>