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75" r:id="rId4"/>
    <p:sldId id="276" r:id="rId5"/>
    <p:sldId id="278" r:id="rId6"/>
    <p:sldId id="280" r:id="rId7"/>
    <p:sldId id="281"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Gidole" panose="020B0604020202020204" charset="0"/>
      <p:regular r:id="rId26"/>
    </p:embeddedFont>
    <p:embeddedFont>
      <p:font typeface="Montserrat Classic" panose="020B0604020202020204" charset="0"/>
      <p:regular r:id="rId27"/>
    </p:embeddedFont>
    <p:embeddedFont>
      <p:font typeface="Montserrat Light" panose="00000400000000000000" pitchFamily="2" charset="0"/>
      <p:regular r:id="rId28"/>
      <p:italic r:id="rId29"/>
    </p:embeddedFont>
    <p:embeddedFont>
      <p:font typeface="Montserrat Light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8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786" b="778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436266" y="3183255"/>
            <a:ext cx="3905320" cy="390532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4" name="AutoShape 4"/>
          <p:cNvSpPr/>
          <p:nvPr/>
        </p:nvSpPr>
        <p:spPr>
          <a:xfrm>
            <a:off x="6077024" y="6788971"/>
            <a:ext cx="9112925" cy="61479"/>
          </a:xfrm>
          <a:prstGeom prst="rect">
            <a:avLst/>
          </a:prstGeom>
          <a:solidFill>
            <a:srgbClr val="FFFFFF"/>
          </a:solidFill>
        </p:spPr>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2373" y="3908959"/>
            <a:ext cx="2388275" cy="2469082"/>
          </a:xfrm>
          <a:prstGeom prst="rect">
            <a:avLst/>
          </a:prstGeom>
        </p:spPr>
      </p:pic>
      <p:sp>
        <p:nvSpPr>
          <p:cNvPr id="6" name="TextBox 6"/>
          <p:cNvSpPr txBox="1"/>
          <p:nvPr/>
        </p:nvSpPr>
        <p:spPr>
          <a:xfrm>
            <a:off x="6077024" y="3815715"/>
            <a:ext cx="10632851" cy="2492990"/>
          </a:xfrm>
          <a:prstGeom prst="rect">
            <a:avLst/>
          </a:prstGeom>
        </p:spPr>
        <p:txBody>
          <a:bodyPr lIns="0" tIns="0" rIns="0" bIns="0" rtlCol="0" anchor="t">
            <a:spAutoFit/>
          </a:bodyPr>
          <a:lstStyle/>
          <a:p>
            <a:pPr algn="l"/>
            <a:r>
              <a:rPr lang="en-ID" sz="5400" b="1" i="0" u="none" strike="noStrike" baseline="0" dirty="0" err="1">
                <a:solidFill>
                  <a:schemeClr val="bg1"/>
                </a:solidFill>
                <a:latin typeface="HP#20Simplified#20Light"/>
              </a:rPr>
              <a:t>Dinamika</a:t>
            </a:r>
            <a:r>
              <a:rPr lang="en-ID" sz="5400" b="1" i="0" u="none" strike="noStrike" baseline="0" dirty="0">
                <a:solidFill>
                  <a:schemeClr val="bg1"/>
                </a:solidFill>
                <a:latin typeface="HP#20Simplified#20Light"/>
              </a:rPr>
              <a:t> dan </a:t>
            </a:r>
            <a:r>
              <a:rPr lang="en-ID" sz="5400" b="1" i="0" u="none" strike="noStrike" baseline="0" dirty="0" err="1">
                <a:solidFill>
                  <a:schemeClr val="bg1"/>
                </a:solidFill>
                <a:latin typeface="HP#20Simplified#20Light"/>
              </a:rPr>
              <a:t>Tantangan</a:t>
            </a:r>
            <a:r>
              <a:rPr lang="en-ID" sz="5400" b="1" i="0" u="none" strike="noStrike" baseline="0" dirty="0">
                <a:solidFill>
                  <a:schemeClr val="bg1"/>
                </a:solidFill>
                <a:latin typeface="HP#20Simplified#20Light"/>
              </a:rPr>
              <a:t> </a:t>
            </a:r>
            <a:r>
              <a:rPr lang="it-IT" sz="5400" b="1" i="0" u="none" strike="noStrike" baseline="0" dirty="0">
                <a:solidFill>
                  <a:schemeClr val="bg1"/>
                </a:solidFill>
                <a:latin typeface="HP#20Simplified#20Light"/>
              </a:rPr>
              <a:t>Konstitusi dalam Kehidupan Berbangsa-Negara Indonesia</a:t>
            </a:r>
            <a:endParaRPr lang="en-US" sz="56900" b="1" dirty="0">
              <a:solidFill>
                <a:schemeClr val="bg1"/>
              </a:solidFill>
              <a:latin typeface="Gidole"/>
            </a:endParaRPr>
          </a:p>
        </p:txBody>
      </p:sp>
      <p:sp>
        <p:nvSpPr>
          <p:cNvPr id="8" name="TextBox 8"/>
          <p:cNvSpPr txBox="1"/>
          <p:nvPr/>
        </p:nvSpPr>
        <p:spPr>
          <a:xfrm>
            <a:off x="6077024" y="2903150"/>
            <a:ext cx="10842658" cy="523875"/>
          </a:xfrm>
          <a:prstGeom prst="rect">
            <a:avLst/>
          </a:prstGeom>
        </p:spPr>
        <p:txBody>
          <a:bodyPr lIns="0" tIns="0" rIns="0" bIns="0" rtlCol="0" anchor="t">
            <a:spAutoFit/>
          </a:bodyPr>
          <a:lstStyle/>
          <a:p>
            <a:pPr algn="l">
              <a:lnSpc>
                <a:spcPts val="4200"/>
              </a:lnSpc>
            </a:pPr>
            <a:r>
              <a:rPr lang="en-US" sz="3000" spc="450">
                <a:solidFill>
                  <a:srgbClr val="FFFFFF"/>
                </a:solidFill>
                <a:latin typeface="Montserrat Classic"/>
              </a:rPr>
              <a:t>PENDIDIKAN KEWARGANEGARAAN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457200"/>
            <a:ext cx="19202400" cy="11201400"/>
            <a:chOff x="0" y="0"/>
            <a:chExt cx="25603200" cy="14935200"/>
          </a:xfrm>
        </p:grpSpPr>
        <p:pic>
          <p:nvPicPr>
            <p:cNvPr id="3" name="Picture 3"/>
            <p:cNvPicPr>
              <a:picLocks noChangeAspect="1"/>
            </p:cNvPicPr>
            <p:nvPr/>
          </p:nvPicPr>
          <p:blipFill>
            <a:blip r:embed="rId2"/>
            <a:srcRect l="35714" r="35714"/>
            <a:stretch>
              <a:fillRect/>
            </a:stretch>
          </p:blipFill>
          <p:spPr>
            <a:xfrm>
              <a:off x="0" y="0"/>
              <a:ext cx="8534400" cy="14935200"/>
            </a:xfrm>
            <a:prstGeom prst="rect">
              <a:avLst/>
            </a:prstGeom>
          </p:spPr>
        </p:pic>
        <p:pic>
          <p:nvPicPr>
            <p:cNvPr id="4" name="Picture 4"/>
            <p:cNvPicPr>
              <a:picLocks noChangeAspect="1"/>
            </p:cNvPicPr>
            <p:nvPr/>
          </p:nvPicPr>
          <p:blipFill>
            <a:blip r:embed="rId3"/>
            <a:srcRect l="30952" r="30952"/>
            <a:stretch>
              <a:fillRect/>
            </a:stretch>
          </p:blipFill>
          <p:spPr>
            <a:xfrm>
              <a:off x="8534400" y="0"/>
              <a:ext cx="8534400" cy="14935200"/>
            </a:xfrm>
            <a:prstGeom prst="rect">
              <a:avLst/>
            </a:prstGeom>
          </p:spPr>
        </p:pic>
        <p:pic>
          <p:nvPicPr>
            <p:cNvPr id="5" name="Picture 5"/>
            <p:cNvPicPr>
              <a:picLocks noChangeAspect="1"/>
            </p:cNvPicPr>
            <p:nvPr/>
          </p:nvPicPr>
          <p:blipFill>
            <a:blip r:embed="rId4"/>
            <a:srcRect l="30946" r="30946"/>
            <a:stretch>
              <a:fillRect/>
            </a:stretch>
          </p:blipFill>
          <p:spPr>
            <a:xfrm>
              <a:off x="17068800" y="0"/>
              <a:ext cx="8534400" cy="14935200"/>
            </a:xfrm>
            <a:prstGeom prst="rect">
              <a:avLst/>
            </a:prstGeom>
          </p:spPr>
        </p:pic>
      </p:grpSp>
      <p:sp>
        <p:nvSpPr>
          <p:cNvPr id="6" name="AutoShape 6"/>
          <p:cNvSpPr/>
          <p:nvPr/>
        </p:nvSpPr>
        <p:spPr>
          <a:xfrm>
            <a:off x="1028700" y="1510346"/>
            <a:ext cx="16230600" cy="7193819"/>
          </a:xfrm>
          <a:prstGeom prst="rect">
            <a:avLst/>
          </a:prstGeom>
          <a:solidFill>
            <a:srgbClr val="9AC026"/>
          </a:solidFill>
        </p:spPr>
      </p:sp>
      <p:sp>
        <p:nvSpPr>
          <p:cNvPr id="7" name="AutoShape 7"/>
          <p:cNvSpPr/>
          <p:nvPr/>
        </p:nvSpPr>
        <p:spPr>
          <a:xfrm>
            <a:off x="1575826" y="2903516"/>
            <a:ext cx="15231599" cy="124890"/>
          </a:xfrm>
          <a:prstGeom prst="rect">
            <a:avLst/>
          </a:prstGeom>
          <a:solidFill>
            <a:srgbClr val="FFFFFF">
              <a:alpha val="24706"/>
            </a:srgbClr>
          </a:solidFill>
        </p:spPr>
      </p:sp>
      <p:sp>
        <p:nvSpPr>
          <p:cNvPr id="8" name="TextBox 8"/>
          <p:cNvSpPr txBox="1"/>
          <p:nvPr/>
        </p:nvSpPr>
        <p:spPr>
          <a:xfrm>
            <a:off x="1575826" y="1999035"/>
            <a:ext cx="8735548" cy="782265"/>
          </a:xfrm>
          <a:prstGeom prst="rect">
            <a:avLst/>
          </a:prstGeom>
        </p:spPr>
        <p:txBody>
          <a:bodyPr wrap="square" lIns="0" tIns="0" rIns="0" bIns="0" rtlCol="0" anchor="t">
            <a:spAutoFit/>
          </a:bodyPr>
          <a:lstStyle/>
          <a:p>
            <a:pPr>
              <a:lnSpc>
                <a:spcPts val="6145"/>
              </a:lnSpc>
            </a:pPr>
            <a:r>
              <a:rPr lang="en-US" sz="4400" dirty="0">
                <a:solidFill>
                  <a:srgbClr val="FFFFFF"/>
                </a:solidFill>
                <a:latin typeface="Gidole Bold"/>
              </a:rPr>
              <a:t>FUNGSI KONSTITUSI NEGARA</a:t>
            </a:r>
          </a:p>
        </p:txBody>
      </p:sp>
      <p:sp>
        <p:nvSpPr>
          <p:cNvPr id="9" name="TextBox 9"/>
          <p:cNvSpPr txBox="1"/>
          <p:nvPr/>
        </p:nvSpPr>
        <p:spPr>
          <a:xfrm>
            <a:off x="1681304" y="3159160"/>
            <a:ext cx="15126120" cy="5033520"/>
          </a:xfrm>
          <a:prstGeom prst="rect">
            <a:avLst/>
          </a:prstGeom>
        </p:spPr>
        <p:txBody>
          <a:bodyPr lIns="0" tIns="0" rIns="0" bIns="0" rtlCol="0" anchor="t">
            <a:spAutoFit/>
          </a:bodyPr>
          <a:lstStyle/>
          <a:p>
            <a:pPr>
              <a:lnSpc>
                <a:spcPts val="4486"/>
              </a:lnSpc>
            </a:pPr>
            <a:r>
              <a:rPr lang="en-US" sz="3204">
                <a:solidFill>
                  <a:srgbClr val="FFFFFF"/>
                </a:solidFill>
                <a:latin typeface="Montserrat Light"/>
              </a:rPr>
              <a:t>Dalam kerangka kehidupan negara, konstitusi (UUD) secara umum memiliki fungsi sebagai :</a:t>
            </a:r>
          </a:p>
          <a:p>
            <a:pPr marL="691941" lvl="1" indent="-345971">
              <a:lnSpc>
                <a:spcPts val="4486"/>
              </a:lnSpc>
              <a:buFont typeface="Arial"/>
              <a:buChar char="•"/>
            </a:pPr>
            <a:r>
              <a:rPr lang="en-US" sz="3204">
                <a:solidFill>
                  <a:srgbClr val="FFFFFF"/>
                </a:solidFill>
                <a:latin typeface="Montserrat Light"/>
              </a:rPr>
              <a:t>Tata aturan dalam pendirian lembaga-lembaga yang permanen (lembagasuprastruktur dan infrastruktur politik).</a:t>
            </a:r>
          </a:p>
          <a:p>
            <a:pPr marL="691941" lvl="1" indent="-345971">
              <a:lnSpc>
                <a:spcPts val="4486"/>
              </a:lnSpc>
              <a:buFont typeface="Arial"/>
              <a:buChar char="•"/>
            </a:pPr>
            <a:r>
              <a:rPr lang="en-US" sz="3204">
                <a:solidFill>
                  <a:srgbClr val="FFFFFF"/>
                </a:solidFill>
                <a:latin typeface="Montserrat Light"/>
              </a:rPr>
              <a:t>Tata aturan dalam hubungan negara dengan warga negara serta dengan negaralain.</a:t>
            </a:r>
          </a:p>
          <a:p>
            <a:pPr marL="691941" lvl="1" indent="-345971">
              <a:lnSpc>
                <a:spcPts val="4486"/>
              </a:lnSpc>
              <a:buFont typeface="Arial"/>
              <a:buChar char="•"/>
            </a:pPr>
            <a:r>
              <a:rPr lang="en-US" sz="3204">
                <a:solidFill>
                  <a:srgbClr val="FFFFFF"/>
                </a:solidFill>
                <a:latin typeface="Montserrat Light"/>
              </a:rPr>
              <a:t>Sumber hukum dasar yang tertinggi.Artinya bahwa seluruhperaturan dan perundang-undangan yang berlaku harus mengacu pada konstitusi (UUD).</a:t>
            </a: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457200"/>
            <a:ext cx="19202400" cy="11201400"/>
            <a:chOff x="0" y="0"/>
            <a:chExt cx="25603200" cy="14935200"/>
          </a:xfrm>
        </p:grpSpPr>
        <p:pic>
          <p:nvPicPr>
            <p:cNvPr id="3" name="Picture 3"/>
            <p:cNvPicPr>
              <a:picLocks noChangeAspect="1"/>
            </p:cNvPicPr>
            <p:nvPr/>
          </p:nvPicPr>
          <p:blipFill>
            <a:blip r:embed="rId2"/>
            <a:srcRect l="35714" r="35714"/>
            <a:stretch>
              <a:fillRect/>
            </a:stretch>
          </p:blipFill>
          <p:spPr>
            <a:xfrm>
              <a:off x="0" y="0"/>
              <a:ext cx="8534400" cy="14935200"/>
            </a:xfrm>
            <a:prstGeom prst="rect">
              <a:avLst/>
            </a:prstGeom>
          </p:spPr>
        </p:pic>
        <p:pic>
          <p:nvPicPr>
            <p:cNvPr id="4" name="Picture 4"/>
            <p:cNvPicPr>
              <a:picLocks noChangeAspect="1"/>
            </p:cNvPicPr>
            <p:nvPr/>
          </p:nvPicPr>
          <p:blipFill>
            <a:blip r:embed="rId3"/>
            <a:srcRect l="30952" r="30952"/>
            <a:stretch>
              <a:fillRect/>
            </a:stretch>
          </p:blipFill>
          <p:spPr>
            <a:xfrm>
              <a:off x="8534400" y="0"/>
              <a:ext cx="8534400" cy="14935200"/>
            </a:xfrm>
            <a:prstGeom prst="rect">
              <a:avLst/>
            </a:prstGeom>
          </p:spPr>
        </p:pic>
        <p:pic>
          <p:nvPicPr>
            <p:cNvPr id="5" name="Picture 5"/>
            <p:cNvPicPr>
              <a:picLocks noChangeAspect="1"/>
            </p:cNvPicPr>
            <p:nvPr/>
          </p:nvPicPr>
          <p:blipFill>
            <a:blip r:embed="rId4"/>
            <a:srcRect l="30946" r="30946"/>
            <a:stretch>
              <a:fillRect/>
            </a:stretch>
          </p:blipFill>
          <p:spPr>
            <a:xfrm>
              <a:off x="17068800" y="0"/>
              <a:ext cx="8534400" cy="14935200"/>
            </a:xfrm>
            <a:prstGeom prst="rect">
              <a:avLst/>
            </a:prstGeom>
          </p:spPr>
        </p:pic>
      </p:grpSp>
      <p:sp>
        <p:nvSpPr>
          <p:cNvPr id="6" name="AutoShape 6"/>
          <p:cNvSpPr/>
          <p:nvPr/>
        </p:nvSpPr>
        <p:spPr>
          <a:xfrm>
            <a:off x="1028700" y="1510346"/>
            <a:ext cx="16230600" cy="7193819"/>
          </a:xfrm>
          <a:prstGeom prst="rect">
            <a:avLst/>
          </a:prstGeom>
          <a:solidFill>
            <a:srgbClr val="9AC026"/>
          </a:solidFill>
        </p:spPr>
      </p:sp>
      <p:sp>
        <p:nvSpPr>
          <p:cNvPr id="7" name="AutoShape 7"/>
          <p:cNvSpPr/>
          <p:nvPr/>
        </p:nvSpPr>
        <p:spPr>
          <a:xfrm>
            <a:off x="1575826" y="3303566"/>
            <a:ext cx="15231599" cy="124890"/>
          </a:xfrm>
          <a:prstGeom prst="rect">
            <a:avLst/>
          </a:prstGeom>
          <a:solidFill>
            <a:srgbClr val="FFFFFF">
              <a:alpha val="24706"/>
            </a:srgbClr>
          </a:solidFill>
        </p:spPr>
      </p:sp>
      <p:sp>
        <p:nvSpPr>
          <p:cNvPr id="8" name="TextBox 8"/>
          <p:cNvSpPr txBox="1"/>
          <p:nvPr/>
        </p:nvSpPr>
        <p:spPr>
          <a:xfrm>
            <a:off x="1575825" y="2302045"/>
            <a:ext cx="8682809" cy="782265"/>
          </a:xfrm>
          <a:prstGeom prst="rect">
            <a:avLst/>
          </a:prstGeom>
        </p:spPr>
        <p:txBody>
          <a:bodyPr wrap="square" lIns="0" tIns="0" rIns="0" bIns="0" rtlCol="0" anchor="t">
            <a:spAutoFit/>
          </a:bodyPr>
          <a:lstStyle/>
          <a:p>
            <a:pPr>
              <a:lnSpc>
                <a:spcPts val="6145"/>
              </a:lnSpc>
            </a:pPr>
            <a:r>
              <a:rPr lang="en-US" sz="4400" dirty="0">
                <a:solidFill>
                  <a:srgbClr val="FFFFFF"/>
                </a:solidFill>
                <a:latin typeface="Gidole Bold"/>
              </a:rPr>
              <a:t>FUNGSI KONSTITUSI NEGARA</a:t>
            </a:r>
          </a:p>
        </p:txBody>
      </p:sp>
      <p:sp>
        <p:nvSpPr>
          <p:cNvPr id="9" name="TextBox 9"/>
          <p:cNvSpPr txBox="1"/>
          <p:nvPr/>
        </p:nvSpPr>
        <p:spPr>
          <a:xfrm>
            <a:off x="1628565" y="3618956"/>
            <a:ext cx="15126120" cy="4471545"/>
          </a:xfrm>
          <a:prstGeom prst="rect">
            <a:avLst/>
          </a:prstGeom>
        </p:spPr>
        <p:txBody>
          <a:bodyPr lIns="0" tIns="0" rIns="0" bIns="0" rtlCol="0" anchor="t">
            <a:spAutoFit/>
          </a:bodyPr>
          <a:lstStyle/>
          <a:p>
            <a:pPr>
              <a:lnSpc>
                <a:spcPts val="4486"/>
              </a:lnSpc>
            </a:pPr>
            <a:r>
              <a:rPr lang="en-US" sz="3204">
                <a:solidFill>
                  <a:srgbClr val="FFFFFF"/>
                </a:solidFill>
                <a:latin typeface="Montserrat Light"/>
              </a:rPr>
              <a:t>Secara khusus, fungsi konstitusi (UUD) dalam negara demokrasi dan negara komunis adalah :</a:t>
            </a:r>
          </a:p>
          <a:p>
            <a:pPr>
              <a:lnSpc>
                <a:spcPts val="4486"/>
              </a:lnSpc>
            </a:pPr>
            <a:r>
              <a:rPr lang="en-US" sz="3204">
                <a:solidFill>
                  <a:srgbClr val="FFFFFF"/>
                </a:solidFill>
                <a:latin typeface="Montserrat Light"/>
              </a:rPr>
              <a:t>a.) Fungsi konstitusi (UUD) dalam Negara Demokrasi Konstitutional</a:t>
            </a:r>
          </a:p>
          <a:p>
            <a:pPr marL="691941" lvl="1" indent="-345971">
              <a:lnSpc>
                <a:spcPts val="4486"/>
              </a:lnSpc>
              <a:buFont typeface="Arial"/>
              <a:buChar char="•"/>
            </a:pPr>
            <a:r>
              <a:rPr lang="en-US" sz="3204">
                <a:solidFill>
                  <a:srgbClr val="FFFFFF"/>
                </a:solidFill>
                <a:latin typeface="Montserrat Light"/>
              </a:rPr>
              <a:t>Membatasi kekuasaan pemerintah sehingga penyelenggaraan kekuasaan tidak bersifat sewenang-wenang.</a:t>
            </a:r>
          </a:p>
          <a:p>
            <a:pPr marL="691941" lvl="1" indent="-345971">
              <a:lnSpc>
                <a:spcPts val="4486"/>
              </a:lnSpc>
              <a:buFont typeface="Arial"/>
              <a:buChar char="•"/>
            </a:pPr>
            <a:r>
              <a:rPr lang="en-US" sz="3204">
                <a:solidFill>
                  <a:srgbClr val="FFFFFF"/>
                </a:solidFill>
                <a:latin typeface="Montserrat Light"/>
              </a:rPr>
              <a:t>Sebagai cara yang efektif dalam membagi kekuasaan.</a:t>
            </a:r>
          </a:p>
          <a:p>
            <a:pPr marL="691941" lvl="1" indent="-345971">
              <a:lnSpc>
                <a:spcPts val="4486"/>
              </a:lnSpc>
              <a:buFont typeface="Arial"/>
              <a:buChar char="•"/>
            </a:pPr>
            <a:r>
              <a:rPr lang="en-US" sz="3204">
                <a:solidFill>
                  <a:srgbClr val="FFFFFF"/>
                </a:solidFill>
                <a:latin typeface="Montserrat Light"/>
              </a:rPr>
              <a:t>Sebagai perwujudan dari hukum yang tertinggi (supremasi hukum) yang harus ditaati oleh rakyat dan penguasanya.</a:t>
            </a: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457200"/>
            <a:ext cx="19202400" cy="11201400"/>
            <a:chOff x="0" y="0"/>
            <a:chExt cx="25603200" cy="14935200"/>
          </a:xfrm>
        </p:grpSpPr>
        <p:pic>
          <p:nvPicPr>
            <p:cNvPr id="3" name="Picture 3"/>
            <p:cNvPicPr>
              <a:picLocks noChangeAspect="1"/>
            </p:cNvPicPr>
            <p:nvPr/>
          </p:nvPicPr>
          <p:blipFill>
            <a:blip r:embed="rId2"/>
            <a:srcRect l="35714" r="35714"/>
            <a:stretch>
              <a:fillRect/>
            </a:stretch>
          </p:blipFill>
          <p:spPr>
            <a:xfrm>
              <a:off x="0" y="0"/>
              <a:ext cx="8534400" cy="14935200"/>
            </a:xfrm>
            <a:prstGeom prst="rect">
              <a:avLst/>
            </a:prstGeom>
          </p:spPr>
        </p:pic>
        <p:pic>
          <p:nvPicPr>
            <p:cNvPr id="4" name="Picture 4"/>
            <p:cNvPicPr>
              <a:picLocks noChangeAspect="1"/>
            </p:cNvPicPr>
            <p:nvPr/>
          </p:nvPicPr>
          <p:blipFill>
            <a:blip r:embed="rId3"/>
            <a:srcRect l="30952" r="30952"/>
            <a:stretch>
              <a:fillRect/>
            </a:stretch>
          </p:blipFill>
          <p:spPr>
            <a:xfrm>
              <a:off x="8534400" y="0"/>
              <a:ext cx="8534400" cy="14935200"/>
            </a:xfrm>
            <a:prstGeom prst="rect">
              <a:avLst/>
            </a:prstGeom>
          </p:spPr>
        </p:pic>
        <p:pic>
          <p:nvPicPr>
            <p:cNvPr id="5" name="Picture 5"/>
            <p:cNvPicPr>
              <a:picLocks noChangeAspect="1"/>
            </p:cNvPicPr>
            <p:nvPr/>
          </p:nvPicPr>
          <p:blipFill>
            <a:blip r:embed="rId4"/>
            <a:srcRect l="30946" r="30946"/>
            <a:stretch>
              <a:fillRect/>
            </a:stretch>
          </p:blipFill>
          <p:spPr>
            <a:xfrm>
              <a:off x="17068800" y="0"/>
              <a:ext cx="8534400" cy="14935200"/>
            </a:xfrm>
            <a:prstGeom prst="rect">
              <a:avLst/>
            </a:prstGeom>
          </p:spPr>
        </p:pic>
      </p:grpSp>
      <p:sp>
        <p:nvSpPr>
          <p:cNvPr id="6" name="AutoShape 6"/>
          <p:cNvSpPr/>
          <p:nvPr/>
        </p:nvSpPr>
        <p:spPr>
          <a:xfrm>
            <a:off x="1028700" y="1510346"/>
            <a:ext cx="16230600" cy="7193819"/>
          </a:xfrm>
          <a:prstGeom prst="rect">
            <a:avLst/>
          </a:prstGeom>
          <a:solidFill>
            <a:srgbClr val="9AC026"/>
          </a:solidFill>
        </p:spPr>
      </p:sp>
      <p:sp>
        <p:nvSpPr>
          <p:cNvPr id="7" name="AutoShape 7"/>
          <p:cNvSpPr/>
          <p:nvPr/>
        </p:nvSpPr>
        <p:spPr>
          <a:xfrm>
            <a:off x="1575826" y="3303566"/>
            <a:ext cx="15231599" cy="124890"/>
          </a:xfrm>
          <a:prstGeom prst="rect">
            <a:avLst/>
          </a:prstGeom>
          <a:solidFill>
            <a:srgbClr val="FFFFFF">
              <a:alpha val="24706"/>
            </a:srgbClr>
          </a:solidFill>
        </p:spPr>
      </p:sp>
      <p:sp>
        <p:nvSpPr>
          <p:cNvPr id="8" name="TextBox 8"/>
          <p:cNvSpPr txBox="1"/>
          <p:nvPr/>
        </p:nvSpPr>
        <p:spPr>
          <a:xfrm>
            <a:off x="1639451" y="2337518"/>
            <a:ext cx="9282674" cy="715132"/>
          </a:xfrm>
          <a:prstGeom prst="rect">
            <a:avLst/>
          </a:prstGeom>
        </p:spPr>
        <p:txBody>
          <a:bodyPr wrap="square" lIns="0" tIns="0" rIns="0" bIns="0" rtlCol="0" anchor="t">
            <a:spAutoFit/>
          </a:bodyPr>
          <a:lstStyle/>
          <a:p>
            <a:pPr>
              <a:lnSpc>
                <a:spcPts val="6145"/>
              </a:lnSpc>
            </a:pPr>
            <a:r>
              <a:rPr lang="en-US" sz="4400" dirty="0">
                <a:solidFill>
                  <a:srgbClr val="FFFFFF"/>
                </a:solidFill>
                <a:latin typeface="Gidole Bold"/>
              </a:rPr>
              <a:t>FUNGSI KONSTITUSI NEGARA</a:t>
            </a:r>
          </a:p>
        </p:txBody>
      </p:sp>
      <p:sp>
        <p:nvSpPr>
          <p:cNvPr id="9" name="TextBox 9"/>
          <p:cNvSpPr txBox="1"/>
          <p:nvPr/>
        </p:nvSpPr>
        <p:spPr>
          <a:xfrm>
            <a:off x="1628565" y="3679372"/>
            <a:ext cx="15126120" cy="3909570"/>
          </a:xfrm>
          <a:prstGeom prst="rect">
            <a:avLst/>
          </a:prstGeom>
        </p:spPr>
        <p:txBody>
          <a:bodyPr lIns="0" tIns="0" rIns="0" bIns="0" rtlCol="0" anchor="t">
            <a:spAutoFit/>
          </a:bodyPr>
          <a:lstStyle/>
          <a:p>
            <a:pPr>
              <a:lnSpc>
                <a:spcPts val="4486"/>
              </a:lnSpc>
            </a:pPr>
            <a:r>
              <a:rPr lang="en-US" sz="3204">
                <a:solidFill>
                  <a:srgbClr val="FFFFFF"/>
                </a:solidFill>
                <a:latin typeface="Montserrat Light"/>
              </a:rPr>
              <a:t>b.) Fungsi konstitusi (UUD) dalam Negara Komunis Konstitutional</a:t>
            </a:r>
          </a:p>
          <a:p>
            <a:pPr marL="691941" lvl="1" indent="-345971">
              <a:lnSpc>
                <a:spcPts val="4486"/>
              </a:lnSpc>
              <a:buFont typeface="Arial"/>
              <a:buChar char="•"/>
            </a:pPr>
            <a:r>
              <a:rPr lang="en-US" sz="3204">
                <a:solidFill>
                  <a:srgbClr val="FFFFFF"/>
                </a:solidFill>
                <a:latin typeface="Montserrat Light"/>
              </a:rPr>
              <a:t>Sebagai cerminan kemenangan-kemenangan yang telah dicapai dalam perjuangan ke arah masyarakat komunis.</a:t>
            </a:r>
          </a:p>
          <a:p>
            <a:pPr marL="691941" lvl="1" indent="-345971">
              <a:lnSpc>
                <a:spcPts val="4486"/>
              </a:lnSpc>
              <a:buFont typeface="Arial"/>
              <a:buChar char="•"/>
            </a:pPr>
            <a:r>
              <a:rPr lang="en-US" sz="3204">
                <a:solidFill>
                  <a:srgbClr val="FFFFFF"/>
                </a:solidFill>
                <a:latin typeface="Montserrat Light"/>
              </a:rPr>
              <a:t>Sebagai pencatatan formal (legal) dari perjuangan yang telah dicapai.</a:t>
            </a:r>
          </a:p>
          <a:p>
            <a:pPr marL="691941" lvl="1" indent="-345971">
              <a:lnSpc>
                <a:spcPts val="4486"/>
              </a:lnSpc>
              <a:buFont typeface="Arial"/>
              <a:buChar char="•"/>
            </a:pPr>
            <a:r>
              <a:rPr lang="en-US" sz="3204">
                <a:solidFill>
                  <a:srgbClr val="FFFFFF"/>
                </a:solidFill>
                <a:latin typeface="Montserrat Light"/>
              </a:rPr>
              <a:t>Sebagai dasar hukum untuk perubahan masyarakat yang dicita-citakan dan dapat diubah setiap kali ada pencapaian kemajuan dalam masyarakat komunis.</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207218"/>
            <a:ext cx="16230600" cy="4241527"/>
            <a:chOff x="0" y="0"/>
            <a:chExt cx="6578336" cy="1719110"/>
          </a:xfrm>
        </p:grpSpPr>
        <p:sp>
          <p:nvSpPr>
            <p:cNvPr id="3" name="Freeform 3"/>
            <p:cNvSpPr/>
            <p:nvPr/>
          </p:nvSpPr>
          <p:spPr>
            <a:xfrm>
              <a:off x="0" y="0"/>
              <a:ext cx="6578336" cy="1719110"/>
            </a:xfrm>
            <a:custGeom>
              <a:avLst/>
              <a:gdLst/>
              <a:ahLst/>
              <a:cxnLst/>
              <a:rect l="l" t="t" r="r" b="b"/>
              <a:pathLst>
                <a:path w="6578336" h="1719110">
                  <a:moveTo>
                    <a:pt x="0" y="0"/>
                  </a:moveTo>
                  <a:lnTo>
                    <a:pt x="6578336" y="0"/>
                  </a:lnTo>
                  <a:lnTo>
                    <a:pt x="6578336" y="1719110"/>
                  </a:lnTo>
                  <a:lnTo>
                    <a:pt x="0" y="1719110"/>
                  </a:lnTo>
                  <a:close/>
                </a:path>
              </a:pathLst>
            </a:custGeom>
            <a:solidFill>
              <a:srgbClr val="FFFFFF"/>
            </a:solidFill>
          </p:spPr>
        </p:sp>
        <p:sp>
          <p:nvSpPr>
            <p:cNvPr id="4" name="Freeform 4"/>
            <p:cNvSpPr/>
            <p:nvPr/>
          </p:nvSpPr>
          <p:spPr>
            <a:xfrm>
              <a:off x="59690" y="59690"/>
              <a:ext cx="6457686" cy="1598460"/>
            </a:xfrm>
            <a:custGeom>
              <a:avLst/>
              <a:gdLst/>
              <a:ahLst/>
              <a:cxnLst/>
              <a:rect l="l" t="t" r="r" b="b"/>
              <a:pathLst>
                <a:path w="6457686" h="1598460">
                  <a:moveTo>
                    <a:pt x="0" y="0"/>
                  </a:moveTo>
                  <a:lnTo>
                    <a:pt x="6457686" y="0"/>
                  </a:lnTo>
                  <a:lnTo>
                    <a:pt x="6457686" y="1598460"/>
                  </a:lnTo>
                  <a:lnTo>
                    <a:pt x="0" y="1598460"/>
                  </a:lnTo>
                  <a:close/>
                </a:path>
              </a:pathLst>
            </a:custGeom>
            <a:solidFill>
              <a:srgbClr val="9AC026"/>
            </a:solidFill>
          </p:spPr>
        </p:sp>
      </p:grpSp>
      <p:sp>
        <p:nvSpPr>
          <p:cNvPr id="5" name="AutoShape 5"/>
          <p:cNvSpPr/>
          <p:nvPr/>
        </p:nvSpPr>
        <p:spPr>
          <a:xfrm>
            <a:off x="1028700" y="2936349"/>
            <a:ext cx="16230600" cy="1428832"/>
          </a:xfrm>
          <a:prstGeom prst="rect">
            <a:avLst/>
          </a:prstGeom>
          <a:solidFill>
            <a:srgbClr val="FFFFFF"/>
          </a:solidFill>
        </p:spPr>
      </p:sp>
      <p:sp>
        <p:nvSpPr>
          <p:cNvPr id="6" name="TextBox 6"/>
          <p:cNvSpPr txBox="1"/>
          <p:nvPr/>
        </p:nvSpPr>
        <p:spPr>
          <a:xfrm>
            <a:off x="1721547" y="4511236"/>
            <a:ext cx="14844906" cy="3937508"/>
          </a:xfrm>
          <a:prstGeom prst="rect">
            <a:avLst/>
          </a:prstGeom>
        </p:spPr>
        <p:txBody>
          <a:bodyPr lIns="0" tIns="0" rIns="0" bIns="0" rtlCol="0" anchor="t">
            <a:spAutoFit/>
          </a:bodyPr>
          <a:lstStyle/>
          <a:p>
            <a:pPr algn="just">
              <a:lnSpc>
                <a:spcPts val="3472"/>
              </a:lnSpc>
            </a:pPr>
            <a:r>
              <a:rPr lang="en-US" sz="2480">
                <a:solidFill>
                  <a:srgbClr val="FFFFFF"/>
                </a:solidFill>
                <a:latin typeface="Montserrat Light"/>
              </a:rPr>
              <a:t>Dari 18 Agustus 1945 sampai 27 Desember 1949 berlakulah Undang-Undang Dasar 1945. Menurut ketentuan undang-undang dasar ini sistem pemerintahan Indonesiabersifat presidensiil, dalam arti bahwa para menteritidak bertanggungjawab kepada badan legislatif, tetapi hanya bertindaksebagai pembantu presiden. Akan tetapi mulai bulan November 1945, berdasarkan maklumat Wakil Presiden No. X tanggal 16 Oktober 1945, Pengumuman Badan Pekerja 11 November 1945, dan Maklumat Pemerintah tanggal 14 November 1945, tanggung jawab politik terletakditangan para menteri. Maka terjadilah peralihan sistem pemerintahan, dari presidensial ke parlementer.</a:t>
            </a:r>
          </a:p>
          <a:p>
            <a:pPr algn="just">
              <a:lnSpc>
                <a:spcPts val="3472"/>
              </a:lnSpc>
            </a:pPr>
            <a:endParaRPr lang="en-US" sz="2480">
              <a:solidFill>
                <a:srgbClr val="FFFFFF"/>
              </a:solidFill>
              <a:latin typeface="Montserrat Light"/>
            </a:endParaRPr>
          </a:p>
        </p:txBody>
      </p:sp>
      <p:sp>
        <p:nvSpPr>
          <p:cNvPr id="7" name="TextBox 7"/>
          <p:cNvSpPr txBox="1"/>
          <p:nvPr/>
        </p:nvSpPr>
        <p:spPr>
          <a:xfrm>
            <a:off x="1759287" y="3162529"/>
            <a:ext cx="10917675" cy="997064"/>
          </a:xfrm>
          <a:prstGeom prst="rect">
            <a:avLst/>
          </a:prstGeom>
        </p:spPr>
        <p:txBody>
          <a:bodyPr lIns="0" tIns="0" rIns="0" bIns="0" rtlCol="0" anchor="t">
            <a:spAutoFit/>
          </a:bodyPr>
          <a:lstStyle/>
          <a:p>
            <a:pPr>
              <a:lnSpc>
                <a:spcPts val="3843"/>
              </a:lnSpc>
            </a:pPr>
            <a:r>
              <a:rPr lang="en-US" sz="2745" spc="302">
                <a:solidFill>
                  <a:srgbClr val="9AC026"/>
                </a:solidFill>
                <a:latin typeface="Montserrat Light Bold"/>
              </a:rPr>
              <a:t>PERIODE PERTAMA : UUD 1945 </a:t>
            </a:r>
          </a:p>
          <a:p>
            <a:pPr>
              <a:lnSpc>
                <a:spcPts val="3843"/>
              </a:lnSpc>
            </a:pPr>
            <a:r>
              <a:rPr lang="en-US" sz="2745" spc="302">
                <a:solidFill>
                  <a:srgbClr val="9AC026"/>
                </a:solidFill>
                <a:latin typeface="Montserrat Light Bold"/>
              </a:rPr>
              <a:t>(18 AGUSTUS 1945-27 DESEMBER 1949)</a:t>
            </a:r>
          </a:p>
        </p:txBody>
      </p:sp>
      <p:sp>
        <p:nvSpPr>
          <p:cNvPr id="8" name="TextBox 8"/>
          <p:cNvSpPr txBox="1"/>
          <p:nvPr/>
        </p:nvSpPr>
        <p:spPr>
          <a:xfrm>
            <a:off x="4164076" y="9438748"/>
            <a:ext cx="10150348" cy="358775"/>
          </a:xfrm>
          <a:prstGeom prst="rect">
            <a:avLst/>
          </a:prstGeom>
        </p:spPr>
        <p:txBody>
          <a:bodyPr lIns="0" tIns="0" rIns="0" bIns="0" rtlCol="0" anchor="t">
            <a:spAutoFit/>
          </a:bodyPr>
          <a:lstStyle/>
          <a:p>
            <a:pPr algn="ctr">
              <a:lnSpc>
                <a:spcPts val="2800"/>
              </a:lnSpc>
            </a:pPr>
            <a:r>
              <a:rPr lang="en-US" sz="2000" spc="584">
                <a:solidFill>
                  <a:srgbClr val="FFFFFF"/>
                </a:solidFill>
                <a:latin typeface="Gidole"/>
              </a:rPr>
              <a:t>PENDIDIKAN KEWARGANEGARAAN  |  KONSTITUSI NEGARA</a:t>
            </a:r>
          </a:p>
        </p:txBody>
      </p:sp>
      <p:sp>
        <p:nvSpPr>
          <p:cNvPr id="9" name="AutoShape 9"/>
          <p:cNvSpPr/>
          <p:nvPr/>
        </p:nvSpPr>
        <p:spPr>
          <a:xfrm>
            <a:off x="-171450" y="-142875"/>
            <a:ext cx="18821400" cy="2020765"/>
          </a:xfrm>
          <a:prstGeom prst="rect">
            <a:avLst/>
          </a:prstGeom>
          <a:solidFill>
            <a:srgbClr val="FFFFFF"/>
          </a:solidFill>
        </p:spPr>
      </p:sp>
      <p:sp>
        <p:nvSpPr>
          <p:cNvPr id="10" name="TextBox 10"/>
          <p:cNvSpPr txBox="1"/>
          <p:nvPr/>
        </p:nvSpPr>
        <p:spPr>
          <a:xfrm>
            <a:off x="595014" y="410677"/>
            <a:ext cx="17097972" cy="832600"/>
          </a:xfrm>
          <a:prstGeom prst="rect">
            <a:avLst/>
          </a:prstGeom>
        </p:spPr>
        <p:txBody>
          <a:bodyPr lIns="0" tIns="0" rIns="0" bIns="0" rtlCol="0" anchor="t">
            <a:spAutoFit/>
          </a:bodyPr>
          <a:lstStyle/>
          <a:p>
            <a:pPr algn="ctr">
              <a:lnSpc>
                <a:spcPts val="7200"/>
              </a:lnSpc>
            </a:pPr>
            <a:r>
              <a:rPr lang="en-US" sz="4800" dirty="0" err="1">
                <a:solidFill>
                  <a:srgbClr val="9AC026"/>
                </a:solidFill>
                <a:latin typeface="Gidole Bold"/>
              </a:rPr>
              <a:t>Konstitusi-Konstitusi</a:t>
            </a:r>
            <a:r>
              <a:rPr lang="en-US" sz="4800" dirty="0">
                <a:solidFill>
                  <a:srgbClr val="9AC026"/>
                </a:solidFill>
                <a:latin typeface="Gidole Bold"/>
              </a:rPr>
              <a:t> yang </a:t>
            </a:r>
            <a:r>
              <a:rPr lang="en-US" sz="4800" dirty="0" err="1">
                <a:solidFill>
                  <a:srgbClr val="9AC026"/>
                </a:solidFill>
                <a:latin typeface="Gidole Bold"/>
              </a:rPr>
              <a:t>pernah</a:t>
            </a:r>
            <a:r>
              <a:rPr lang="en-US" sz="4800" dirty="0">
                <a:solidFill>
                  <a:srgbClr val="9AC026"/>
                </a:solidFill>
                <a:latin typeface="Gidole Bold"/>
              </a:rPr>
              <a:t> </a:t>
            </a:r>
            <a:r>
              <a:rPr lang="en-US" sz="4800" dirty="0" err="1">
                <a:solidFill>
                  <a:srgbClr val="9AC026"/>
                </a:solidFill>
                <a:latin typeface="Gidole Bold"/>
              </a:rPr>
              <a:t>digunakan</a:t>
            </a:r>
            <a:r>
              <a:rPr lang="en-US" sz="4800" dirty="0">
                <a:solidFill>
                  <a:srgbClr val="9AC026"/>
                </a:solidFill>
                <a:latin typeface="Gidole Bold"/>
              </a:rPr>
              <a:t> di Indonesia</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sp>
        <p:nvSpPr>
          <p:cNvPr id="2" name="TextBox 2"/>
          <p:cNvSpPr txBox="1"/>
          <p:nvPr/>
        </p:nvSpPr>
        <p:spPr>
          <a:xfrm>
            <a:off x="4164076" y="9533998"/>
            <a:ext cx="10150348" cy="358775"/>
          </a:xfrm>
          <a:prstGeom prst="rect">
            <a:avLst/>
          </a:prstGeom>
        </p:spPr>
        <p:txBody>
          <a:bodyPr lIns="0" tIns="0" rIns="0" bIns="0" rtlCol="0" anchor="t">
            <a:spAutoFit/>
          </a:bodyPr>
          <a:lstStyle/>
          <a:p>
            <a:pPr algn="ctr">
              <a:lnSpc>
                <a:spcPts val="2800"/>
              </a:lnSpc>
            </a:pPr>
            <a:r>
              <a:rPr lang="en-US" sz="2000" spc="584">
                <a:solidFill>
                  <a:srgbClr val="FFFFFF"/>
                </a:solidFill>
                <a:latin typeface="Gidole"/>
              </a:rPr>
              <a:t>PENDIDIKAN KEWARGANEGARAAN  |  KONSTITUSI NEGARA</a:t>
            </a:r>
          </a:p>
        </p:txBody>
      </p:sp>
      <p:sp>
        <p:nvSpPr>
          <p:cNvPr id="3" name="AutoShape 3"/>
          <p:cNvSpPr/>
          <p:nvPr/>
        </p:nvSpPr>
        <p:spPr>
          <a:xfrm>
            <a:off x="-171450" y="-142875"/>
            <a:ext cx="18821400" cy="2020765"/>
          </a:xfrm>
          <a:prstGeom prst="rect">
            <a:avLst/>
          </a:prstGeom>
          <a:solidFill>
            <a:srgbClr val="FFFFFF"/>
          </a:solidFill>
        </p:spPr>
      </p:sp>
      <p:grpSp>
        <p:nvGrpSpPr>
          <p:cNvPr id="5" name="Group 5"/>
          <p:cNvGrpSpPr/>
          <p:nvPr/>
        </p:nvGrpSpPr>
        <p:grpSpPr>
          <a:xfrm>
            <a:off x="1028700" y="3713383"/>
            <a:ext cx="16230600" cy="5544917"/>
            <a:chOff x="0" y="0"/>
            <a:chExt cx="6578336" cy="2247380"/>
          </a:xfrm>
        </p:grpSpPr>
        <p:sp>
          <p:nvSpPr>
            <p:cNvPr id="6" name="Freeform 6"/>
            <p:cNvSpPr/>
            <p:nvPr/>
          </p:nvSpPr>
          <p:spPr>
            <a:xfrm>
              <a:off x="0" y="0"/>
              <a:ext cx="6578336" cy="2247380"/>
            </a:xfrm>
            <a:custGeom>
              <a:avLst/>
              <a:gdLst/>
              <a:ahLst/>
              <a:cxnLst/>
              <a:rect l="l" t="t" r="r" b="b"/>
              <a:pathLst>
                <a:path w="6578336" h="2247380">
                  <a:moveTo>
                    <a:pt x="0" y="0"/>
                  </a:moveTo>
                  <a:lnTo>
                    <a:pt x="6578336" y="0"/>
                  </a:lnTo>
                  <a:lnTo>
                    <a:pt x="6578336" y="2247380"/>
                  </a:lnTo>
                  <a:lnTo>
                    <a:pt x="0" y="2247380"/>
                  </a:lnTo>
                  <a:close/>
                </a:path>
              </a:pathLst>
            </a:custGeom>
            <a:solidFill>
              <a:srgbClr val="FFFFFF"/>
            </a:solidFill>
          </p:spPr>
        </p:sp>
        <p:sp>
          <p:nvSpPr>
            <p:cNvPr id="7" name="Freeform 7"/>
            <p:cNvSpPr/>
            <p:nvPr/>
          </p:nvSpPr>
          <p:spPr>
            <a:xfrm>
              <a:off x="59690" y="59690"/>
              <a:ext cx="6457686" cy="2126730"/>
            </a:xfrm>
            <a:custGeom>
              <a:avLst/>
              <a:gdLst/>
              <a:ahLst/>
              <a:cxnLst/>
              <a:rect l="l" t="t" r="r" b="b"/>
              <a:pathLst>
                <a:path w="6457686" h="2126730">
                  <a:moveTo>
                    <a:pt x="0" y="0"/>
                  </a:moveTo>
                  <a:lnTo>
                    <a:pt x="6457686" y="0"/>
                  </a:lnTo>
                  <a:lnTo>
                    <a:pt x="6457686" y="2126730"/>
                  </a:lnTo>
                  <a:lnTo>
                    <a:pt x="0" y="2126730"/>
                  </a:lnTo>
                  <a:close/>
                </a:path>
              </a:pathLst>
            </a:custGeom>
            <a:solidFill>
              <a:srgbClr val="9AC026"/>
            </a:solidFill>
          </p:spPr>
        </p:sp>
      </p:grpSp>
      <p:sp>
        <p:nvSpPr>
          <p:cNvPr id="8" name="AutoShape 8"/>
          <p:cNvSpPr/>
          <p:nvPr/>
        </p:nvSpPr>
        <p:spPr>
          <a:xfrm>
            <a:off x="1028700" y="2442514"/>
            <a:ext cx="16230600" cy="1402142"/>
          </a:xfrm>
          <a:prstGeom prst="rect">
            <a:avLst/>
          </a:prstGeom>
          <a:solidFill>
            <a:srgbClr val="FFFFFF"/>
          </a:solidFill>
        </p:spPr>
      </p:sp>
      <p:sp>
        <p:nvSpPr>
          <p:cNvPr id="9" name="TextBox 9"/>
          <p:cNvSpPr txBox="1"/>
          <p:nvPr/>
        </p:nvSpPr>
        <p:spPr>
          <a:xfrm>
            <a:off x="1494753" y="4006342"/>
            <a:ext cx="15298494" cy="5251958"/>
          </a:xfrm>
          <a:prstGeom prst="rect">
            <a:avLst/>
          </a:prstGeom>
        </p:spPr>
        <p:txBody>
          <a:bodyPr lIns="0" tIns="0" rIns="0" bIns="0" rtlCol="0" anchor="t">
            <a:spAutoFit/>
          </a:bodyPr>
          <a:lstStyle/>
          <a:p>
            <a:pPr algn="just">
              <a:lnSpc>
                <a:spcPts val="3472"/>
              </a:lnSpc>
            </a:pPr>
            <a:r>
              <a:rPr lang="en-US" sz="2480">
                <a:solidFill>
                  <a:srgbClr val="FFFFFF"/>
                </a:solidFill>
                <a:latin typeface="Montserrat Light"/>
              </a:rPr>
              <a:t>Dalam kondisi Indonesia yang baru saja menyatakan kemerdekaan, Belanda berkeinginan untuk berkuasa lagi di Indonesia, melalui Agresi I tahun 1947 dan Agresi II tahun 1948. Karena perlawanan sengit bangsa Indonesia, Belanda gagal menguasai Indonesia. Tahun1949 diadakanKonferensi Meja Bundar (KMB) di Den Haag, Belanda. Salah satu hasil KMB yaitu mendirikan Negara Republik Indonesia Serikat dengan UUD RIS, Negara Republik Indonesia (RI) secara hukum masih tetap ada. Undang-Undang Dasar 1945 yang semula berlakuuntuk seluruh wilayah Indonesia mulai tanggal 27 Desember 1949 hanya berlaku dalam wilayah Negara Bagian Republik Indonesia saja.</a:t>
            </a:r>
          </a:p>
          <a:p>
            <a:pPr algn="just">
              <a:lnSpc>
                <a:spcPts val="3472"/>
              </a:lnSpc>
            </a:pPr>
            <a:r>
              <a:rPr lang="en-US" sz="2480">
                <a:solidFill>
                  <a:srgbClr val="FFFFFF"/>
                </a:solidFill>
                <a:latin typeface="Montserrat Light"/>
              </a:rPr>
              <a:t>Negara RIS dengan Konstitusi RIS berlangsung sangat singkat karena memang tidak sesuai dengan jiwa proklamasi kemerdekaan yang menghendaki negara kesatuan, dan tidak menginginkan negara dalam negara, sehingga beberapa negara bagian meleburkan diri lagi dengan Republik Indonesia.</a:t>
            </a:r>
          </a:p>
          <a:p>
            <a:pPr algn="just">
              <a:lnSpc>
                <a:spcPts val="3472"/>
              </a:lnSpc>
            </a:pPr>
            <a:endParaRPr lang="en-US" sz="2480">
              <a:solidFill>
                <a:srgbClr val="FFFFFF"/>
              </a:solidFill>
              <a:latin typeface="Montserrat Light"/>
            </a:endParaRPr>
          </a:p>
        </p:txBody>
      </p:sp>
      <p:sp>
        <p:nvSpPr>
          <p:cNvPr id="10" name="TextBox 10"/>
          <p:cNvSpPr txBox="1"/>
          <p:nvPr/>
        </p:nvSpPr>
        <p:spPr>
          <a:xfrm>
            <a:off x="1652263" y="2674450"/>
            <a:ext cx="13826557" cy="934158"/>
          </a:xfrm>
          <a:prstGeom prst="rect">
            <a:avLst/>
          </a:prstGeom>
        </p:spPr>
        <p:txBody>
          <a:bodyPr lIns="0" tIns="0" rIns="0" bIns="0" rtlCol="0" anchor="t">
            <a:spAutoFit/>
          </a:bodyPr>
          <a:lstStyle/>
          <a:p>
            <a:pPr>
              <a:lnSpc>
                <a:spcPts val="3635"/>
              </a:lnSpc>
            </a:pPr>
            <a:r>
              <a:rPr lang="en-US" sz="2597" spc="285">
                <a:solidFill>
                  <a:srgbClr val="9AC026"/>
                </a:solidFill>
                <a:latin typeface="Montserrat Light Bold"/>
              </a:rPr>
              <a:t>PERIODE KEDUA : KONSTITUSI RIS </a:t>
            </a:r>
          </a:p>
          <a:p>
            <a:pPr>
              <a:lnSpc>
                <a:spcPts val="3635"/>
              </a:lnSpc>
            </a:pPr>
            <a:r>
              <a:rPr lang="en-US" sz="2597" spc="285">
                <a:solidFill>
                  <a:srgbClr val="9AC026"/>
                </a:solidFill>
                <a:latin typeface="Montserrat Light Bold"/>
              </a:rPr>
              <a:t>(27 DESEMBER 1945 - 17 AGUSTUS 1950)</a:t>
            </a:r>
          </a:p>
        </p:txBody>
      </p:sp>
      <p:sp>
        <p:nvSpPr>
          <p:cNvPr id="11" name="TextBox 10"/>
          <p:cNvSpPr txBox="1"/>
          <p:nvPr/>
        </p:nvSpPr>
        <p:spPr>
          <a:xfrm>
            <a:off x="595014" y="410677"/>
            <a:ext cx="17097972" cy="832600"/>
          </a:xfrm>
          <a:prstGeom prst="rect">
            <a:avLst/>
          </a:prstGeom>
        </p:spPr>
        <p:txBody>
          <a:bodyPr lIns="0" tIns="0" rIns="0" bIns="0" rtlCol="0" anchor="t">
            <a:spAutoFit/>
          </a:bodyPr>
          <a:lstStyle/>
          <a:p>
            <a:pPr algn="ctr">
              <a:lnSpc>
                <a:spcPts val="7200"/>
              </a:lnSpc>
            </a:pPr>
            <a:r>
              <a:rPr lang="en-US" sz="4800" dirty="0" err="1">
                <a:solidFill>
                  <a:srgbClr val="9AC026"/>
                </a:solidFill>
                <a:latin typeface="Gidole Bold"/>
              </a:rPr>
              <a:t>Konstitusi-Konstitusi</a:t>
            </a:r>
            <a:r>
              <a:rPr lang="en-US" sz="4800" dirty="0">
                <a:solidFill>
                  <a:srgbClr val="9AC026"/>
                </a:solidFill>
                <a:latin typeface="Gidole Bold"/>
              </a:rPr>
              <a:t> yang </a:t>
            </a:r>
            <a:r>
              <a:rPr lang="en-US" sz="4800" dirty="0" err="1">
                <a:solidFill>
                  <a:srgbClr val="9AC026"/>
                </a:solidFill>
                <a:latin typeface="Gidole Bold"/>
              </a:rPr>
              <a:t>pernah</a:t>
            </a:r>
            <a:r>
              <a:rPr lang="en-US" sz="4800" dirty="0">
                <a:solidFill>
                  <a:srgbClr val="9AC026"/>
                </a:solidFill>
                <a:latin typeface="Gidole Bold"/>
              </a:rPr>
              <a:t> </a:t>
            </a:r>
            <a:r>
              <a:rPr lang="en-US" sz="4800" dirty="0" err="1">
                <a:solidFill>
                  <a:srgbClr val="9AC026"/>
                </a:solidFill>
                <a:latin typeface="Gidole Bold"/>
              </a:rPr>
              <a:t>digunakan</a:t>
            </a:r>
            <a:r>
              <a:rPr lang="en-US" sz="4800" dirty="0">
                <a:solidFill>
                  <a:srgbClr val="9AC026"/>
                </a:solidFill>
                <a:latin typeface="Gidole Bold"/>
              </a:rPr>
              <a:t> di Indonesia</a:t>
            </a: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977152"/>
            <a:ext cx="16230600" cy="5281148"/>
            <a:chOff x="0" y="0"/>
            <a:chExt cx="6578336" cy="2140473"/>
          </a:xfrm>
        </p:grpSpPr>
        <p:sp>
          <p:nvSpPr>
            <p:cNvPr id="3" name="Freeform 3"/>
            <p:cNvSpPr/>
            <p:nvPr/>
          </p:nvSpPr>
          <p:spPr>
            <a:xfrm>
              <a:off x="0" y="0"/>
              <a:ext cx="6578336" cy="2140473"/>
            </a:xfrm>
            <a:custGeom>
              <a:avLst/>
              <a:gdLst/>
              <a:ahLst/>
              <a:cxnLst/>
              <a:rect l="l" t="t" r="r" b="b"/>
              <a:pathLst>
                <a:path w="6578336" h="2140473">
                  <a:moveTo>
                    <a:pt x="0" y="0"/>
                  </a:moveTo>
                  <a:lnTo>
                    <a:pt x="6578336" y="0"/>
                  </a:lnTo>
                  <a:lnTo>
                    <a:pt x="6578336" y="2140473"/>
                  </a:lnTo>
                  <a:lnTo>
                    <a:pt x="0" y="2140473"/>
                  </a:lnTo>
                  <a:close/>
                </a:path>
              </a:pathLst>
            </a:custGeom>
            <a:solidFill>
              <a:srgbClr val="FFFFFF"/>
            </a:solidFill>
          </p:spPr>
        </p:sp>
        <p:sp>
          <p:nvSpPr>
            <p:cNvPr id="4" name="Freeform 4"/>
            <p:cNvSpPr/>
            <p:nvPr/>
          </p:nvSpPr>
          <p:spPr>
            <a:xfrm>
              <a:off x="59690" y="59690"/>
              <a:ext cx="6457686" cy="2019823"/>
            </a:xfrm>
            <a:custGeom>
              <a:avLst/>
              <a:gdLst/>
              <a:ahLst/>
              <a:cxnLst/>
              <a:rect l="l" t="t" r="r" b="b"/>
              <a:pathLst>
                <a:path w="6457686" h="2019823">
                  <a:moveTo>
                    <a:pt x="0" y="0"/>
                  </a:moveTo>
                  <a:lnTo>
                    <a:pt x="6457686" y="0"/>
                  </a:lnTo>
                  <a:lnTo>
                    <a:pt x="6457686" y="2019823"/>
                  </a:lnTo>
                  <a:lnTo>
                    <a:pt x="0" y="2019823"/>
                  </a:lnTo>
                  <a:close/>
                </a:path>
              </a:pathLst>
            </a:custGeom>
            <a:solidFill>
              <a:srgbClr val="9AC026"/>
            </a:solidFill>
          </p:spPr>
        </p:sp>
      </p:grpSp>
      <p:sp>
        <p:nvSpPr>
          <p:cNvPr id="5" name="AutoShape 5"/>
          <p:cNvSpPr/>
          <p:nvPr/>
        </p:nvSpPr>
        <p:spPr>
          <a:xfrm>
            <a:off x="1028700" y="2706284"/>
            <a:ext cx="16230600" cy="1712597"/>
          </a:xfrm>
          <a:prstGeom prst="rect">
            <a:avLst/>
          </a:prstGeom>
          <a:solidFill>
            <a:srgbClr val="FFFFFF"/>
          </a:solidFill>
        </p:spPr>
      </p:sp>
      <p:sp>
        <p:nvSpPr>
          <p:cNvPr id="6" name="TextBox 6"/>
          <p:cNvSpPr txBox="1"/>
          <p:nvPr/>
        </p:nvSpPr>
        <p:spPr>
          <a:xfrm>
            <a:off x="1768812" y="4625116"/>
            <a:ext cx="14624417" cy="4265658"/>
          </a:xfrm>
          <a:prstGeom prst="rect">
            <a:avLst/>
          </a:prstGeom>
        </p:spPr>
        <p:txBody>
          <a:bodyPr lIns="0" tIns="0" rIns="0" bIns="0" rtlCol="0" anchor="t">
            <a:spAutoFit/>
          </a:bodyPr>
          <a:lstStyle/>
          <a:p>
            <a:pPr algn="just">
              <a:lnSpc>
                <a:spcPts val="3759"/>
              </a:lnSpc>
            </a:pPr>
            <a:r>
              <a:rPr lang="en-US" sz="2685" dirty="0" err="1">
                <a:solidFill>
                  <a:srgbClr val="FFFFFF"/>
                </a:solidFill>
                <a:latin typeface="Montserrat Light"/>
              </a:rPr>
              <a:t>Perubahan</a:t>
            </a:r>
            <a:r>
              <a:rPr lang="en-US" sz="2685" dirty="0">
                <a:solidFill>
                  <a:srgbClr val="FFFFFF"/>
                </a:solidFill>
                <a:latin typeface="Montserrat Light"/>
              </a:rPr>
              <a:t> </a:t>
            </a:r>
            <a:r>
              <a:rPr lang="en-US" sz="2685" dirty="0" err="1">
                <a:solidFill>
                  <a:srgbClr val="FFFFFF"/>
                </a:solidFill>
                <a:latin typeface="Montserrat Light"/>
              </a:rPr>
              <a:t>ketatanegaraan</a:t>
            </a:r>
            <a:r>
              <a:rPr lang="en-US" sz="2685" dirty="0">
                <a:solidFill>
                  <a:srgbClr val="FFFFFF"/>
                </a:solidFill>
                <a:latin typeface="Montserrat Light"/>
              </a:rPr>
              <a:t> </a:t>
            </a:r>
            <a:r>
              <a:rPr lang="en-US" sz="2685" dirty="0" err="1">
                <a:solidFill>
                  <a:srgbClr val="FFFFFF"/>
                </a:solidFill>
                <a:latin typeface="Montserrat Light"/>
              </a:rPr>
              <a:t>dari</a:t>
            </a:r>
            <a:r>
              <a:rPr lang="en-US" sz="2685" dirty="0">
                <a:solidFill>
                  <a:srgbClr val="FFFFFF"/>
                </a:solidFill>
                <a:latin typeface="Montserrat Light"/>
              </a:rPr>
              <a:t> Negara </a:t>
            </a:r>
            <a:r>
              <a:rPr lang="en-US" sz="2685" dirty="0" err="1">
                <a:solidFill>
                  <a:srgbClr val="FFFFFF"/>
                </a:solidFill>
                <a:latin typeface="Montserrat Light"/>
              </a:rPr>
              <a:t>serikat</a:t>
            </a:r>
            <a:r>
              <a:rPr lang="en-US" sz="2685" dirty="0">
                <a:solidFill>
                  <a:srgbClr val="FFFFFF"/>
                </a:solidFill>
                <a:latin typeface="Montserrat Light"/>
              </a:rPr>
              <a:t> </a:t>
            </a:r>
            <a:r>
              <a:rPr lang="en-US" sz="2685" dirty="0" err="1">
                <a:solidFill>
                  <a:srgbClr val="FFFFFF"/>
                </a:solidFill>
                <a:latin typeface="Montserrat Light"/>
              </a:rPr>
              <a:t>menjadi</a:t>
            </a:r>
            <a:r>
              <a:rPr lang="en-US" sz="2685" dirty="0">
                <a:solidFill>
                  <a:srgbClr val="FFFFFF"/>
                </a:solidFill>
                <a:latin typeface="Montserrat Light"/>
              </a:rPr>
              <a:t> Negara </a:t>
            </a:r>
            <a:r>
              <a:rPr lang="en-US" sz="2685" dirty="0" err="1">
                <a:solidFill>
                  <a:srgbClr val="FFFFFF"/>
                </a:solidFill>
                <a:latin typeface="Montserrat Light"/>
              </a:rPr>
              <a:t>kesatuan</a:t>
            </a:r>
            <a:r>
              <a:rPr lang="en-US" sz="2685" dirty="0">
                <a:solidFill>
                  <a:srgbClr val="FFFFFF"/>
                </a:solidFill>
                <a:latin typeface="Montserrat Light"/>
              </a:rPr>
              <a:t> yang </a:t>
            </a:r>
            <a:r>
              <a:rPr lang="en-US" sz="2685" dirty="0" err="1">
                <a:solidFill>
                  <a:srgbClr val="FFFFFF"/>
                </a:solidFill>
                <a:latin typeface="Montserrat Light"/>
              </a:rPr>
              <a:t>berdasar</a:t>
            </a:r>
            <a:r>
              <a:rPr lang="en-US" sz="2685" dirty="0">
                <a:solidFill>
                  <a:srgbClr val="FFFFFF"/>
                </a:solidFill>
                <a:latin typeface="Montserrat Light"/>
              </a:rPr>
              <a:t> </a:t>
            </a:r>
            <a:r>
              <a:rPr lang="en-US" sz="2685" dirty="0" err="1">
                <a:solidFill>
                  <a:srgbClr val="FFFFFF"/>
                </a:solidFill>
                <a:latin typeface="Montserrat Light"/>
              </a:rPr>
              <a:t>Undang-Undang</a:t>
            </a:r>
            <a:r>
              <a:rPr lang="en-US" sz="2685" dirty="0">
                <a:solidFill>
                  <a:srgbClr val="FFFFFF"/>
                </a:solidFill>
                <a:latin typeface="Montserrat Light"/>
              </a:rPr>
              <a:t> </a:t>
            </a:r>
            <a:r>
              <a:rPr lang="en-US" sz="2685" dirty="0" err="1">
                <a:solidFill>
                  <a:srgbClr val="FFFFFF"/>
                </a:solidFill>
                <a:latin typeface="Montserrat Light"/>
              </a:rPr>
              <a:t>Dasar</a:t>
            </a:r>
            <a:r>
              <a:rPr lang="en-US" sz="2685" dirty="0">
                <a:solidFill>
                  <a:srgbClr val="FFFFFF"/>
                </a:solidFill>
                <a:latin typeface="Montserrat Light"/>
              </a:rPr>
              <a:t> </a:t>
            </a:r>
            <a:r>
              <a:rPr lang="en-US" sz="2685" dirty="0" err="1">
                <a:solidFill>
                  <a:srgbClr val="FFFFFF"/>
                </a:solidFill>
                <a:latin typeface="Montserrat Light"/>
              </a:rPr>
              <a:t>Sementara</a:t>
            </a:r>
            <a:r>
              <a:rPr lang="en-US" sz="2685" dirty="0">
                <a:solidFill>
                  <a:srgbClr val="FFFFFF"/>
                </a:solidFill>
                <a:latin typeface="Montserrat Light"/>
              </a:rPr>
              <a:t> 1950 yang </a:t>
            </a:r>
            <a:r>
              <a:rPr lang="en-US" sz="2685" dirty="0" err="1">
                <a:solidFill>
                  <a:srgbClr val="FFFFFF"/>
                </a:solidFill>
                <a:latin typeface="Montserrat Light"/>
              </a:rPr>
              <a:t>didalam</a:t>
            </a:r>
            <a:r>
              <a:rPr lang="en-US" sz="2685" dirty="0">
                <a:solidFill>
                  <a:srgbClr val="FFFFFF"/>
                </a:solidFill>
                <a:latin typeface="Montserrat Light"/>
              </a:rPr>
              <a:t> </a:t>
            </a:r>
            <a:r>
              <a:rPr lang="en-US" sz="2685" dirty="0" err="1">
                <a:solidFill>
                  <a:srgbClr val="FFFFFF"/>
                </a:solidFill>
                <a:latin typeface="Montserrat Light"/>
              </a:rPr>
              <a:t>Pembukaannya</a:t>
            </a:r>
            <a:r>
              <a:rPr lang="en-US" sz="2685" dirty="0">
                <a:solidFill>
                  <a:srgbClr val="FFFFFF"/>
                </a:solidFill>
                <a:latin typeface="Montserrat Light"/>
              </a:rPr>
              <a:t> </a:t>
            </a:r>
            <a:r>
              <a:rPr lang="en-US" sz="2685" dirty="0" err="1">
                <a:solidFill>
                  <a:srgbClr val="FFFFFF"/>
                </a:solidFill>
                <a:latin typeface="Montserrat Light"/>
              </a:rPr>
              <a:t>memuat</a:t>
            </a:r>
            <a:r>
              <a:rPr lang="en-US" sz="2685" dirty="0">
                <a:solidFill>
                  <a:srgbClr val="FFFFFF"/>
                </a:solidFill>
                <a:latin typeface="Montserrat Light"/>
              </a:rPr>
              <a:t> </a:t>
            </a:r>
            <a:r>
              <a:rPr lang="en-US" sz="2685" dirty="0" err="1">
                <a:solidFill>
                  <a:srgbClr val="FFFFFF"/>
                </a:solidFill>
                <a:latin typeface="Montserrat Light"/>
              </a:rPr>
              <a:t>dasar</a:t>
            </a:r>
            <a:r>
              <a:rPr lang="en-US" sz="2685" dirty="0">
                <a:solidFill>
                  <a:srgbClr val="FFFFFF"/>
                </a:solidFill>
                <a:latin typeface="Montserrat Light"/>
              </a:rPr>
              <a:t> </a:t>
            </a:r>
            <a:r>
              <a:rPr lang="en-US" sz="2685" dirty="0" err="1">
                <a:solidFill>
                  <a:srgbClr val="FFFFFF"/>
                </a:solidFill>
                <a:latin typeface="Montserrat Light"/>
              </a:rPr>
              <a:t>negara</a:t>
            </a:r>
            <a:r>
              <a:rPr lang="en-US" sz="2685" dirty="0">
                <a:solidFill>
                  <a:srgbClr val="FFFFFF"/>
                </a:solidFill>
                <a:latin typeface="Montserrat Light"/>
              </a:rPr>
              <a:t> Pancasila, </a:t>
            </a:r>
            <a:r>
              <a:rPr lang="en-US" sz="2685" dirty="0" err="1">
                <a:solidFill>
                  <a:srgbClr val="FFFFFF"/>
                </a:solidFill>
                <a:latin typeface="Montserrat Light"/>
              </a:rPr>
              <a:t>akan</a:t>
            </a:r>
            <a:r>
              <a:rPr lang="en-US" sz="2685" dirty="0">
                <a:solidFill>
                  <a:srgbClr val="FFFFFF"/>
                </a:solidFill>
                <a:latin typeface="Montserrat Light"/>
              </a:rPr>
              <a:t> </a:t>
            </a:r>
            <a:r>
              <a:rPr lang="en-US" sz="2685" dirty="0" err="1">
                <a:solidFill>
                  <a:srgbClr val="FFFFFF"/>
                </a:solidFill>
                <a:latin typeface="Montserrat Light"/>
              </a:rPr>
              <a:t>tetapi</a:t>
            </a:r>
            <a:r>
              <a:rPr lang="en-US" sz="2685" dirty="0">
                <a:solidFill>
                  <a:srgbClr val="FFFFFF"/>
                </a:solidFill>
                <a:latin typeface="Montserrat Light"/>
              </a:rPr>
              <a:t> </a:t>
            </a:r>
            <a:r>
              <a:rPr lang="en-US" sz="2685" dirty="0" err="1">
                <a:solidFill>
                  <a:srgbClr val="FFFFFF"/>
                </a:solidFill>
                <a:latin typeface="Montserrat Light"/>
              </a:rPr>
              <a:t>pelaksanaan</a:t>
            </a:r>
            <a:r>
              <a:rPr lang="en-US" sz="2685" dirty="0">
                <a:solidFill>
                  <a:srgbClr val="FFFFFF"/>
                </a:solidFill>
                <a:latin typeface="Montserrat Light"/>
              </a:rPr>
              <a:t> </a:t>
            </a:r>
            <a:r>
              <a:rPr lang="en-US" sz="2685" dirty="0" err="1">
                <a:solidFill>
                  <a:srgbClr val="FFFFFF"/>
                </a:solidFill>
                <a:latin typeface="Montserrat Light"/>
              </a:rPr>
              <a:t>sistem</a:t>
            </a:r>
            <a:r>
              <a:rPr lang="en-US" sz="2685" dirty="0">
                <a:solidFill>
                  <a:srgbClr val="FFFFFF"/>
                </a:solidFill>
                <a:latin typeface="Montserrat Light"/>
              </a:rPr>
              <a:t> </a:t>
            </a:r>
            <a:r>
              <a:rPr lang="en-US" sz="2685" dirty="0" err="1">
                <a:solidFill>
                  <a:srgbClr val="FFFFFF"/>
                </a:solidFill>
                <a:latin typeface="Montserrat Light"/>
              </a:rPr>
              <a:t>pemerintahannya</a:t>
            </a:r>
            <a:r>
              <a:rPr lang="en-US" sz="2685" dirty="0">
                <a:solidFill>
                  <a:srgbClr val="FFFFFF"/>
                </a:solidFill>
                <a:latin typeface="Montserrat Light"/>
              </a:rPr>
              <a:t> </a:t>
            </a:r>
            <a:r>
              <a:rPr lang="en-US" sz="2685" dirty="0" err="1">
                <a:solidFill>
                  <a:srgbClr val="FFFFFF"/>
                </a:solidFill>
                <a:latin typeface="Montserrat Light"/>
              </a:rPr>
              <a:t>menggunakan</a:t>
            </a:r>
            <a:r>
              <a:rPr lang="en-US" sz="2685" dirty="0">
                <a:solidFill>
                  <a:srgbClr val="FFFFFF"/>
                </a:solidFill>
                <a:latin typeface="Montserrat Light"/>
              </a:rPr>
              <a:t> </a:t>
            </a:r>
            <a:r>
              <a:rPr lang="en-US" sz="2685" dirty="0" err="1">
                <a:solidFill>
                  <a:srgbClr val="FFFFFF"/>
                </a:solidFill>
                <a:latin typeface="Montserrat Light"/>
              </a:rPr>
              <a:t>sistem</a:t>
            </a:r>
            <a:r>
              <a:rPr lang="en-US" sz="2685" dirty="0">
                <a:solidFill>
                  <a:srgbClr val="FFFFFF"/>
                </a:solidFill>
                <a:latin typeface="Montserrat Light"/>
              </a:rPr>
              <a:t> </a:t>
            </a:r>
            <a:r>
              <a:rPr lang="en-US" sz="2685" dirty="0" err="1">
                <a:solidFill>
                  <a:srgbClr val="FFFFFF"/>
                </a:solidFill>
                <a:latin typeface="Montserrat Light"/>
              </a:rPr>
              <a:t>kabinet</a:t>
            </a:r>
            <a:r>
              <a:rPr lang="en-US" sz="2685" dirty="0">
                <a:solidFill>
                  <a:srgbClr val="FFFFFF"/>
                </a:solidFill>
                <a:latin typeface="Montserrat Light"/>
              </a:rPr>
              <a:t> </a:t>
            </a:r>
            <a:r>
              <a:rPr lang="en-US" sz="2685" dirty="0" err="1">
                <a:solidFill>
                  <a:srgbClr val="FFFFFF"/>
                </a:solidFill>
                <a:latin typeface="Montserrat Light"/>
              </a:rPr>
              <a:t>parlementer</a:t>
            </a:r>
            <a:r>
              <a:rPr lang="en-US" sz="2685" dirty="0">
                <a:solidFill>
                  <a:srgbClr val="FFFFFF"/>
                </a:solidFill>
                <a:latin typeface="Montserrat Light"/>
              </a:rPr>
              <a:t> yang </a:t>
            </a:r>
            <a:r>
              <a:rPr lang="en-US" sz="2685" dirty="0" err="1">
                <a:solidFill>
                  <a:srgbClr val="FFFFFF"/>
                </a:solidFill>
                <a:latin typeface="Montserrat Light"/>
              </a:rPr>
              <a:t>tidak</a:t>
            </a:r>
            <a:r>
              <a:rPr lang="en-US" sz="2685" dirty="0">
                <a:solidFill>
                  <a:srgbClr val="FFFFFF"/>
                </a:solidFill>
                <a:latin typeface="Montserrat Light"/>
              </a:rPr>
              <a:t> </a:t>
            </a:r>
            <a:r>
              <a:rPr lang="en-US" sz="2685" dirty="0" err="1">
                <a:solidFill>
                  <a:srgbClr val="FFFFFF"/>
                </a:solidFill>
                <a:latin typeface="Montserrat Light"/>
              </a:rPr>
              <a:t>cocok</a:t>
            </a:r>
            <a:r>
              <a:rPr lang="en-US" sz="2685" dirty="0">
                <a:solidFill>
                  <a:srgbClr val="FFFFFF"/>
                </a:solidFill>
                <a:latin typeface="Montserrat Light"/>
              </a:rPr>
              <a:t> </a:t>
            </a:r>
            <a:r>
              <a:rPr lang="en-US" sz="2685" dirty="0" err="1">
                <a:solidFill>
                  <a:srgbClr val="FFFFFF"/>
                </a:solidFill>
                <a:latin typeface="Montserrat Light"/>
              </a:rPr>
              <a:t>dengan</a:t>
            </a:r>
            <a:r>
              <a:rPr lang="en-US" sz="2685" dirty="0">
                <a:solidFill>
                  <a:srgbClr val="FFFFFF"/>
                </a:solidFill>
                <a:latin typeface="Montserrat Light"/>
              </a:rPr>
              <a:t> </a:t>
            </a:r>
            <a:r>
              <a:rPr lang="en-US" sz="2685" dirty="0" err="1">
                <a:solidFill>
                  <a:srgbClr val="FFFFFF"/>
                </a:solidFill>
                <a:latin typeface="Montserrat Light"/>
              </a:rPr>
              <a:t>jiwa</a:t>
            </a:r>
            <a:r>
              <a:rPr lang="en-US" sz="2685" dirty="0">
                <a:solidFill>
                  <a:srgbClr val="FFFFFF"/>
                </a:solidFill>
                <a:latin typeface="Montserrat Light"/>
              </a:rPr>
              <a:t> Pancasila, </a:t>
            </a:r>
            <a:r>
              <a:rPr lang="en-US" sz="2685" dirty="0" err="1">
                <a:solidFill>
                  <a:srgbClr val="FFFFFF"/>
                </a:solidFill>
                <a:latin typeface="Montserrat Light"/>
              </a:rPr>
              <a:t>sehingga</a:t>
            </a:r>
            <a:r>
              <a:rPr lang="en-US" sz="2685" dirty="0">
                <a:solidFill>
                  <a:srgbClr val="FFFFFF"/>
                </a:solidFill>
                <a:latin typeface="Montserrat Light"/>
              </a:rPr>
              <a:t> </a:t>
            </a:r>
            <a:r>
              <a:rPr lang="en-US" sz="2685" dirty="0" err="1">
                <a:solidFill>
                  <a:srgbClr val="FFFFFF"/>
                </a:solidFill>
                <a:latin typeface="Montserrat Light"/>
              </a:rPr>
              <a:t>kabinetnya</a:t>
            </a:r>
            <a:r>
              <a:rPr lang="en-US" sz="2685" dirty="0">
                <a:solidFill>
                  <a:srgbClr val="FFFFFF"/>
                </a:solidFill>
                <a:latin typeface="Montserrat Light"/>
              </a:rPr>
              <a:t> </a:t>
            </a:r>
            <a:r>
              <a:rPr lang="en-US" sz="2685" dirty="0" err="1">
                <a:solidFill>
                  <a:srgbClr val="FFFFFF"/>
                </a:solidFill>
                <a:latin typeface="Montserrat Light"/>
              </a:rPr>
              <a:t>jatuh</a:t>
            </a:r>
            <a:r>
              <a:rPr lang="en-US" sz="2685" dirty="0">
                <a:solidFill>
                  <a:srgbClr val="FFFFFF"/>
                </a:solidFill>
                <a:latin typeface="Montserrat Light"/>
              </a:rPr>
              <a:t> </a:t>
            </a:r>
            <a:r>
              <a:rPr lang="en-US" sz="2685" dirty="0" err="1">
                <a:solidFill>
                  <a:srgbClr val="FFFFFF"/>
                </a:solidFill>
                <a:latin typeface="Montserrat Light"/>
              </a:rPr>
              <a:t>bangun</a:t>
            </a:r>
            <a:r>
              <a:rPr lang="en-US" sz="2685" dirty="0">
                <a:solidFill>
                  <a:srgbClr val="FFFFFF"/>
                </a:solidFill>
                <a:latin typeface="Montserrat Light"/>
              </a:rPr>
              <a:t>, yang rata-rata </a:t>
            </a:r>
            <a:r>
              <a:rPr lang="en-US" sz="2685" dirty="0" err="1">
                <a:solidFill>
                  <a:srgbClr val="FFFFFF"/>
                </a:solidFill>
                <a:latin typeface="Montserrat Light"/>
              </a:rPr>
              <a:t>umur</a:t>
            </a:r>
            <a:r>
              <a:rPr lang="en-US" sz="2685" dirty="0">
                <a:solidFill>
                  <a:srgbClr val="FFFFFF"/>
                </a:solidFill>
                <a:latin typeface="Montserrat Light"/>
              </a:rPr>
              <a:t> </a:t>
            </a:r>
            <a:r>
              <a:rPr lang="en-US" sz="2685" dirty="0" err="1">
                <a:solidFill>
                  <a:srgbClr val="FFFFFF"/>
                </a:solidFill>
                <a:latin typeface="Montserrat Light"/>
              </a:rPr>
              <a:t>tiap-tiap</a:t>
            </a:r>
            <a:r>
              <a:rPr lang="en-US" sz="2685" dirty="0">
                <a:solidFill>
                  <a:srgbClr val="FFFFFF"/>
                </a:solidFill>
                <a:latin typeface="Montserrat Light"/>
              </a:rPr>
              <a:t> </a:t>
            </a:r>
            <a:r>
              <a:rPr lang="en-US" sz="2685" dirty="0" err="1">
                <a:solidFill>
                  <a:srgbClr val="FFFFFF"/>
                </a:solidFill>
                <a:latin typeface="Montserrat Light"/>
              </a:rPr>
              <a:t>kabinet</a:t>
            </a:r>
            <a:r>
              <a:rPr lang="en-US" sz="2685" dirty="0">
                <a:solidFill>
                  <a:srgbClr val="FFFFFF"/>
                </a:solidFill>
                <a:latin typeface="Montserrat Light"/>
              </a:rPr>
              <a:t> </a:t>
            </a:r>
            <a:r>
              <a:rPr lang="en-US" sz="2685" dirty="0" err="1">
                <a:solidFill>
                  <a:srgbClr val="FFFFFF"/>
                </a:solidFill>
                <a:latin typeface="Montserrat Light"/>
              </a:rPr>
              <a:t>kurang</a:t>
            </a:r>
            <a:r>
              <a:rPr lang="en-US" sz="2685" dirty="0">
                <a:solidFill>
                  <a:srgbClr val="FFFFFF"/>
                </a:solidFill>
                <a:latin typeface="Montserrat Light"/>
              </a:rPr>
              <a:t> </a:t>
            </a:r>
            <a:r>
              <a:rPr lang="en-US" sz="2685" dirty="0" err="1">
                <a:solidFill>
                  <a:srgbClr val="FFFFFF"/>
                </a:solidFill>
                <a:latin typeface="Montserrat Light"/>
              </a:rPr>
              <a:t>dari</a:t>
            </a:r>
            <a:r>
              <a:rPr lang="en-US" sz="2685" dirty="0">
                <a:solidFill>
                  <a:srgbClr val="FFFFFF"/>
                </a:solidFill>
                <a:latin typeface="Montserrat Light"/>
              </a:rPr>
              <a:t> </a:t>
            </a:r>
            <a:r>
              <a:rPr lang="en-US" sz="2685" dirty="0" err="1">
                <a:solidFill>
                  <a:srgbClr val="FFFFFF"/>
                </a:solidFill>
                <a:latin typeface="Montserrat Light"/>
              </a:rPr>
              <a:t>satu</a:t>
            </a:r>
            <a:r>
              <a:rPr lang="en-US" sz="2685" dirty="0">
                <a:solidFill>
                  <a:srgbClr val="FFFFFF"/>
                </a:solidFill>
                <a:latin typeface="Montserrat Light"/>
              </a:rPr>
              <a:t> </a:t>
            </a:r>
            <a:r>
              <a:rPr lang="en-US" sz="2685" dirty="0" err="1">
                <a:solidFill>
                  <a:srgbClr val="FFFFFF"/>
                </a:solidFill>
                <a:latin typeface="Montserrat Light"/>
              </a:rPr>
              <a:t>tahun</a:t>
            </a:r>
            <a:r>
              <a:rPr lang="en-US" sz="2685" dirty="0">
                <a:solidFill>
                  <a:srgbClr val="FFFFFF"/>
                </a:solidFill>
                <a:latin typeface="Montserrat Light"/>
              </a:rPr>
              <a:t>. </a:t>
            </a:r>
          </a:p>
          <a:p>
            <a:pPr algn="just">
              <a:lnSpc>
                <a:spcPts val="3759"/>
              </a:lnSpc>
            </a:pPr>
            <a:endParaRPr lang="en-US" sz="2685" dirty="0">
              <a:solidFill>
                <a:srgbClr val="FFFFFF"/>
              </a:solidFill>
              <a:latin typeface="Montserrat Light"/>
            </a:endParaRPr>
          </a:p>
          <a:p>
            <a:pPr algn="just">
              <a:lnSpc>
                <a:spcPts val="3759"/>
              </a:lnSpc>
            </a:pPr>
            <a:r>
              <a:rPr lang="en-US" sz="2685" dirty="0">
                <a:solidFill>
                  <a:srgbClr val="FFFFFF"/>
                </a:solidFill>
                <a:latin typeface="Montserrat Light"/>
              </a:rPr>
              <a:t>Noor </a:t>
            </a:r>
            <a:r>
              <a:rPr lang="en-US" sz="2685" dirty="0" err="1">
                <a:solidFill>
                  <a:srgbClr val="FFFFFF"/>
                </a:solidFill>
                <a:latin typeface="Montserrat Light"/>
              </a:rPr>
              <a:t>Ms</a:t>
            </a:r>
            <a:r>
              <a:rPr lang="en-US" sz="2685" dirty="0">
                <a:solidFill>
                  <a:srgbClr val="FFFFFF"/>
                </a:solidFill>
                <a:latin typeface="Montserrat Light"/>
              </a:rPr>
              <a:t> </a:t>
            </a:r>
            <a:r>
              <a:rPr lang="en-US" sz="2685" dirty="0" err="1">
                <a:solidFill>
                  <a:srgbClr val="FFFFFF"/>
                </a:solidFill>
                <a:latin typeface="Montserrat Light"/>
              </a:rPr>
              <a:t>Bakry</a:t>
            </a:r>
            <a:r>
              <a:rPr lang="en-US" sz="2685" dirty="0">
                <a:solidFill>
                  <a:srgbClr val="FFFFFF"/>
                </a:solidFill>
                <a:latin typeface="Montserrat Light"/>
              </a:rPr>
              <a:t> (2001:36) </a:t>
            </a:r>
            <a:r>
              <a:rPr lang="en-US" sz="2685" dirty="0" err="1">
                <a:solidFill>
                  <a:srgbClr val="FFFFFF"/>
                </a:solidFill>
                <a:latin typeface="Montserrat Light"/>
              </a:rPr>
              <a:t>memaparkan</a:t>
            </a:r>
            <a:r>
              <a:rPr lang="en-US" sz="2685" dirty="0">
                <a:solidFill>
                  <a:srgbClr val="FFFFFF"/>
                </a:solidFill>
                <a:latin typeface="Montserrat Light"/>
              </a:rPr>
              <a:t> </a:t>
            </a:r>
            <a:r>
              <a:rPr lang="en-US" sz="2685" dirty="0" err="1">
                <a:solidFill>
                  <a:srgbClr val="FFFFFF"/>
                </a:solidFill>
                <a:latin typeface="Montserrat Light"/>
              </a:rPr>
              <a:t>dari</a:t>
            </a:r>
            <a:r>
              <a:rPr lang="en-US" sz="2685" dirty="0">
                <a:solidFill>
                  <a:srgbClr val="FFFFFF"/>
                </a:solidFill>
                <a:latin typeface="Montserrat Light"/>
              </a:rPr>
              <a:t> </a:t>
            </a:r>
            <a:r>
              <a:rPr lang="en-US" sz="2685" dirty="0" err="1">
                <a:solidFill>
                  <a:srgbClr val="FFFFFF"/>
                </a:solidFill>
                <a:latin typeface="Montserrat Light"/>
              </a:rPr>
              <a:t>tahun</a:t>
            </a:r>
            <a:r>
              <a:rPr lang="en-US" sz="2685" dirty="0">
                <a:solidFill>
                  <a:srgbClr val="FFFFFF"/>
                </a:solidFill>
                <a:latin typeface="Montserrat Light"/>
              </a:rPr>
              <a:t> 1950 </a:t>
            </a:r>
            <a:r>
              <a:rPr lang="en-US" sz="2685" dirty="0" err="1">
                <a:solidFill>
                  <a:srgbClr val="FFFFFF"/>
                </a:solidFill>
                <a:latin typeface="Montserrat Light"/>
              </a:rPr>
              <a:t>sampai</a:t>
            </a:r>
            <a:r>
              <a:rPr lang="en-US" sz="2685" dirty="0">
                <a:solidFill>
                  <a:srgbClr val="FFFFFF"/>
                </a:solidFill>
                <a:latin typeface="Montserrat Light"/>
              </a:rPr>
              <a:t> </a:t>
            </a:r>
            <a:r>
              <a:rPr lang="en-US" sz="2685" dirty="0" err="1">
                <a:solidFill>
                  <a:srgbClr val="FFFFFF"/>
                </a:solidFill>
                <a:latin typeface="Montserrat Light"/>
              </a:rPr>
              <a:t>tahun</a:t>
            </a:r>
            <a:r>
              <a:rPr lang="en-US" sz="2685" dirty="0">
                <a:solidFill>
                  <a:srgbClr val="FFFFFF"/>
                </a:solidFill>
                <a:latin typeface="Montserrat Light"/>
              </a:rPr>
              <a:t> 1959 </a:t>
            </a:r>
            <a:r>
              <a:rPr lang="en-US" sz="2685" dirty="0" err="1">
                <a:solidFill>
                  <a:srgbClr val="FFFFFF"/>
                </a:solidFill>
                <a:latin typeface="Montserrat Light"/>
              </a:rPr>
              <a:t>telah</a:t>
            </a:r>
            <a:r>
              <a:rPr lang="en-US" sz="2685" dirty="0">
                <a:solidFill>
                  <a:srgbClr val="FFFFFF"/>
                </a:solidFill>
                <a:latin typeface="Montserrat Light"/>
              </a:rPr>
              <a:t> </a:t>
            </a:r>
            <a:r>
              <a:rPr lang="en-US" sz="2685" dirty="0" err="1">
                <a:solidFill>
                  <a:srgbClr val="FFFFFF"/>
                </a:solidFill>
                <a:latin typeface="Montserrat Light"/>
              </a:rPr>
              <a:t>terjadi</a:t>
            </a:r>
            <a:r>
              <a:rPr lang="en-US" sz="2685" dirty="0">
                <a:solidFill>
                  <a:srgbClr val="FFFFFF"/>
                </a:solidFill>
                <a:latin typeface="Montserrat Light"/>
              </a:rPr>
              <a:t> </a:t>
            </a:r>
            <a:r>
              <a:rPr lang="en-US" sz="2685" dirty="0" err="1">
                <a:solidFill>
                  <a:srgbClr val="FFFFFF"/>
                </a:solidFill>
                <a:latin typeface="Montserrat Light"/>
              </a:rPr>
              <a:t>pergantian</a:t>
            </a:r>
            <a:r>
              <a:rPr lang="en-US" sz="2685" dirty="0">
                <a:solidFill>
                  <a:srgbClr val="FFFFFF"/>
                </a:solidFill>
                <a:latin typeface="Montserrat Light"/>
              </a:rPr>
              <a:t> </a:t>
            </a:r>
            <a:r>
              <a:rPr lang="en-US" sz="2685" dirty="0" err="1">
                <a:solidFill>
                  <a:srgbClr val="FFFFFF"/>
                </a:solidFill>
                <a:latin typeface="Montserrat Light"/>
              </a:rPr>
              <a:t>kabinet</a:t>
            </a:r>
            <a:r>
              <a:rPr lang="en-US" sz="2685" dirty="0">
                <a:solidFill>
                  <a:srgbClr val="FFFFFF"/>
                </a:solidFill>
                <a:latin typeface="Montserrat Light"/>
              </a:rPr>
              <a:t> </a:t>
            </a:r>
            <a:r>
              <a:rPr lang="en-US" sz="2685" dirty="0" err="1">
                <a:solidFill>
                  <a:srgbClr val="FFFFFF"/>
                </a:solidFill>
                <a:latin typeface="Montserrat Light"/>
              </a:rPr>
              <a:t>sebanyak</a:t>
            </a:r>
            <a:r>
              <a:rPr lang="en-US" sz="2685" dirty="0">
                <a:solidFill>
                  <a:srgbClr val="FFFFFF"/>
                </a:solidFill>
                <a:latin typeface="Montserrat Light"/>
              </a:rPr>
              <a:t> 7 kali.</a:t>
            </a:r>
          </a:p>
        </p:txBody>
      </p:sp>
      <p:sp>
        <p:nvSpPr>
          <p:cNvPr id="7" name="TextBox 7"/>
          <p:cNvSpPr txBox="1"/>
          <p:nvPr/>
        </p:nvSpPr>
        <p:spPr>
          <a:xfrm>
            <a:off x="1768812" y="3025950"/>
            <a:ext cx="7781813" cy="997064"/>
          </a:xfrm>
          <a:prstGeom prst="rect">
            <a:avLst/>
          </a:prstGeom>
        </p:spPr>
        <p:txBody>
          <a:bodyPr lIns="0" tIns="0" rIns="0" bIns="0" rtlCol="0" anchor="t">
            <a:spAutoFit/>
          </a:bodyPr>
          <a:lstStyle/>
          <a:p>
            <a:pPr>
              <a:lnSpc>
                <a:spcPts val="3843"/>
              </a:lnSpc>
            </a:pPr>
            <a:r>
              <a:rPr lang="en-US" sz="2745" spc="302">
                <a:solidFill>
                  <a:srgbClr val="9AC026"/>
                </a:solidFill>
                <a:latin typeface="Montserrat Light Bold"/>
              </a:rPr>
              <a:t>PERIODE KETIGA; UUDS 1950 </a:t>
            </a:r>
          </a:p>
          <a:p>
            <a:pPr>
              <a:lnSpc>
                <a:spcPts val="3843"/>
              </a:lnSpc>
            </a:pPr>
            <a:r>
              <a:rPr lang="en-US" sz="2745" spc="302">
                <a:solidFill>
                  <a:srgbClr val="9AC026"/>
                </a:solidFill>
                <a:latin typeface="Montserrat Light Bold"/>
              </a:rPr>
              <a:t>(17 AGUSTUS 1950 - 5 JULI 1959)</a:t>
            </a:r>
          </a:p>
        </p:txBody>
      </p:sp>
      <p:sp>
        <p:nvSpPr>
          <p:cNvPr id="8" name="TextBox 8"/>
          <p:cNvSpPr txBox="1"/>
          <p:nvPr/>
        </p:nvSpPr>
        <p:spPr>
          <a:xfrm>
            <a:off x="4164076" y="9486373"/>
            <a:ext cx="10150348" cy="358775"/>
          </a:xfrm>
          <a:prstGeom prst="rect">
            <a:avLst/>
          </a:prstGeom>
        </p:spPr>
        <p:txBody>
          <a:bodyPr lIns="0" tIns="0" rIns="0" bIns="0" rtlCol="0" anchor="t">
            <a:spAutoFit/>
          </a:bodyPr>
          <a:lstStyle/>
          <a:p>
            <a:pPr algn="ctr">
              <a:lnSpc>
                <a:spcPts val="2800"/>
              </a:lnSpc>
            </a:pPr>
            <a:r>
              <a:rPr lang="en-US" sz="2000" spc="584">
                <a:solidFill>
                  <a:srgbClr val="FFFFFF"/>
                </a:solidFill>
                <a:latin typeface="Gidole"/>
              </a:rPr>
              <a:t>PENDIDIKAN KEWARGANEGARAAN  |  KONSTITUSI NEGARA</a:t>
            </a:r>
          </a:p>
        </p:txBody>
      </p:sp>
      <p:sp>
        <p:nvSpPr>
          <p:cNvPr id="9" name="AutoShape 9"/>
          <p:cNvSpPr/>
          <p:nvPr/>
        </p:nvSpPr>
        <p:spPr>
          <a:xfrm>
            <a:off x="-171450" y="-142875"/>
            <a:ext cx="18821400" cy="2020765"/>
          </a:xfrm>
          <a:prstGeom prst="rect">
            <a:avLst/>
          </a:prstGeom>
          <a:solidFill>
            <a:srgbClr val="FFFFFF"/>
          </a:solidFill>
        </p:spPr>
      </p:sp>
      <p:sp>
        <p:nvSpPr>
          <p:cNvPr id="11" name="TextBox 10"/>
          <p:cNvSpPr txBox="1"/>
          <p:nvPr/>
        </p:nvSpPr>
        <p:spPr>
          <a:xfrm>
            <a:off x="595014" y="410677"/>
            <a:ext cx="17097972" cy="832600"/>
          </a:xfrm>
          <a:prstGeom prst="rect">
            <a:avLst/>
          </a:prstGeom>
        </p:spPr>
        <p:txBody>
          <a:bodyPr lIns="0" tIns="0" rIns="0" bIns="0" rtlCol="0" anchor="t">
            <a:spAutoFit/>
          </a:bodyPr>
          <a:lstStyle/>
          <a:p>
            <a:pPr algn="ctr">
              <a:lnSpc>
                <a:spcPts val="7200"/>
              </a:lnSpc>
            </a:pPr>
            <a:r>
              <a:rPr lang="en-US" sz="4800" dirty="0" err="1">
                <a:solidFill>
                  <a:srgbClr val="9AC026"/>
                </a:solidFill>
                <a:latin typeface="Gidole Bold"/>
              </a:rPr>
              <a:t>Konstitusi-Konstitusi</a:t>
            </a:r>
            <a:r>
              <a:rPr lang="en-US" sz="4800" dirty="0">
                <a:solidFill>
                  <a:srgbClr val="9AC026"/>
                </a:solidFill>
                <a:latin typeface="Gidole Bold"/>
              </a:rPr>
              <a:t> yang </a:t>
            </a:r>
            <a:r>
              <a:rPr lang="en-US" sz="4800" dirty="0" err="1">
                <a:solidFill>
                  <a:srgbClr val="9AC026"/>
                </a:solidFill>
                <a:latin typeface="Gidole Bold"/>
              </a:rPr>
              <a:t>pernah</a:t>
            </a:r>
            <a:r>
              <a:rPr lang="en-US" sz="4800" dirty="0">
                <a:solidFill>
                  <a:srgbClr val="9AC026"/>
                </a:solidFill>
                <a:latin typeface="Gidole Bold"/>
              </a:rPr>
              <a:t> </a:t>
            </a:r>
            <a:r>
              <a:rPr lang="en-US" sz="4800" dirty="0" err="1">
                <a:solidFill>
                  <a:srgbClr val="9AC026"/>
                </a:solidFill>
                <a:latin typeface="Gidole Bold"/>
              </a:rPr>
              <a:t>digunakan</a:t>
            </a:r>
            <a:r>
              <a:rPr lang="en-US" sz="4800" dirty="0">
                <a:solidFill>
                  <a:srgbClr val="9AC026"/>
                </a:solidFill>
                <a:latin typeface="Gidole Bold"/>
              </a:rPr>
              <a:t> di Indonesia</a:t>
            </a: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654768"/>
            <a:ext cx="16230600" cy="5888755"/>
            <a:chOff x="0" y="0"/>
            <a:chExt cx="6578336" cy="2386739"/>
          </a:xfrm>
        </p:grpSpPr>
        <p:sp>
          <p:nvSpPr>
            <p:cNvPr id="3" name="Freeform 3"/>
            <p:cNvSpPr/>
            <p:nvPr/>
          </p:nvSpPr>
          <p:spPr>
            <a:xfrm>
              <a:off x="0" y="0"/>
              <a:ext cx="6578336" cy="2386739"/>
            </a:xfrm>
            <a:custGeom>
              <a:avLst/>
              <a:gdLst/>
              <a:ahLst/>
              <a:cxnLst/>
              <a:rect l="l" t="t" r="r" b="b"/>
              <a:pathLst>
                <a:path w="6578336" h="2386739">
                  <a:moveTo>
                    <a:pt x="0" y="0"/>
                  </a:moveTo>
                  <a:lnTo>
                    <a:pt x="6578336" y="0"/>
                  </a:lnTo>
                  <a:lnTo>
                    <a:pt x="6578336" y="2386739"/>
                  </a:lnTo>
                  <a:lnTo>
                    <a:pt x="0" y="2386739"/>
                  </a:lnTo>
                  <a:close/>
                </a:path>
              </a:pathLst>
            </a:custGeom>
            <a:solidFill>
              <a:srgbClr val="FFFFFF"/>
            </a:solidFill>
          </p:spPr>
        </p:sp>
        <p:sp>
          <p:nvSpPr>
            <p:cNvPr id="4" name="Freeform 4"/>
            <p:cNvSpPr/>
            <p:nvPr/>
          </p:nvSpPr>
          <p:spPr>
            <a:xfrm>
              <a:off x="59690" y="59690"/>
              <a:ext cx="6457686" cy="2266089"/>
            </a:xfrm>
            <a:custGeom>
              <a:avLst/>
              <a:gdLst/>
              <a:ahLst/>
              <a:cxnLst/>
              <a:rect l="l" t="t" r="r" b="b"/>
              <a:pathLst>
                <a:path w="6457686" h="2266089">
                  <a:moveTo>
                    <a:pt x="0" y="0"/>
                  </a:moveTo>
                  <a:lnTo>
                    <a:pt x="6457686" y="0"/>
                  </a:lnTo>
                  <a:lnTo>
                    <a:pt x="6457686" y="2266089"/>
                  </a:lnTo>
                  <a:lnTo>
                    <a:pt x="0" y="2266089"/>
                  </a:lnTo>
                  <a:close/>
                </a:path>
              </a:pathLst>
            </a:custGeom>
            <a:solidFill>
              <a:srgbClr val="9AC026"/>
            </a:solidFill>
          </p:spPr>
        </p:sp>
      </p:grpSp>
      <p:sp>
        <p:nvSpPr>
          <p:cNvPr id="5" name="AutoShape 5"/>
          <p:cNvSpPr/>
          <p:nvPr/>
        </p:nvSpPr>
        <p:spPr>
          <a:xfrm>
            <a:off x="1028700" y="2383899"/>
            <a:ext cx="16230600" cy="1712597"/>
          </a:xfrm>
          <a:prstGeom prst="rect">
            <a:avLst/>
          </a:prstGeom>
          <a:solidFill>
            <a:srgbClr val="FFFFFF"/>
          </a:solidFill>
        </p:spPr>
      </p:sp>
      <p:sp>
        <p:nvSpPr>
          <p:cNvPr id="6" name="TextBox 6"/>
          <p:cNvSpPr txBox="1"/>
          <p:nvPr/>
        </p:nvSpPr>
        <p:spPr>
          <a:xfrm>
            <a:off x="1377522" y="4150740"/>
            <a:ext cx="15532956" cy="5218158"/>
          </a:xfrm>
          <a:prstGeom prst="rect">
            <a:avLst/>
          </a:prstGeom>
        </p:spPr>
        <p:txBody>
          <a:bodyPr lIns="0" tIns="0" rIns="0" bIns="0" rtlCol="0" anchor="t">
            <a:spAutoFit/>
          </a:bodyPr>
          <a:lstStyle/>
          <a:p>
            <a:pPr algn="just">
              <a:lnSpc>
                <a:spcPts val="3759"/>
              </a:lnSpc>
            </a:pPr>
            <a:r>
              <a:rPr lang="en-US" sz="2685">
                <a:solidFill>
                  <a:srgbClr val="FFFFFF"/>
                </a:solidFill>
                <a:latin typeface="Montserrat Light"/>
              </a:rPr>
              <a:t>Untuk itu Presiden Soekarno mencari jalan keluarnya dengan mengeluarkan Dekrit Presiden 5 Juli 1959, yang berisikan, yaitu:</a:t>
            </a:r>
          </a:p>
          <a:p>
            <a:pPr marL="579840" lvl="1" indent="-289920" algn="just">
              <a:lnSpc>
                <a:spcPts val="3759"/>
              </a:lnSpc>
              <a:buFont typeface="Arial"/>
              <a:buChar char="•"/>
            </a:pPr>
            <a:r>
              <a:rPr lang="en-US" sz="2685">
                <a:solidFill>
                  <a:srgbClr val="FFFFFF"/>
                </a:solidFill>
                <a:latin typeface="Montserrat Light"/>
              </a:rPr>
              <a:t>Menetapkan pembubaran Konstituante</a:t>
            </a:r>
          </a:p>
          <a:p>
            <a:pPr marL="579840" lvl="1" indent="-289920" algn="just">
              <a:lnSpc>
                <a:spcPts val="3759"/>
              </a:lnSpc>
              <a:buFont typeface="Arial"/>
              <a:buChar char="•"/>
            </a:pPr>
            <a:r>
              <a:rPr lang="en-US" sz="2685">
                <a:solidFill>
                  <a:srgbClr val="FFFFFF"/>
                </a:solidFill>
                <a:latin typeface="Montserrat Light"/>
              </a:rPr>
              <a:t>Menetapkan UUD 1945 berlakulagi terhitung mulai tanggal penetapan Dekrit, dan tidak berlakunya lagi UUDS 1950.</a:t>
            </a:r>
          </a:p>
          <a:p>
            <a:pPr marL="579840" lvl="1" indent="-289920" algn="just">
              <a:lnSpc>
                <a:spcPts val="3759"/>
              </a:lnSpc>
              <a:buFont typeface="Arial"/>
              <a:buChar char="•"/>
            </a:pPr>
            <a:r>
              <a:rPr lang="en-US" sz="2685">
                <a:solidFill>
                  <a:srgbClr val="FFFFFF"/>
                </a:solidFill>
                <a:latin typeface="Montserrat Light"/>
              </a:rPr>
              <a:t>Menetapkan dalam waktu sesingkat-singkatnya pembentukan MPRS dan DPAS.</a:t>
            </a:r>
          </a:p>
          <a:p>
            <a:pPr algn="just">
              <a:lnSpc>
                <a:spcPts val="3759"/>
              </a:lnSpc>
            </a:pPr>
            <a:endParaRPr lang="en-US" sz="2685">
              <a:solidFill>
                <a:srgbClr val="FFFFFF"/>
              </a:solidFill>
              <a:latin typeface="Montserrat Light"/>
            </a:endParaRPr>
          </a:p>
          <a:p>
            <a:pPr algn="just">
              <a:lnSpc>
                <a:spcPts val="3759"/>
              </a:lnSpc>
            </a:pPr>
            <a:r>
              <a:rPr lang="en-US" sz="2685">
                <a:solidFill>
                  <a:srgbClr val="FFFFFF"/>
                </a:solidFill>
                <a:latin typeface="Montserrat Light"/>
              </a:rPr>
              <a:t>Dekrit ini mendapat dukungan sebagian besar rakyat Indonesia, yang lebih penting lagi melalui Dekrit ini terjadi perubahan ketatanegaraan Indonesia, naskah Undang-Undang Dasar 1945 menjadi berlaku kembali sebagai hukum tetinggi dalam Negara Kesatuan Republik Indonesia.</a:t>
            </a:r>
          </a:p>
        </p:txBody>
      </p:sp>
      <p:sp>
        <p:nvSpPr>
          <p:cNvPr id="7" name="TextBox 7"/>
          <p:cNvSpPr txBox="1"/>
          <p:nvPr/>
        </p:nvSpPr>
        <p:spPr>
          <a:xfrm>
            <a:off x="1768812" y="2703566"/>
            <a:ext cx="7781813" cy="997064"/>
          </a:xfrm>
          <a:prstGeom prst="rect">
            <a:avLst/>
          </a:prstGeom>
        </p:spPr>
        <p:txBody>
          <a:bodyPr lIns="0" tIns="0" rIns="0" bIns="0" rtlCol="0" anchor="t">
            <a:spAutoFit/>
          </a:bodyPr>
          <a:lstStyle/>
          <a:p>
            <a:pPr>
              <a:lnSpc>
                <a:spcPts val="3843"/>
              </a:lnSpc>
            </a:pPr>
            <a:r>
              <a:rPr lang="en-US" sz="2745" spc="302">
                <a:solidFill>
                  <a:srgbClr val="9AC026"/>
                </a:solidFill>
                <a:latin typeface="Montserrat Light Bold"/>
              </a:rPr>
              <a:t>PERIODE KETIGA; UUDS 1950 </a:t>
            </a:r>
          </a:p>
          <a:p>
            <a:pPr>
              <a:lnSpc>
                <a:spcPts val="3843"/>
              </a:lnSpc>
            </a:pPr>
            <a:r>
              <a:rPr lang="en-US" sz="2745" spc="302">
                <a:solidFill>
                  <a:srgbClr val="9AC026"/>
                </a:solidFill>
                <a:latin typeface="Montserrat Light Bold"/>
              </a:rPr>
              <a:t>(17 AGUSTUS 1950 - 5 JULI 1959)</a:t>
            </a:r>
          </a:p>
        </p:txBody>
      </p:sp>
      <p:sp>
        <p:nvSpPr>
          <p:cNvPr id="8" name="TextBox 8"/>
          <p:cNvSpPr txBox="1"/>
          <p:nvPr/>
        </p:nvSpPr>
        <p:spPr>
          <a:xfrm>
            <a:off x="4164076" y="9667348"/>
            <a:ext cx="10150348" cy="358775"/>
          </a:xfrm>
          <a:prstGeom prst="rect">
            <a:avLst/>
          </a:prstGeom>
        </p:spPr>
        <p:txBody>
          <a:bodyPr lIns="0" tIns="0" rIns="0" bIns="0" rtlCol="0" anchor="t">
            <a:spAutoFit/>
          </a:bodyPr>
          <a:lstStyle/>
          <a:p>
            <a:pPr algn="ctr">
              <a:lnSpc>
                <a:spcPts val="2800"/>
              </a:lnSpc>
            </a:pPr>
            <a:r>
              <a:rPr lang="en-US" sz="2000" spc="584">
                <a:solidFill>
                  <a:srgbClr val="FFFFFF"/>
                </a:solidFill>
                <a:latin typeface="Gidole"/>
              </a:rPr>
              <a:t>PENDIDIKAN KEWARGANEGARAAN  |  KONSTITUSI NEGARA</a:t>
            </a:r>
          </a:p>
        </p:txBody>
      </p:sp>
      <p:sp>
        <p:nvSpPr>
          <p:cNvPr id="9" name="AutoShape 9"/>
          <p:cNvSpPr/>
          <p:nvPr/>
        </p:nvSpPr>
        <p:spPr>
          <a:xfrm>
            <a:off x="-171450" y="-142875"/>
            <a:ext cx="18821400" cy="2020765"/>
          </a:xfrm>
          <a:prstGeom prst="rect">
            <a:avLst/>
          </a:prstGeom>
          <a:solidFill>
            <a:srgbClr val="FFFFFF"/>
          </a:solidFill>
        </p:spPr>
      </p:sp>
      <p:sp>
        <p:nvSpPr>
          <p:cNvPr id="11" name="TextBox 10"/>
          <p:cNvSpPr txBox="1"/>
          <p:nvPr/>
        </p:nvSpPr>
        <p:spPr>
          <a:xfrm>
            <a:off x="595014" y="410677"/>
            <a:ext cx="17097972" cy="832600"/>
          </a:xfrm>
          <a:prstGeom prst="rect">
            <a:avLst/>
          </a:prstGeom>
        </p:spPr>
        <p:txBody>
          <a:bodyPr lIns="0" tIns="0" rIns="0" bIns="0" rtlCol="0" anchor="t">
            <a:spAutoFit/>
          </a:bodyPr>
          <a:lstStyle/>
          <a:p>
            <a:pPr algn="ctr">
              <a:lnSpc>
                <a:spcPts val="7200"/>
              </a:lnSpc>
            </a:pPr>
            <a:r>
              <a:rPr lang="en-US" sz="4800" dirty="0" err="1">
                <a:solidFill>
                  <a:srgbClr val="9AC026"/>
                </a:solidFill>
                <a:latin typeface="Gidole Bold"/>
              </a:rPr>
              <a:t>Konstitusi-Konstitusi</a:t>
            </a:r>
            <a:r>
              <a:rPr lang="en-US" sz="4800" dirty="0">
                <a:solidFill>
                  <a:srgbClr val="9AC026"/>
                </a:solidFill>
                <a:latin typeface="Gidole Bold"/>
              </a:rPr>
              <a:t> yang </a:t>
            </a:r>
            <a:r>
              <a:rPr lang="en-US" sz="4800" dirty="0" err="1">
                <a:solidFill>
                  <a:srgbClr val="9AC026"/>
                </a:solidFill>
                <a:latin typeface="Gidole Bold"/>
              </a:rPr>
              <a:t>pernah</a:t>
            </a:r>
            <a:r>
              <a:rPr lang="en-US" sz="4800" dirty="0">
                <a:solidFill>
                  <a:srgbClr val="9AC026"/>
                </a:solidFill>
                <a:latin typeface="Gidole Bold"/>
              </a:rPr>
              <a:t> </a:t>
            </a:r>
            <a:r>
              <a:rPr lang="en-US" sz="4800" dirty="0" err="1">
                <a:solidFill>
                  <a:srgbClr val="9AC026"/>
                </a:solidFill>
                <a:latin typeface="Gidole Bold"/>
              </a:rPr>
              <a:t>digunakan</a:t>
            </a:r>
            <a:r>
              <a:rPr lang="en-US" sz="4800" dirty="0">
                <a:solidFill>
                  <a:srgbClr val="9AC026"/>
                </a:solidFill>
                <a:latin typeface="Gidole Bold"/>
              </a:rPr>
              <a:t> di Indonesia</a:t>
            </a: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sp>
        <p:nvSpPr>
          <p:cNvPr id="2" name="TextBox 2"/>
          <p:cNvSpPr txBox="1"/>
          <p:nvPr/>
        </p:nvSpPr>
        <p:spPr>
          <a:xfrm>
            <a:off x="4164076" y="9553048"/>
            <a:ext cx="10150348" cy="358775"/>
          </a:xfrm>
          <a:prstGeom prst="rect">
            <a:avLst/>
          </a:prstGeom>
        </p:spPr>
        <p:txBody>
          <a:bodyPr lIns="0" tIns="0" rIns="0" bIns="0" rtlCol="0" anchor="t">
            <a:spAutoFit/>
          </a:bodyPr>
          <a:lstStyle/>
          <a:p>
            <a:pPr algn="ctr">
              <a:lnSpc>
                <a:spcPts val="2800"/>
              </a:lnSpc>
            </a:pPr>
            <a:r>
              <a:rPr lang="en-US" sz="2000" spc="584">
                <a:solidFill>
                  <a:srgbClr val="FFFFFF"/>
                </a:solidFill>
                <a:latin typeface="Gidole"/>
              </a:rPr>
              <a:t>PENDIDIKAN KEWARGANEGARAAN  |  KONSTITUSI NEGARA</a:t>
            </a:r>
          </a:p>
        </p:txBody>
      </p:sp>
      <p:sp>
        <p:nvSpPr>
          <p:cNvPr id="3" name="AutoShape 3"/>
          <p:cNvSpPr/>
          <p:nvPr/>
        </p:nvSpPr>
        <p:spPr>
          <a:xfrm>
            <a:off x="-171450" y="-142875"/>
            <a:ext cx="18821400" cy="2020765"/>
          </a:xfrm>
          <a:prstGeom prst="rect">
            <a:avLst/>
          </a:prstGeom>
          <a:solidFill>
            <a:srgbClr val="FFFFFF"/>
          </a:solidFill>
        </p:spPr>
      </p:sp>
      <p:grpSp>
        <p:nvGrpSpPr>
          <p:cNvPr id="5" name="Group 5"/>
          <p:cNvGrpSpPr/>
          <p:nvPr/>
        </p:nvGrpSpPr>
        <p:grpSpPr>
          <a:xfrm>
            <a:off x="1028700" y="3684075"/>
            <a:ext cx="16230600" cy="5726625"/>
            <a:chOff x="0" y="0"/>
            <a:chExt cx="6578336" cy="2321027"/>
          </a:xfrm>
        </p:grpSpPr>
        <p:sp>
          <p:nvSpPr>
            <p:cNvPr id="6" name="Freeform 6"/>
            <p:cNvSpPr/>
            <p:nvPr/>
          </p:nvSpPr>
          <p:spPr>
            <a:xfrm>
              <a:off x="0" y="0"/>
              <a:ext cx="6578336" cy="2321027"/>
            </a:xfrm>
            <a:custGeom>
              <a:avLst/>
              <a:gdLst/>
              <a:ahLst/>
              <a:cxnLst/>
              <a:rect l="l" t="t" r="r" b="b"/>
              <a:pathLst>
                <a:path w="6578336" h="2321027">
                  <a:moveTo>
                    <a:pt x="0" y="0"/>
                  </a:moveTo>
                  <a:lnTo>
                    <a:pt x="6578336" y="0"/>
                  </a:lnTo>
                  <a:lnTo>
                    <a:pt x="6578336" y="2321027"/>
                  </a:lnTo>
                  <a:lnTo>
                    <a:pt x="0" y="2321027"/>
                  </a:lnTo>
                  <a:close/>
                </a:path>
              </a:pathLst>
            </a:custGeom>
            <a:solidFill>
              <a:srgbClr val="FFFFFF"/>
            </a:solidFill>
          </p:spPr>
        </p:sp>
        <p:sp>
          <p:nvSpPr>
            <p:cNvPr id="7" name="Freeform 7"/>
            <p:cNvSpPr/>
            <p:nvPr/>
          </p:nvSpPr>
          <p:spPr>
            <a:xfrm>
              <a:off x="59690" y="59690"/>
              <a:ext cx="6457686" cy="2200377"/>
            </a:xfrm>
            <a:custGeom>
              <a:avLst/>
              <a:gdLst/>
              <a:ahLst/>
              <a:cxnLst/>
              <a:rect l="l" t="t" r="r" b="b"/>
              <a:pathLst>
                <a:path w="6457686" h="2200377">
                  <a:moveTo>
                    <a:pt x="0" y="0"/>
                  </a:moveTo>
                  <a:lnTo>
                    <a:pt x="6457686" y="0"/>
                  </a:lnTo>
                  <a:lnTo>
                    <a:pt x="6457686" y="2200377"/>
                  </a:lnTo>
                  <a:lnTo>
                    <a:pt x="0" y="2200377"/>
                  </a:lnTo>
                  <a:close/>
                </a:path>
              </a:pathLst>
            </a:custGeom>
            <a:solidFill>
              <a:srgbClr val="9AC026"/>
            </a:solidFill>
          </p:spPr>
        </p:sp>
      </p:grpSp>
      <p:sp>
        <p:nvSpPr>
          <p:cNvPr id="8" name="AutoShape 8"/>
          <p:cNvSpPr/>
          <p:nvPr/>
        </p:nvSpPr>
        <p:spPr>
          <a:xfrm>
            <a:off x="1028700" y="2413207"/>
            <a:ext cx="16230600" cy="1595366"/>
          </a:xfrm>
          <a:prstGeom prst="rect">
            <a:avLst/>
          </a:prstGeom>
          <a:solidFill>
            <a:srgbClr val="FFFFFF"/>
          </a:solidFill>
        </p:spPr>
      </p:sp>
      <p:sp>
        <p:nvSpPr>
          <p:cNvPr id="9" name="TextBox 9"/>
          <p:cNvSpPr txBox="1"/>
          <p:nvPr/>
        </p:nvSpPr>
        <p:spPr>
          <a:xfrm>
            <a:off x="1641291" y="4199734"/>
            <a:ext cx="15005417" cy="4813808"/>
          </a:xfrm>
          <a:prstGeom prst="rect">
            <a:avLst/>
          </a:prstGeom>
        </p:spPr>
        <p:txBody>
          <a:bodyPr lIns="0" tIns="0" rIns="0" bIns="0" rtlCol="0" anchor="t">
            <a:spAutoFit/>
          </a:bodyPr>
          <a:lstStyle/>
          <a:p>
            <a:pPr algn="just">
              <a:lnSpc>
                <a:spcPts val="3472"/>
              </a:lnSpc>
            </a:pPr>
            <a:r>
              <a:rPr lang="en-US" sz="2480">
                <a:solidFill>
                  <a:srgbClr val="FFFFFF"/>
                </a:solidFill>
                <a:latin typeface="Montserrat Light"/>
              </a:rPr>
              <a:t>Pada  periode ini terjadi dominasi yang sangat kuat dari presiden, terbatasnya perananpartai politik, berkembangnya pengaruh komunis dan meluasnya peranan ABRI sebagai unsur sosial politik.Undang-Undang Dasar 1945 memberi kesempatan bagi seorang presiden untuk bertahan selama sekurang-kurangnya lima tahun. Akan tetapi Ketetapan MPRS No. III/MPRS/1963 yang mengangkat Soekarnosebagai presiden seumurhidup telah membatalkan pembatasan waktu lima tahun ini. Tahun 1960 Presiden Soekarno membubarkan Dewan Perwakilan Rakyat hasil pemilihan umum, padahal dalam penjelasan Undang-Undang Dasar 1945 secara eksplisit ditentukan bahwa presiden tidak mempunyai wewenang untuk berbuat demikian. Saat itu terjadi banyak penyimpanagn terhadap Undang-Undang Dasar 1945 sebagaimana dibeberkan oleh Miriam Budiardjo (2007: 71). Puncaknya pecahnya peristiwa G 30 S/PKI telah mengakhiri periode demokrasi terpimpin dan membuka jalan untuk di mulainya masa demokrasi Pancasila.</a:t>
            </a:r>
          </a:p>
        </p:txBody>
      </p:sp>
      <p:sp>
        <p:nvSpPr>
          <p:cNvPr id="10" name="TextBox 10"/>
          <p:cNvSpPr txBox="1"/>
          <p:nvPr/>
        </p:nvSpPr>
        <p:spPr>
          <a:xfrm>
            <a:off x="1641291" y="2749917"/>
            <a:ext cx="6177249" cy="934158"/>
          </a:xfrm>
          <a:prstGeom prst="rect">
            <a:avLst/>
          </a:prstGeom>
        </p:spPr>
        <p:txBody>
          <a:bodyPr lIns="0" tIns="0" rIns="0" bIns="0" rtlCol="0" anchor="t">
            <a:spAutoFit/>
          </a:bodyPr>
          <a:lstStyle/>
          <a:p>
            <a:pPr>
              <a:lnSpc>
                <a:spcPts val="3635"/>
              </a:lnSpc>
            </a:pPr>
            <a:r>
              <a:rPr lang="en-US" sz="2597" spc="285">
                <a:solidFill>
                  <a:srgbClr val="9AC026"/>
                </a:solidFill>
                <a:latin typeface="Montserrat Light Bold"/>
              </a:rPr>
              <a:t>PERIODE KEEMPAT : UUD 1945 ORDE LAMA (1959-1965)</a:t>
            </a:r>
          </a:p>
        </p:txBody>
      </p:sp>
      <p:sp>
        <p:nvSpPr>
          <p:cNvPr id="11" name="TextBox 10"/>
          <p:cNvSpPr txBox="1"/>
          <p:nvPr/>
        </p:nvSpPr>
        <p:spPr>
          <a:xfrm>
            <a:off x="595014" y="410677"/>
            <a:ext cx="17097972" cy="832600"/>
          </a:xfrm>
          <a:prstGeom prst="rect">
            <a:avLst/>
          </a:prstGeom>
        </p:spPr>
        <p:txBody>
          <a:bodyPr lIns="0" tIns="0" rIns="0" bIns="0" rtlCol="0" anchor="t">
            <a:spAutoFit/>
          </a:bodyPr>
          <a:lstStyle/>
          <a:p>
            <a:pPr algn="ctr">
              <a:lnSpc>
                <a:spcPts val="7200"/>
              </a:lnSpc>
            </a:pPr>
            <a:r>
              <a:rPr lang="en-US" sz="4800" dirty="0" err="1">
                <a:solidFill>
                  <a:srgbClr val="9AC026"/>
                </a:solidFill>
                <a:latin typeface="Gidole Bold"/>
              </a:rPr>
              <a:t>Konstitusi-Konstitusi</a:t>
            </a:r>
            <a:r>
              <a:rPr lang="en-US" sz="4800" dirty="0">
                <a:solidFill>
                  <a:srgbClr val="9AC026"/>
                </a:solidFill>
                <a:latin typeface="Gidole Bold"/>
              </a:rPr>
              <a:t> yang </a:t>
            </a:r>
            <a:r>
              <a:rPr lang="en-US" sz="4800" dirty="0" err="1">
                <a:solidFill>
                  <a:srgbClr val="9AC026"/>
                </a:solidFill>
                <a:latin typeface="Gidole Bold"/>
              </a:rPr>
              <a:t>pernah</a:t>
            </a:r>
            <a:r>
              <a:rPr lang="en-US" sz="4800" dirty="0">
                <a:solidFill>
                  <a:srgbClr val="9AC026"/>
                </a:solidFill>
                <a:latin typeface="Gidole Bold"/>
              </a:rPr>
              <a:t> </a:t>
            </a:r>
            <a:r>
              <a:rPr lang="en-US" sz="4800" dirty="0" err="1">
                <a:solidFill>
                  <a:srgbClr val="9AC026"/>
                </a:solidFill>
                <a:latin typeface="Gidole Bold"/>
              </a:rPr>
              <a:t>digunakan</a:t>
            </a:r>
            <a:r>
              <a:rPr lang="en-US" sz="4800" dirty="0">
                <a:solidFill>
                  <a:srgbClr val="9AC026"/>
                </a:solidFill>
                <a:latin typeface="Gidole Bold"/>
              </a:rPr>
              <a:t> di Indonesia</a:t>
            </a: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731700"/>
            <a:ext cx="16230600" cy="5526600"/>
            <a:chOff x="0" y="0"/>
            <a:chExt cx="6578336" cy="2239956"/>
          </a:xfrm>
        </p:grpSpPr>
        <p:sp>
          <p:nvSpPr>
            <p:cNvPr id="3" name="Freeform 3"/>
            <p:cNvSpPr/>
            <p:nvPr/>
          </p:nvSpPr>
          <p:spPr>
            <a:xfrm>
              <a:off x="0" y="0"/>
              <a:ext cx="6578336" cy="2239956"/>
            </a:xfrm>
            <a:custGeom>
              <a:avLst/>
              <a:gdLst/>
              <a:ahLst/>
              <a:cxnLst/>
              <a:rect l="l" t="t" r="r" b="b"/>
              <a:pathLst>
                <a:path w="6578336" h="2239956">
                  <a:moveTo>
                    <a:pt x="0" y="0"/>
                  </a:moveTo>
                  <a:lnTo>
                    <a:pt x="6578336" y="0"/>
                  </a:lnTo>
                  <a:lnTo>
                    <a:pt x="6578336" y="2239956"/>
                  </a:lnTo>
                  <a:lnTo>
                    <a:pt x="0" y="2239956"/>
                  </a:lnTo>
                  <a:close/>
                </a:path>
              </a:pathLst>
            </a:custGeom>
            <a:solidFill>
              <a:srgbClr val="FFFFFF"/>
            </a:solidFill>
          </p:spPr>
        </p:sp>
        <p:sp>
          <p:nvSpPr>
            <p:cNvPr id="4" name="Freeform 4"/>
            <p:cNvSpPr/>
            <p:nvPr/>
          </p:nvSpPr>
          <p:spPr>
            <a:xfrm>
              <a:off x="59690" y="59690"/>
              <a:ext cx="6457686" cy="2119306"/>
            </a:xfrm>
            <a:custGeom>
              <a:avLst/>
              <a:gdLst/>
              <a:ahLst/>
              <a:cxnLst/>
              <a:rect l="l" t="t" r="r" b="b"/>
              <a:pathLst>
                <a:path w="6457686" h="2119306">
                  <a:moveTo>
                    <a:pt x="0" y="0"/>
                  </a:moveTo>
                  <a:lnTo>
                    <a:pt x="6457686" y="0"/>
                  </a:lnTo>
                  <a:lnTo>
                    <a:pt x="6457686" y="2119306"/>
                  </a:lnTo>
                  <a:lnTo>
                    <a:pt x="0" y="2119306"/>
                  </a:lnTo>
                  <a:close/>
                </a:path>
              </a:pathLst>
            </a:custGeom>
            <a:solidFill>
              <a:srgbClr val="9AC026"/>
            </a:solidFill>
          </p:spPr>
        </p:sp>
      </p:grpSp>
      <p:sp>
        <p:nvSpPr>
          <p:cNvPr id="5" name="AutoShape 5"/>
          <p:cNvSpPr/>
          <p:nvPr/>
        </p:nvSpPr>
        <p:spPr>
          <a:xfrm>
            <a:off x="1028700" y="2460832"/>
            <a:ext cx="16230600" cy="1712597"/>
          </a:xfrm>
          <a:prstGeom prst="rect">
            <a:avLst/>
          </a:prstGeom>
          <a:solidFill>
            <a:srgbClr val="FFFFFF"/>
          </a:solidFill>
        </p:spPr>
      </p:sp>
      <p:sp>
        <p:nvSpPr>
          <p:cNvPr id="6" name="TextBox 6"/>
          <p:cNvSpPr txBox="1"/>
          <p:nvPr/>
        </p:nvSpPr>
        <p:spPr>
          <a:xfrm>
            <a:off x="1380798" y="4253992"/>
            <a:ext cx="15526403" cy="4813808"/>
          </a:xfrm>
          <a:prstGeom prst="rect">
            <a:avLst/>
          </a:prstGeom>
        </p:spPr>
        <p:txBody>
          <a:bodyPr lIns="0" tIns="0" rIns="0" bIns="0" rtlCol="0" anchor="t">
            <a:spAutoFit/>
          </a:bodyPr>
          <a:lstStyle/>
          <a:p>
            <a:pPr algn="just">
              <a:lnSpc>
                <a:spcPts val="3472"/>
              </a:lnSpc>
            </a:pPr>
            <a:r>
              <a:rPr lang="en-US" sz="2480">
                <a:solidFill>
                  <a:srgbClr val="FFFFFF"/>
                </a:solidFill>
                <a:latin typeface="Montserrat Light"/>
              </a:rPr>
              <a:t>Pergeseran kekuasaan dari Soekarno ke Suharto menimbulkan perubahan Orde dari Orde lama ke Orde Baru. Implementasi Undang-Undang Dasar 1945 mengalami beberapa koreksi. Orde Baru mempunyai tekad untuk melakukan koreksi atas berbagai penyimpangan terhadap Undang-Undang Dasar 1945 padamasa Orde Lama. Prioritas utama pemerintahan orde baru bertumpu pada pembangunan ekonomi dan stabilitas nasional yang mantap. Sistem pemerintahan yang diterapkan adalah pemerintahan presidensial. Pada masa itu berbagai keberhasilan diperoleh, terutama di bidang ekonomi. Namun, kemajuan ini hanyalah semu belaka penyebabnya karena adanya praktik KKN. Oleh kerena itu, terjadi krisis multidimensional, seperti krisis politik, krisis ekonomi, krisis sosial, bahkan krisis kepercayaan. Hal ini menimbulkan kemarahan masyarakat, terutama mahasiswa, dan memanas sepanjang Mei 1998 yang menuntut suharto mundur dari jabatannya.</a:t>
            </a:r>
          </a:p>
        </p:txBody>
      </p:sp>
      <p:sp>
        <p:nvSpPr>
          <p:cNvPr id="7" name="TextBox 7"/>
          <p:cNvSpPr txBox="1"/>
          <p:nvPr/>
        </p:nvSpPr>
        <p:spPr>
          <a:xfrm>
            <a:off x="1907931" y="2798155"/>
            <a:ext cx="9020095" cy="997063"/>
          </a:xfrm>
          <a:prstGeom prst="rect">
            <a:avLst/>
          </a:prstGeom>
        </p:spPr>
        <p:txBody>
          <a:bodyPr lIns="0" tIns="0" rIns="0" bIns="0" rtlCol="0" anchor="t">
            <a:spAutoFit/>
          </a:bodyPr>
          <a:lstStyle/>
          <a:p>
            <a:pPr>
              <a:lnSpc>
                <a:spcPts val="3843"/>
              </a:lnSpc>
            </a:pPr>
            <a:r>
              <a:rPr lang="en-US" sz="2745" spc="302">
                <a:solidFill>
                  <a:srgbClr val="9AC026"/>
                </a:solidFill>
                <a:latin typeface="Montserrat Light Bold"/>
              </a:rPr>
              <a:t>PERIODE KELIMA: UUD 1945 ORDE BARU (1966-1998)</a:t>
            </a:r>
          </a:p>
        </p:txBody>
      </p:sp>
      <p:sp>
        <p:nvSpPr>
          <p:cNvPr id="8" name="TextBox 8"/>
          <p:cNvSpPr txBox="1"/>
          <p:nvPr/>
        </p:nvSpPr>
        <p:spPr>
          <a:xfrm>
            <a:off x="4164076" y="9581623"/>
            <a:ext cx="10150348" cy="358775"/>
          </a:xfrm>
          <a:prstGeom prst="rect">
            <a:avLst/>
          </a:prstGeom>
        </p:spPr>
        <p:txBody>
          <a:bodyPr lIns="0" tIns="0" rIns="0" bIns="0" rtlCol="0" anchor="t">
            <a:spAutoFit/>
          </a:bodyPr>
          <a:lstStyle/>
          <a:p>
            <a:pPr algn="ctr">
              <a:lnSpc>
                <a:spcPts val="2800"/>
              </a:lnSpc>
            </a:pPr>
            <a:r>
              <a:rPr lang="en-US" sz="2000" spc="584">
                <a:solidFill>
                  <a:srgbClr val="FFFFFF"/>
                </a:solidFill>
                <a:latin typeface="Gidole"/>
              </a:rPr>
              <a:t>PENDIDIKAN KEWARGANEGARAAN  |  KONSTITUSI NEGARA</a:t>
            </a:r>
          </a:p>
        </p:txBody>
      </p:sp>
      <p:sp>
        <p:nvSpPr>
          <p:cNvPr id="9" name="AutoShape 9"/>
          <p:cNvSpPr/>
          <p:nvPr/>
        </p:nvSpPr>
        <p:spPr>
          <a:xfrm>
            <a:off x="-171450" y="-142875"/>
            <a:ext cx="18821400" cy="2020765"/>
          </a:xfrm>
          <a:prstGeom prst="rect">
            <a:avLst/>
          </a:prstGeom>
          <a:solidFill>
            <a:srgbClr val="FFFFFF"/>
          </a:solidFill>
        </p:spPr>
      </p:sp>
      <p:sp>
        <p:nvSpPr>
          <p:cNvPr id="11" name="TextBox 10"/>
          <p:cNvSpPr txBox="1"/>
          <p:nvPr/>
        </p:nvSpPr>
        <p:spPr>
          <a:xfrm>
            <a:off x="595014" y="410677"/>
            <a:ext cx="17097972" cy="832600"/>
          </a:xfrm>
          <a:prstGeom prst="rect">
            <a:avLst/>
          </a:prstGeom>
        </p:spPr>
        <p:txBody>
          <a:bodyPr lIns="0" tIns="0" rIns="0" bIns="0" rtlCol="0" anchor="t">
            <a:spAutoFit/>
          </a:bodyPr>
          <a:lstStyle/>
          <a:p>
            <a:pPr algn="ctr">
              <a:lnSpc>
                <a:spcPts val="7200"/>
              </a:lnSpc>
            </a:pPr>
            <a:r>
              <a:rPr lang="en-US" sz="4800" dirty="0" err="1">
                <a:solidFill>
                  <a:srgbClr val="9AC026"/>
                </a:solidFill>
                <a:latin typeface="Gidole Bold"/>
              </a:rPr>
              <a:t>Konstitusi-Konstitusi</a:t>
            </a:r>
            <a:r>
              <a:rPr lang="en-US" sz="4800" dirty="0">
                <a:solidFill>
                  <a:srgbClr val="9AC026"/>
                </a:solidFill>
                <a:latin typeface="Gidole Bold"/>
              </a:rPr>
              <a:t> yang </a:t>
            </a:r>
            <a:r>
              <a:rPr lang="en-US" sz="4800" dirty="0" err="1">
                <a:solidFill>
                  <a:srgbClr val="9AC026"/>
                </a:solidFill>
                <a:latin typeface="Gidole Bold"/>
              </a:rPr>
              <a:t>pernah</a:t>
            </a:r>
            <a:r>
              <a:rPr lang="en-US" sz="4800" dirty="0">
                <a:solidFill>
                  <a:srgbClr val="9AC026"/>
                </a:solidFill>
                <a:latin typeface="Gidole Bold"/>
              </a:rPr>
              <a:t> </a:t>
            </a:r>
            <a:r>
              <a:rPr lang="en-US" sz="4800" dirty="0" err="1">
                <a:solidFill>
                  <a:srgbClr val="9AC026"/>
                </a:solidFill>
                <a:latin typeface="Gidole Bold"/>
              </a:rPr>
              <a:t>digunakan</a:t>
            </a:r>
            <a:r>
              <a:rPr lang="en-US" sz="4800" dirty="0">
                <a:solidFill>
                  <a:srgbClr val="9AC026"/>
                </a:solidFill>
                <a:latin typeface="Gidole Bold"/>
              </a:rPr>
              <a:t> di Indonesia</a:t>
            </a: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sp>
        <p:nvSpPr>
          <p:cNvPr id="2" name="TextBox 2"/>
          <p:cNvSpPr txBox="1"/>
          <p:nvPr/>
        </p:nvSpPr>
        <p:spPr>
          <a:xfrm>
            <a:off x="4164076" y="9524473"/>
            <a:ext cx="10150348" cy="358775"/>
          </a:xfrm>
          <a:prstGeom prst="rect">
            <a:avLst/>
          </a:prstGeom>
        </p:spPr>
        <p:txBody>
          <a:bodyPr lIns="0" tIns="0" rIns="0" bIns="0" rtlCol="0" anchor="t">
            <a:spAutoFit/>
          </a:bodyPr>
          <a:lstStyle/>
          <a:p>
            <a:pPr algn="ctr">
              <a:lnSpc>
                <a:spcPts val="2800"/>
              </a:lnSpc>
            </a:pPr>
            <a:r>
              <a:rPr lang="en-US" sz="2000" spc="584">
                <a:solidFill>
                  <a:srgbClr val="FFFFFF"/>
                </a:solidFill>
                <a:latin typeface="Gidole"/>
              </a:rPr>
              <a:t>PENDIDIKAN KEWARGANEGARAAN  |  KONSTITUSI NEGARA</a:t>
            </a:r>
          </a:p>
        </p:txBody>
      </p:sp>
      <p:sp>
        <p:nvSpPr>
          <p:cNvPr id="3" name="AutoShape 3"/>
          <p:cNvSpPr/>
          <p:nvPr/>
        </p:nvSpPr>
        <p:spPr>
          <a:xfrm>
            <a:off x="-171450" y="-142875"/>
            <a:ext cx="18821400" cy="2020765"/>
          </a:xfrm>
          <a:prstGeom prst="rect">
            <a:avLst/>
          </a:prstGeom>
          <a:solidFill>
            <a:srgbClr val="FFFFFF"/>
          </a:solidFill>
        </p:spPr>
      </p:sp>
      <p:grpSp>
        <p:nvGrpSpPr>
          <p:cNvPr id="5" name="Group 5"/>
          <p:cNvGrpSpPr/>
          <p:nvPr/>
        </p:nvGrpSpPr>
        <p:grpSpPr>
          <a:xfrm>
            <a:off x="1028700" y="3742691"/>
            <a:ext cx="16230600" cy="5515609"/>
            <a:chOff x="0" y="0"/>
            <a:chExt cx="6578336" cy="2235502"/>
          </a:xfrm>
        </p:grpSpPr>
        <p:sp>
          <p:nvSpPr>
            <p:cNvPr id="6" name="Freeform 6"/>
            <p:cNvSpPr/>
            <p:nvPr/>
          </p:nvSpPr>
          <p:spPr>
            <a:xfrm>
              <a:off x="0" y="0"/>
              <a:ext cx="6578336" cy="2235502"/>
            </a:xfrm>
            <a:custGeom>
              <a:avLst/>
              <a:gdLst/>
              <a:ahLst/>
              <a:cxnLst/>
              <a:rect l="l" t="t" r="r" b="b"/>
              <a:pathLst>
                <a:path w="6578336" h="2235502">
                  <a:moveTo>
                    <a:pt x="0" y="0"/>
                  </a:moveTo>
                  <a:lnTo>
                    <a:pt x="6578336" y="0"/>
                  </a:lnTo>
                  <a:lnTo>
                    <a:pt x="6578336" y="2235502"/>
                  </a:lnTo>
                  <a:lnTo>
                    <a:pt x="0" y="2235502"/>
                  </a:lnTo>
                  <a:close/>
                </a:path>
              </a:pathLst>
            </a:custGeom>
            <a:solidFill>
              <a:srgbClr val="FFFFFF"/>
            </a:solidFill>
          </p:spPr>
        </p:sp>
        <p:sp>
          <p:nvSpPr>
            <p:cNvPr id="7" name="Freeform 7"/>
            <p:cNvSpPr/>
            <p:nvPr/>
          </p:nvSpPr>
          <p:spPr>
            <a:xfrm>
              <a:off x="59690" y="59690"/>
              <a:ext cx="6457686" cy="2114851"/>
            </a:xfrm>
            <a:custGeom>
              <a:avLst/>
              <a:gdLst/>
              <a:ahLst/>
              <a:cxnLst/>
              <a:rect l="l" t="t" r="r" b="b"/>
              <a:pathLst>
                <a:path w="6457686" h="2114851">
                  <a:moveTo>
                    <a:pt x="0" y="0"/>
                  </a:moveTo>
                  <a:lnTo>
                    <a:pt x="6457686" y="0"/>
                  </a:lnTo>
                  <a:lnTo>
                    <a:pt x="6457686" y="2114851"/>
                  </a:lnTo>
                  <a:lnTo>
                    <a:pt x="0" y="2114851"/>
                  </a:lnTo>
                  <a:close/>
                </a:path>
              </a:pathLst>
            </a:custGeom>
            <a:solidFill>
              <a:srgbClr val="9AC026"/>
            </a:solidFill>
          </p:spPr>
        </p:sp>
      </p:grpSp>
      <p:sp>
        <p:nvSpPr>
          <p:cNvPr id="8" name="AutoShape 8"/>
          <p:cNvSpPr/>
          <p:nvPr/>
        </p:nvSpPr>
        <p:spPr>
          <a:xfrm>
            <a:off x="1028700" y="2471822"/>
            <a:ext cx="16230600" cy="1917751"/>
          </a:xfrm>
          <a:prstGeom prst="rect">
            <a:avLst/>
          </a:prstGeom>
          <a:solidFill>
            <a:srgbClr val="FFFFFF"/>
          </a:solidFill>
        </p:spPr>
      </p:sp>
      <p:sp>
        <p:nvSpPr>
          <p:cNvPr id="9" name="TextBox 9"/>
          <p:cNvSpPr txBox="1"/>
          <p:nvPr/>
        </p:nvSpPr>
        <p:spPr>
          <a:xfrm>
            <a:off x="1399178" y="4547165"/>
            <a:ext cx="15489644" cy="4375599"/>
          </a:xfrm>
          <a:prstGeom prst="rect">
            <a:avLst/>
          </a:prstGeom>
        </p:spPr>
        <p:txBody>
          <a:bodyPr lIns="0" tIns="0" rIns="0" bIns="0" rtlCol="0" anchor="t">
            <a:spAutoFit/>
          </a:bodyPr>
          <a:lstStyle/>
          <a:p>
            <a:pPr algn="just">
              <a:lnSpc>
                <a:spcPts val="3475"/>
              </a:lnSpc>
            </a:pPr>
            <a:r>
              <a:rPr lang="en-US" sz="2482">
                <a:solidFill>
                  <a:srgbClr val="FFFFFF"/>
                </a:solidFill>
                <a:latin typeface="Montserrat Light"/>
              </a:rPr>
              <a:t>Amandemen merupakan keharusan karena hal itu akan mengantar bangsa Indonesia kearah tahapan baru penataan terhadap ketatanegaraan (Kaelan, 2004: 177). Amandemen undang-undang dasar 1945 dilakukan oleh bangsa indonesia sejak 1999, oleh kerena itu naskah resmi Undang-Undang Dasar Negara Republik Indonesia tahun 1945 menurut Jimly Assiddiqie (2007: 98) terdiri atas lima naskah, yaitu </a:t>
            </a:r>
          </a:p>
          <a:p>
            <a:pPr marL="535931" lvl="1" indent="-267966" algn="just">
              <a:lnSpc>
                <a:spcPts val="3475"/>
              </a:lnSpc>
              <a:buFont typeface="Arial"/>
              <a:buChar char="•"/>
            </a:pPr>
            <a:r>
              <a:rPr lang="en-US" sz="2482">
                <a:solidFill>
                  <a:srgbClr val="FFFFFF"/>
                </a:solidFill>
                <a:latin typeface="Montserrat Light"/>
              </a:rPr>
              <a:t>Naskah Undang-Undang Dasar 1945 seperti yang diberlakukan oleh Dekrit Presiden 5 Juli 1959</a:t>
            </a:r>
          </a:p>
          <a:p>
            <a:pPr marL="535931" lvl="1" indent="-267966" algn="just">
              <a:lnSpc>
                <a:spcPts val="3475"/>
              </a:lnSpc>
              <a:buFont typeface="Arial"/>
              <a:buChar char="•"/>
            </a:pPr>
            <a:r>
              <a:rPr lang="en-US" sz="2482">
                <a:solidFill>
                  <a:srgbClr val="FFFFFF"/>
                </a:solidFill>
                <a:latin typeface="Montserrat Light"/>
              </a:rPr>
              <a:t>Naskah Perubahan Pertama UUD 1945 yang disahkan pada tahun 1999;</a:t>
            </a:r>
          </a:p>
          <a:p>
            <a:pPr marL="535931" lvl="1" indent="-267966" algn="just">
              <a:lnSpc>
                <a:spcPts val="3475"/>
              </a:lnSpc>
              <a:buFont typeface="Arial"/>
              <a:buChar char="•"/>
            </a:pPr>
            <a:r>
              <a:rPr lang="en-US" sz="2482">
                <a:solidFill>
                  <a:srgbClr val="FFFFFF"/>
                </a:solidFill>
                <a:latin typeface="Montserrat Light"/>
              </a:rPr>
              <a:t>Naskah Perubahan Kedua UUD 1945 yang disahkan pada tahun 2000;</a:t>
            </a:r>
          </a:p>
          <a:p>
            <a:pPr marL="535931" lvl="1" indent="-267966" algn="just">
              <a:lnSpc>
                <a:spcPts val="3475"/>
              </a:lnSpc>
              <a:buFont typeface="Arial"/>
              <a:buChar char="•"/>
            </a:pPr>
            <a:r>
              <a:rPr lang="en-US" sz="2482">
                <a:solidFill>
                  <a:srgbClr val="FFFFFF"/>
                </a:solidFill>
                <a:latin typeface="Montserrat Light"/>
              </a:rPr>
              <a:t>Naskah Perubahan Ketiga UUD 1945 yang disahkanpada tahun 2001;</a:t>
            </a:r>
          </a:p>
          <a:p>
            <a:pPr marL="535931" lvl="1" indent="-267966" algn="just">
              <a:lnSpc>
                <a:spcPts val="3475"/>
              </a:lnSpc>
              <a:buFont typeface="Arial"/>
              <a:buChar char="•"/>
            </a:pPr>
            <a:r>
              <a:rPr lang="en-US" sz="2482">
                <a:solidFill>
                  <a:srgbClr val="FFFFFF"/>
                </a:solidFill>
                <a:latin typeface="Montserrat Light"/>
              </a:rPr>
              <a:t>NaskahPerubahan KeempatUUD 1945 yang disahkan pada tahun 2002.</a:t>
            </a:r>
          </a:p>
        </p:txBody>
      </p:sp>
      <p:sp>
        <p:nvSpPr>
          <p:cNvPr id="10" name="TextBox 10"/>
          <p:cNvSpPr txBox="1"/>
          <p:nvPr/>
        </p:nvSpPr>
        <p:spPr>
          <a:xfrm>
            <a:off x="1922991" y="2939806"/>
            <a:ext cx="14442018" cy="934158"/>
          </a:xfrm>
          <a:prstGeom prst="rect">
            <a:avLst/>
          </a:prstGeom>
        </p:spPr>
        <p:txBody>
          <a:bodyPr lIns="0" tIns="0" rIns="0" bIns="0" rtlCol="0" anchor="t">
            <a:spAutoFit/>
          </a:bodyPr>
          <a:lstStyle/>
          <a:p>
            <a:pPr>
              <a:lnSpc>
                <a:spcPts val="3635"/>
              </a:lnSpc>
            </a:pPr>
            <a:r>
              <a:rPr lang="en-US" sz="2597" spc="285">
                <a:solidFill>
                  <a:srgbClr val="9AC026"/>
                </a:solidFill>
                <a:latin typeface="Montserrat Light Bold"/>
              </a:rPr>
              <a:t>PERIODE KEENAM : UUD 1945 DIAMANDEMEN </a:t>
            </a:r>
          </a:p>
          <a:p>
            <a:pPr>
              <a:lnSpc>
                <a:spcPts val="3635"/>
              </a:lnSpc>
            </a:pPr>
            <a:r>
              <a:rPr lang="en-US" sz="2597" spc="285">
                <a:solidFill>
                  <a:srgbClr val="9AC026"/>
                </a:solidFill>
                <a:latin typeface="Montserrat Light Bold"/>
              </a:rPr>
              <a:t>(1998-SEKARANG)</a:t>
            </a:r>
          </a:p>
        </p:txBody>
      </p:sp>
      <p:sp>
        <p:nvSpPr>
          <p:cNvPr id="11" name="TextBox 10"/>
          <p:cNvSpPr txBox="1"/>
          <p:nvPr/>
        </p:nvSpPr>
        <p:spPr>
          <a:xfrm>
            <a:off x="595014" y="410677"/>
            <a:ext cx="17097972" cy="832600"/>
          </a:xfrm>
          <a:prstGeom prst="rect">
            <a:avLst/>
          </a:prstGeom>
        </p:spPr>
        <p:txBody>
          <a:bodyPr lIns="0" tIns="0" rIns="0" bIns="0" rtlCol="0" anchor="t">
            <a:spAutoFit/>
          </a:bodyPr>
          <a:lstStyle/>
          <a:p>
            <a:pPr algn="ctr">
              <a:lnSpc>
                <a:spcPts val="7200"/>
              </a:lnSpc>
            </a:pPr>
            <a:r>
              <a:rPr lang="en-US" sz="4800" dirty="0" err="1">
                <a:solidFill>
                  <a:srgbClr val="9AC026"/>
                </a:solidFill>
                <a:latin typeface="Gidole Bold"/>
              </a:rPr>
              <a:t>Konstitusi-Konstitusi</a:t>
            </a:r>
            <a:r>
              <a:rPr lang="en-US" sz="4800" dirty="0">
                <a:solidFill>
                  <a:srgbClr val="9AC026"/>
                </a:solidFill>
                <a:latin typeface="Gidole Bold"/>
              </a:rPr>
              <a:t> yang </a:t>
            </a:r>
            <a:r>
              <a:rPr lang="en-US" sz="4800" dirty="0" err="1">
                <a:solidFill>
                  <a:srgbClr val="9AC026"/>
                </a:solidFill>
                <a:latin typeface="Gidole Bold"/>
              </a:rPr>
              <a:t>pernah</a:t>
            </a:r>
            <a:r>
              <a:rPr lang="en-US" sz="4800" dirty="0">
                <a:solidFill>
                  <a:srgbClr val="9AC026"/>
                </a:solidFill>
                <a:latin typeface="Gidole Bold"/>
              </a:rPr>
              <a:t> </a:t>
            </a:r>
            <a:r>
              <a:rPr lang="en-US" sz="4800" dirty="0" err="1">
                <a:solidFill>
                  <a:srgbClr val="9AC026"/>
                </a:solidFill>
                <a:latin typeface="Gidole Bold"/>
              </a:rPr>
              <a:t>digunakan</a:t>
            </a:r>
            <a:r>
              <a:rPr lang="en-US" sz="4800" dirty="0">
                <a:solidFill>
                  <a:srgbClr val="9AC026"/>
                </a:solidFill>
                <a:latin typeface="Gidole Bold"/>
              </a:rPr>
              <a:t> di Indonesia</a:t>
            </a: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919" r="44116"/>
          <a:stretch>
            <a:fillRect/>
          </a:stretch>
        </p:blipFill>
        <p:spPr>
          <a:xfrm>
            <a:off x="13345919" y="-222904"/>
            <a:ext cx="5194794" cy="10837947"/>
          </a:xfrm>
          <a:prstGeom prst="rect">
            <a:avLst/>
          </a:prstGeom>
        </p:spPr>
      </p:pic>
      <p:sp>
        <p:nvSpPr>
          <p:cNvPr id="3" name="TextBox 3"/>
          <p:cNvSpPr txBox="1"/>
          <p:nvPr/>
        </p:nvSpPr>
        <p:spPr>
          <a:xfrm>
            <a:off x="928371" y="2654503"/>
            <a:ext cx="11584595" cy="5445083"/>
          </a:xfrm>
          <a:prstGeom prst="rect">
            <a:avLst/>
          </a:prstGeom>
        </p:spPr>
        <p:txBody>
          <a:bodyPr lIns="0" tIns="0" rIns="0" bIns="0" rtlCol="0" anchor="t">
            <a:spAutoFit/>
          </a:bodyPr>
          <a:lstStyle/>
          <a:p>
            <a:pPr algn="just">
              <a:lnSpc>
                <a:spcPts val="3327"/>
              </a:lnSpc>
            </a:pPr>
            <a:r>
              <a:rPr lang="en-US" sz="2376" dirty="0" err="1">
                <a:solidFill>
                  <a:srgbClr val="9AC026"/>
                </a:solidFill>
                <a:latin typeface="Montserrat Light"/>
              </a:rPr>
              <a:t>Secara</a:t>
            </a:r>
            <a:r>
              <a:rPr lang="en-US" sz="2376" dirty="0">
                <a:solidFill>
                  <a:srgbClr val="9AC026"/>
                </a:solidFill>
                <a:latin typeface="Montserrat Light"/>
              </a:rPr>
              <a:t> </a:t>
            </a:r>
            <a:r>
              <a:rPr lang="en-US" sz="2376" dirty="0" err="1">
                <a:solidFill>
                  <a:srgbClr val="9AC026"/>
                </a:solidFill>
                <a:latin typeface="Montserrat Light"/>
              </a:rPr>
              <a:t>umum</a:t>
            </a:r>
            <a:r>
              <a:rPr lang="en-US" sz="2376" dirty="0">
                <a:solidFill>
                  <a:srgbClr val="9AC026"/>
                </a:solidFill>
                <a:latin typeface="Montserrat Light"/>
              </a:rPr>
              <a:t> Negara dan </a:t>
            </a:r>
            <a:r>
              <a:rPr lang="en-US" sz="2376" dirty="0" err="1">
                <a:solidFill>
                  <a:srgbClr val="9AC026"/>
                </a:solidFill>
                <a:latin typeface="Montserrat Light"/>
              </a:rPr>
              <a:t>konstitusi</a:t>
            </a:r>
            <a:r>
              <a:rPr lang="en-US" sz="2376" dirty="0">
                <a:solidFill>
                  <a:srgbClr val="9AC026"/>
                </a:solidFill>
                <a:latin typeface="Montserrat Light"/>
              </a:rPr>
              <a:t> </a:t>
            </a:r>
            <a:r>
              <a:rPr lang="en-US" sz="2376" dirty="0" err="1">
                <a:solidFill>
                  <a:srgbClr val="9AC026"/>
                </a:solidFill>
                <a:latin typeface="Montserrat Light"/>
              </a:rPr>
              <a:t>merupakan</a:t>
            </a:r>
            <a:r>
              <a:rPr lang="en-US" sz="2376" dirty="0">
                <a:solidFill>
                  <a:srgbClr val="9AC026"/>
                </a:solidFill>
                <a:latin typeface="Montserrat Light"/>
              </a:rPr>
              <a:t> </a:t>
            </a:r>
            <a:r>
              <a:rPr lang="en-US" sz="2376" dirty="0" err="1">
                <a:solidFill>
                  <a:srgbClr val="9AC026"/>
                </a:solidFill>
                <a:latin typeface="Montserrat Light"/>
              </a:rPr>
              <a:t>dua</a:t>
            </a:r>
            <a:r>
              <a:rPr lang="en-US" sz="2376" dirty="0">
                <a:solidFill>
                  <a:srgbClr val="9AC026"/>
                </a:solidFill>
                <a:latin typeface="Montserrat Light"/>
              </a:rPr>
              <a:t> </a:t>
            </a:r>
            <a:r>
              <a:rPr lang="en-US" sz="2376" dirty="0" err="1">
                <a:solidFill>
                  <a:srgbClr val="9AC026"/>
                </a:solidFill>
                <a:latin typeface="Montserrat Light"/>
              </a:rPr>
              <a:t>lembaga</a:t>
            </a:r>
            <a:r>
              <a:rPr lang="en-US" sz="2376" dirty="0">
                <a:solidFill>
                  <a:srgbClr val="9AC026"/>
                </a:solidFill>
                <a:latin typeface="Montserrat Light"/>
              </a:rPr>
              <a:t> yang </a:t>
            </a:r>
            <a:r>
              <a:rPr lang="en-US" sz="2376" dirty="0" err="1">
                <a:solidFill>
                  <a:srgbClr val="9AC026"/>
                </a:solidFill>
                <a:latin typeface="Montserrat Light"/>
              </a:rPr>
              <a:t>tidak</a:t>
            </a:r>
            <a:r>
              <a:rPr lang="en-US" sz="2376" dirty="0">
                <a:solidFill>
                  <a:srgbClr val="9AC026"/>
                </a:solidFill>
                <a:latin typeface="Montserrat Light"/>
              </a:rPr>
              <a:t> </a:t>
            </a:r>
            <a:r>
              <a:rPr lang="en-US" sz="2376" dirty="0" err="1">
                <a:solidFill>
                  <a:srgbClr val="9AC026"/>
                </a:solidFill>
                <a:latin typeface="Montserrat Light"/>
              </a:rPr>
              <a:t>dapat</a:t>
            </a:r>
            <a:r>
              <a:rPr lang="en-US" sz="2376" dirty="0">
                <a:solidFill>
                  <a:srgbClr val="9AC026"/>
                </a:solidFill>
                <a:latin typeface="Montserrat Light"/>
              </a:rPr>
              <a:t> </a:t>
            </a:r>
            <a:r>
              <a:rPr lang="en-US" sz="2376" dirty="0" err="1">
                <a:solidFill>
                  <a:srgbClr val="9AC026"/>
                </a:solidFill>
                <a:latin typeface="Montserrat Light"/>
              </a:rPr>
              <a:t>dipisahkan</a:t>
            </a:r>
            <a:r>
              <a:rPr lang="en-US" sz="2376" dirty="0">
                <a:solidFill>
                  <a:srgbClr val="9AC026"/>
                </a:solidFill>
                <a:latin typeface="Montserrat Light"/>
              </a:rPr>
              <a:t> </a:t>
            </a:r>
            <a:r>
              <a:rPr lang="en-US" sz="2376" dirty="0" err="1">
                <a:solidFill>
                  <a:srgbClr val="9AC026"/>
                </a:solidFill>
                <a:latin typeface="Montserrat Light"/>
              </a:rPr>
              <a:t>satu</a:t>
            </a:r>
            <a:r>
              <a:rPr lang="en-US" sz="2376" dirty="0">
                <a:solidFill>
                  <a:srgbClr val="9AC026"/>
                </a:solidFill>
                <a:latin typeface="Montserrat Light"/>
              </a:rPr>
              <a:t> </a:t>
            </a:r>
            <a:r>
              <a:rPr lang="en-US" sz="2376" dirty="0" err="1">
                <a:solidFill>
                  <a:srgbClr val="9AC026"/>
                </a:solidFill>
                <a:latin typeface="Montserrat Light"/>
              </a:rPr>
              <a:t>sama</a:t>
            </a:r>
            <a:r>
              <a:rPr lang="en-US" sz="2376" dirty="0">
                <a:solidFill>
                  <a:srgbClr val="9AC026"/>
                </a:solidFill>
                <a:latin typeface="Montserrat Light"/>
              </a:rPr>
              <a:t> lain. </a:t>
            </a:r>
            <a:r>
              <a:rPr lang="en-US" sz="2376" dirty="0" err="1">
                <a:solidFill>
                  <a:srgbClr val="9AC026"/>
                </a:solidFill>
                <a:latin typeface="Montserrat Light"/>
              </a:rPr>
              <a:t>Bahkan</a:t>
            </a:r>
            <a:r>
              <a:rPr lang="en-US" sz="2376" dirty="0">
                <a:solidFill>
                  <a:srgbClr val="9AC026"/>
                </a:solidFill>
                <a:latin typeface="Montserrat Light"/>
              </a:rPr>
              <a:t>, </a:t>
            </a:r>
            <a:r>
              <a:rPr lang="en-US" sz="2376" dirty="0" err="1">
                <a:solidFill>
                  <a:srgbClr val="9AC026"/>
                </a:solidFill>
                <a:latin typeface="Montserrat Light"/>
              </a:rPr>
              <a:t>setelah</a:t>
            </a:r>
            <a:r>
              <a:rPr lang="en-US" sz="2376" dirty="0">
                <a:solidFill>
                  <a:srgbClr val="9AC026"/>
                </a:solidFill>
                <a:latin typeface="Montserrat Light"/>
              </a:rPr>
              <a:t> </a:t>
            </a:r>
            <a:r>
              <a:rPr lang="en-US" sz="2376" dirty="0" err="1">
                <a:solidFill>
                  <a:srgbClr val="9AC026"/>
                </a:solidFill>
                <a:latin typeface="Montserrat Light"/>
              </a:rPr>
              <a:t>abad</a:t>
            </a:r>
            <a:r>
              <a:rPr lang="en-US" sz="2376" dirty="0">
                <a:solidFill>
                  <a:srgbClr val="9AC026"/>
                </a:solidFill>
                <a:latin typeface="Montserrat Light"/>
              </a:rPr>
              <a:t> </a:t>
            </a:r>
            <a:r>
              <a:rPr lang="en-US" sz="2376" dirty="0" err="1">
                <a:solidFill>
                  <a:srgbClr val="9AC026"/>
                </a:solidFill>
                <a:latin typeface="Montserrat Light"/>
              </a:rPr>
              <a:t>pertengahan</a:t>
            </a:r>
            <a:r>
              <a:rPr lang="en-US" sz="2376" dirty="0">
                <a:solidFill>
                  <a:srgbClr val="9AC026"/>
                </a:solidFill>
                <a:latin typeface="Montserrat Light"/>
              </a:rPr>
              <a:t> yang </a:t>
            </a:r>
            <a:r>
              <a:rPr lang="en-US" sz="2376" dirty="0" err="1">
                <a:solidFill>
                  <a:srgbClr val="9AC026"/>
                </a:solidFill>
                <a:latin typeface="Montserrat Light"/>
              </a:rPr>
              <a:t>ditandaidengan</a:t>
            </a:r>
            <a:r>
              <a:rPr lang="en-US" sz="2376" dirty="0">
                <a:solidFill>
                  <a:srgbClr val="9AC026"/>
                </a:solidFill>
                <a:latin typeface="Montserrat Light"/>
              </a:rPr>
              <a:t> ide </a:t>
            </a:r>
            <a:r>
              <a:rPr lang="en-US" sz="2376" dirty="0" err="1">
                <a:solidFill>
                  <a:srgbClr val="9AC026"/>
                </a:solidFill>
                <a:latin typeface="Montserrat Light"/>
              </a:rPr>
              <a:t>demokrasi</a:t>
            </a:r>
            <a:r>
              <a:rPr lang="en-US" sz="2376" dirty="0">
                <a:solidFill>
                  <a:srgbClr val="9AC026"/>
                </a:solidFill>
                <a:latin typeface="Montserrat Light"/>
              </a:rPr>
              <a:t> </a:t>
            </a:r>
            <a:r>
              <a:rPr lang="en-US" sz="2376" dirty="0" err="1">
                <a:solidFill>
                  <a:srgbClr val="9AC026"/>
                </a:solidFill>
                <a:latin typeface="Montserrat Light"/>
              </a:rPr>
              <a:t>dapat</a:t>
            </a:r>
            <a:r>
              <a:rPr lang="en-US" sz="2376" dirty="0">
                <a:solidFill>
                  <a:srgbClr val="9AC026"/>
                </a:solidFill>
                <a:latin typeface="Montserrat Light"/>
              </a:rPr>
              <a:t> </a:t>
            </a:r>
            <a:r>
              <a:rPr lang="en-US" sz="2376" dirty="0" err="1">
                <a:solidFill>
                  <a:srgbClr val="9AC026"/>
                </a:solidFill>
                <a:latin typeface="Montserrat Light"/>
              </a:rPr>
              <a:t>dikatakan</a:t>
            </a:r>
            <a:r>
              <a:rPr lang="en-US" sz="2376" dirty="0">
                <a:solidFill>
                  <a:srgbClr val="9AC026"/>
                </a:solidFill>
                <a:latin typeface="Montserrat Light"/>
              </a:rPr>
              <a:t> </a:t>
            </a:r>
            <a:r>
              <a:rPr lang="en-US" sz="2376" dirty="0" err="1">
                <a:solidFill>
                  <a:srgbClr val="9AC026"/>
                </a:solidFill>
                <a:latin typeface="Montserrat Light"/>
              </a:rPr>
              <a:t>tanpa</a:t>
            </a:r>
            <a:r>
              <a:rPr lang="en-US" sz="2376" dirty="0">
                <a:solidFill>
                  <a:srgbClr val="9AC026"/>
                </a:solidFill>
                <a:latin typeface="Montserrat Light"/>
              </a:rPr>
              <a:t> </a:t>
            </a:r>
            <a:r>
              <a:rPr lang="en-US" sz="2376" dirty="0" err="1">
                <a:solidFill>
                  <a:srgbClr val="9AC026"/>
                </a:solidFill>
                <a:latin typeface="Montserrat Light"/>
              </a:rPr>
              <a:t>konstitusi</a:t>
            </a:r>
            <a:r>
              <a:rPr lang="en-US" sz="2376" dirty="0">
                <a:solidFill>
                  <a:srgbClr val="9AC026"/>
                </a:solidFill>
                <a:latin typeface="Montserrat Light"/>
              </a:rPr>
              <a:t>, Negara </a:t>
            </a:r>
            <a:r>
              <a:rPr lang="en-US" sz="2376" dirty="0" err="1">
                <a:solidFill>
                  <a:srgbClr val="9AC026"/>
                </a:solidFill>
                <a:latin typeface="Montserrat Light"/>
              </a:rPr>
              <a:t>tidak</a:t>
            </a:r>
            <a:r>
              <a:rPr lang="en-US" sz="2376" dirty="0">
                <a:solidFill>
                  <a:srgbClr val="9AC026"/>
                </a:solidFill>
                <a:latin typeface="Montserrat Light"/>
              </a:rPr>
              <a:t> </a:t>
            </a:r>
            <a:r>
              <a:rPr lang="en-US" sz="2376" dirty="0" err="1">
                <a:solidFill>
                  <a:srgbClr val="9AC026"/>
                </a:solidFill>
                <a:latin typeface="Montserrat Light"/>
              </a:rPr>
              <a:t>mungkin</a:t>
            </a:r>
            <a:r>
              <a:rPr lang="en-US" sz="2376" dirty="0">
                <a:solidFill>
                  <a:srgbClr val="9AC026"/>
                </a:solidFill>
                <a:latin typeface="Montserrat Light"/>
              </a:rPr>
              <a:t> </a:t>
            </a:r>
            <a:r>
              <a:rPr lang="en-US" sz="2376" dirty="0" err="1">
                <a:solidFill>
                  <a:srgbClr val="9AC026"/>
                </a:solidFill>
                <a:latin typeface="Montserrat Light"/>
              </a:rPr>
              <a:t>terbentuk</a:t>
            </a:r>
            <a:r>
              <a:rPr lang="en-US" sz="2376" dirty="0">
                <a:solidFill>
                  <a:srgbClr val="9AC026"/>
                </a:solidFill>
                <a:latin typeface="Montserrat Light"/>
              </a:rPr>
              <a:t>. </a:t>
            </a:r>
            <a:r>
              <a:rPr lang="en-US" sz="2376" dirty="0" err="1">
                <a:solidFill>
                  <a:srgbClr val="9AC026"/>
                </a:solidFill>
                <a:latin typeface="Montserrat Light"/>
              </a:rPr>
              <a:t>Konstitusi</a:t>
            </a:r>
            <a:r>
              <a:rPr lang="en-US" sz="2376" dirty="0">
                <a:solidFill>
                  <a:srgbClr val="9AC026"/>
                </a:solidFill>
                <a:latin typeface="Montserrat Light"/>
              </a:rPr>
              <a:t> </a:t>
            </a:r>
            <a:r>
              <a:rPr lang="en-US" sz="2376" dirty="0" err="1">
                <a:solidFill>
                  <a:srgbClr val="9AC026"/>
                </a:solidFill>
                <a:latin typeface="Montserrat Light"/>
              </a:rPr>
              <a:t>merupakan</a:t>
            </a:r>
            <a:r>
              <a:rPr lang="en-US" sz="2376" dirty="0">
                <a:solidFill>
                  <a:srgbClr val="9AC026"/>
                </a:solidFill>
                <a:latin typeface="Montserrat Light"/>
              </a:rPr>
              <a:t> </a:t>
            </a:r>
            <a:r>
              <a:rPr lang="en-US" sz="2376" dirty="0" err="1">
                <a:solidFill>
                  <a:srgbClr val="9AC026"/>
                </a:solidFill>
                <a:latin typeface="Montserrat Light"/>
              </a:rPr>
              <a:t>hukum</a:t>
            </a:r>
            <a:r>
              <a:rPr lang="en-US" sz="2376" dirty="0">
                <a:solidFill>
                  <a:srgbClr val="9AC026"/>
                </a:solidFill>
                <a:latin typeface="Montserrat Light"/>
              </a:rPr>
              <a:t> </a:t>
            </a:r>
            <a:r>
              <a:rPr lang="en-US" sz="2376" dirty="0" err="1">
                <a:solidFill>
                  <a:srgbClr val="9AC026"/>
                </a:solidFill>
                <a:latin typeface="Montserrat Light"/>
              </a:rPr>
              <a:t>dasar</a:t>
            </a:r>
            <a:r>
              <a:rPr lang="en-US" sz="2376" dirty="0">
                <a:solidFill>
                  <a:srgbClr val="9AC026"/>
                </a:solidFill>
                <a:latin typeface="Montserrat Light"/>
              </a:rPr>
              <a:t> </a:t>
            </a:r>
            <a:r>
              <a:rPr lang="en-US" sz="2376" dirty="0" err="1">
                <a:solidFill>
                  <a:srgbClr val="9AC026"/>
                </a:solidFill>
                <a:latin typeface="Montserrat Light"/>
              </a:rPr>
              <a:t>suatu</a:t>
            </a:r>
            <a:r>
              <a:rPr lang="en-US" sz="2376" dirty="0">
                <a:solidFill>
                  <a:srgbClr val="9AC026"/>
                </a:solidFill>
                <a:latin typeface="Montserrat Light"/>
              </a:rPr>
              <a:t> Negara. Dasar-</a:t>
            </a:r>
            <a:r>
              <a:rPr lang="en-US" sz="2376" dirty="0" err="1">
                <a:solidFill>
                  <a:srgbClr val="9AC026"/>
                </a:solidFill>
                <a:latin typeface="Montserrat Light"/>
              </a:rPr>
              <a:t>dasar</a:t>
            </a:r>
            <a:r>
              <a:rPr lang="en-US" sz="2376" dirty="0">
                <a:solidFill>
                  <a:srgbClr val="9AC026"/>
                </a:solidFill>
                <a:latin typeface="Montserrat Light"/>
              </a:rPr>
              <a:t> </a:t>
            </a:r>
            <a:r>
              <a:rPr lang="en-US" sz="2376" dirty="0" err="1">
                <a:solidFill>
                  <a:srgbClr val="9AC026"/>
                </a:solidFill>
                <a:latin typeface="Montserrat Light"/>
              </a:rPr>
              <a:t>penyelenggaraaan</a:t>
            </a:r>
            <a:r>
              <a:rPr lang="en-US" sz="2376" dirty="0">
                <a:solidFill>
                  <a:srgbClr val="9AC026"/>
                </a:solidFill>
                <a:latin typeface="Montserrat Light"/>
              </a:rPr>
              <a:t> </a:t>
            </a:r>
            <a:r>
              <a:rPr lang="en-US" sz="2376" dirty="0" err="1">
                <a:solidFill>
                  <a:srgbClr val="9AC026"/>
                </a:solidFill>
                <a:latin typeface="Montserrat Light"/>
              </a:rPr>
              <a:t>bernegara</a:t>
            </a:r>
            <a:r>
              <a:rPr lang="en-US" sz="2376" dirty="0">
                <a:solidFill>
                  <a:srgbClr val="9AC026"/>
                </a:solidFill>
                <a:latin typeface="Montserrat Light"/>
              </a:rPr>
              <a:t> </a:t>
            </a:r>
            <a:r>
              <a:rPr lang="en-US" sz="2376" dirty="0" err="1">
                <a:solidFill>
                  <a:srgbClr val="9AC026"/>
                </a:solidFill>
                <a:latin typeface="Montserrat Light"/>
              </a:rPr>
              <a:t>didasarkan</a:t>
            </a:r>
            <a:r>
              <a:rPr lang="en-US" sz="2376" dirty="0">
                <a:solidFill>
                  <a:srgbClr val="9AC026"/>
                </a:solidFill>
                <a:latin typeface="Montserrat Light"/>
              </a:rPr>
              <a:t> pada </a:t>
            </a:r>
            <a:r>
              <a:rPr lang="en-US" sz="2376" dirty="0" err="1">
                <a:solidFill>
                  <a:srgbClr val="9AC026"/>
                </a:solidFill>
                <a:latin typeface="Montserrat Light"/>
              </a:rPr>
              <a:t>konstitusi</a:t>
            </a:r>
            <a:r>
              <a:rPr lang="en-US" sz="2376" dirty="0">
                <a:solidFill>
                  <a:srgbClr val="9AC026"/>
                </a:solidFill>
                <a:latin typeface="Montserrat Light"/>
              </a:rPr>
              <a:t> </a:t>
            </a:r>
            <a:r>
              <a:rPr lang="en-US" sz="2376" dirty="0" err="1">
                <a:solidFill>
                  <a:srgbClr val="9AC026"/>
                </a:solidFill>
                <a:latin typeface="Montserrat Light"/>
              </a:rPr>
              <a:t>sebagai</a:t>
            </a:r>
            <a:r>
              <a:rPr lang="en-US" sz="2376" dirty="0">
                <a:solidFill>
                  <a:srgbClr val="9AC026"/>
                </a:solidFill>
                <a:latin typeface="Montserrat Light"/>
              </a:rPr>
              <a:t> </a:t>
            </a:r>
            <a:r>
              <a:rPr lang="en-US" sz="2376" dirty="0" err="1">
                <a:solidFill>
                  <a:srgbClr val="9AC026"/>
                </a:solidFill>
                <a:latin typeface="Montserrat Light"/>
              </a:rPr>
              <a:t>hukum</a:t>
            </a:r>
            <a:r>
              <a:rPr lang="en-US" sz="2376" dirty="0">
                <a:solidFill>
                  <a:srgbClr val="9AC026"/>
                </a:solidFill>
                <a:latin typeface="Montserrat Light"/>
              </a:rPr>
              <a:t> </a:t>
            </a:r>
            <a:r>
              <a:rPr lang="en-US" sz="2376" dirty="0" err="1">
                <a:solidFill>
                  <a:srgbClr val="9AC026"/>
                </a:solidFill>
                <a:latin typeface="Montserrat Light"/>
              </a:rPr>
              <a:t>dasar</a:t>
            </a:r>
            <a:r>
              <a:rPr lang="en-US" sz="2376" dirty="0">
                <a:solidFill>
                  <a:srgbClr val="9AC026"/>
                </a:solidFill>
                <a:latin typeface="Montserrat Light"/>
              </a:rPr>
              <a:t>. Akan </a:t>
            </a:r>
            <a:r>
              <a:rPr lang="en-US" sz="2376" dirty="0" err="1">
                <a:solidFill>
                  <a:srgbClr val="9AC026"/>
                </a:solidFill>
                <a:latin typeface="Montserrat Light"/>
              </a:rPr>
              <a:t>tetapi</a:t>
            </a:r>
            <a:r>
              <a:rPr lang="en-US" sz="2376" dirty="0">
                <a:solidFill>
                  <a:srgbClr val="9AC026"/>
                </a:solidFill>
                <a:latin typeface="Montserrat Light"/>
              </a:rPr>
              <a:t>, </a:t>
            </a:r>
            <a:r>
              <a:rPr lang="en-US" sz="2376" dirty="0" err="1">
                <a:solidFill>
                  <a:srgbClr val="9AC026"/>
                </a:solidFill>
                <a:latin typeface="Montserrat Light"/>
              </a:rPr>
              <a:t>untuk</a:t>
            </a:r>
            <a:r>
              <a:rPr lang="en-US" sz="2376" dirty="0">
                <a:solidFill>
                  <a:srgbClr val="9AC026"/>
                </a:solidFill>
                <a:latin typeface="Montserrat Light"/>
              </a:rPr>
              <a:t> </a:t>
            </a:r>
            <a:r>
              <a:rPr lang="en-US" sz="2376" dirty="0" err="1">
                <a:solidFill>
                  <a:srgbClr val="9AC026"/>
                </a:solidFill>
                <a:latin typeface="Montserrat Light"/>
              </a:rPr>
              <a:t>dapat</a:t>
            </a:r>
            <a:r>
              <a:rPr lang="en-US" sz="2376" dirty="0">
                <a:solidFill>
                  <a:srgbClr val="9AC026"/>
                </a:solidFill>
                <a:latin typeface="Montserrat Light"/>
              </a:rPr>
              <a:t> </a:t>
            </a:r>
            <a:r>
              <a:rPr lang="en-US" sz="2376" dirty="0" err="1">
                <a:solidFill>
                  <a:srgbClr val="9AC026"/>
                </a:solidFill>
                <a:latin typeface="Montserrat Light"/>
              </a:rPr>
              <a:t>dikatakan</a:t>
            </a:r>
            <a:r>
              <a:rPr lang="en-US" sz="2376" dirty="0">
                <a:solidFill>
                  <a:srgbClr val="9AC026"/>
                </a:solidFill>
                <a:latin typeface="Montserrat Light"/>
              </a:rPr>
              <a:t> </a:t>
            </a:r>
            <a:r>
              <a:rPr lang="en-US" sz="2376" dirty="0" err="1">
                <a:solidFill>
                  <a:srgbClr val="9AC026"/>
                </a:solidFill>
                <a:latin typeface="Montserrat Light"/>
              </a:rPr>
              <a:t>secara</a:t>
            </a:r>
            <a:r>
              <a:rPr lang="en-US" sz="2376" dirty="0">
                <a:solidFill>
                  <a:srgbClr val="9AC026"/>
                </a:solidFill>
                <a:latin typeface="Montserrat Light"/>
              </a:rPr>
              <a:t> ideal </a:t>
            </a:r>
            <a:r>
              <a:rPr lang="en-US" sz="2376" dirty="0" err="1">
                <a:solidFill>
                  <a:srgbClr val="9AC026"/>
                </a:solidFill>
                <a:latin typeface="Montserrat Light"/>
              </a:rPr>
              <a:t>sebagai</a:t>
            </a:r>
            <a:r>
              <a:rPr lang="en-US" sz="2376" dirty="0">
                <a:solidFill>
                  <a:srgbClr val="9AC026"/>
                </a:solidFill>
                <a:latin typeface="Montserrat Light"/>
              </a:rPr>
              <a:t> negara </a:t>
            </a:r>
            <a:r>
              <a:rPr lang="en-US" sz="2376" dirty="0" err="1">
                <a:solidFill>
                  <a:srgbClr val="9AC026"/>
                </a:solidFill>
                <a:latin typeface="Montserrat Light"/>
              </a:rPr>
              <a:t>konstitusional</a:t>
            </a:r>
            <a:r>
              <a:rPr lang="en-US" sz="2376" dirty="0">
                <a:solidFill>
                  <a:srgbClr val="9AC026"/>
                </a:solidFill>
                <a:latin typeface="Montserrat Light"/>
              </a:rPr>
              <a:t> </a:t>
            </a:r>
            <a:r>
              <a:rPr lang="en-US" sz="2376" dirty="0" err="1">
                <a:solidFill>
                  <a:srgbClr val="9AC026"/>
                </a:solidFill>
                <a:latin typeface="Montserrat Light"/>
              </a:rPr>
              <a:t>maka</a:t>
            </a:r>
            <a:r>
              <a:rPr lang="en-US" sz="2376" dirty="0">
                <a:solidFill>
                  <a:srgbClr val="9AC026"/>
                </a:solidFill>
                <a:latin typeface="Montserrat Light"/>
              </a:rPr>
              <a:t> </a:t>
            </a:r>
            <a:r>
              <a:rPr lang="en-US" sz="2376" dirty="0" err="1">
                <a:solidFill>
                  <a:srgbClr val="9AC026"/>
                </a:solidFill>
                <a:latin typeface="Montserrat Light"/>
              </a:rPr>
              <a:t>konstitusi</a:t>
            </a:r>
            <a:r>
              <a:rPr lang="en-US" sz="2376" dirty="0">
                <a:solidFill>
                  <a:srgbClr val="9AC026"/>
                </a:solidFill>
                <a:latin typeface="Montserrat Light"/>
              </a:rPr>
              <a:t> negara </a:t>
            </a:r>
            <a:r>
              <a:rPr lang="en-US" sz="2376" dirty="0" err="1">
                <a:solidFill>
                  <a:srgbClr val="9AC026"/>
                </a:solidFill>
                <a:latin typeface="Montserrat Light"/>
              </a:rPr>
              <a:t>tersebut</a:t>
            </a:r>
            <a:r>
              <a:rPr lang="en-US" sz="2376" dirty="0">
                <a:solidFill>
                  <a:srgbClr val="9AC026"/>
                </a:solidFill>
                <a:latin typeface="Montserrat Light"/>
              </a:rPr>
              <a:t> </a:t>
            </a:r>
            <a:r>
              <a:rPr lang="en-US" sz="2376" dirty="0" err="1">
                <a:solidFill>
                  <a:srgbClr val="9AC026"/>
                </a:solidFill>
                <a:latin typeface="Montserrat Light"/>
              </a:rPr>
              <a:t>harus</a:t>
            </a:r>
            <a:r>
              <a:rPr lang="en-US" sz="2376" dirty="0">
                <a:solidFill>
                  <a:srgbClr val="9AC026"/>
                </a:solidFill>
                <a:latin typeface="Montserrat Light"/>
              </a:rPr>
              <a:t> </a:t>
            </a:r>
            <a:r>
              <a:rPr lang="en-US" sz="2376" dirty="0" err="1">
                <a:solidFill>
                  <a:srgbClr val="9AC026"/>
                </a:solidFill>
                <a:latin typeface="Montserrat Light"/>
              </a:rPr>
              <a:t>memenuhi</a:t>
            </a:r>
            <a:r>
              <a:rPr lang="en-US" sz="2376" dirty="0">
                <a:solidFill>
                  <a:srgbClr val="9AC026"/>
                </a:solidFill>
                <a:latin typeface="Montserrat Light"/>
              </a:rPr>
              <a:t> </a:t>
            </a:r>
            <a:r>
              <a:rPr lang="en-US" sz="2376" dirty="0" err="1">
                <a:solidFill>
                  <a:srgbClr val="9AC026"/>
                </a:solidFill>
                <a:latin typeface="Montserrat Light"/>
              </a:rPr>
              <a:t>sifat-sifat</a:t>
            </a:r>
            <a:r>
              <a:rPr lang="en-US" sz="2376" dirty="0">
                <a:solidFill>
                  <a:srgbClr val="9AC026"/>
                </a:solidFill>
                <a:latin typeface="Montserrat Light"/>
              </a:rPr>
              <a:t> dan </a:t>
            </a:r>
            <a:r>
              <a:rPr lang="en-US" sz="2376" dirty="0" err="1">
                <a:solidFill>
                  <a:srgbClr val="9AC026"/>
                </a:solidFill>
                <a:latin typeface="Montserrat Light"/>
              </a:rPr>
              <a:t>ciri-ciri</a:t>
            </a:r>
            <a:r>
              <a:rPr lang="en-US" sz="2376" dirty="0">
                <a:solidFill>
                  <a:srgbClr val="9AC026"/>
                </a:solidFill>
                <a:latin typeface="Montserrat Light"/>
              </a:rPr>
              <a:t> </a:t>
            </a:r>
            <a:r>
              <a:rPr lang="en-US" sz="2376" dirty="0" err="1">
                <a:solidFill>
                  <a:srgbClr val="9AC026"/>
                </a:solidFill>
                <a:latin typeface="Montserrat Light"/>
              </a:rPr>
              <a:t>dari</a:t>
            </a:r>
            <a:r>
              <a:rPr lang="en-US" sz="2376" dirty="0">
                <a:solidFill>
                  <a:srgbClr val="9AC026"/>
                </a:solidFill>
                <a:latin typeface="Montserrat Light"/>
              </a:rPr>
              <a:t> </a:t>
            </a:r>
            <a:r>
              <a:rPr lang="en-US" sz="2376" dirty="0" err="1">
                <a:solidFill>
                  <a:srgbClr val="9AC026"/>
                </a:solidFill>
                <a:latin typeface="Montserrat Light"/>
              </a:rPr>
              <a:t>konstitusionalisme</a:t>
            </a:r>
            <a:r>
              <a:rPr lang="en-US" sz="2376" dirty="0">
                <a:solidFill>
                  <a:srgbClr val="9AC026"/>
                </a:solidFill>
                <a:latin typeface="Montserrat Light"/>
              </a:rPr>
              <a:t>. </a:t>
            </a:r>
          </a:p>
          <a:p>
            <a:pPr algn="just">
              <a:lnSpc>
                <a:spcPts val="3327"/>
              </a:lnSpc>
            </a:pPr>
            <a:endParaRPr lang="en-US" sz="2376" dirty="0">
              <a:solidFill>
                <a:srgbClr val="9AC026"/>
              </a:solidFill>
              <a:latin typeface="Montserrat Light"/>
            </a:endParaRPr>
          </a:p>
          <a:p>
            <a:pPr algn="just">
              <a:lnSpc>
                <a:spcPts val="3327"/>
              </a:lnSpc>
            </a:pPr>
            <a:r>
              <a:rPr lang="en-US" sz="2376" dirty="0" err="1">
                <a:solidFill>
                  <a:srgbClr val="9AC026"/>
                </a:solidFill>
                <a:latin typeface="Montserrat Light"/>
              </a:rPr>
              <a:t>Konstitusionalisme</a:t>
            </a:r>
            <a:r>
              <a:rPr lang="en-US" sz="2376" dirty="0">
                <a:solidFill>
                  <a:srgbClr val="9AC026"/>
                </a:solidFill>
                <a:latin typeface="Montserrat Light"/>
              </a:rPr>
              <a:t> </a:t>
            </a:r>
            <a:r>
              <a:rPr lang="en-US" sz="2376" dirty="0" err="1">
                <a:solidFill>
                  <a:srgbClr val="9AC026"/>
                </a:solidFill>
                <a:latin typeface="Montserrat Light"/>
              </a:rPr>
              <a:t>sendiri</a:t>
            </a:r>
            <a:r>
              <a:rPr lang="en-US" sz="2376" dirty="0">
                <a:solidFill>
                  <a:srgbClr val="9AC026"/>
                </a:solidFill>
                <a:latin typeface="Montserrat Light"/>
              </a:rPr>
              <a:t> </a:t>
            </a:r>
            <a:r>
              <a:rPr lang="en-US" sz="2376" dirty="0" err="1">
                <a:solidFill>
                  <a:srgbClr val="9AC026"/>
                </a:solidFill>
                <a:latin typeface="Montserrat Light"/>
              </a:rPr>
              <a:t>merupakan</a:t>
            </a:r>
            <a:r>
              <a:rPr lang="en-US" sz="2376" dirty="0">
                <a:solidFill>
                  <a:srgbClr val="9AC026"/>
                </a:solidFill>
                <a:latin typeface="Montserrat Light"/>
              </a:rPr>
              <a:t> </a:t>
            </a:r>
            <a:r>
              <a:rPr lang="en-US" sz="2376" dirty="0" err="1">
                <a:solidFill>
                  <a:srgbClr val="9AC026"/>
                </a:solidFill>
                <a:latin typeface="Montserrat Light"/>
              </a:rPr>
              <a:t>suatu</a:t>
            </a:r>
            <a:r>
              <a:rPr lang="en-US" sz="2376" dirty="0">
                <a:solidFill>
                  <a:srgbClr val="9AC026"/>
                </a:solidFill>
                <a:latin typeface="Montserrat Light"/>
              </a:rPr>
              <a:t> ide, </a:t>
            </a:r>
            <a:r>
              <a:rPr lang="en-US" sz="2376" dirty="0" err="1">
                <a:solidFill>
                  <a:srgbClr val="9AC026"/>
                </a:solidFill>
                <a:latin typeface="Montserrat Light"/>
              </a:rPr>
              <a:t>gagasan</a:t>
            </a:r>
            <a:r>
              <a:rPr lang="en-US" sz="2376" dirty="0">
                <a:solidFill>
                  <a:srgbClr val="9AC026"/>
                </a:solidFill>
                <a:latin typeface="Montserrat Light"/>
              </a:rPr>
              <a:t>, </a:t>
            </a:r>
            <a:r>
              <a:rPr lang="en-US" sz="2376" dirty="0" err="1">
                <a:solidFill>
                  <a:srgbClr val="9AC026"/>
                </a:solidFill>
                <a:latin typeface="Montserrat Light"/>
              </a:rPr>
              <a:t>atau</a:t>
            </a:r>
            <a:r>
              <a:rPr lang="en-US" sz="2376" dirty="0">
                <a:solidFill>
                  <a:srgbClr val="9AC026"/>
                </a:solidFill>
                <a:latin typeface="Montserrat Light"/>
              </a:rPr>
              <a:t> </a:t>
            </a:r>
            <a:r>
              <a:rPr lang="en-US" sz="2376" dirty="0" err="1">
                <a:solidFill>
                  <a:srgbClr val="9AC026"/>
                </a:solidFill>
                <a:latin typeface="Montserrat Light"/>
              </a:rPr>
              <a:t>paham</a:t>
            </a:r>
            <a:r>
              <a:rPr lang="en-US" sz="2376" dirty="0">
                <a:solidFill>
                  <a:srgbClr val="9AC026"/>
                </a:solidFill>
                <a:latin typeface="Montserrat Light"/>
              </a:rPr>
              <a:t>. </a:t>
            </a:r>
            <a:r>
              <a:rPr lang="en-US" sz="2376" dirty="0" err="1">
                <a:solidFill>
                  <a:srgbClr val="9AC026"/>
                </a:solidFill>
                <a:latin typeface="Montserrat Light"/>
              </a:rPr>
              <a:t>Idealnya</a:t>
            </a:r>
            <a:r>
              <a:rPr lang="en-US" sz="2376" dirty="0">
                <a:solidFill>
                  <a:srgbClr val="9AC026"/>
                </a:solidFill>
                <a:latin typeface="Montserrat Light"/>
              </a:rPr>
              <a:t>, </a:t>
            </a:r>
            <a:r>
              <a:rPr lang="en-US" sz="2376" dirty="0" err="1">
                <a:solidFill>
                  <a:srgbClr val="9AC026"/>
                </a:solidFill>
                <a:latin typeface="Montserrat Light"/>
              </a:rPr>
              <a:t>suatu</a:t>
            </a:r>
            <a:r>
              <a:rPr lang="en-US" sz="2376" dirty="0">
                <a:solidFill>
                  <a:srgbClr val="9AC026"/>
                </a:solidFill>
                <a:latin typeface="Montserrat Light"/>
              </a:rPr>
              <a:t> </a:t>
            </a:r>
            <a:r>
              <a:rPr lang="en-US" sz="2376" dirty="0" err="1">
                <a:solidFill>
                  <a:srgbClr val="9AC026"/>
                </a:solidFill>
                <a:latin typeface="Montserrat Light"/>
              </a:rPr>
              <a:t>konstitusi</a:t>
            </a:r>
            <a:r>
              <a:rPr lang="en-US" sz="2376" dirty="0">
                <a:solidFill>
                  <a:srgbClr val="9AC026"/>
                </a:solidFill>
                <a:latin typeface="Montserrat Light"/>
              </a:rPr>
              <a:t> </a:t>
            </a:r>
            <a:r>
              <a:rPr lang="en-US" sz="2376" dirty="0" err="1">
                <a:solidFill>
                  <a:srgbClr val="9AC026"/>
                </a:solidFill>
                <a:latin typeface="Montserrat Light"/>
              </a:rPr>
              <a:t>dibuat</a:t>
            </a:r>
            <a:r>
              <a:rPr lang="en-US" sz="2376" dirty="0">
                <a:solidFill>
                  <a:srgbClr val="9AC026"/>
                </a:solidFill>
                <a:latin typeface="Montserrat Light"/>
              </a:rPr>
              <a:t> </a:t>
            </a:r>
            <a:r>
              <a:rPr lang="en-US" sz="2376" dirty="0" err="1">
                <a:solidFill>
                  <a:srgbClr val="9AC026"/>
                </a:solidFill>
                <a:latin typeface="Montserrat Light"/>
              </a:rPr>
              <a:t>untuk</a:t>
            </a:r>
            <a:r>
              <a:rPr lang="en-US" sz="2376" dirty="0">
                <a:solidFill>
                  <a:srgbClr val="9AC026"/>
                </a:solidFill>
                <a:latin typeface="Montserrat Light"/>
              </a:rPr>
              <a:t> </a:t>
            </a:r>
            <a:r>
              <a:rPr lang="en-US" sz="2376" dirty="0" err="1">
                <a:solidFill>
                  <a:srgbClr val="9AC026"/>
                </a:solidFill>
                <a:latin typeface="Montserrat Light"/>
              </a:rPr>
              <a:t>memenuhi</a:t>
            </a:r>
            <a:r>
              <a:rPr lang="en-US" sz="2376" dirty="0">
                <a:solidFill>
                  <a:srgbClr val="9AC026"/>
                </a:solidFill>
                <a:latin typeface="Montserrat Light"/>
              </a:rPr>
              <a:t> </a:t>
            </a:r>
            <a:r>
              <a:rPr lang="en-US" sz="2376" dirty="0" err="1">
                <a:solidFill>
                  <a:srgbClr val="9AC026"/>
                </a:solidFill>
                <a:latin typeface="Montserrat Light"/>
              </a:rPr>
              <a:t>kebutuhan</a:t>
            </a:r>
            <a:r>
              <a:rPr lang="en-US" sz="2376" dirty="0">
                <a:solidFill>
                  <a:srgbClr val="9AC026"/>
                </a:solidFill>
                <a:latin typeface="Montserrat Light"/>
              </a:rPr>
              <a:t>, </a:t>
            </a:r>
            <a:r>
              <a:rPr lang="en-US" sz="2376" dirty="0" err="1">
                <a:solidFill>
                  <a:srgbClr val="9AC026"/>
                </a:solidFill>
                <a:latin typeface="Montserrat Light"/>
              </a:rPr>
              <a:t>yaitu</a:t>
            </a:r>
            <a:r>
              <a:rPr lang="en-US" sz="2376" dirty="0">
                <a:solidFill>
                  <a:srgbClr val="9AC026"/>
                </a:solidFill>
                <a:latin typeface="Montserrat Light"/>
              </a:rPr>
              <a:t> </a:t>
            </a:r>
            <a:r>
              <a:rPr lang="en-US" sz="2376" dirty="0" err="1">
                <a:solidFill>
                  <a:srgbClr val="9AC026"/>
                </a:solidFill>
                <a:latin typeface="Montserrat Light"/>
              </a:rPr>
              <a:t>terciptanya</a:t>
            </a:r>
            <a:r>
              <a:rPr lang="en-US" sz="2376" dirty="0">
                <a:solidFill>
                  <a:srgbClr val="9AC026"/>
                </a:solidFill>
                <a:latin typeface="Montserrat Light"/>
              </a:rPr>
              <a:t> </a:t>
            </a:r>
            <a:r>
              <a:rPr lang="en-US" sz="2376" dirty="0" err="1">
                <a:solidFill>
                  <a:srgbClr val="9AC026"/>
                </a:solidFill>
                <a:latin typeface="Montserrat Light"/>
              </a:rPr>
              <a:t>hubungankekuasaan</a:t>
            </a:r>
            <a:r>
              <a:rPr lang="en-US" sz="2376" dirty="0">
                <a:solidFill>
                  <a:srgbClr val="9AC026"/>
                </a:solidFill>
                <a:latin typeface="Montserrat Light"/>
              </a:rPr>
              <a:t> yang </a:t>
            </a:r>
            <a:r>
              <a:rPr lang="en-US" sz="2376" dirty="0" err="1">
                <a:solidFill>
                  <a:srgbClr val="9AC026"/>
                </a:solidFill>
                <a:latin typeface="Montserrat Light"/>
              </a:rPr>
              <a:t>seimbangantara</a:t>
            </a:r>
            <a:r>
              <a:rPr lang="en-US" sz="2376" dirty="0">
                <a:solidFill>
                  <a:srgbClr val="9AC026"/>
                </a:solidFill>
                <a:latin typeface="Montserrat Light"/>
              </a:rPr>
              <a:t> </a:t>
            </a:r>
            <a:r>
              <a:rPr lang="en-US" sz="2376" dirty="0" err="1">
                <a:solidFill>
                  <a:srgbClr val="9AC026"/>
                </a:solidFill>
                <a:latin typeface="Montserrat Light"/>
              </a:rPr>
              <a:t>cabang-cabang</a:t>
            </a:r>
            <a:r>
              <a:rPr lang="en-US" sz="2376" dirty="0">
                <a:solidFill>
                  <a:srgbClr val="9AC026"/>
                </a:solidFill>
                <a:latin typeface="Montserrat Light"/>
              </a:rPr>
              <a:t> </a:t>
            </a:r>
            <a:r>
              <a:rPr lang="en-US" sz="2376" dirty="0" err="1">
                <a:solidFill>
                  <a:srgbClr val="9AC026"/>
                </a:solidFill>
                <a:latin typeface="Montserrat Light"/>
              </a:rPr>
              <a:t>kekuasaan</a:t>
            </a:r>
            <a:r>
              <a:rPr lang="en-US" sz="2376" dirty="0">
                <a:solidFill>
                  <a:srgbClr val="9AC026"/>
                </a:solidFill>
                <a:latin typeface="Montserrat Light"/>
              </a:rPr>
              <a:t> yang </a:t>
            </a:r>
            <a:r>
              <a:rPr lang="en-US" sz="2376" dirty="0" err="1">
                <a:solidFill>
                  <a:srgbClr val="9AC026"/>
                </a:solidFill>
                <a:latin typeface="Montserrat Light"/>
              </a:rPr>
              <a:t>ada</a:t>
            </a:r>
            <a:r>
              <a:rPr lang="en-US" sz="2376" dirty="0">
                <a:solidFill>
                  <a:srgbClr val="9AC026"/>
                </a:solidFill>
                <a:latin typeface="Montserrat Light"/>
              </a:rPr>
              <a:t>. </a:t>
            </a:r>
          </a:p>
        </p:txBody>
      </p:sp>
      <p:sp>
        <p:nvSpPr>
          <p:cNvPr id="5" name="TextBox 5"/>
          <p:cNvSpPr txBox="1"/>
          <p:nvPr/>
        </p:nvSpPr>
        <p:spPr>
          <a:xfrm>
            <a:off x="880746" y="9201150"/>
            <a:ext cx="8725994" cy="358775"/>
          </a:xfrm>
          <a:prstGeom prst="rect">
            <a:avLst/>
          </a:prstGeom>
        </p:spPr>
        <p:txBody>
          <a:bodyPr lIns="0" tIns="0" rIns="0" bIns="0" rtlCol="0" anchor="t">
            <a:spAutoFit/>
          </a:bodyPr>
          <a:lstStyle/>
          <a:p>
            <a:pPr algn="l">
              <a:lnSpc>
                <a:spcPts val="2800"/>
              </a:lnSpc>
            </a:pPr>
            <a:r>
              <a:rPr lang="en-US" sz="2000" spc="440">
                <a:solidFill>
                  <a:srgbClr val="9AC026"/>
                </a:solidFill>
                <a:latin typeface="Gidole"/>
              </a:rPr>
              <a:t>PENDIDIKAN KEWARGANEGARAAN  |  KONSTITUSI NEGARA</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FB935-48E3-4403-B632-323E4EB298BB}"/>
              </a:ext>
            </a:extLst>
          </p:cNvPr>
          <p:cNvSpPr txBox="1"/>
          <p:nvPr/>
        </p:nvSpPr>
        <p:spPr>
          <a:xfrm>
            <a:off x="1981200" y="1409700"/>
            <a:ext cx="13106400" cy="6555641"/>
          </a:xfrm>
          <a:prstGeom prst="rect">
            <a:avLst/>
          </a:prstGeom>
          <a:noFill/>
        </p:spPr>
        <p:txBody>
          <a:bodyPr wrap="square">
            <a:spAutoFit/>
          </a:bodyPr>
          <a:lstStyle/>
          <a:p>
            <a:pPr algn="just"/>
            <a:r>
              <a:rPr lang="en-ID" sz="6000" b="1" i="1" u="none" strike="noStrike" baseline="0" dirty="0">
                <a:latin typeface="TimesNewRomanPS-ItalicMT"/>
              </a:rPr>
              <a:t>TUGAS dan </a:t>
            </a:r>
            <a:r>
              <a:rPr lang="en-ID" sz="6000" b="1" i="1" u="none" strike="noStrike" baseline="0" dirty="0" err="1">
                <a:latin typeface="TimesNewRomanPS-ItalicMT"/>
              </a:rPr>
              <a:t>Ana</a:t>
            </a:r>
            <a:r>
              <a:rPr lang="en-ID" sz="6000" b="1" i="1" dirty="0" err="1">
                <a:latin typeface="TimesNewRomanPS-ItalicMT"/>
              </a:rPr>
              <a:t>lisis</a:t>
            </a:r>
            <a:r>
              <a:rPr lang="en-ID" sz="6000" b="1" i="1" dirty="0">
                <a:latin typeface="TimesNewRomanPS-ItalicMT"/>
              </a:rPr>
              <a:t>..</a:t>
            </a:r>
          </a:p>
          <a:p>
            <a:pPr algn="just"/>
            <a:endParaRPr lang="en-ID" sz="4000" b="1" i="1" u="none" strike="noStrike" baseline="0" dirty="0">
              <a:latin typeface="TimesNewRomanPS-ItalicMT"/>
            </a:endParaRPr>
          </a:p>
          <a:p>
            <a:pPr algn="just"/>
            <a:r>
              <a:rPr lang="en-ID" sz="4000" b="1" i="1" u="none" strike="noStrike" baseline="0" dirty="0">
                <a:latin typeface="TimesNewRomanPS-ItalicMT"/>
              </a:rPr>
              <a:t>Anda </a:t>
            </a:r>
            <a:r>
              <a:rPr lang="en-ID" sz="4000" b="1" i="1" u="none" strike="noStrike" baseline="0" dirty="0" err="1">
                <a:latin typeface="TimesNewRomanPS-ItalicMT"/>
              </a:rPr>
              <a:t>telah</a:t>
            </a:r>
            <a:r>
              <a:rPr lang="en-ID" sz="4000" b="1" i="1" u="none" strike="noStrike" baseline="0" dirty="0">
                <a:latin typeface="TimesNewRomanPS-ItalicMT"/>
              </a:rPr>
              <a:t> </a:t>
            </a:r>
            <a:r>
              <a:rPr lang="en-ID" sz="4000" b="1" i="1" u="none" strike="noStrike" baseline="0" dirty="0" err="1">
                <a:latin typeface="TimesNewRomanPS-ItalicMT"/>
              </a:rPr>
              <a:t>mempelajari</a:t>
            </a:r>
            <a:r>
              <a:rPr lang="en-ID" sz="4000" b="1" i="1" u="none" strike="noStrike" baseline="0" dirty="0">
                <a:latin typeface="TimesNewRomanPS-ItalicMT"/>
              </a:rPr>
              <a:t> </a:t>
            </a:r>
            <a:r>
              <a:rPr lang="en-ID" sz="4000" b="1" i="1" u="none" strike="noStrike" baseline="0" dirty="0" err="1">
                <a:latin typeface="TimesNewRomanPS-ItalicMT"/>
              </a:rPr>
              <a:t>konstitusi</a:t>
            </a:r>
            <a:r>
              <a:rPr lang="en-ID" sz="4000" b="1" i="1" u="none" strike="noStrike" baseline="0" dirty="0">
                <a:latin typeface="TimesNewRomanPS-ItalicMT"/>
              </a:rPr>
              <a:t> dan UUD NRI 1945 </a:t>
            </a:r>
            <a:r>
              <a:rPr lang="en-ID" sz="4000" b="1" i="1" u="none" strike="noStrike" baseline="0" dirty="0" err="1">
                <a:latin typeface="TimesNewRomanPS-ItalicMT"/>
              </a:rPr>
              <a:t>sebagai</a:t>
            </a:r>
            <a:r>
              <a:rPr lang="en-ID" sz="4000" b="1" i="1" u="none" strike="noStrike" baseline="0" dirty="0">
                <a:latin typeface="TimesNewRomanPS-ItalicMT"/>
              </a:rPr>
              <a:t> </a:t>
            </a:r>
            <a:r>
              <a:rPr lang="en-ID" sz="4000" b="1" i="1" u="none" strike="noStrike" baseline="0" dirty="0" err="1">
                <a:latin typeface="TimesNewRomanPS-ItalicMT"/>
              </a:rPr>
              <a:t>konstitusi</a:t>
            </a:r>
            <a:r>
              <a:rPr lang="en-ID" sz="4000" b="1" i="1" dirty="0">
                <a:latin typeface="TimesNewRomanPS-ItalicMT"/>
              </a:rPr>
              <a:t> </a:t>
            </a:r>
            <a:r>
              <a:rPr lang="fi-FI" sz="4000" b="1" i="1" u="none" strike="noStrike" baseline="0" dirty="0">
                <a:latin typeface="TimesNewRomanPS-ItalicMT"/>
              </a:rPr>
              <a:t>negara Indonesia. Kemukakan kembali dengan kalimat Anda sendiri, apa </a:t>
            </a:r>
            <a:r>
              <a:rPr lang="sv-SE" sz="4000" b="1" i="1" u="none" strike="noStrike" baseline="0" dirty="0">
                <a:latin typeface="TimesNewRomanPS-ItalicMT"/>
              </a:rPr>
              <a:t>sebenarnya hakikat dari konstitusi itu? Apa pentingnya konstitusi bagi </a:t>
            </a:r>
            <a:r>
              <a:rPr lang="en-ID" sz="4000" b="1" i="1" u="none" strike="noStrike" baseline="0" dirty="0" err="1">
                <a:latin typeface="TimesNewRomanPS-ItalicMT"/>
              </a:rPr>
              <a:t>suatu</a:t>
            </a:r>
            <a:r>
              <a:rPr lang="en-ID" sz="4000" b="1" i="1" u="none" strike="noStrike" baseline="0" dirty="0">
                <a:latin typeface="TimesNewRomanPS-ItalicMT"/>
              </a:rPr>
              <a:t> negara, </a:t>
            </a:r>
            <a:r>
              <a:rPr lang="en-ID" sz="4000" b="1" i="1" u="none" strike="noStrike" baseline="0" dirty="0" err="1">
                <a:latin typeface="TimesNewRomanPS-ItalicMT"/>
              </a:rPr>
              <a:t>seperti</a:t>
            </a:r>
            <a:r>
              <a:rPr lang="en-ID" sz="4000" b="1" i="1" u="none" strike="noStrike" baseline="0" dirty="0">
                <a:latin typeface="TimesNewRomanPS-ItalicMT"/>
              </a:rPr>
              <a:t> </a:t>
            </a:r>
            <a:r>
              <a:rPr lang="en-ID" sz="4000" b="1" i="1" u="none" strike="noStrike" baseline="0" dirty="0" err="1">
                <a:latin typeface="TimesNewRomanPS-ItalicMT"/>
              </a:rPr>
              <a:t>halnya</a:t>
            </a:r>
            <a:r>
              <a:rPr lang="en-ID" sz="4000" b="1" i="1" u="none" strike="noStrike" baseline="0" dirty="0">
                <a:latin typeface="TimesNewRomanPS-ItalicMT"/>
              </a:rPr>
              <a:t> Indonesia </a:t>
            </a:r>
            <a:r>
              <a:rPr lang="en-ID" sz="4000" b="1" i="1" u="none" strike="noStrike" baseline="0" dirty="0" err="1">
                <a:latin typeface="TimesNewRomanPS-ItalicMT"/>
              </a:rPr>
              <a:t>dengan</a:t>
            </a:r>
            <a:r>
              <a:rPr lang="en-ID" sz="4000" b="1" i="1" u="none" strike="noStrike" baseline="0" dirty="0">
                <a:latin typeface="TimesNewRomanPS-ItalicMT"/>
              </a:rPr>
              <a:t> </a:t>
            </a:r>
            <a:r>
              <a:rPr lang="en-ID" sz="4000" b="1" i="1" u="none" strike="noStrike" baseline="0" dirty="0" err="1">
                <a:latin typeface="TimesNewRomanPS-ItalicMT"/>
              </a:rPr>
              <a:t>adanya</a:t>
            </a:r>
            <a:r>
              <a:rPr lang="en-ID" sz="4000" b="1" i="1" u="none" strike="noStrike" baseline="0" dirty="0">
                <a:latin typeface="TimesNewRomanPS-ItalicMT"/>
              </a:rPr>
              <a:t> UUD NRI 1945? </a:t>
            </a:r>
          </a:p>
          <a:p>
            <a:pPr algn="just"/>
            <a:endParaRPr lang="en-ID" sz="4000" b="1" i="1" dirty="0">
              <a:latin typeface="TimesNewRomanPS-ItalicMT"/>
            </a:endParaRPr>
          </a:p>
          <a:p>
            <a:pPr algn="just"/>
            <a:r>
              <a:rPr lang="en-ID" sz="4000" b="1" i="1" u="none" strike="noStrike" baseline="0" dirty="0">
                <a:latin typeface="TimesNewRomanPS-ItalicMT"/>
              </a:rPr>
              <a:t>Hasil </a:t>
            </a:r>
            <a:r>
              <a:rPr lang="en-ID" sz="4000" b="1" i="1" u="none" strike="noStrike" baseline="0" dirty="0" err="1">
                <a:latin typeface="TimesNewRomanPS-ItalicMT"/>
              </a:rPr>
              <a:t>kajian</a:t>
            </a:r>
            <a:r>
              <a:rPr lang="en-ID" sz="4000" b="1" i="1" u="none" strike="noStrike" baseline="0" dirty="0">
                <a:latin typeface="TimesNewRomanPS-ItalicMT"/>
              </a:rPr>
              <a:t> Anda </a:t>
            </a:r>
            <a:r>
              <a:rPr lang="en-ID" sz="4000" b="1" i="1" u="none" strike="noStrike" baseline="0" dirty="0" err="1">
                <a:latin typeface="TimesNewRomanPS-ItalicMT"/>
              </a:rPr>
              <a:t>tulis</a:t>
            </a:r>
            <a:r>
              <a:rPr lang="en-ID" sz="4000" b="1" i="1" u="none" strike="noStrike" baseline="0" dirty="0">
                <a:latin typeface="TimesNewRomanPS-ItalicMT"/>
              </a:rPr>
              <a:t> </a:t>
            </a:r>
            <a:r>
              <a:rPr lang="en-ID" sz="4000" b="1" i="1" u="none" strike="noStrike" baseline="0" dirty="0" err="1">
                <a:latin typeface="TimesNewRomanPS-ItalicMT"/>
              </a:rPr>
              <a:t>secara</a:t>
            </a:r>
            <a:r>
              <a:rPr lang="en-ID" sz="4000" b="1" i="1" u="none" strike="noStrike" baseline="0" dirty="0">
                <a:latin typeface="TimesNewRomanPS-ItalicMT"/>
              </a:rPr>
              <a:t> </a:t>
            </a:r>
            <a:r>
              <a:rPr lang="en-ID" sz="4000" b="1" i="1" u="none" strike="noStrike" baseline="0" dirty="0" err="1">
                <a:latin typeface="TimesNewRomanPS-ItalicMT"/>
              </a:rPr>
              <a:t>singkat</a:t>
            </a:r>
            <a:r>
              <a:rPr lang="en-ID" sz="4000" b="1" i="1" u="none" strike="noStrike" baseline="0" dirty="0">
                <a:latin typeface="TimesNewRomanPS-ItalicMT"/>
              </a:rPr>
              <a:t>, dan </a:t>
            </a:r>
            <a:r>
              <a:rPr lang="en-ID" sz="4000" b="1" i="1" u="none" strike="noStrike" baseline="0" dirty="0" err="1">
                <a:latin typeface="TimesNewRomanPS-ItalicMT"/>
              </a:rPr>
              <a:t>presentasikan</a:t>
            </a:r>
            <a:r>
              <a:rPr lang="en-ID" sz="4000" b="1" i="1" u="none" strike="noStrike" baseline="0" dirty="0">
                <a:latin typeface="TimesNewRomanPS-ItalicMT"/>
              </a:rPr>
              <a:t> di </a:t>
            </a:r>
            <a:r>
              <a:rPr lang="en-ID" sz="4000" b="1" i="1" u="none" strike="noStrike" baseline="0" dirty="0" err="1">
                <a:latin typeface="TimesNewRomanPS-ItalicMT"/>
              </a:rPr>
              <a:t>kelas</a:t>
            </a:r>
            <a:r>
              <a:rPr lang="en-ID" sz="4000" b="1" i="0" u="none" strike="noStrike" baseline="0" dirty="0">
                <a:latin typeface="TimesNewRomanPSMT"/>
              </a:rPr>
              <a:t>.</a:t>
            </a:r>
            <a:endParaRPr lang="en-ID" sz="4000" b="1" dirty="0"/>
          </a:p>
        </p:txBody>
      </p:sp>
    </p:spTree>
    <p:extLst>
      <p:ext uri="{BB962C8B-B14F-4D97-AF65-F5344CB8AC3E}">
        <p14:creationId xmlns:p14="http://schemas.microsoft.com/office/powerpoint/2010/main" val="232785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919" r="44116"/>
          <a:stretch>
            <a:fillRect/>
          </a:stretch>
        </p:blipFill>
        <p:spPr>
          <a:xfrm>
            <a:off x="13345919" y="-222904"/>
            <a:ext cx="5194794" cy="10837947"/>
          </a:xfrm>
          <a:prstGeom prst="rect">
            <a:avLst/>
          </a:prstGeom>
        </p:spPr>
      </p:pic>
      <p:sp>
        <p:nvSpPr>
          <p:cNvPr id="3" name="TextBox 3"/>
          <p:cNvSpPr txBox="1"/>
          <p:nvPr/>
        </p:nvSpPr>
        <p:spPr>
          <a:xfrm>
            <a:off x="947057" y="2654503"/>
            <a:ext cx="11565909" cy="6093976"/>
          </a:xfrm>
          <a:prstGeom prst="rect">
            <a:avLst/>
          </a:prstGeom>
        </p:spPr>
        <p:txBody>
          <a:bodyPr wrap="square" lIns="0" tIns="0" rIns="0" bIns="0" rtlCol="0" anchor="t">
            <a:spAutoFit/>
          </a:bodyPr>
          <a:lstStyle/>
          <a:p>
            <a:pPr algn="just"/>
            <a:r>
              <a:rPr lang="en-ID" sz="3600" b="1" i="0" u="none" strike="noStrike" baseline="0" dirty="0" err="1">
                <a:latin typeface="HP#20Simplified#20Light"/>
              </a:rPr>
              <a:t>Menengok</a:t>
            </a:r>
            <a:r>
              <a:rPr lang="en-ID" sz="3600" b="1" i="0" u="none" strike="noStrike" baseline="0" dirty="0">
                <a:latin typeface="HP#20Simplified#20Light"/>
              </a:rPr>
              <a:t> </a:t>
            </a:r>
            <a:r>
              <a:rPr lang="en-ID" sz="3600" b="1" i="0" u="none" strike="noStrike" baseline="0" dirty="0" err="1">
                <a:latin typeface="HP#20Simplified#20Light"/>
              </a:rPr>
              <a:t>perjalanan</a:t>
            </a:r>
            <a:r>
              <a:rPr lang="en-ID" sz="3600" b="1" i="0" u="none" strike="noStrike" baseline="0" dirty="0">
                <a:latin typeface="HP#20Simplified#20Light"/>
              </a:rPr>
              <a:t> </a:t>
            </a:r>
            <a:r>
              <a:rPr lang="en-ID" sz="3600" b="1" i="0" u="none" strike="noStrike" baseline="0" dirty="0" err="1">
                <a:latin typeface="HP#20Simplified#20Light"/>
              </a:rPr>
              <a:t>sejarah</a:t>
            </a:r>
            <a:r>
              <a:rPr lang="en-ID" sz="3600" b="1" i="0" u="none" strike="noStrike" baseline="0" dirty="0">
                <a:latin typeface="HP#20Simplified#20Light"/>
              </a:rPr>
              <a:t> Indonesia </a:t>
            </a:r>
            <a:r>
              <a:rPr lang="en-ID" sz="3600" b="1" i="0" u="none" strike="noStrike" baseline="0" dirty="0" err="1">
                <a:latin typeface="HP#20Simplified#20Light"/>
              </a:rPr>
              <a:t>merdeka</a:t>
            </a:r>
            <a:r>
              <a:rPr lang="en-ID" sz="3600" b="1" i="0" u="none" strike="noStrike" baseline="0" dirty="0">
                <a:latin typeface="HP#20Simplified#20Light"/>
              </a:rPr>
              <a:t>, </a:t>
            </a:r>
            <a:r>
              <a:rPr lang="en-ID" sz="3600" b="1" i="0" u="none" strike="noStrike" baseline="0" dirty="0" err="1">
                <a:latin typeface="HP#20Simplified#20Light"/>
              </a:rPr>
              <a:t>ternyata</a:t>
            </a:r>
            <a:r>
              <a:rPr lang="en-ID" sz="3600" b="1" i="0" u="none" strike="noStrike" baseline="0" dirty="0">
                <a:latin typeface="HP#20Simplified#20Light"/>
              </a:rPr>
              <a:t> </a:t>
            </a:r>
            <a:r>
              <a:rPr lang="en-ID" sz="3600" b="1" i="0" u="none" strike="noStrike" baseline="0" dirty="0" err="1">
                <a:latin typeface="HP#20Simplified#20Light"/>
              </a:rPr>
              <a:t>telah</a:t>
            </a:r>
            <a:r>
              <a:rPr lang="en-ID" sz="3600" b="1" i="0" u="none" strike="noStrike" baseline="0" dirty="0">
                <a:latin typeface="HP#20Simplified#20Light"/>
              </a:rPr>
              <a:t> </a:t>
            </a:r>
            <a:r>
              <a:rPr lang="en-ID" sz="3600" b="1" i="0" u="none" strike="noStrike" baseline="0" dirty="0" err="1">
                <a:latin typeface="HP#20Simplified#20Light"/>
              </a:rPr>
              <a:t>terjadi</a:t>
            </a:r>
            <a:r>
              <a:rPr lang="en-ID" sz="3600" b="1" dirty="0">
                <a:latin typeface="HP#20Simplified#20Light"/>
              </a:rPr>
              <a:t> </a:t>
            </a:r>
            <a:r>
              <a:rPr lang="en-ID" sz="3600" b="1" i="0" u="none" strike="noStrike" baseline="0" dirty="0" err="1">
                <a:latin typeface="HP#20Simplified#20Light"/>
              </a:rPr>
              <a:t>dinamika</a:t>
            </a:r>
            <a:r>
              <a:rPr lang="en-ID" sz="3600" b="1" i="0" u="none" strike="noStrike" baseline="0" dirty="0">
                <a:latin typeface="HP#20Simplified#20Light"/>
              </a:rPr>
              <a:t> </a:t>
            </a:r>
            <a:r>
              <a:rPr lang="en-ID" sz="3600" b="1" i="0" u="none" strike="noStrike" baseline="0" dirty="0" err="1">
                <a:latin typeface="HP#20Simplified#20Light"/>
              </a:rPr>
              <a:t>ketatanegaraan</a:t>
            </a:r>
            <a:r>
              <a:rPr lang="en-ID" sz="3600" b="1" i="0" u="none" strike="noStrike" baseline="0" dirty="0">
                <a:latin typeface="HP#20Simplified#20Light"/>
              </a:rPr>
              <a:t> </a:t>
            </a:r>
            <a:r>
              <a:rPr lang="en-ID" sz="3600" b="1" i="0" u="none" strike="noStrike" baseline="0" dirty="0" err="1">
                <a:latin typeface="HP#20Simplified#20Light"/>
              </a:rPr>
              <a:t>seiring</a:t>
            </a:r>
            <a:r>
              <a:rPr lang="en-ID" sz="3600" b="1" i="0" u="none" strike="noStrike" baseline="0" dirty="0">
                <a:latin typeface="HP#20Simplified#20Light"/>
              </a:rPr>
              <a:t> </a:t>
            </a:r>
            <a:r>
              <a:rPr lang="en-ID" sz="3600" b="1" i="0" u="none" strike="noStrike" baseline="0" dirty="0" err="1">
                <a:latin typeface="HP#20Simplified#20Light"/>
              </a:rPr>
              <a:t>berubahnya</a:t>
            </a:r>
            <a:r>
              <a:rPr lang="en-ID" sz="3600" b="1" i="0" u="none" strike="noStrike" baseline="0" dirty="0">
                <a:latin typeface="HP#20Simplified#20Light"/>
              </a:rPr>
              <a:t> </a:t>
            </a:r>
            <a:r>
              <a:rPr lang="en-ID" sz="3600" b="1" i="0" u="none" strike="noStrike" baseline="0" dirty="0" err="1">
                <a:latin typeface="HP#20Simplified#20Light"/>
              </a:rPr>
              <a:t>konstitusi</a:t>
            </a:r>
            <a:r>
              <a:rPr lang="en-ID" sz="3600" b="1" i="0" u="none" strike="noStrike" baseline="0" dirty="0">
                <a:latin typeface="HP#20Simplified#20Light"/>
              </a:rPr>
              <a:t> </a:t>
            </a:r>
            <a:r>
              <a:rPr lang="en-ID" sz="3600" b="1" i="0" u="none" strike="noStrike" baseline="0" dirty="0" err="1">
                <a:latin typeface="HP#20Simplified#20Light"/>
              </a:rPr>
              <a:t>atau</a:t>
            </a:r>
            <a:r>
              <a:rPr lang="en-ID" sz="3600" b="1" i="0" u="none" strike="noStrike" baseline="0" dirty="0">
                <a:latin typeface="HP#20Simplified#20Light"/>
              </a:rPr>
              <a:t> </a:t>
            </a:r>
            <a:r>
              <a:rPr lang="en-ID" sz="3600" b="1" i="0" u="none" strike="noStrike" baseline="0" dirty="0" err="1">
                <a:latin typeface="HP#20Simplified#20Light"/>
              </a:rPr>
              <a:t>undangundang</a:t>
            </a:r>
            <a:r>
              <a:rPr lang="en-ID" sz="3600" b="1" dirty="0">
                <a:latin typeface="HP#20Simplified#20Light"/>
              </a:rPr>
              <a:t> </a:t>
            </a:r>
            <a:r>
              <a:rPr lang="en-ID" sz="3600" b="1" i="0" u="none" strike="noStrike" baseline="0" dirty="0" err="1">
                <a:latin typeface="HP#20Simplified#20Light"/>
              </a:rPr>
              <a:t>dasar</a:t>
            </a:r>
            <a:r>
              <a:rPr lang="en-ID" sz="3600" b="1" i="0" u="none" strike="noStrike" baseline="0" dirty="0">
                <a:latin typeface="HP#20Simplified#20Light"/>
              </a:rPr>
              <a:t> yang </a:t>
            </a:r>
            <a:r>
              <a:rPr lang="en-ID" sz="3600" b="1" i="0" u="none" strike="noStrike" baseline="0" dirty="0" err="1">
                <a:latin typeface="HP#20Simplified#20Light"/>
              </a:rPr>
              <a:t>diberlakukan</a:t>
            </a:r>
            <a:r>
              <a:rPr lang="en-ID" sz="3600" b="1" i="0" u="none" strike="noStrike" baseline="0" dirty="0">
                <a:latin typeface="HP#20Simplified#20Light"/>
              </a:rPr>
              <a:t>. Setelah </a:t>
            </a:r>
            <a:r>
              <a:rPr lang="en-ID" sz="3600" b="1" i="0" u="none" strike="noStrike" baseline="0" dirty="0" err="1">
                <a:latin typeface="HP#20Simplified#20Light"/>
              </a:rPr>
              <a:t>ditetapkan</a:t>
            </a:r>
            <a:r>
              <a:rPr lang="en-ID" sz="3600" b="1" i="0" u="none" strike="noStrike" baseline="0" dirty="0">
                <a:latin typeface="HP#20Simplified#20Light"/>
              </a:rPr>
              <a:t> </a:t>
            </a:r>
            <a:r>
              <a:rPr lang="en-ID" sz="3600" b="1" i="0" u="none" strike="noStrike" baseline="0" dirty="0" err="1">
                <a:latin typeface="HP#20Simplified#20Light"/>
              </a:rPr>
              <a:t>satu</a:t>
            </a:r>
            <a:r>
              <a:rPr lang="en-ID" sz="3600" b="1" i="0" u="none" strike="noStrike" baseline="0" dirty="0">
                <a:latin typeface="HP#20Simplified#20Light"/>
              </a:rPr>
              <a:t> </a:t>
            </a:r>
            <a:r>
              <a:rPr lang="en-ID" sz="3600" b="1" i="0" u="none" strike="noStrike" baseline="0" dirty="0" err="1">
                <a:latin typeface="HP#20Simplified#20Light"/>
              </a:rPr>
              <a:t>hari</a:t>
            </a:r>
            <a:r>
              <a:rPr lang="en-ID" sz="3600" b="1" i="0" u="none" strike="noStrike" baseline="0" dirty="0">
                <a:latin typeface="HP#20Simplified#20Light"/>
              </a:rPr>
              <a:t> </a:t>
            </a:r>
            <a:r>
              <a:rPr lang="en-ID" sz="3600" b="1" i="0" u="none" strike="noStrike" baseline="0" dirty="0" err="1">
                <a:latin typeface="HP#20Simplified#20Light"/>
              </a:rPr>
              <a:t>setelah</a:t>
            </a:r>
            <a:r>
              <a:rPr lang="en-ID" sz="3600" b="1" dirty="0">
                <a:latin typeface="HP#20Simplified#20Light"/>
              </a:rPr>
              <a:t> </a:t>
            </a:r>
            <a:r>
              <a:rPr lang="en-ID" sz="3600" b="1" i="0" u="none" strike="noStrike" baseline="0" dirty="0" err="1">
                <a:latin typeface="HP#20Simplified#20Light"/>
              </a:rPr>
              <a:t>proklamasi</a:t>
            </a:r>
            <a:r>
              <a:rPr lang="en-ID" sz="3600" b="1" i="0" u="none" strike="noStrike" baseline="0" dirty="0">
                <a:latin typeface="HP#20Simplified#20Light"/>
              </a:rPr>
              <a:t> </a:t>
            </a:r>
            <a:r>
              <a:rPr lang="en-ID" sz="3600" b="1" i="0" u="none" strike="noStrike" baseline="0" dirty="0" err="1">
                <a:latin typeface="HP#20Simplified#20Light"/>
              </a:rPr>
              <a:t>kemerdekaan</a:t>
            </a:r>
            <a:r>
              <a:rPr lang="en-ID" sz="3600" b="1" i="0" u="none" strike="noStrike" baseline="0" dirty="0">
                <a:latin typeface="HP#20Simplified#20Light"/>
              </a:rPr>
              <a:t>, UUD NRI 1945 </a:t>
            </a:r>
            <a:r>
              <a:rPr lang="en-ID" sz="3600" b="1" i="0" u="none" strike="noStrike" baseline="0" dirty="0" err="1">
                <a:latin typeface="HP#20Simplified#20Light"/>
              </a:rPr>
              <a:t>mulai</a:t>
            </a:r>
            <a:r>
              <a:rPr lang="en-ID" sz="3600" b="1" i="0" u="none" strike="noStrike" baseline="0" dirty="0">
                <a:latin typeface="HP#20Simplified#20Light"/>
              </a:rPr>
              <a:t> </a:t>
            </a:r>
            <a:r>
              <a:rPr lang="en-ID" sz="3600" b="1" i="0" u="none" strike="noStrike" baseline="0" dirty="0" err="1">
                <a:latin typeface="HP#20Simplified#20Light"/>
              </a:rPr>
              <a:t>berlaku</a:t>
            </a:r>
            <a:r>
              <a:rPr lang="en-ID" sz="3600" b="1" i="0" u="none" strike="noStrike" baseline="0" dirty="0">
                <a:latin typeface="HP#20Simplified#20Light"/>
              </a:rPr>
              <a:t> </a:t>
            </a:r>
            <a:r>
              <a:rPr lang="en-ID" sz="3600" b="1" i="0" u="none" strike="noStrike" baseline="0" dirty="0" err="1">
                <a:latin typeface="HP#20Simplified#20Light"/>
              </a:rPr>
              <a:t>sebagai</a:t>
            </a:r>
            <a:r>
              <a:rPr lang="en-ID" sz="3600" b="1" i="0" u="none" strike="noStrike" baseline="0" dirty="0">
                <a:latin typeface="HP#20Simplified#20Light"/>
              </a:rPr>
              <a:t> </a:t>
            </a:r>
            <a:r>
              <a:rPr lang="en-ID" sz="3600" b="1" i="0" u="none" strike="noStrike" baseline="0" dirty="0" err="1">
                <a:latin typeface="HP#20Simplified#20Light"/>
              </a:rPr>
              <a:t>hukum</a:t>
            </a:r>
            <a:r>
              <a:rPr lang="en-ID" sz="3600" b="1" dirty="0">
                <a:latin typeface="HP#20Simplified#20Light"/>
              </a:rPr>
              <a:t> </a:t>
            </a:r>
            <a:r>
              <a:rPr lang="en-ID" sz="3600" b="1" i="0" u="none" strike="noStrike" baseline="0" dirty="0" err="1">
                <a:latin typeface="HP#20Simplified#20Light"/>
              </a:rPr>
              <a:t>dasar</a:t>
            </a:r>
            <a:r>
              <a:rPr lang="en-ID" sz="3600" b="1" i="0" u="none" strike="noStrike" baseline="0" dirty="0">
                <a:latin typeface="HP#20Simplified#20Light"/>
              </a:rPr>
              <a:t> yang </a:t>
            </a:r>
            <a:r>
              <a:rPr lang="en-ID" sz="3600" b="1" i="0" u="none" strike="noStrike" baseline="0" dirty="0" err="1">
                <a:latin typeface="HP#20Simplified#20Light"/>
              </a:rPr>
              <a:t>mengatur</a:t>
            </a:r>
            <a:r>
              <a:rPr lang="en-ID" sz="3600" b="1" i="0" u="none" strike="noStrike" baseline="0" dirty="0">
                <a:latin typeface="HP#20Simplified#20Light"/>
              </a:rPr>
              <a:t> </a:t>
            </a:r>
            <a:r>
              <a:rPr lang="en-ID" sz="3600" b="1" i="0" u="none" strike="noStrike" baseline="0" dirty="0" err="1">
                <a:latin typeface="HP#20Simplified#20Light"/>
              </a:rPr>
              <a:t>kehidupan</a:t>
            </a:r>
            <a:r>
              <a:rPr lang="en-ID" sz="3600" b="1" i="0" u="none" strike="noStrike" baseline="0" dirty="0">
                <a:latin typeface="HP#20Simplified#20Light"/>
              </a:rPr>
              <a:t> </a:t>
            </a:r>
            <a:r>
              <a:rPr lang="en-ID" sz="3600" b="1" i="0" u="none" strike="noStrike" baseline="0" dirty="0" err="1">
                <a:latin typeface="HP#20Simplified#20Light"/>
              </a:rPr>
              <a:t>ketatanegaraan</a:t>
            </a:r>
            <a:r>
              <a:rPr lang="en-ID" sz="3600" b="1" i="0" u="none" strike="noStrike" baseline="0" dirty="0">
                <a:latin typeface="HP#20Simplified#20Light"/>
              </a:rPr>
              <a:t> Indonesia </a:t>
            </a:r>
            <a:r>
              <a:rPr lang="en-ID" sz="3600" b="1" i="0" u="none" strike="noStrike" baseline="0" dirty="0" err="1">
                <a:latin typeface="HP#20Simplified#20Light"/>
              </a:rPr>
              <a:t>dengan</a:t>
            </a:r>
            <a:r>
              <a:rPr lang="en-ID" sz="3600" b="1" i="0" u="none" strike="noStrike" baseline="0" dirty="0">
                <a:latin typeface="HP#20Simplified#20Light"/>
              </a:rPr>
              <a:t> </a:t>
            </a:r>
            <a:r>
              <a:rPr lang="en-ID" sz="3600" b="1" i="0" u="none" strike="noStrike" baseline="0" dirty="0" err="1">
                <a:latin typeface="HP#20Simplified#20Light"/>
              </a:rPr>
              <a:t>segala</a:t>
            </a:r>
            <a:r>
              <a:rPr lang="en-ID" sz="3600" b="1" dirty="0">
                <a:latin typeface="HP#20Simplified#20Light"/>
              </a:rPr>
              <a:t> </a:t>
            </a:r>
            <a:r>
              <a:rPr lang="en-ID" sz="3600" b="1" i="0" u="none" strike="noStrike" baseline="0" dirty="0" err="1">
                <a:latin typeface="HP#20Simplified#20Light"/>
              </a:rPr>
              <a:t>keterbatasannya</a:t>
            </a:r>
            <a:r>
              <a:rPr lang="en-ID" sz="3600" b="1" i="0" u="none" strike="noStrike" baseline="0" dirty="0">
                <a:latin typeface="HP#20Simplified#20Light"/>
              </a:rPr>
              <a:t>. </a:t>
            </a:r>
            <a:r>
              <a:rPr lang="en-ID" sz="3600" b="1" i="0" u="none" strike="noStrike" baseline="0" dirty="0" err="1">
                <a:latin typeface="HP#20Simplified#20Light"/>
              </a:rPr>
              <a:t>Mengapa</a:t>
            </a:r>
            <a:r>
              <a:rPr lang="en-ID" sz="3600" b="1" i="0" u="none" strike="noStrike" baseline="0" dirty="0">
                <a:latin typeface="HP#20Simplified#20Light"/>
              </a:rPr>
              <a:t> </a:t>
            </a:r>
            <a:r>
              <a:rPr lang="en-ID" sz="3600" b="1" i="0" u="none" strike="noStrike" baseline="0" dirty="0" err="1">
                <a:latin typeface="HP#20Simplified#20Light"/>
              </a:rPr>
              <a:t>demikian</a:t>
            </a:r>
            <a:r>
              <a:rPr lang="en-ID" sz="3600" b="1" i="0" u="none" strike="noStrike" baseline="0" dirty="0">
                <a:latin typeface="HP#20Simplified#20Light"/>
              </a:rPr>
              <a:t>, </a:t>
            </a:r>
            <a:r>
              <a:rPr lang="en-ID" sz="3600" b="1" i="0" u="none" strike="noStrike" baseline="0" dirty="0" err="1">
                <a:latin typeface="HP#20Simplified#20Light"/>
              </a:rPr>
              <a:t>karena</a:t>
            </a:r>
            <a:r>
              <a:rPr lang="en-ID" sz="3600" b="1" i="0" u="none" strike="noStrike" baseline="0" dirty="0">
                <a:latin typeface="HP#20Simplified#20Light"/>
              </a:rPr>
              <a:t> </a:t>
            </a:r>
            <a:r>
              <a:rPr lang="en-ID" sz="3600" b="1" i="0" u="none" strike="noStrike" baseline="0" dirty="0" err="1">
                <a:latin typeface="HP#20Simplified#20Light"/>
              </a:rPr>
              <a:t>sejak</a:t>
            </a:r>
            <a:r>
              <a:rPr lang="en-ID" sz="3600" b="1" i="0" u="none" strike="noStrike" baseline="0" dirty="0">
                <a:latin typeface="HP#20Simplified#20Light"/>
              </a:rPr>
              <a:t> </a:t>
            </a:r>
            <a:r>
              <a:rPr lang="en-ID" sz="3600" b="1" i="0" u="none" strike="noStrike" baseline="0" dirty="0" err="1">
                <a:latin typeface="HP#20Simplified#20Light"/>
              </a:rPr>
              <a:t>semula</a:t>
            </a:r>
            <a:r>
              <a:rPr lang="en-ID" sz="3600" b="1" i="0" u="none" strike="noStrike" baseline="0" dirty="0">
                <a:latin typeface="HP#20Simplified#20Light"/>
              </a:rPr>
              <a:t> UUD NRI 1945 oleh Bung </a:t>
            </a:r>
            <a:r>
              <a:rPr lang="en-ID" sz="3600" b="1" i="0" u="none" strike="noStrike" baseline="0" dirty="0" err="1">
                <a:latin typeface="HP#20Simplified#20Light"/>
              </a:rPr>
              <a:t>Karno</a:t>
            </a:r>
            <a:r>
              <a:rPr lang="en-ID" sz="3600" b="1" i="0" u="none" strike="noStrike" baseline="0" dirty="0">
                <a:latin typeface="HP#20Simplified#20Light"/>
              </a:rPr>
              <a:t> </a:t>
            </a:r>
            <a:r>
              <a:rPr lang="en-ID" sz="3600" b="1" i="0" u="none" strike="noStrike" baseline="0" dirty="0" err="1">
                <a:latin typeface="HP#20Simplified#20Light"/>
              </a:rPr>
              <a:t>sendiri</a:t>
            </a:r>
            <a:r>
              <a:rPr lang="en-ID" sz="3600" b="1" i="0" u="none" strike="noStrike" baseline="0" dirty="0">
                <a:latin typeface="HP#20Simplified#20Light"/>
              </a:rPr>
              <a:t> </a:t>
            </a:r>
            <a:r>
              <a:rPr lang="en-ID" sz="3600" b="1" i="0" u="none" strike="noStrike" baseline="0" dirty="0" err="1">
                <a:latin typeface="HP#20Simplified#20Light"/>
              </a:rPr>
              <a:t>dikatakan</a:t>
            </a:r>
            <a:r>
              <a:rPr lang="en-ID" sz="3600" b="1" i="0" u="none" strike="noStrike" baseline="0" dirty="0">
                <a:latin typeface="HP#20Simplified#20Light"/>
              </a:rPr>
              <a:t> </a:t>
            </a:r>
            <a:r>
              <a:rPr lang="en-ID" sz="3600" b="1" i="0" u="none" strike="noStrike" baseline="0" dirty="0" err="1">
                <a:latin typeface="HP#20Simplified#20Light"/>
              </a:rPr>
              <a:t>sebagai</a:t>
            </a:r>
            <a:r>
              <a:rPr lang="en-ID" sz="3600" b="1" i="0" u="none" strike="noStrike" baseline="0" dirty="0">
                <a:latin typeface="HP#20Simplified#20Light"/>
              </a:rPr>
              <a:t> UUD </a:t>
            </a:r>
            <a:r>
              <a:rPr lang="en-ID" sz="3600" b="1" i="0" u="none" strike="noStrike" baseline="0" dirty="0" err="1">
                <a:latin typeface="HP#20Simplified#20Light"/>
              </a:rPr>
              <a:t>kilat</a:t>
            </a:r>
            <a:r>
              <a:rPr lang="en-ID" sz="3600" b="1" i="0" u="none" strike="noStrike" baseline="0" dirty="0">
                <a:latin typeface="HP#20Simplified#20Light"/>
              </a:rPr>
              <a:t> yang </a:t>
            </a:r>
            <a:r>
              <a:rPr lang="en-ID" sz="3600" b="1" i="0" u="none" strike="noStrike" baseline="0" dirty="0" err="1">
                <a:latin typeface="HP#20Simplified#20Light"/>
              </a:rPr>
              <a:t>akan</a:t>
            </a:r>
            <a:r>
              <a:rPr lang="en-ID" sz="3600" b="1" i="0" u="none" strike="noStrike" baseline="0" dirty="0">
                <a:latin typeface="HP#20Simplified#20Light"/>
              </a:rPr>
              <a:t> </a:t>
            </a:r>
            <a:r>
              <a:rPr lang="en-ID" sz="3600" b="1" i="0" u="none" strike="noStrike" baseline="0" dirty="0" err="1">
                <a:latin typeface="HP#20Simplified#20Light"/>
              </a:rPr>
              <a:t>terus</a:t>
            </a:r>
            <a:r>
              <a:rPr lang="en-ID" sz="3600" b="1" dirty="0">
                <a:latin typeface="HP#20Simplified#20Light"/>
              </a:rPr>
              <a:t> </a:t>
            </a:r>
            <a:r>
              <a:rPr lang="en-ID" sz="3600" b="1" i="0" u="none" strike="noStrike" baseline="0" dirty="0" err="1">
                <a:latin typeface="HP#20Simplified#20Light"/>
              </a:rPr>
              <a:t>disempurnakan</a:t>
            </a:r>
            <a:r>
              <a:rPr lang="en-ID" sz="3600" b="1" i="0" u="none" strike="noStrike" baseline="0" dirty="0">
                <a:latin typeface="HP#20Simplified#20Light"/>
              </a:rPr>
              <a:t> pada masa yang </a:t>
            </a:r>
            <a:r>
              <a:rPr lang="en-ID" sz="3600" b="1" i="0" u="none" strike="noStrike" baseline="0" dirty="0" err="1">
                <a:latin typeface="HP#20Simplified#20Light"/>
              </a:rPr>
              <a:t>akan</a:t>
            </a:r>
            <a:r>
              <a:rPr lang="en-ID" sz="3600" b="1" i="0" u="none" strike="noStrike" baseline="0" dirty="0">
                <a:latin typeface="HP#20Simplified#20Light"/>
              </a:rPr>
              <a:t> </a:t>
            </a:r>
            <a:r>
              <a:rPr lang="en-ID" sz="3600" b="1" i="0" u="none" strike="noStrike" baseline="0" dirty="0" err="1">
                <a:latin typeface="HP#20Simplified#20Light"/>
              </a:rPr>
              <a:t>datang</a:t>
            </a:r>
            <a:r>
              <a:rPr lang="en-ID" sz="3600" b="1" i="0" u="none" strike="noStrike" baseline="0" dirty="0">
                <a:latin typeface="HP#20Simplified#20Light"/>
              </a:rPr>
              <a:t>. </a:t>
            </a:r>
            <a:r>
              <a:rPr lang="en-ID" sz="3600" b="1" i="0" u="none" strike="noStrike" baseline="0" dirty="0" err="1">
                <a:latin typeface="HP#20Simplified#20Light"/>
              </a:rPr>
              <a:t>Dinamika</a:t>
            </a:r>
            <a:r>
              <a:rPr lang="en-ID" sz="3600" b="1" i="0" u="none" strike="noStrike" baseline="0" dirty="0">
                <a:latin typeface="HP#20Simplified#20Light"/>
              </a:rPr>
              <a:t> </a:t>
            </a:r>
            <a:r>
              <a:rPr lang="en-ID" sz="3600" b="1" i="0" u="none" strike="noStrike" baseline="0" dirty="0" err="1">
                <a:latin typeface="HP#20Simplified#20Light"/>
              </a:rPr>
              <a:t>konstitusi</a:t>
            </a:r>
            <a:r>
              <a:rPr lang="en-ID" sz="3600" b="1" i="0" u="none" strike="noStrike" baseline="0" dirty="0">
                <a:latin typeface="HP#20Simplified#20Light"/>
              </a:rPr>
              <a:t> yang </a:t>
            </a:r>
            <a:r>
              <a:rPr lang="it-IT" sz="3600" b="1" i="0" u="none" strike="noStrike" baseline="0" dirty="0">
                <a:latin typeface="HP#20Simplified#20Light"/>
              </a:rPr>
              <a:t>terjadi di Indonesia adalah sebagai berikut.</a:t>
            </a:r>
            <a:endParaRPr lang="en-US" sz="4000" b="1" dirty="0">
              <a:solidFill>
                <a:srgbClr val="9AC026"/>
              </a:solidFill>
              <a:latin typeface="Montserrat Light"/>
            </a:endParaRPr>
          </a:p>
        </p:txBody>
      </p:sp>
      <p:sp>
        <p:nvSpPr>
          <p:cNvPr id="5" name="TextBox 5"/>
          <p:cNvSpPr txBox="1"/>
          <p:nvPr/>
        </p:nvSpPr>
        <p:spPr>
          <a:xfrm>
            <a:off x="880746" y="9201150"/>
            <a:ext cx="8725994" cy="358775"/>
          </a:xfrm>
          <a:prstGeom prst="rect">
            <a:avLst/>
          </a:prstGeom>
        </p:spPr>
        <p:txBody>
          <a:bodyPr lIns="0" tIns="0" rIns="0" bIns="0" rtlCol="0" anchor="t">
            <a:spAutoFit/>
          </a:bodyPr>
          <a:lstStyle/>
          <a:p>
            <a:pPr algn="l">
              <a:lnSpc>
                <a:spcPts val="2800"/>
              </a:lnSpc>
            </a:pPr>
            <a:r>
              <a:rPr lang="en-US" sz="2000" spc="440">
                <a:solidFill>
                  <a:srgbClr val="9AC026"/>
                </a:solidFill>
                <a:latin typeface="Gidole"/>
              </a:rPr>
              <a:t>PENDIDIKAN KEWARGANEGARAAN  |  KONSTITUSI NEGARA</a:t>
            </a:r>
          </a:p>
        </p:txBody>
      </p:sp>
      <p:sp>
        <p:nvSpPr>
          <p:cNvPr id="4" name="Rectangle 3">
            <a:extLst>
              <a:ext uri="{FF2B5EF4-FFF2-40B4-BE49-F238E27FC236}">
                <a16:creationId xmlns:a16="http://schemas.microsoft.com/office/drawing/2014/main" id="{7DEA9547-E4C6-4EC8-9E88-B8CB39C05659}"/>
              </a:ext>
            </a:extLst>
          </p:cNvPr>
          <p:cNvSpPr/>
          <p:nvPr/>
        </p:nvSpPr>
        <p:spPr>
          <a:xfrm>
            <a:off x="1578428" y="954764"/>
            <a:ext cx="10303166" cy="14734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Apa</a:t>
            </a:r>
            <a:r>
              <a:rPr lang="en-US" sz="3600" b="1" dirty="0"/>
              <a:t> </a:t>
            </a:r>
            <a:r>
              <a:rPr lang="en-US" sz="3600" b="1" dirty="0" err="1"/>
              <a:t>saja</a:t>
            </a:r>
            <a:r>
              <a:rPr lang="en-US" sz="3600" b="1" dirty="0"/>
              <a:t> </a:t>
            </a:r>
            <a:r>
              <a:rPr lang="en-US" sz="3600" b="1" dirty="0" err="1"/>
              <a:t>dinamika</a:t>
            </a:r>
            <a:r>
              <a:rPr lang="en-US" sz="3600" b="1" dirty="0"/>
              <a:t> dan </a:t>
            </a:r>
            <a:r>
              <a:rPr lang="en-US" sz="3600" b="1" dirty="0" err="1"/>
              <a:t>tantangan</a:t>
            </a:r>
            <a:r>
              <a:rPr lang="en-US" sz="3600" b="1" dirty="0"/>
              <a:t> </a:t>
            </a:r>
            <a:r>
              <a:rPr lang="en-US" sz="3600" b="1" dirty="0" err="1"/>
              <a:t>konstitusi</a:t>
            </a:r>
            <a:r>
              <a:rPr lang="en-US" sz="3600" b="1" dirty="0"/>
              <a:t> di Indonesia?</a:t>
            </a:r>
            <a:endParaRPr lang="en-ID" sz="3600" b="1" dirty="0"/>
          </a:p>
        </p:txBody>
      </p:sp>
    </p:spTree>
    <p:extLst>
      <p:ext uri="{BB962C8B-B14F-4D97-AF65-F5344CB8AC3E}">
        <p14:creationId xmlns:p14="http://schemas.microsoft.com/office/powerpoint/2010/main" val="28381476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919" r="44116"/>
          <a:stretch>
            <a:fillRect/>
          </a:stretch>
        </p:blipFill>
        <p:spPr>
          <a:xfrm>
            <a:off x="13345919" y="-222904"/>
            <a:ext cx="5194794" cy="10837947"/>
          </a:xfrm>
          <a:prstGeom prst="rect">
            <a:avLst/>
          </a:prstGeom>
        </p:spPr>
      </p:pic>
      <p:sp>
        <p:nvSpPr>
          <p:cNvPr id="3" name="TextBox 3"/>
          <p:cNvSpPr txBox="1"/>
          <p:nvPr/>
        </p:nvSpPr>
        <p:spPr>
          <a:xfrm>
            <a:off x="947057" y="2654503"/>
            <a:ext cx="11565909" cy="5909310"/>
          </a:xfrm>
          <a:prstGeom prst="rect">
            <a:avLst/>
          </a:prstGeom>
        </p:spPr>
        <p:txBody>
          <a:bodyPr wrap="square" lIns="0" tIns="0" rIns="0" bIns="0" rtlCol="0" anchor="t">
            <a:spAutoFit/>
          </a:bodyPr>
          <a:lstStyle/>
          <a:p>
            <a:pPr algn="just"/>
            <a:r>
              <a:rPr lang="en-ID" sz="2400" b="1" i="0" u="none" strike="noStrike" baseline="0" dirty="0" err="1">
                <a:solidFill>
                  <a:srgbClr val="FFFFFF"/>
                </a:solidFill>
                <a:latin typeface="Arial-BoldMT"/>
              </a:rPr>
              <a:t>Konstitusi</a:t>
            </a:r>
            <a:r>
              <a:rPr lang="en-ID" sz="2400" b="1" i="0" u="none" strike="noStrike" baseline="0" dirty="0">
                <a:solidFill>
                  <a:srgbClr val="FFFFFF"/>
                </a:solidFill>
                <a:latin typeface="Arial-BoldMT"/>
              </a:rPr>
              <a:t> Masa </a:t>
            </a:r>
            <a:r>
              <a:rPr lang="en-ID" sz="2400" b="1" i="0" u="none" strike="noStrike" baseline="0" dirty="0" err="1">
                <a:solidFill>
                  <a:srgbClr val="FFFFFF"/>
                </a:solidFill>
                <a:latin typeface="Arial-BoldMT"/>
              </a:rPr>
              <a:t>Berlakunya</a:t>
            </a:r>
            <a:endParaRPr lang="en-ID" sz="2400" b="1" i="0" u="none" strike="noStrike" baseline="0" dirty="0">
              <a:solidFill>
                <a:srgbClr val="FFFFFF"/>
              </a:solidFill>
              <a:latin typeface="Arial-BoldMT"/>
            </a:endParaRPr>
          </a:p>
          <a:p>
            <a:pPr algn="just"/>
            <a:r>
              <a:rPr lang="en-ID" sz="2400" b="1" i="0" u="none" strike="noStrike" baseline="0" dirty="0">
                <a:solidFill>
                  <a:srgbClr val="000000"/>
                </a:solidFill>
                <a:latin typeface="Arial-BoldMT"/>
              </a:rPr>
              <a:t>UUD NRI 1945</a:t>
            </a:r>
          </a:p>
          <a:p>
            <a:pPr algn="just"/>
            <a:r>
              <a:rPr lang="en-ID" sz="2400" b="1" i="0" u="none" strike="noStrike" baseline="0" dirty="0">
                <a:solidFill>
                  <a:srgbClr val="000000"/>
                </a:solidFill>
                <a:latin typeface="Arial-BoldMT"/>
              </a:rPr>
              <a:t>(Masa </a:t>
            </a:r>
            <a:r>
              <a:rPr lang="en-ID" sz="2400" b="1" i="0" u="none" strike="noStrike" baseline="0" dirty="0" err="1">
                <a:solidFill>
                  <a:srgbClr val="000000"/>
                </a:solidFill>
                <a:latin typeface="Arial-BoldMT"/>
              </a:rPr>
              <a:t>Kemerdekaan</a:t>
            </a:r>
            <a:r>
              <a:rPr lang="en-ID" sz="2400" b="1" i="0" u="none" strike="noStrike" baseline="0" dirty="0">
                <a:solidFill>
                  <a:srgbClr val="000000"/>
                </a:solidFill>
                <a:latin typeface="Arial-BoldMT"/>
              </a:rPr>
              <a:t>)</a:t>
            </a:r>
          </a:p>
          <a:p>
            <a:pPr algn="just"/>
            <a:r>
              <a:rPr lang="en-ID" sz="2400" i="0" u="none" strike="noStrike" baseline="0" dirty="0">
                <a:solidFill>
                  <a:srgbClr val="000000"/>
                </a:solidFill>
                <a:latin typeface="ArialMT"/>
              </a:rPr>
              <a:t>18 </a:t>
            </a:r>
            <a:r>
              <a:rPr lang="en-ID" sz="2400" i="0" u="none" strike="noStrike" baseline="0" dirty="0" err="1">
                <a:solidFill>
                  <a:srgbClr val="000000"/>
                </a:solidFill>
                <a:latin typeface="ArialMT"/>
              </a:rPr>
              <a:t>Agustus</a:t>
            </a:r>
            <a:r>
              <a:rPr lang="en-ID" sz="2400" i="0" u="none" strike="noStrike" baseline="0" dirty="0">
                <a:solidFill>
                  <a:srgbClr val="000000"/>
                </a:solidFill>
                <a:latin typeface="ArialMT"/>
              </a:rPr>
              <a:t> 1945 </a:t>
            </a:r>
            <a:r>
              <a:rPr lang="en-ID" sz="2400" i="0" u="none" strike="noStrike" baseline="0" dirty="0" err="1">
                <a:solidFill>
                  <a:srgbClr val="000000"/>
                </a:solidFill>
                <a:latin typeface="ArialMT"/>
              </a:rPr>
              <a:t>sampai</a:t>
            </a:r>
            <a:r>
              <a:rPr lang="en-ID" sz="2400" i="0" u="none" strike="noStrike" baseline="0" dirty="0">
                <a:solidFill>
                  <a:srgbClr val="000000"/>
                </a:solidFill>
                <a:latin typeface="ArialMT"/>
              </a:rPr>
              <a:t> </a:t>
            </a:r>
            <a:r>
              <a:rPr lang="en-ID" sz="2400" i="0" u="none" strike="noStrike" baseline="0" dirty="0" err="1">
                <a:solidFill>
                  <a:srgbClr val="000000"/>
                </a:solidFill>
                <a:latin typeface="ArialMT"/>
              </a:rPr>
              <a:t>dengan</a:t>
            </a:r>
            <a:r>
              <a:rPr lang="en-ID" sz="2400" dirty="0">
                <a:solidFill>
                  <a:srgbClr val="000000"/>
                </a:solidFill>
                <a:latin typeface="ArialMT"/>
              </a:rPr>
              <a:t> </a:t>
            </a:r>
            <a:r>
              <a:rPr lang="es-ES" sz="2400" i="0" u="none" strike="noStrike" baseline="0" dirty="0" err="1">
                <a:solidFill>
                  <a:srgbClr val="000000"/>
                </a:solidFill>
                <a:latin typeface="ArialMT"/>
              </a:rPr>
              <a:t>Agustus</a:t>
            </a:r>
            <a:r>
              <a:rPr lang="es-ES" sz="2400" i="0" u="none" strike="noStrike" baseline="0" dirty="0">
                <a:solidFill>
                  <a:srgbClr val="000000"/>
                </a:solidFill>
                <a:latin typeface="ArialMT"/>
              </a:rPr>
              <a:t> 1950, </a:t>
            </a:r>
            <a:r>
              <a:rPr lang="es-ES" sz="2400" i="0" u="none" strike="noStrike" baseline="0" dirty="0" err="1">
                <a:solidFill>
                  <a:srgbClr val="000000"/>
                </a:solidFill>
                <a:latin typeface="ArialMT"/>
              </a:rPr>
              <a:t>dengan</a:t>
            </a:r>
            <a:r>
              <a:rPr lang="es-ES" sz="2400" i="0" u="none" strike="noStrike" baseline="0" dirty="0">
                <a:solidFill>
                  <a:srgbClr val="000000"/>
                </a:solidFill>
                <a:latin typeface="ArialMT"/>
              </a:rPr>
              <a:t> catatan, </a:t>
            </a:r>
            <a:r>
              <a:rPr lang="es-ES" sz="2400" i="0" u="none" strike="noStrike" baseline="0" dirty="0" err="1">
                <a:solidFill>
                  <a:srgbClr val="000000"/>
                </a:solidFill>
                <a:latin typeface="ArialMT"/>
              </a:rPr>
              <a:t>mulai</a:t>
            </a:r>
            <a:r>
              <a:rPr lang="es-ES" sz="2400" i="0" u="none" strike="noStrike" baseline="0" dirty="0">
                <a:solidFill>
                  <a:srgbClr val="000000"/>
                </a:solidFill>
                <a:latin typeface="ArialMT"/>
              </a:rPr>
              <a:t> 27 </a:t>
            </a:r>
            <a:r>
              <a:rPr lang="en-ID" sz="2400" i="0" u="none" strike="noStrike" baseline="0" dirty="0" err="1">
                <a:solidFill>
                  <a:srgbClr val="000000"/>
                </a:solidFill>
                <a:latin typeface="ArialMT"/>
              </a:rPr>
              <a:t>Desember</a:t>
            </a:r>
            <a:r>
              <a:rPr lang="en-ID" sz="2400" i="0" u="none" strike="noStrike" baseline="0" dirty="0">
                <a:solidFill>
                  <a:srgbClr val="000000"/>
                </a:solidFill>
                <a:latin typeface="ArialMT"/>
              </a:rPr>
              <a:t> 1949 </a:t>
            </a:r>
            <a:r>
              <a:rPr lang="en-ID" sz="2400" i="0" u="none" strike="noStrike" baseline="0" dirty="0" err="1">
                <a:solidFill>
                  <a:srgbClr val="000000"/>
                </a:solidFill>
                <a:latin typeface="ArialMT"/>
              </a:rPr>
              <a:t>sampai</a:t>
            </a:r>
            <a:r>
              <a:rPr lang="en-ID" sz="2400" i="0" u="none" strike="noStrike" baseline="0" dirty="0">
                <a:solidFill>
                  <a:srgbClr val="000000"/>
                </a:solidFill>
                <a:latin typeface="ArialMT"/>
              </a:rPr>
              <a:t> </a:t>
            </a:r>
            <a:r>
              <a:rPr lang="en-ID" sz="2400" i="0" u="none" strike="noStrike" baseline="0" dirty="0" err="1">
                <a:solidFill>
                  <a:srgbClr val="000000"/>
                </a:solidFill>
                <a:latin typeface="ArialMT"/>
              </a:rPr>
              <a:t>dengan</a:t>
            </a:r>
            <a:r>
              <a:rPr lang="en-ID" sz="2400" i="0" u="none" strike="noStrike" baseline="0" dirty="0">
                <a:solidFill>
                  <a:srgbClr val="000000"/>
                </a:solidFill>
                <a:latin typeface="ArialMT"/>
              </a:rPr>
              <a:t> 17</a:t>
            </a:r>
          </a:p>
          <a:p>
            <a:pPr algn="just"/>
            <a:r>
              <a:rPr lang="de-DE" sz="2400" i="0" u="none" strike="noStrike" baseline="0" dirty="0">
                <a:solidFill>
                  <a:srgbClr val="000000"/>
                </a:solidFill>
                <a:latin typeface="ArialMT"/>
              </a:rPr>
              <a:t>Agustus hanya berlaku di wilayah RI </a:t>
            </a:r>
          </a:p>
          <a:p>
            <a:pPr algn="just"/>
            <a:r>
              <a:rPr lang="en-ID" sz="2400" i="0" u="none" strike="noStrike" baseline="0" dirty="0" err="1">
                <a:solidFill>
                  <a:srgbClr val="000000"/>
                </a:solidFill>
                <a:latin typeface="ArialMT"/>
              </a:rPr>
              <a:t>Proklamasi</a:t>
            </a:r>
            <a:endParaRPr lang="en-ID" sz="2400" i="0" u="none" strike="noStrike" baseline="0" dirty="0">
              <a:solidFill>
                <a:srgbClr val="000000"/>
              </a:solidFill>
              <a:latin typeface="ArialMT"/>
            </a:endParaRPr>
          </a:p>
          <a:p>
            <a:pPr algn="just"/>
            <a:endParaRPr lang="en-ID" sz="2400" dirty="0">
              <a:solidFill>
                <a:srgbClr val="000000"/>
              </a:solidFill>
              <a:latin typeface="ArialMT"/>
            </a:endParaRPr>
          </a:p>
          <a:p>
            <a:pPr algn="just"/>
            <a:r>
              <a:rPr lang="en-ID" sz="2400" b="1" i="0" u="none" strike="noStrike" baseline="0" dirty="0" err="1">
                <a:solidFill>
                  <a:srgbClr val="000000"/>
                </a:solidFill>
                <a:latin typeface="Arial-BoldMT"/>
              </a:rPr>
              <a:t>Konstitusi</a:t>
            </a:r>
            <a:r>
              <a:rPr lang="en-ID" sz="2400" b="1" i="0" u="none" strike="noStrike" baseline="0" dirty="0">
                <a:solidFill>
                  <a:srgbClr val="000000"/>
                </a:solidFill>
                <a:latin typeface="Arial-BoldMT"/>
              </a:rPr>
              <a:t> RIS 1949 </a:t>
            </a:r>
            <a:r>
              <a:rPr lang="en-ID" sz="2400" i="0" u="none" strike="noStrike" baseline="0" dirty="0">
                <a:solidFill>
                  <a:srgbClr val="000000"/>
                </a:solidFill>
                <a:latin typeface="ArialMT"/>
              </a:rPr>
              <a:t>27 </a:t>
            </a:r>
            <a:r>
              <a:rPr lang="en-ID" sz="2400" i="0" u="none" strike="noStrike" baseline="0" dirty="0" err="1">
                <a:solidFill>
                  <a:srgbClr val="000000"/>
                </a:solidFill>
                <a:latin typeface="ArialMT"/>
              </a:rPr>
              <a:t>Desember</a:t>
            </a:r>
            <a:r>
              <a:rPr lang="en-ID" sz="2400" i="0" u="none" strike="noStrike" baseline="0" dirty="0">
                <a:solidFill>
                  <a:srgbClr val="000000"/>
                </a:solidFill>
                <a:latin typeface="ArialMT"/>
              </a:rPr>
              <a:t> 1949 </a:t>
            </a:r>
            <a:r>
              <a:rPr lang="en-ID" sz="2400" i="0" u="none" strike="noStrike" baseline="0" dirty="0" err="1">
                <a:solidFill>
                  <a:srgbClr val="000000"/>
                </a:solidFill>
                <a:latin typeface="ArialMT"/>
              </a:rPr>
              <a:t>sampai</a:t>
            </a:r>
            <a:r>
              <a:rPr lang="en-ID" sz="2400" i="0" u="none" strike="noStrike" baseline="0" dirty="0">
                <a:solidFill>
                  <a:srgbClr val="000000"/>
                </a:solidFill>
                <a:latin typeface="ArialMT"/>
              </a:rPr>
              <a:t> </a:t>
            </a:r>
            <a:r>
              <a:rPr lang="en-ID" sz="2400" i="0" u="none" strike="noStrike" baseline="0" dirty="0" err="1">
                <a:solidFill>
                  <a:srgbClr val="000000"/>
                </a:solidFill>
                <a:latin typeface="ArialMT"/>
              </a:rPr>
              <a:t>dengan</a:t>
            </a:r>
            <a:r>
              <a:rPr lang="en-ID" sz="2400" i="0" u="none" strike="noStrike" baseline="0" dirty="0">
                <a:solidFill>
                  <a:srgbClr val="000000"/>
                </a:solidFill>
                <a:latin typeface="ArialMT"/>
              </a:rPr>
              <a:t> 17Agustus</a:t>
            </a:r>
          </a:p>
          <a:p>
            <a:pPr algn="just"/>
            <a:r>
              <a:rPr lang="en-ID" sz="2400" i="0" u="none" strike="noStrike" baseline="0" dirty="0">
                <a:solidFill>
                  <a:srgbClr val="000000"/>
                </a:solidFill>
                <a:latin typeface="ArialMT"/>
              </a:rPr>
              <a:t>1950</a:t>
            </a:r>
          </a:p>
          <a:p>
            <a:pPr algn="just"/>
            <a:endParaRPr lang="en-ID" sz="2400" i="0" u="none" strike="noStrike" baseline="0" dirty="0">
              <a:solidFill>
                <a:srgbClr val="000000"/>
              </a:solidFill>
              <a:latin typeface="ArialMT"/>
            </a:endParaRPr>
          </a:p>
          <a:p>
            <a:pPr algn="just"/>
            <a:r>
              <a:rPr lang="da-DK" sz="2400" b="1" i="0" u="none" strike="noStrike" baseline="0" dirty="0">
                <a:solidFill>
                  <a:srgbClr val="000000"/>
                </a:solidFill>
                <a:latin typeface="Arial-BoldMT"/>
              </a:rPr>
              <a:t>UUDS 1950 </a:t>
            </a:r>
            <a:r>
              <a:rPr lang="da-DK" sz="2400" i="0" u="none" strike="noStrike" baseline="0" dirty="0">
                <a:solidFill>
                  <a:srgbClr val="000000"/>
                </a:solidFill>
                <a:latin typeface="ArialMT"/>
              </a:rPr>
              <a:t>17 Agustus 1950 sampai dengan 5 Juli 1959</a:t>
            </a:r>
          </a:p>
          <a:p>
            <a:pPr algn="just"/>
            <a:endParaRPr lang="da-DK" sz="2400" i="0" u="none" strike="noStrike" baseline="0" dirty="0">
              <a:solidFill>
                <a:srgbClr val="000000"/>
              </a:solidFill>
              <a:latin typeface="ArialMT"/>
            </a:endParaRPr>
          </a:p>
          <a:p>
            <a:pPr algn="just"/>
            <a:r>
              <a:rPr lang="en-ID" sz="2400" b="1" i="0" u="none" strike="noStrike" baseline="0" dirty="0">
                <a:solidFill>
                  <a:srgbClr val="000000"/>
                </a:solidFill>
                <a:latin typeface="Arial-BoldMT"/>
              </a:rPr>
              <a:t>UUD NRI 1945 (Masa Orde Lama) </a:t>
            </a:r>
            <a:r>
              <a:rPr lang="en-ID" sz="2400" i="0" u="none" strike="noStrike" baseline="0" dirty="0">
                <a:solidFill>
                  <a:srgbClr val="000000"/>
                </a:solidFill>
                <a:latin typeface="ArialMT"/>
              </a:rPr>
              <a:t>5 </a:t>
            </a:r>
            <a:r>
              <a:rPr lang="en-ID" sz="2400" i="0" u="none" strike="noStrike" baseline="0" dirty="0" err="1">
                <a:solidFill>
                  <a:srgbClr val="000000"/>
                </a:solidFill>
                <a:latin typeface="ArialMT"/>
              </a:rPr>
              <a:t>Juli</a:t>
            </a:r>
            <a:r>
              <a:rPr lang="en-ID" sz="2400" i="0" u="none" strike="noStrike" baseline="0" dirty="0">
                <a:solidFill>
                  <a:srgbClr val="000000"/>
                </a:solidFill>
                <a:latin typeface="ArialMT"/>
              </a:rPr>
              <a:t> 1959 </a:t>
            </a:r>
            <a:r>
              <a:rPr lang="en-ID" sz="2400" i="0" u="none" strike="noStrike" baseline="0" dirty="0" err="1">
                <a:solidFill>
                  <a:srgbClr val="000000"/>
                </a:solidFill>
                <a:latin typeface="ArialMT"/>
              </a:rPr>
              <a:t>sampai</a:t>
            </a:r>
            <a:r>
              <a:rPr lang="en-ID" sz="2400" i="0" u="none" strike="noStrike" baseline="0" dirty="0">
                <a:solidFill>
                  <a:srgbClr val="000000"/>
                </a:solidFill>
                <a:latin typeface="ArialMT"/>
              </a:rPr>
              <a:t> </a:t>
            </a:r>
            <a:r>
              <a:rPr lang="en-ID" sz="2400" i="0" u="none" strike="noStrike" baseline="0" dirty="0" err="1">
                <a:solidFill>
                  <a:srgbClr val="000000"/>
                </a:solidFill>
                <a:latin typeface="ArialMT"/>
              </a:rPr>
              <a:t>dengan</a:t>
            </a:r>
            <a:r>
              <a:rPr lang="en-ID" sz="2400" i="0" u="none" strike="noStrike" baseline="0" dirty="0">
                <a:solidFill>
                  <a:srgbClr val="000000"/>
                </a:solidFill>
                <a:latin typeface="ArialMT"/>
              </a:rPr>
              <a:t> 1965</a:t>
            </a:r>
          </a:p>
          <a:p>
            <a:pPr algn="just"/>
            <a:endParaRPr lang="en-ID" sz="2400" i="0" u="none" strike="noStrike" baseline="0" dirty="0">
              <a:solidFill>
                <a:srgbClr val="000000"/>
              </a:solidFill>
              <a:latin typeface="ArialMT"/>
            </a:endParaRPr>
          </a:p>
          <a:p>
            <a:pPr algn="just"/>
            <a:r>
              <a:rPr lang="en-ID" sz="2400" b="1" i="0" u="none" strike="noStrike" baseline="0" dirty="0">
                <a:solidFill>
                  <a:srgbClr val="000000"/>
                </a:solidFill>
                <a:latin typeface="Arial-BoldMT"/>
              </a:rPr>
              <a:t>UUD NRI 1945 (Masa Orde </a:t>
            </a:r>
            <a:r>
              <a:rPr lang="en-ID" sz="2400" b="1" i="0" u="none" strike="noStrike" baseline="0" dirty="0" err="1">
                <a:solidFill>
                  <a:srgbClr val="000000"/>
                </a:solidFill>
                <a:latin typeface="Arial-BoldMT"/>
              </a:rPr>
              <a:t>Baru</a:t>
            </a:r>
            <a:r>
              <a:rPr lang="en-ID" sz="2400" b="1" i="0" u="none" strike="noStrike" baseline="0" dirty="0">
                <a:solidFill>
                  <a:srgbClr val="000000"/>
                </a:solidFill>
                <a:latin typeface="Arial-BoldMT"/>
              </a:rPr>
              <a:t>) </a:t>
            </a:r>
            <a:r>
              <a:rPr lang="en-ID" sz="2400" i="0" u="none" strike="noStrike" baseline="0" dirty="0">
                <a:solidFill>
                  <a:srgbClr val="000000"/>
                </a:solidFill>
                <a:latin typeface="ArialMT"/>
              </a:rPr>
              <a:t>1966 </a:t>
            </a:r>
            <a:r>
              <a:rPr lang="en-ID" sz="2400" i="0" u="none" strike="noStrike" baseline="0" dirty="0" err="1">
                <a:solidFill>
                  <a:srgbClr val="000000"/>
                </a:solidFill>
                <a:latin typeface="ArialMT"/>
              </a:rPr>
              <a:t>sampai</a:t>
            </a:r>
            <a:r>
              <a:rPr lang="en-ID" sz="2400" i="0" u="none" strike="noStrike" baseline="0" dirty="0">
                <a:solidFill>
                  <a:srgbClr val="000000"/>
                </a:solidFill>
                <a:latin typeface="ArialMT"/>
              </a:rPr>
              <a:t> </a:t>
            </a:r>
            <a:r>
              <a:rPr lang="en-ID" sz="2400" i="0" u="none" strike="noStrike" baseline="0" dirty="0" err="1">
                <a:solidFill>
                  <a:srgbClr val="000000"/>
                </a:solidFill>
                <a:latin typeface="ArialMT"/>
              </a:rPr>
              <a:t>dengan</a:t>
            </a:r>
            <a:r>
              <a:rPr lang="en-ID" sz="2400" i="0" u="none" strike="noStrike" baseline="0" dirty="0">
                <a:solidFill>
                  <a:srgbClr val="000000"/>
                </a:solidFill>
                <a:latin typeface="ArialMT"/>
              </a:rPr>
              <a:t> 1998</a:t>
            </a:r>
            <a:endParaRPr lang="en-US" sz="4800" b="1" dirty="0">
              <a:solidFill>
                <a:srgbClr val="9AC026"/>
              </a:solidFill>
              <a:latin typeface="Montserrat Light"/>
            </a:endParaRPr>
          </a:p>
        </p:txBody>
      </p:sp>
      <p:sp>
        <p:nvSpPr>
          <p:cNvPr id="5" name="TextBox 5"/>
          <p:cNvSpPr txBox="1"/>
          <p:nvPr/>
        </p:nvSpPr>
        <p:spPr>
          <a:xfrm>
            <a:off x="880746" y="9201150"/>
            <a:ext cx="8725994" cy="358775"/>
          </a:xfrm>
          <a:prstGeom prst="rect">
            <a:avLst/>
          </a:prstGeom>
        </p:spPr>
        <p:txBody>
          <a:bodyPr lIns="0" tIns="0" rIns="0" bIns="0" rtlCol="0" anchor="t">
            <a:spAutoFit/>
          </a:bodyPr>
          <a:lstStyle/>
          <a:p>
            <a:pPr algn="l">
              <a:lnSpc>
                <a:spcPts val="2800"/>
              </a:lnSpc>
            </a:pPr>
            <a:r>
              <a:rPr lang="en-US" sz="2000" spc="440">
                <a:solidFill>
                  <a:srgbClr val="9AC026"/>
                </a:solidFill>
                <a:latin typeface="Gidole"/>
              </a:rPr>
              <a:t>PENDIDIKAN KEWARGANEGARAAN  |  KONSTITUSI NEGARA</a:t>
            </a:r>
          </a:p>
        </p:txBody>
      </p:sp>
      <p:sp>
        <p:nvSpPr>
          <p:cNvPr id="4" name="Rectangle 3">
            <a:extLst>
              <a:ext uri="{FF2B5EF4-FFF2-40B4-BE49-F238E27FC236}">
                <a16:creationId xmlns:a16="http://schemas.microsoft.com/office/drawing/2014/main" id="{7DEA9547-E4C6-4EC8-9E88-B8CB39C05659}"/>
              </a:ext>
            </a:extLst>
          </p:cNvPr>
          <p:cNvSpPr/>
          <p:nvPr/>
        </p:nvSpPr>
        <p:spPr>
          <a:xfrm>
            <a:off x="1578428" y="954764"/>
            <a:ext cx="10303166" cy="14734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Dinamika</a:t>
            </a:r>
            <a:r>
              <a:rPr lang="en-US" sz="3600" b="1" dirty="0"/>
              <a:t> </a:t>
            </a:r>
            <a:r>
              <a:rPr lang="en-US" sz="3600" b="1" dirty="0" err="1"/>
              <a:t>Konstitusi</a:t>
            </a:r>
            <a:r>
              <a:rPr lang="en-US" sz="3600" b="1" dirty="0"/>
              <a:t> di </a:t>
            </a:r>
            <a:r>
              <a:rPr lang="en-US" sz="3600" b="1" dirty="0" err="1"/>
              <a:t>indonesia</a:t>
            </a:r>
            <a:endParaRPr lang="en-ID" sz="3600" b="1" dirty="0"/>
          </a:p>
        </p:txBody>
      </p:sp>
    </p:spTree>
    <p:extLst>
      <p:ext uri="{BB962C8B-B14F-4D97-AF65-F5344CB8AC3E}">
        <p14:creationId xmlns:p14="http://schemas.microsoft.com/office/powerpoint/2010/main" val="42751896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919" r="44116"/>
          <a:stretch>
            <a:fillRect/>
          </a:stretch>
        </p:blipFill>
        <p:spPr>
          <a:xfrm>
            <a:off x="13345919" y="-222904"/>
            <a:ext cx="5194794" cy="10837947"/>
          </a:xfrm>
          <a:prstGeom prst="rect">
            <a:avLst/>
          </a:prstGeom>
        </p:spPr>
      </p:pic>
      <p:sp>
        <p:nvSpPr>
          <p:cNvPr id="3" name="TextBox 3"/>
          <p:cNvSpPr txBox="1"/>
          <p:nvPr/>
        </p:nvSpPr>
        <p:spPr>
          <a:xfrm>
            <a:off x="947057" y="2654503"/>
            <a:ext cx="11565909" cy="5909310"/>
          </a:xfrm>
          <a:prstGeom prst="rect">
            <a:avLst/>
          </a:prstGeom>
        </p:spPr>
        <p:txBody>
          <a:bodyPr wrap="square" lIns="0" tIns="0" rIns="0" bIns="0" rtlCol="0" anchor="t">
            <a:spAutoFit/>
          </a:bodyPr>
          <a:lstStyle/>
          <a:p>
            <a:pPr algn="just"/>
            <a:r>
              <a:rPr lang="en-ID" sz="3600" b="0" i="0" u="none" strike="noStrike" baseline="0" dirty="0">
                <a:latin typeface="HP#20Simplified#20Light"/>
              </a:rPr>
              <a:t>Pada </a:t>
            </a:r>
            <a:r>
              <a:rPr lang="en-ID" sz="3600" b="0" i="0" u="none" strike="noStrike" baseline="0" dirty="0" err="1">
                <a:latin typeface="HP#20Simplified#20Light"/>
              </a:rPr>
              <a:t>pertengahan</a:t>
            </a:r>
            <a:r>
              <a:rPr lang="en-ID" sz="3600" b="0" i="0" u="none" strike="noStrike" baseline="0" dirty="0">
                <a:latin typeface="HP#20Simplified#20Light"/>
              </a:rPr>
              <a:t> 1997,</a:t>
            </a:r>
          </a:p>
          <a:p>
            <a:pPr algn="just"/>
            <a:r>
              <a:rPr lang="en-ID" sz="3600" b="0" i="0" u="none" strike="noStrike" baseline="0" dirty="0" err="1">
                <a:latin typeface="HP#20Simplified#20Light"/>
              </a:rPr>
              <a:t>krisis</a:t>
            </a:r>
            <a:r>
              <a:rPr lang="en-ID" sz="3600" b="0" i="0" u="none" strike="noStrike" baseline="0" dirty="0">
                <a:latin typeface="HP#20Simplified#20Light"/>
              </a:rPr>
              <a:t> </a:t>
            </a:r>
            <a:r>
              <a:rPr lang="en-ID" sz="3600" b="0" i="0" u="none" strike="noStrike" baseline="0" dirty="0" err="1">
                <a:latin typeface="HP#20Simplified#20Light"/>
              </a:rPr>
              <a:t>ekonomi</a:t>
            </a:r>
            <a:r>
              <a:rPr lang="en-ID" sz="3600" b="0" i="0" u="none" strike="noStrike" baseline="0" dirty="0">
                <a:latin typeface="HP#20Simplified#20Light"/>
              </a:rPr>
              <a:t> dan </a:t>
            </a:r>
            <a:r>
              <a:rPr lang="en-ID" sz="3600" b="0" i="0" u="none" strike="noStrike" baseline="0" dirty="0" err="1">
                <a:latin typeface="HP#20Simplified#20Light"/>
              </a:rPr>
              <a:t>moneter</a:t>
            </a:r>
            <a:r>
              <a:rPr lang="en-ID" sz="3600" dirty="0">
                <a:latin typeface="HP#20Simplified#20Light"/>
              </a:rPr>
              <a:t> </a:t>
            </a:r>
            <a:r>
              <a:rPr lang="en-ID" sz="3600" b="0" i="0" u="none" strike="noStrike" baseline="0" dirty="0">
                <a:latin typeface="HP#20Simplified#20Light"/>
              </a:rPr>
              <a:t>yang sangat </a:t>
            </a:r>
            <a:r>
              <a:rPr lang="en-ID" sz="3600" b="0" i="0" u="none" strike="noStrike" baseline="0" dirty="0" err="1">
                <a:latin typeface="HP#20Simplified#20Light"/>
              </a:rPr>
              <a:t>hebat</a:t>
            </a:r>
            <a:r>
              <a:rPr lang="en-ID" sz="3600" b="0" i="0" u="none" strike="noStrike" baseline="0" dirty="0">
                <a:latin typeface="HP#20Simplified#20Light"/>
              </a:rPr>
              <a:t>.</a:t>
            </a:r>
          </a:p>
          <a:p>
            <a:pPr algn="just"/>
            <a:endParaRPr lang="en-ID" sz="3600" b="0" i="0" u="none" strike="noStrike" baseline="0" dirty="0">
              <a:latin typeface="HP#20Simplified#20Light"/>
            </a:endParaRPr>
          </a:p>
          <a:p>
            <a:pPr algn="just"/>
            <a:r>
              <a:rPr lang="en-ID" sz="3600" b="0" i="0" u="none" strike="noStrike" baseline="0" dirty="0" err="1">
                <a:latin typeface="HP#20Simplified#20Light"/>
              </a:rPr>
              <a:t>Krisis</a:t>
            </a:r>
            <a:r>
              <a:rPr lang="en-ID" sz="3600" b="0" i="0" u="none" strike="noStrike" baseline="0" dirty="0">
                <a:latin typeface="HP#20Simplified#20Light"/>
              </a:rPr>
              <a:t> yang </a:t>
            </a:r>
            <a:r>
              <a:rPr lang="en-ID" sz="3600" b="0" i="0" u="none" strike="noStrike" baseline="0" dirty="0" err="1">
                <a:latin typeface="HP#20Simplified#20Light"/>
              </a:rPr>
              <a:t>terjadi</a:t>
            </a:r>
            <a:r>
              <a:rPr lang="en-ID" sz="3600" b="0" i="0" u="none" strike="noStrike" baseline="0" dirty="0">
                <a:latin typeface="HP#20Simplified#20Light"/>
              </a:rPr>
              <a:t> </a:t>
            </a:r>
            <a:r>
              <a:rPr lang="en-ID" sz="3600" b="0" i="0" u="none" strike="noStrike" baseline="0" dirty="0" err="1">
                <a:latin typeface="HP#20Simplified#20Light"/>
              </a:rPr>
              <a:t>meluas</a:t>
            </a:r>
            <a:r>
              <a:rPr lang="en-ID" sz="3600" b="0" i="0" u="none" strike="noStrike" baseline="0" dirty="0">
                <a:latin typeface="HP#20Simplified#20Light"/>
              </a:rPr>
              <a:t> pada </a:t>
            </a:r>
            <a:r>
              <a:rPr lang="en-ID" sz="3600" b="0" i="0" u="none" strike="noStrike" baseline="0" dirty="0" err="1">
                <a:latin typeface="HP#20Simplified#20Light"/>
              </a:rPr>
              <a:t>aspek</a:t>
            </a:r>
            <a:r>
              <a:rPr lang="en-ID" sz="3600" dirty="0">
                <a:latin typeface="HP#20Simplified#20Light"/>
              </a:rPr>
              <a:t> </a:t>
            </a:r>
            <a:r>
              <a:rPr lang="en-ID" sz="3600" b="0" i="0" u="none" strike="noStrike" baseline="0" dirty="0" err="1">
                <a:latin typeface="HP#20Simplified#20Light"/>
              </a:rPr>
              <a:t>politik</a:t>
            </a:r>
            <a:endParaRPr lang="en-ID" sz="3600" b="0" i="0" u="none" strike="noStrike" baseline="0" dirty="0">
              <a:latin typeface="HP#20Simplified#20Light"/>
            </a:endParaRPr>
          </a:p>
          <a:p>
            <a:pPr algn="just"/>
            <a:endParaRPr lang="en-ID" sz="3600" b="0" i="0" u="none" strike="noStrike" baseline="0" dirty="0">
              <a:latin typeface="HP#20Simplified#20Light"/>
            </a:endParaRPr>
          </a:p>
          <a:p>
            <a:pPr algn="just"/>
            <a:r>
              <a:rPr lang="en-ID" sz="3600" b="0" i="0" u="none" strike="noStrike" baseline="0" dirty="0" err="1">
                <a:latin typeface="HP#20Simplified#20Light"/>
              </a:rPr>
              <a:t>Gelombang</a:t>
            </a:r>
            <a:r>
              <a:rPr lang="en-ID" sz="3600" b="0" i="0" u="none" strike="noStrike" baseline="0" dirty="0">
                <a:latin typeface="HP#20Simplified#20Light"/>
              </a:rPr>
              <a:t> </a:t>
            </a:r>
            <a:r>
              <a:rPr lang="en-ID" sz="3600" b="0" i="0" u="none" strike="noStrike" baseline="0" dirty="0" err="1">
                <a:latin typeface="HP#20Simplified#20Light"/>
              </a:rPr>
              <a:t>unjuk</a:t>
            </a:r>
            <a:r>
              <a:rPr lang="en-ID" sz="3600" b="0" i="0" u="none" strike="noStrike" baseline="0" dirty="0">
                <a:latin typeface="HP#20Simplified#20Light"/>
              </a:rPr>
              <a:t> rasa </a:t>
            </a:r>
            <a:r>
              <a:rPr lang="en-ID" sz="3600" b="0" i="0" u="none" strike="noStrike" baseline="0" dirty="0" err="1">
                <a:latin typeface="HP#20Simplified#20Light"/>
              </a:rPr>
              <a:t>secara</a:t>
            </a:r>
            <a:r>
              <a:rPr lang="en-ID" sz="3600" b="0" i="0" u="none" strike="noStrike" baseline="0" dirty="0">
                <a:latin typeface="HP#20Simplified#20Light"/>
              </a:rPr>
              <a:t> </a:t>
            </a:r>
            <a:r>
              <a:rPr lang="en-ID" sz="3600" b="0" i="0" u="none" strike="noStrike" baseline="0" dirty="0" err="1">
                <a:latin typeface="HP#20Simplified#20Light"/>
              </a:rPr>
              <a:t>besar-besaran</a:t>
            </a:r>
            <a:r>
              <a:rPr lang="en-ID" sz="3600" b="0" i="0" u="none" strike="noStrike" baseline="0" dirty="0">
                <a:latin typeface="HP#20Simplified#20Light"/>
              </a:rPr>
              <a:t> </a:t>
            </a:r>
            <a:r>
              <a:rPr lang="en-ID" sz="3600" b="0" i="0" u="none" strike="noStrike" baseline="0" dirty="0" err="1">
                <a:latin typeface="HP#20Simplified#20Light"/>
              </a:rPr>
              <a:t>terjadi</a:t>
            </a:r>
            <a:r>
              <a:rPr lang="en-ID" sz="3600" b="0" i="0" u="none" strike="noStrike" baseline="0" dirty="0">
                <a:latin typeface="HP#20Simplified#20Light"/>
              </a:rPr>
              <a:t> di Jakarta dan di </a:t>
            </a:r>
            <a:r>
              <a:rPr lang="en-ID" sz="3600" b="0" i="0" u="none" strike="noStrike" baseline="0" dirty="0" err="1">
                <a:latin typeface="HP#20Simplified#20Light"/>
              </a:rPr>
              <a:t>daerah-daerah</a:t>
            </a:r>
            <a:endParaRPr lang="en-ID" sz="3600" b="0" i="0" u="none" strike="noStrike" baseline="0" dirty="0">
              <a:latin typeface="HP#20Simplified#20Light"/>
            </a:endParaRPr>
          </a:p>
          <a:p>
            <a:pPr algn="just"/>
            <a:endParaRPr lang="en-ID" sz="3600" b="0" i="0" u="none" strike="noStrike" baseline="0" dirty="0">
              <a:latin typeface="HP#20Simplified#20Light"/>
            </a:endParaRPr>
          </a:p>
          <a:p>
            <a:pPr algn="l"/>
            <a:r>
              <a:rPr lang="fi-FI" sz="3200" b="0" i="0" u="none" strike="noStrike" baseline="0" dirty="0">
                <a:latin typeface="HP#20Simplified#20Light"/>
              </a:rPr>
              <a:t>Maka pada 21 Mei 1998 Presiden Soeharto menyatakan berhenti </a:t>
            </a:r>
            <a:r>
              <a:rPr lang="en-ID" sz="3200" b="0" i="0" u="none" strike="noStrike" baseline="0" dirty="0" err="1">
                <a:latin typeface="HP#20Simplified#20Light"/>
              </a:rPr>
              <a:t>dari</a:t>
            </a:r>
            <a:r>
              <a:rPr lang="en-ID" sz="3200" b="0" i="0" u="none" strike="noStrike" baseline="0" dirty="0">
                <a:latin typeface="HP#20Simplified#20Light"/>
              </a:rPr>
              <a:t> </a:t>
            </a:r>
            <a:r>
              <a:rPr lang="en-ID" sz="3200" b="0" i="0" u="none" strike="noStrike" baseline="0" dirty="0" err="1">
                <a:latin typeface="HP#20Simplified#20Light"/>
              </a:rPr>
              <a:t>jabatannya</a:t>
            </a:r>
            <a:r>
              <a:rPr lang="en-ID" sz="3200" b="0" i="0" u="none" strike="noStrike" baseline="0" dirty="0">
                <a:latin typeface="HP#20Simplified#20Light"/>
              </a:rPr>
              <a:t>. </a:t>
            </a:r>
            <a:r>
              <a:rPr lang="en-ID" sz="3200" b="0" i="0" u="none" strike="noStrike" baseline="0" dirty="0" err="1">
                <a:latin typeface="HP#20Simplified#20Light"/>
              </a:rPr>
              <a:t>Berhentinya</a:t>
            </a:r>
            <a:r>
              <a:rPr lang="en-ID" sz="3200" b="0" i="0" u="none" strike="noStrike" baseline="0" dirty="0">
                <a:latin typeface="HP#20Simplified#20Light"/>
              </a:rPr>
              <a:t> </a:t>
            </a:r>
            <a:r>
              <a:rPr lang="en-ID" sz="3200" b="0" i="0" u="none" strike="noStrike" baseline="0" dirty="0" err="1">
                <a:latin typeface="HP#20Simplified#20Light"/>
              </a:rPr>
              <a:t>Presiden</a:t>
            </a:r>
            <a:r>
              <a:rPr lang="en-ID" sz="3200" b="0" i="0" u="none" strike="noStrike" baseline="0" dirty="0">
                <a:latin typeface="HP#20Simplified#20Light"/>
              </a:rPr>
              <a:t> </a:t>
            </a:r>
            <a:r>
              <a:rPr lang="en-ID" sz="3200" b="0" i="0" u="none" strike="noStrike" baseline="0" dirty="0" err="1">
                <a:latin typeface="HP#20Simplified#20Light"/>
              </a:rPr>
              <a:t>Soeharto</a:t>
            </a:r>
            <a:r>
              <a:rPr lang="en-ID" sz="3200" b="0" i="0" u="none" strike="noStrike" baseline="0" dirty="0">
                <a:latin typeface="HP#20Simplified#20Light"/>
              </a:rPr>
              <a:t> </a:t>
            </a:r>
            <a:r>
              <a:rPr lang="en-ID" sz="3200" b="0" i="0" u="none" strike="noStrike" baseline="0" dirty="0" err="1">
                <a:latin typeface="HP#20Simplified#20Light"/>
              </a:rPr>
              <a:t>menjadi</a:t>
            </a:r>
            <a:r>
              <a:rPr lang="en-ID" sz="3200" b="0" i="0" u="none" strike="noStrike" baseline="0" dirty="0">
                <a:latin typeface="HP#20Simplified#20Light"/>
              </a:rPr>
              <a:t> </a:t>
            </a:r>
            <a:r>
              <a:rPr lang="en-ID" sz="3200" b="0" i="0" u="none" strike="noStrike" baseline="0" dirty="0" err="1">
                <a:latin typeface="HP#20Simplified#20Light"/>
              </a:rPr>
              <a:t>awal</a:t>
            </a:r>
            <a:r>
              <a:rPr lang="en-ID" sz="3200" b="0" i="0" u="none" strike="noStrike" baseline="0" dirty="0">
                <a:latin typeface="HP#20Simplified#20Light"/>
              </a:rPr>
              <a:t> era reformasi di </a:t>
            </a:r>
            <a:r>
              <a:rPr lang="en-ID" sz="3200" b="0" i="0" u="none" strike="noStrike" baseline="0" dirty="0" err="1">
                <a:latin typeface="HP#20Simplified#20Light"/>
              </a:rPr>
              <a:t>tanah</a:t>
            </a:r>
            <a:r>
              <a:rPr lang="en-ID" sz="3200" b="0" i="0" u="none" strike="noStrike" baseline="0" dirty="0">
                <a:latin typeface="HP#20Simplified#20Light"/>
              </a:rPr>
              <a:t> air.</a:t>
            </a:r>
            <a:endParaRPr lang="en-US" sz="13800" b="1" dirty="0">
              <a:solidFill>
                <a:srgbClr val="9AC026"/>
              </a:solidFill>
              <a:latin typeface="Montserrat Light"/>
            </a:endParaRPr>
          </a:p>
        </p:txBody>
      </p:sp>
      <p:sp>
        <p:nvSpPr>
          <p:cNvPr id="5" name="TextBox 5"/>
          <p:cNvSpPr txBox="1"/>
          <p:nvPr/>
        </p:nvSpPr>
        <p:spPr>
          <a:xfrm>
            <a:off x="880746" y="9201150"/>
            <a:ext cx="8725994" cy="358775"/>
          </a:xfrm>
          <a:prstGeom prst="rect">
            <a:avLst/>
          </a:prstGeom>
        </p:spPr>
        <p:txBody>
          <a:bodyPr lIns="0" tIns="0" rIns="0" bIns="0" rtlCol="0" anchor="t">
            <a:spAutoFit/>
          </a:bodyPr>
          <a:lstStyle/>
          <a:p>
            <a:pPr algn="l">
              <a:lnSpc>
                <a:spcPts val="2800"/>
              </a:lnSpc>
            </a:pPr>
            <a:r>
              <a:rPr lang="en-US" sz="2000" spc="440">
                <a:solidFill>
                  <a:srgbClr val="9AC026"/>
                </a:solidFill>
                <a:latin typeface="Gidole"/>
              </a:rPr>
              <a:t>PENDIDIKAN KEWARGANEGARAAN  |  KONSTITUSI NEGARA</a:t>
            </a:r>
          </a:p>
        </p:txBody>
      </p:sp>
      <p:sp>
        <p:nvSpPr>
          <p:cNvPr id="6" name="Rectangle 5">
            <a:extLst>
              <a:ext uri="{FF2B5EF4-FFF2-40B4-BE49-F238E27FC236}">
                <a16:creationId xmlns:a16="http://schemas.microsoft.com/office/drawing/2014/main" id="{34710EE9-C1C2-471D-8A2E-7775B822AB2C}"/>
              </a:ext>
            </a:extLst>
          </p:cNvPr>
          <p:cNvSpPr/>
          <p:nvPr/>
        </p:nvSpPr>
        <p:spPr>
          <a:xfrm>
            <a:off x="880746" y="1257300"/>
            <a:ext cx="7120254"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Beberapa</a:t>
            </a:r>
            <a:r>
              <a:rPr lang="en-US" sz="3200" b="1" dirty="0"/>
              <a:t> </a:t>
            </a:r>
            <a:r>
              <a:rPr lang="en-US" sz="3200" b="1" dirty="0" err="1"/>
              <a:t>tantangan</a:t>
            </a:r>
            <a:r>
              <a:rPr lang="en-US" sz="3200" b="1" dirty="0"/>
              <a:t> </a:t>
            </a:r>
            <a:r>
              <a:rPr lang="en-US" sz="3200" b="1" dirty="0" err="1"/>
              <a:t>dalam</a:t>
            </a:r>
            <a:r>
              <a:rPr lang="en-US" sz="3200" b="1" dirty="0"/>
              <a:t> </a:t>
            </a:r>
            <a:r>
              <a:rPr lang="en-US" sz="3200" b="1" dirty="0" err="1"/>
              <a:t>menegakan</a:t>
            </a:r>
            <a:r>
              <a:rPr lang="en-US" sz="3200" b="1" dirty="0"/>
              <a:t> </a:t>
            </a:r>
            <a:r>
              <a:rPr lang="en-US" sz="3200" b="1" dirty="0" err="1"/>
              <a:t>konstitusi</a:t>
            </a:r>
            <a:r>
              <a:rPr lang="en-US" sz="3200" b="1" dirty="0"/>
              <a:t> di </a:t>
            </a:r>
            <a:r>
              <a:rPr lang="en-US" sz="3200" b="1" dirty="0" err="1"/>
              <a:t>indonesia</a:t>
            </a:r>
            <a:endParaRPr lang="en-ID" sz="3200" b="1" dirty="0"/>
          </a:p>
        </p:txBody>
      </p:sp>
    </p:spTree>
    <p:extLst>
      <p:ext uri="{BB962C8B-B14F-4D97-AF65-F5344CB8AC3E}">
        <p14:creationId xmlns:p14="http://schemas.microsoft.com/office/powerpoint/2010/main" val="5630040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919" r="44116"/>
          <a:stretch>
            <a:fillRect/>
          </a:stretch>
        </p:blipFill>
        <p:spPr>
          <a:xfrm>
            <a:off x="13345919" y="-222904"/>
            <a:ext cx="5194794" cy="10837947"/>
          </a:xfrm>
          <a:prstGeom prst="rect">
            <a:avLst/>
          </a:prstGeom>
        </p:spPr>
      </p:pic>
      <p:sp>
        <p:nvSpPr>
          <p:cNvPr id="3" name="TextBox 3"/>
          <p:cNvSpPr txBox="1"/>
          <p:nvPr/>
        </p:nvSpPr>
        <p:spPr>
          <a:xfrm>
            <a:off x="947057" y="2654503"/>
            <a:ext cx="11565909" cy="4924425"/>
          </a:xfrm>
          <a:prstGeom prst="rect">
            <a:avLst/>
          </a:prstGeom>
        </p:spPr>
        <p:txBody>
          <a:bodyPr wrap="square" lIns="0" tIns="0" rIns="0" bIns="0" rtlCol="0" anchor="t">
            <a:spAutoFit/>
          </a:bodyPr>
          <a:lstStyle/>
          <a:p>
            <a:pPr algn="just"/>
            <a:r>
              <a:rPr lang="en-ID" sz="3200" b="0" i="0" u="none" strike="noStrike" baseline="0" dirty="0" err="1">
                <a:latin typeface="HP#20Simplified#20Light"/>
              </a:rPr>
              <a:t>Dalam</a:t>
            </a:r>
            <a:r>
              <a:rPr lang="en-ID" sz="3200" b="0" i="0" u="none" strike="noStrike" baseline="0" dirty="0">
                <a:latin typeface="HP#20Simplified#20Light"/>
              </a:rPr>
              <a:t> </a:t>
            </a:r>
            <a:r>
              <a:rPr lang="en-ID" sz="3200" b="0" i="0" u="none" strike="noStrike" baseline="0" dirty="0" err="1">
                <a:latin typeface="HP#20Simplified#20Light"/>
              </a:rPr>
              <a:t>perkembangannya</a:t>
            </a:r>
            <a:r>
              <a:rPr lang="en-ID" sz="3200" b="0" i="0" u="none" strike="noStrike" baseline="0" dirty="0">
                <a:latin typeface="HP#20Simplified#20Light"/>
              </a:rPr>
              <a:t>, </a:t>
            </a:r>
            <a:r>
              <a:rPr lang="en-ID" sz="3200" b="0" i="0" u="none" strike="noStrike" baseline="0" dirty="0" err="1">
                <a:latin typeface="HP#20Simplified#20Light"/>
              </a:rPr>
              <a:t>tuntutan</a:t>
            </a:r>
            <a:r>
              <a:rPr lang="en-ID" sz="3200" b="0" i="0" u="none" strike="noStrike" baseline="0" dirty="0">
                <a:latin typeface="HP#20Simplified#20Light"/>
              </a:rPr>
              <a:t> </a:t>
            </a:r>
            <a:r>
              <a:rPr lang="en-ID" sz="3200" b="0" i="0" u="none" strike="noStrike" baseline="0" dirty="0" err="1">
                <a:latin typeface="HP#20Simplified#20Light"/>
              </a:rPr>
              <a:t>perubahan</a:t>
            </a:r>
            <a:r>
              <a:rPr lang="en-ID" sz="3200" b="0" i="0" u="none" strike="noStrike" baseline="0" dirty="0">
                <a:latin typeface="HP#20Simplified#20Light"/>
              </a:rPr>
              <a:t> UUD NRI 1945 </a:t>
            </a:r>
            <a:r>
              <a:rPr lang="en-ID" sz="3200" b="0" i="0" u="none" strike="noStrike" baseline="0" dirty="0" err="1">
                <a:latin typeface="HP#20Simplified#20Light"/>
              </a:rPr>
              <a:t>menjadi</a:t>
            </a:r>
            <a:r>
              <a:rPr lang="en-ID" sz="3200" dirty="0">
                <a:latin typeface="HP#20Simplified#20Light"/>
              </a:rPr>
              <a:t> </a:t>
            </a:r>
            <a:r>
              <a:rPr lang="en-ID" sz="3200" b="0" i="0" u="none" strike="noStrike" baseline="0" dirty="0" err="1">
                <a:latin typeface="HP#20Simplified#20Light"/>
              </a:rPr>
              <a:t>kebutuhan</a:t>
            </a:r>
            <a:r>
              <a:rPr lang="en-ID" sz="3200" b="0" i="0" u="none" strike="noStrike" baseline="0" dirty="0">
                <a:latin typeface="HP#20Simplified#20Light"/>
              </a:rPr>
              <a:t> </a:t>
            </a:r>
            <a:r>
              <a:rPr lang="en-ID" sz="3200" b="0" i="0" u="none" strike="noStrike" baseline="0" dirty="0" err="1">
                <a:latin typeface="HP#20Simplified#20Light"/>
              </a:rPr>
              <a:t>bersama</a:t>
            </a:r>
            <a:r>
              <a:rPr lang="en-ID" sz="3200" b="0" i="0" u="none" strike="noStrike" baseline="0" dirty="0">
                <a:latin typeface="HP#20Simplified#20Light"/>
              </a:rPr>
              <a:t> </a:t>
            </a:r>
            <a:r>
              <a:rPr lang="en-ID" sz="3200" b="0" i="0" u="none" strike="noStrike" baseline="0" dirty="0" err="1">
                <a:latin typeface="HP#20Simplified#20Light"/>
              </a:rPr>
              <a:t>bangsa</a:t>
            </a:r>
            <a:r>
              <a:rPr lang="en-ID" sz="3200" b="0" i="0" u="none" strike="noStrike" baseline="0" dirty="0">
                <a:latin typeface="HP#20Simplified#20Light"/>
              </a:rPr>
              <a:t> Indonesia. </a:t>
            </a:r>
            <a:r>
              <a:rPr lang="en-ID" sz="3200" b="0" i="0" u="none" strike="noStrike" baseline="0" dirty="0" err="1">
                <a:latin typeface="HP#20Simplified#20Light"/>
              </a:rPr>
              <a:t>Berdasarkan</a:t>
            </a:r>
            <a:r>
              <a:rPr lang="en-ID" sz="3200" b="0" i="0" u="none" strike="noStrike" baseline="0" dirty="0">
                <a:latin typeface="HP#20Simplified#20Light"/>
              </a:rPr>
              <a:t> </a:t>
            </a:r>
            <a:r>
              <a:rPr lang="en-ID" sz="3200" b="0" i="0" u="none" strike="noStrike" baseline="0" dirty="0" err="1">
                <a:latin typeface="HP#20Simplified#20Light"/>
              </a:rPr>
              <a:t>hal</a:t>
            </a:r>
            <a:r>
              <a:rPr lang="en-ID" sz="3200" b="0" i="0" u="none" strike="noStrike" baseline="0" dirty="0">
                <a:latin typeface="HP#20Simplified#20Light"/>
              </a:rPr>
              <a:t> </a:t>
            </a:r>
            <a:r>
              <a:rPr lang="en-ID" sz="3200" b="0" i="0" u="none" strike="noStrike" baseline="0" dirty="0" err="1">
                <a:latin typeface="HP#20Simplified#20Light"/>
              </a:rPr>
              <a:t>itu</a:t>
            </a:r>
            <a:r>
              <a:rPr lang="en-ID" sz="3200" b="0" i="0" u="none" strike="noStrike" baseline="0" dirty="0">
                <a:latin typeface="HP#20Simplified#20Light"/>
              </a:rPr>
              <a:t> MPR </a:t>
            </a:r>
            <a:r>
              <a:rPr lang="en-ID" sz="3200" b="0" i="0" u="none" strike="noStrike" baseline="0" dirty="0" err="1">
                <a:latin typeface="HP#20Simplified#20Light"/>
              </a:rPr>
              <a:t>hasil</a:t>
            </a:r>
            <a:r>
              <a:rPr lang="en-ID" sz="3200" dirty="0">
                <a:latin typeface="HP#20Simplified#20Light"/>
              </a:rPr>
              <a:t> </a:t>
            </a:r>
            <a:r>
              <a:rPr lang="sv-SE" sz="3200" b="0" i="0" u="none" strike="noStrike" baseline="0" dirty="0">
                <a:latin typeface="HP#20Simplified#20Light"/>
              </a:rPr>
              <a:t>Pemilu 1999, sesuai dengan kewenangannya yang diatur dalam Pasal 37 </a:t>
            </a:r>
            <a:r>
              <a:rPr lang="en-ID" sz="3200" b="0" i="0" u="none" strike="noStrike" baseline="0" dirty="0">
                <a:latin typeface="HP#20Simplified#20Light"/>
              </a:rPr>
              <a:t>UUD NRI 1945 </a:t>
            </a:r>
            <a:r>
              <a:rPr lang="en-ID" sz="3200" b="0" i="0" u="none" strike="noStrike" baseline="0" dirty="0" err="1">
                <a:latin typeface="HP#20Simplified#20Light"/>
              </a:rPr>
              <a:t>melakukan</a:t>
            </a:r>
            <a:r>
              <a:rPr lang="en-ID" sz="3200" b="0" i="0" u="none" strike="noStrike" baseline="0" dirty="0">
                <a:latin typeface="HP#20Simplified#20Light"/>
              </a:rPr>
              <a:t> </a:t>
            </a:r>
            <a:r>
              <a:rPr lang="en-ID" sz="3200" b="0" i="0" u="none" strike="noStrike" baseline="0" dirty="0" err="1">
                <a:latin typeface="HP#20Simplified#20Light"/>
              </a:rPr>
              <a:t>perubahan</a:t>
            </a:r>
            <a:r>
              <a:rPr lang="en-ID" sz="3200" b="0" i="0" u="none" strike="noStrike" baseline="0" dirty="0">
                <a:latin typeface="HP#20Simplified#20Light"/>
              </a:rPr>
              <a:t> </a:t>
            </a:r>
            <a:r>
              <a:rPr lang="en-ID" sz="3200" b="0" i="0" u="none" strike="noStrike" baseline="0" dirty="0" err="1">
                <a:latin typeface="HP#20Simplified#20Light"/>
              </a:rPr>
              <a:t>secara</a:t>
            </a:r>
            <a:r>
              <a:rPr lang="en-ID" sz="3200" b="0" i="0" u="none" strike="noStrike" baseline="0" dirty="0">
                <a:latin typeface="HP#20Simplified#20Light"/>
              </a:rPr>
              <a:t> </a:t>
            </a:r>
            <a:r>
              <a:rPr lang="en-ID" sz="3200" b="0" i="0" u="none" strike="noStrike" baseline="0" dirty="0" err="1">
                <a:latin typeface="HP#20Simplified#20Light"/>
              </a:rPr>
              <a:t>bertahap</a:t>
            </a:r>
            <a:r>
              <a:rPr lang="en-ID" sz="3200" b="0" i="0" u="none" strike="noStrike" baseline="0" dirty="0">
                <a:latin typeface="HP#20Simplified#20Light"/>
              </a:rPr>
              <a:t> dan </a:t>
            </a:r>
            <a:r>
              <a:rPr lang="en-ID" sz="3200" b="0" i="0" u="none" strike="noStrike" baseline="0" dirty="0" err="1">
                <a:latin typeface="HP#20Simplified#20Light"/>
              </a:rPr>
              <a:t>sistematis</a:t>
            </a:r>
            <a:r>
              <a:rPr lang="en-ID" sz="3200" dirty="0">
                <a:latin typeface="HP#20Simplified#20Light"/>
              </a:rPr>
              <a:t> </a:t>
            </a:r>
            <a:r>
              <a:rPr lang="fi-FI" sz="3200" b="0" i="0" u="none" strike="noStrike" baseline="0" dirty="0">
                <a:latin typeface="HP#20Simplified#20Light"/>
              </a:rPr>
              <a:t>dalam empat kali perubahan, yakni:</a:t>
            </a:r>
          </a:p>
          <a:p>
            <a:pPr algn="just"/>
            <a:endParaRPr lang="fi-FI" sz="3200" b="0" i="0" u="none" strike="noStrike" baseline="0" dirty="0">
              <a:latin typeface="HP#20Simplified#20Light"/>
            </a:endParaRPr>
          </a:p>
          <a:p>
            <a:pPr algn="just"/>
            <a:r>
              <a:rPr lang="pt-BR" sz="3200" b="0" i="0" u="none" strike="noStrike" baseline="0" dirty="0">
                <a:latin typeface="HP#20Simplified#20Light"/>
              </a:rPr>
              <a:t>a. Perubahan Pertama, pada Sidang Umum MPR 1999.</a:t>
            </a:r>
          </a:p>
          <a:p>
            <a:pPr algn="just"/>
            <a:r>
              <a:rPr lang="fi-FI" sz="3200" b="0" i="0" u="none" strike="noStrike" baseline="0" dirty="0">
                <a:latin typeface="HP#20Simplified#20Light"/>
              </a:rPr>
              <a:t>b. Perubahan Kedua, pada Sidang Tahunan MPR 2000.</a:t>
            </a:r>
          </a:p>
          <a:p>
            <a:pPr algn="just"/>
            <a:r>
              <a:rPr lang="sv-SE" sz="3200" b="0" i="0" u="none" strike="noStrike" baseline="0" dirty="0">
                <a:latin typeface="HP#20Simplified#20Light"/>
              </a:rPr>
              <a:t>c. Perubahan Ketiga, pada Sidang Tahunan MPR 2001.</a:t>
            </a:r>
          </a:p>
          <a:p>
            <a:pPr algn="just"/>
            <a:r>
              <a:rPr lang="fi-FI" sz="3200" b="0" i="0" u="none" strike="noStrike" baseline="0" dirty="0">
                <a:latin typeface="HP#20Simplified#20Light"/>
              </a:rPr>
              <a:t>d. Perubahan Keempat, pada Sidang Tahunan MPR 2002.</a:t>
            </a:r>
            <a:endParaRPr lang="en-US" sz="28700" b="1" dirty="0">
              <a:solidFill>
                <a:srgbClr val="9AC026"/>
              </a:solidFill>
              <a:latin typeface="Montserrat Light"/>
            </a:endParaRPr>
          </a:p>
        </p:txBody>
      </p:sp>
      <p:sp>
        <p:nvSpPr>
          <p:cNvPr id="5" name="TextBox 5"/>
          <p:cNvSpPr txBox="1"/>
          <p:nvPr/>
        </p:nvSpPr>
        <p:spPr>
          <a:xfrm>
            <a:off x="880746" y="9201150"/>
            <a:ext cx="8725994" cy="358775"/>
          </a:xfrm>
          <a:prstGeom prst="rect">
            <a:avLst/>
          </a:prstGeom>
        </p:spPr>
        <p:txBody>
          <a:bodyPr lIns="0" tIns="0" rIns="0" bIns="0" rtlCol="0" anchor="t">
            <a:spAutoFit/>
          </a:bodyPr>
          <a:lstStyle/>
          <a:p>
            <a:pPr algn="l">
              <a:lnSpc>
                <a:spcPts val="2800"/>
              </a:lnSpc>
            </a:pPr>
            <a:r>
              <a:rPr lang="en-US" sz="2000" spc="440">
                <a:solidFill>
                  <a:srgbClr val="9AC026"/>
                </a:solidFill>
                <a:latin typeface="Gidole"/>
              </a:rPr>
              <a:t>PENDIDIKAN KEWARGANEGARAAN  |  KONSTITUSI NEGARA</a:t>
            </a:r>
          </a:p>
        </p:txBody>
      </p:sp>
    </p:spTree>
    <p:extLst>
      <p:ext uri="{BB962C8B-B14F-4D97-AF65-F5344CB8AC3E}">
        <p14:creationId xmlns:p14="http://schemas.microsoft.com/office/powerpoint/2010/main" val="256609079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919" r="44116"/>
          <a:stretch>
            <a:fillRect/>
          </a:stretch>
        </p:blipFill>
        <p:spPr>
          <a:xfrm>
            <a:off x="13345919" y="-222904"/>
            <a:ext cx="5194794" cy="10837947"/>
          </a:xfrm>
          <a:prstGeom prst="rect">
            <a:avLst/>
          </a:prstGeom>
        </p:spPr>
      </p:pic>
      <p:sp>
        <p:nvSpPr>
          <p:cNvPr id="5" name="TextBox 5"/>
          <p:cNvSpPr txBox="1"/>
          <p:nvPr/>
        </p:nvSpPr>
        <p:spPr>
          <a:xfrm>
            <a:off x="880746" y="9201150"/>
            <a:ext cx="8725994" cy="358775"/>
          </a:xfrm>
          <a:prstGeom prst="rect">
            <a:avLst/>
          </a:prstGeom>
        </p:spPr>
        <p:txBody>
          <a:bodyPr lIns="0" tIns="0" rIns="0" bIns="0" rtlCol="0" anchor="t">
            <a:spAutoFit/>
          </a:bodyPr>
          <a:lstStyle/>
          <a:p>
            <a:pPr algn="l">
              <a:lnSpc>
                <a:spcPts val="2800"/>
              </a:lnSpc>
            </a:pPr>
            <a:r>
              <a:rPr lang="en-US" sz="2000" spc="440">
                <a:solidFill>
                  <a:srgbClr val="9AC026"/>
                </a:solidFill>
                <a:latin typeface="Gidole"/>
              </a:rPr>
              <a:t>PENDIDIKAN KEWARGANEGARAAN  |  KONSTITUSI NEGARA</a:t>
            </a:r>
          </a:p>
        </p:txBody>
      </p:sp>
      <p:sp>
        <p:nvSpPr>
          <p:cNvPr id="6" name="TextBox 5">
            <a:extLst>
              <a:ext uri="{FF2B5EF4-FFF2-40B4-BE49-F238E27FC236}">
                <a16:creationId xmlns:a16="http://schemas.microsoft.com/office/drawing/2014/main" id="{DBE9B665-21FB-4810-B0FF-B3A8AF3B120A}"/>
              </a:ext>
            </a:extLst>
          </p:cNvPr>
          <p:cNvSpPr txBox="1"/>
          <p:nvPr/>
        </p:nvSpPr>
        <p:spPr>
          <a:xfrm>
            <a:off x="853532" y="491073"/>
            <a:ext cx="10439400" cy="8710077"/>
          </a:xfrm>
          <a:prstGeom prst="rect">
            <a:avLst/>
          </a:prstGeom>
          <a:noFill/>
        </p:spPr>
        <p:txBody>
          <a:bodyPr wrap="square">
            <a:spAutoFit/>
          </a:bodyPr>
          <a:lstStyle/>
          <a:p>
            <a:pPr algn="just"/>
            <a:r>
              <a:rPr lang="en-ID" sz="4000" b="1" i="0" u="none" strike="noStrike" baseline="0" dirty="0" err="1">
                <a:latin typeface="HP#20Simplified#20Light"/>
              </a:rPr>
              <a:t>Sebagai</a:t>
            </a:r>
            <a:r>
              <a:rPr lang="en-ID" sz="4000" b="1" i="0" u="none" strike="noStrike" baseline="0" dirty="0">
                <a:latin typeface="HP#20Simplified#20Light"/>
              </a:rPr>
              <a:t> </a:t>
            </a:r>
            <a:r>
              <a:rPr lang="en-ID" sz="4000" b="1" i="0" u="none" strike="noStrike" baseline="0" dirty="0" err="1">
                <a:latin typeface="HP#20Simplified#20Light"/>
              </a:rPr>
              <a:t>hukum</a:t>
            </a:r>
            <a:r>
              <a:rPr lang="en-ID" sz="4000" b="1" i="0" u="none" strike="noStrike" baseline="0" dirty="0">
                <a:latin typeface="HP#20Simplified#20Light"/>
              </a:rPr>
              <a:t> </a:t>
            </a:r>
            <a:r>
              <a:rPr lang="en-ID" sz="4000" b="1" i="0" u="none" strike="noStrike" baseline="0" dirty="0" err="1">
                <a:latin typeface="HP#20Simplified#20Light"/>
              </a:rPr>
              <a:t>dasar</a:t>
            </a:r>
            <a:r>
              <a:rPr lang="en-ID" sz="4000" b="1" i="0" u="none" strike="noStrike" baseline="0" dirty="0">
                <a:latin typeface="HP#20Simplified#20Light"/>
              </a:rPr>
              <a:t> dan </a:t>
            </a:r>
            <a:r>
              <a:rPr lang="en-ID" sz="4000" b="1" i="0" u="none" strike="noStrike" baseline="0" dirty="0" err="1">
                <a:latin typeface="HP#20Simplified#20Light"/>
              </a:rPr>
              <a:t>hukum</a:t>
            </a:r>
            <a:r>
              <a:rPr lang="en-ID" sz="4000" b="1" i="0" u="none" strike="noStrike" baseline="0" dirty="0">
                <a:latin typeface="HP#20Simplified#20Light"/>
              </a:rPr>
              <a:t> </a:t>
            </a:r>
            <a:r>
              <a:rPr lang="en-ID" sz="4000" b="1" i="0" u="none" strike="noStrike" baseline="0" dirty="0" err="1">
                <a:latin typeface="HP#20Simplified#20Light"/>
              </a:rPr>
              <a:t>tertinggi</a:t>
            </a:r>
            <a:r>
              <a:rPr lang="en-ID" sz="4000" b="1" i="0" u="none" strike="noStrike" baseline="0" dirty="0">
                <a:latin typeface="HP#20Simplified#20Light"/>
              </a:rPr>
              <a:t> negara</a:t>
            </a:r>
            <a:r>
              <a:rPr lang="en-ID" sz="3200" b="0" i="0" u="none" strike="noStrike" baseline="0" dirty="0">
                <a:latin typeface="HP#20Simplified#20Light"/>
              </a:rPr>
              <a:t>, </a:t>
            </a:r>
            <a:r>
              <a:rPr lang="en-ID" sz="3200" b="0" i="0" u="none" strike="noStrike" baseline="0" dirty="0" err="1">
                <a:latin typeface="HP#20Simplified#20Light"/>
              </a:rPr>
              <a:t>maka</a:t>
            </a:r>
            <a:r>
              <a:rPr lang="en-ID" sz="3200" b="0" i="0" u="none" strike="noStrike" baseline="0" dirty="0">
                <a:latin typeface="HP#20Simplified#20Light"/>
              </a:rPr>
              <a:t> </a:t>
            </a:r>
            <a:r>
              <a:rPr lang="en-ID" sz="3200" b="0" i="0" u="none" strike="noStrike" baseline="0" dirty="0" err="1">
                <a:latin typeface="HP#20Simplified#20Light"/>
              </a:rPr>
              <a:t>peraturan</a:t>
            </a:r>
            <a:r>
              <a:rPr lang="en-ID" sz="3200" dirty="0">
                <a:latin typeface="HP#20Simplified#20Light"/>
              </a:rPr>
              <a:t> </a:t>
            </a:r>
            <a:r>
              <a:rPr lang="en-ID" sz="3200" b="0" i="0" u="none" strike="noStrike" baseline="0" dirty="0" err="1">
                <a:latin typeface="HP#20Simplified#20Light"/>
              </a:rPr>
              <a:t>perundangan</a:t>
            </a:r>
            <a:r>
              <a:rPr lang="en-ID" sz="3200" b="0" i="0" u="none" strike="noStrike" baseline="0" dirty="0">
                <a:latin typeface="HP#20Simplified#20Light"/>
              </a:rPr>
              <a:t> di </a:t>
            </a:r>
            <a:r>
              <a:rPr lang="en-ID" sz="3200" b="0" i="0" u="none" strike="noStrike" baseline="0" dirty="0" err="1">
                <a:latin typeface="HP#20Simplified#20Light"/>
              </a:rPr>
              <a:t>bawah</a:t>
            </a:r>
            <a:r>
              <a:rPr lang="en-ID" sz="3200" b="0" i="0" u="none" strike="noStrike" baseline="0" dirty="0">
                <a:latin typeface="HP#20Simplified#20Light"/>
              </a:rPr>
              <a:t> UUD NRI 1945, </a:t>
            </a:r>
            <a:r>
              <a:rPr lang="en-ID" sz="3200" b="0" i="0" u="none" strike="noStrike" baseline="0" dirty="0" err="1">
                <a:latin typeface="HP#20Simplified#20Light"/>
              </a:rPr>
              <a:t>isinya</a:t>
            </a:r>
            <a:r>
              <a:rPr lang="en-ID" sz="3200" b="0" i="0" u="none" strike="noStrike" baseline="0" dirty="0">
                <a:latin typeface="HP#20Simplified#20Light"/>
              </a:rPr>
              <a:t> </a:t>
            </a:r>
            <a:r>
              <a:rPr lang="en-ID" sz="3200" b="0" i="0" u="none" strike="noStrike" baseline="0" dirty="0" err="1">
                <a:latin typeface="HP#20Simplified#20Light"/>
              </a:rPr>
              <a:t>bersumber</a:t>
            </a:r>
            <a:r>
              <a:rPr lang="en-ID" sz="3200" b="0" i="0" u="none" strike="noStrike" baseline="0" dirty="0">
                <a:latin typeface="HP#20Simplified#20Light"/>
              </a:rPr>
              <a:t> dan </a:t>
            </a:r>
            <a:r>
              <a:rPr lang="en-ID" sz="3200" b="0" i="0" u="none" strike="noStrike" baseline="0" dirty="0" err="1">
                <a:latin typeface="HP#20Simplified#20Light"/>
              </a:rPr>
              <a:t>tidak</a:t>
            </a:r>
            <a:r>
              <a:rPr lang="en-ID" sz="3200" b="0" i="0" u="none" strike="noStrike" baseline="0" dirty="0">
                <a:latin typeface="HP#20Simplified#20Light"/>
              </a:rPr>
              <a:t> </a:t>
            </a:r>
            <a:r>
              <a:rPr lang="en-ID" sz="3200" b="0" i="0" u="none" strike="noStrike" baseline="0" dirty="0" err="1">
                <a:latin typeface="HP#20Simplified#20Light"/>
              </a:rPr>
              <a:t>boleh</a:t>
            </a:r>
            <a:r>
              <a:rPr lang="en-ID" sz="3200" dirty="0">
                <a:latin typeface="HP#20Simplified#20Light"/>
              </a:rPr>
              <a:t> </a:t>
            </a:r>
            <a:r>
              <a:rPr lang="en-ID" sz="3200" b="0" i="0" u="none" strike="noStrike" baseline="0" dirty="0" err="1">
                <a:latin typeface="HP#20Simplified#20Light"/>
              </a:rPr>
              <a:t>bertentangan</a:t>
            </a:r>
            <a:r>
              <a:rPr lang="en-ID" sz="3200" b="0" i="0" u="none" strike="noStrike" baseline="0" dirty="0">
                <a:latin typeface="HP#20Simplified#20Light"/>
              </a:rPr>
              <a:t> </a:t>
            </a:r>
            <a:r>
              <a:rPr lang="en-ID" sz="3200" b="0" i="0" u="none" strike="noStrike" baseline="0" dirty="0" err="1">
                <a:latin typeface="HP#20Simplified#20Light"/>
              </a:rPr>
              <a:t>dengannya</a:t>
            </a:r>
            <a:r>
              <a:rPr lang="en-ID" sz="3200" b="0" i="0" u="none" strike="noStrike" baseline="0" dirty="0">
                <a:latin typeface="HP#20Simplified#20Light"/>
              </a:rPr>
              <a:t>. </a:t>
            </a:r>
            <a:r>
              <a:rPr lang="en-ID" sz="3200" b="0" i="0" u="none" strike="noStrike" baseline="0" dirty="0" err="1">
                <a:latin typeface="HP#20Simplified#20Light"/>
              </a:rPr>
              <a:t>Misal</a:t>
            </a:r>
            <a:r>
              <a:rPr lang="en-ID" sz="3200" b="0" i="0" u="none" strike="noStrike" baseline="0" dirty="0">
                <a:latin typeface="HP#20Simplified#20Light"/>
              </a:rPr>
              <a:t> </a:t>
            </a:r>
            <a:r>
              <a:rPr lang="en-ID" sz="3200" b="0" i="0" u="none" strike="noStrike" baseline="0" dirty="0" err="1">
                <a:latin typeface="HP#20Simplified#20Light"/>
              </a:rPr>
              <a:t>isi</a:t>
            </a:r>
            <a:r>
              <a:rPr lang="en-ID" sz="3200" b="0" i="0" u="none" strike="noStrike" baseline="0" dirty="0">
                <a:latin typeface="HP#20Simplified#20Light"/>
              </a:rPr>
              <a:t> </a:t>
            </a:r>
            <a:r>
              <a:rPr lang="en-ID" sz="3200" b="0" i="0" u="none" strike="noStrike" baseline="0" dirty="0" err="1">
                <a:latin typeface="HP#20Simplified#20Light"/>
              </a:rPr>
              <a:t>norma</a:t>
            </a:r>
            <a:r>
              <a:rPr lang="en-ID" sz="3200" b="0" i="0" u="none" strike="noStrike" baseline="0" dirty="0">
                <a:latin typeface="HP#20Simplified#20Light"/>
              </a:rPr>
              <a:t> </a:t>
            </a:r>
            <a:r>
              <a:rPr lang="en-ID" sz="3200" b="0" i="0" u="none" strike="noStrike" baseline="0" dirty="0" err="1">
                <a:latin typeface="HP#20Simplified#20Light"/>
              </a:rPr>
              <a:t>suatu</a:t>
            </a:r>
            <a:r>
              <a:rPr lang="en-ID" sz="3200" b="0" i="0" u="none" strike="noStrike" baseline="0" dirty="0">
                <a:latin typeface="HP#20Simplified#20Light"/>
              </a:rPr>
              <a:t> </a:t>
            </a:r>
            <a:r>
              <a:rPr lang="en-ID" sz="3200" b="0" i="0" u="none" strike="noStrike" baseline="0" dirty="0" err="1">
                <a:latin typeface="HP#20Simplified#20Light"/>
              </a:rPr>
              <a:t>pasal</a:t>
            </a:r>
            <a:r>
              <a:rPr lang="en-ID" sz="3200" b="0" i="0" u="none" strike="noStrike" baseline="0" dirty="0">
                <a:latin typeface="HP#20Simplified#20Light"/>
              </a:rPr>
              <a:t> </a:t>
            </a:r>
            <a:r>
              <a:rPr lang="en-ID" sz="3200" b="0" i="0" u="none" strike="noStrike" baseline="0" dirty="0" err="1">
                <a:latin typeface="HP#20Simplified#20Light"/>
              </a:rPr>
              <a:t>dalam</a:t>
            </a:r>
            <a:r>
              <a:rPr lang="en-ID" sz="3200" b="0" i="0" u="none" strike="noStrike" baseline="0" dirty="0">
                <a:latin typeface="HP#20Simplified#20Light"/>
              </a:rPr>
              <a:t> </a:t>
            </a:r>
            <a:r>
              <a:rPr lang="en-ID" sz="3200" b="0" i="0" u="none" strike="noStrike" baseline="0" dirty="0" err="1">
                <a:latin typeface="HP#20Simplified#20Light"/>
              </a:rPr>
              <a:t>undangundang</a:t>
            </a:r>
            <a:r>
              <a:rPr lang="en-ID" sz="3200" b="0" i="0" u="none" strike="noStrike" baseline="0" dirty="0">
                <a:latin typeface="HP#20Simplified#20Light"/>
              </a:rPr>
              <a:t>, </a:t>
            </a:r>
            <a:r>
              <a:rPr lang="en-ID" sz="3200" b="0" i="0" u="none" strike="noStrike" baseline="0" dirty="0" err="1">
                <a:latin typeface="HP#20Simplified#20Light"/>
              </a:rPr>
              <a:t>tidak</a:t>
            </a:r>
            <a:r>
              <a:rPr lang="en-ID" sz="3200" b="0" i="0" u="none" strike="noStrike" baseline="0" dirty="0">
                <a:latin typeface="HP#20Simplified#20Light"/>
              </a:rPr>
              <a:t> </a:t>
            </a:r>
            <a:r>
              <a:rPr lang="en-ID" sz="3200" b="0" i="0" u="none" strike="noStrike" baseline="0" dirty="0" err="1">
                <a:latin typeface="HP#20Simplified#20Light"/>
              </a:rPr>
              <a:t>boleh</a:t>
            </a:r>
            <a:r>
              <a:rPr lang="en-ID" sz="3200" b="0" i="0" u="none" strike="noStrike" baseline="0" dirty="0">
                <a:latin typeface="HP#20Simplified#20Light"/>
              </a:rPr>
              <a:t> </a:t>
            </a:r>
            <a:r>
              <a:rPr lang="en-ID" sz="3200" b="0" i="0" u="none" strike="noStrike" baseline="0" dirty="0" err="1">
                <a:latin typeface="HP#20Simplified#20Light"/>
              </a:rPr>
              <a:t>bertentangan</a:t>
            </a:r>
            <a:r>
              <a:rPr lang="en-ID" sz="3200" b="0" i="0" u="none" strike="noStrike" baseline="0" dirty="0">
                <a:latin typeface="HP#20Simplified#20Light"/>
              </a:rPr>
              <a:t> </a:t>
            </a:r>
            <a:r>
              <a:rPr lang="en-ID" sz="3200" b="0" i="0" u="none" strike="noStrike" baseline="0" dirty="0" err="1">
                <a:latin typeface="HP#20Simplified#20Light"/>
              </a:rPr>
              <a:t>dengan</a:t>
            </a:r>
            <a:r>
              <a:rPr lang="en-ID" sz="3200" b="0" i="0" u="none" strike="noStrike" baseline="0" dirty="0">
                <a:latin typeface="HP#20Simplified#20Light"/>
              </a:rPr>
              <a:t> UUD NRI. </a:t>
            </a:r>
            <a:r>
              <a:rPr lang="en-ID" sz="3200" b="0" i="0" u="none" strike="noStrike" baseline="0" dirty="0" err="1">
                <a:latin typeface="HP#20Simplified#20Light"/>
              </a:rPr>
              <a:t>Dengan</a:t>
            </a:r>
            <a:r>
              <a:rPr lang="en-ID" sz="3200" b="0" i="0" u="none" strike="noStrike" baseline="0" dirty="0">
                <a:latin typeface="HP#20Simplified#20Light"/>
              </a:rPr>
              <a:t> </a:t>
            </a:r>
            <a:r>
              <a:rPr lang="en-ID" sz="3200" b="0" i="0" u="none" strike="noStrike" baseline="0" dirty="0" err="1">
                <a:latin typeface="HP#20Simplified#20Light"/>
              </a:rPr>
              <a:t>demikian</a:t>
            </a:r>
            <a:r>
              <a:rPr lang="en-ID" sz="3200" dirty="0">
                <a:latin typeface="HP#20Simplified#20Light"/>
              </a:rPr>
              <a:t> </a:t>
            </a:r>
            <a:r>
              <a:rPr lang="en-ID" sz="3200" b="0" i="0" u="none" strike="noStrike" baseline="0" dirty="0">
                <a:latin typeface="HP#20Simplified#20Light"/>
              </a:rPr>
              <a:t>UUD</a:t>
            </a:r>
            <a:r>
              <a:rPr lang="en-ID" sz="3200" dirty="0">
                <a:latin typeface="HP#20Simplified#20Light"/>
              </a:rPr>
              <a:t> </a:t>
            </a:r>
            <a:r>
              <a:rPr lang="en-ID" sz="3200" b="0" i="0" u="none" strike="noStrike" baseline="0" dirty="0">
                <a:latin typeface="HP#20Simplified#20Light"/>
              </a:rPr>
              <a:t>NRI 1945 </a:t>
            </a:r>
            <a:r>
              <a:rPr lang="en-ID" sz="3200" b="0" i="0" u="none" strike="noStrike" baseline="0" dirty="0" err="1">
                <a:latin typeface="HP#20Simplified#20Light"/>
              </a:rPr>
              <a:t>sebagai</a:t>
            </a:r>
            <a:r>
              <a:rPr lang="en-ID" sz="3200" b="0" i="0" u="none" strike="noStrike" baseline="0" dirty="0">
                <a:latin typeface="HP#20Simplified#20Light"/>
              </a:rPr>
              <a:t> </a:t>
            </a:r>
            <a:r>
              <a:rPr lang="en-ID" sz="3200" b="0" i="0" u="none" strike="noStrike" baseline="0" dirty="0" err="1">
                <a:latin typeface="HP#20Simplified#20Light"/>
              </a:rPr>
              <a:t>konstitusi</a:t>
            </a:r>
            <a:r>
              <a:rPr lang="en-ID" sz="3200" b="0" i="0" u="none" strike="noStrike" baseline="0" dirty="0">
                <a:latin typeface="HP#20Simplified#20Light"/>
              </a:rPr>
              <a:t> negara </a:t>
            </a:r>
            <a:r>
              <a:rPr lang="en-ID" sz="3200" b="0" i="0" u="none" strike="noStrike" baseline="0" dirty="0" err="1">
                <a:latin typeface="HP#20Simplified#20Light"/>
              </a:rPr>
              <a:t>menjadi</a:t>
            </a:r>
            <a:r>
              <a:rPr lang="en-ID" sz="3200" b="0" i="0" u="none" strike="noStrike" baseline="0" dirty="0">
                <a:latin typeface="HP#20Simplified#20Light"/>
              </a:rPr>
              <a:t> batu uji </a:t>
            </a:r>
            <a:r>
              <a:rPr lang="en-ID" sz="3200" b="0" i="0" u="none" strike="noStrike" baseline="0" dirty="0" err="1">
                <a:latin typeface="HP#20Simplified#20Light"/>
              </a:rPr>
              <a:t>apakah</a:t>
            </a:r>
            <a:r>
              <a:rPr lang="en-ID" sz="3200" b="0" i="0" u="none" strike="noStrike" baseline="0" dirty="0">
                <a:latin typeface="HP#20Simplified#20Light"/>
              </a:rPr>
              <a:t> </a:t>
            </a:r>
            <a:r>
              <a:rPr lang="en-ID" sz="3200" b="0" i="0" u="none" strike="noStrike" baseline="0" dirty="0" err="1">
                <a:latin typeface="HP#20Simplified#20Light"/>
              </a:rPr>
              <a:t>isi</a:t>
            </a:r>
            <a:r>
              <a:rPr lang="en-ID" sz="3200" b="0" i="0" u="none" strike="noStrike" baseline="0" dirty="0">
                <a:latin typeface="HP#20Simplified#20Light"/>
              </a:rPr>
              <a:t> </a:t>
            </a:r>
            <a:r>
              <a:rPr lang="en-ID" sz="3200" b="0" i="0" u="none" strike="noStrike" baseline="0" dirty="0" err="1">
                <a:latin typeface="HP#20Simplified#20Light"/>
              </a:rPr>
              <a:t>peraturan</a:t>
            </a:r>
            <a:r>
              <a:rPr lang="en-ID" sz="3200" b="0" i="0" u="none" strike="noStrike" baseline="0" dirty="0">
                <a:latin typeface="HP#20Simplified#20Light"/>
              </a:rPr>
              <a:t> di </a:t>
            </a:r>
            <a:r>
              <a:rPr lang="en-ID" sz="3200" b="0" i="0" u="none" strike="noStrike" baseline="0" dirty="0" err="1">
                <a:latin typeface="HP#20Simplified#20Light"/>
              </a:rPr>
              <a:t>bawahnya</a:t>
            </a:r>
            <a:r>
              <a:rPr lang="en-ID" sz="3200" b="0" i="0" u="none" strike="noStrike" baseline="0" dirty="0">
                <a:latin typeface="HP#20Simplified#20Light"/>
              </a:rPr>
              <a:t> </a:t>
            </a:r>
            <a:r>
              <a:rPr lang="en-ID" sz="3200" b="0" i="0" u="none" strike="noStrike" baseline="0" dirty="0" err="1">
                <a:latin typeface="HP#20Simplified#20Light"/>
              </a:rPr>
              <a:t>bertentangan</a:t>
            </a:r>
            <a:r>
              <a:rPr lang="en-ID" sz="3200" b="0" i="0" u="none" strike="noStrike" baseline="0" dirty="0">
                <a:latin typeface="HP#20Simplified#20Light"/>
              </a:rPr>
              <a:t> </a:t>
            </a:r>
            <a:r>
              <a:rPr lang="en-ID" sz="3200" b="0" i="0" u="none" strike="noStrike" baseline="0" dirty="0" err="1">
                <a:latin typeface="HP#20Simplified#20Light"/>
              </a:rPr>
              <a:t>atau</a:t>
            </a:r>
            <a:r>
              <a:rPr lang="en-ID" sz="3200" b="0" i="0" u="none" strike="noStrike" baseline="0" dirty="0">
                <a:latin typeface="HP#20Simplified#20Light"/>
              </a:rPr>
              <a:t> </a:t>
            </a:r>
            <a:r>
              <a:rPr lang="en-ID" sz="3200" b="0" i="0" u="none" strike="noStrike" baseline="0" dirty="0" err="1">
                <a:latin typeface="HP#20Simplified#20Light"/>
              </a:rPr>
              <a:t>tidak</a:t>
            </a:r>
            <a:r>
              <a:rPr lang="en-ID" sz="3200" b="0" i="0" u="none" strike="noStrike" baseline="0" dirty="0">
                <a:latin typeface="HP#20Simplified#20Light"/>
              </a:rPr>
              <a:t>. </a:t>
            </a:r>
            <a:r>
              <a:rPr lang="en-ID" sz="3200" b="0" i="0" u="none" strike="noStrike" baseline="0" dirty="0" err="1">
                <a:latin typeface="HP#20Simplified#20Light"/>
              </a:rPr>
              <a:t>Undang-undang</a:t>
            </a:r>
            <a:r>
              <a:rPr lang="en-ID" sz="3200" b="0" i="0" u="none" strike="noStrike" baseline="0" dirty="0">
                <a:latin typeface="HP#20Simplified#20Light"/>
              </a:rPr>
              <a:t> pada </a:t>
            </a:r>
            <a:r>
              <a:rPr lang="en-ID" sz="3200" b="0" i="0" u="none" strike="noStrike" baseline="0" dirty="0" err="1">
                <a:latin typeface="HP#20Simplified#20Light"/>
              </a:rPr>
              <a:t>dasarnya</a:t>
            </a:r>
            <a:r>
              <a:rPr lang="en-ID" sz="3200" b="0" i="0" u="none" strike="noStrike" baseline="0" dirty="0">
                <a:latin typeface="HP#20Simplified#20Light"/>
              </a:rPr>
              <a:t> </a:t>
            </a:r>
            <a:r>
              <a:rPr lang="en-ID" sz="3200" b="0" i="0" u="none" strike="noStrike" baseline="0" dirty="0" err="1">
                <a:latin typeface="HP#20Simplified#20Light"/>
              </a:rPr>
              <a:t>adalah</a:t>
            </a:r>
            <a:r>
              <a:rPr lang="en-ID" sz="3200" dirty="0">
                <a:latin typeface="HP#20Simplified#20Light"/>
              </a:rPr>
              <a:t> </a:t>
            </a:r>
            <a:r>
              <a:rPr lang="en-ID" sz="3200" b="0" i="0" u="none" strike="noStrike" baseline="0" dirty="0" err="1">
                <a:latin typeface="HP#20Simplified#20Light"/>
              </a:rPr>
              <a:t>pelaksanaan</a:t>
            </a:r>
            <a:r>
              <a:rPr lang="en-ID" sz="3200" b="0" i="0" u="none" strike="noStrike" baseline="0" dirty="0">
                <a:latin typeface="HP#20Simplified#20Light"/>
              </a:rPr>
              <a:t> </a:t>
            </a:r>
            <a:r>
              <a:rPr lang="en-ID" sz="3200" b="0" i="0" u="none" strike="noStrike" baseline="0" dirty="0" err="1">
                <a:latin typeface="HP#20Simplified#20Light"/>
              </a:rPr>
              <a:t>daripada</a:t>
            </a:r>
            <a:r>
              <a:rPr lang="en-ID" sz="3200" b="0" i="0" u="none" strike="noStrike" baseline="0" dirty="0">
                <a:latin typeface="HP#20Simplified#20Light"/>
              </a:rPr>
              <a:t> </a:t>
            </a:r>
            <a:r>
              <a:rPr lang="en-ID" sz="3200" b="0" i="0" u="none" strike="noStrike" baseline="0" dirty="0" err="1">
                <a:latin typeface="HP#20Simplified#20Light"/>
              </a:rPr>
              <a:t>norma-norma</a:t>
            </a:r>
            <a:r>
              <a:rPr lang="en-ID" sz="3200" b="0" i="0" u="none" strike="noStrike" baseline="0" dirty="0">
                <a:latin typeface="HP#20Simplified#20Light"/>
              </a:rPr>
              <a:t> yang </a:t>
            </a:r>
            <a:r>
              <a:rPr lang="en-ID" sz="3200" b="0" i="0" u="none" strike="noStrike" baseline="0" dirty="0" err="1">
                <a:latin typeface="HP#20Simplified#20Light"/>
              </a:rPr>
              <a:t>terdapat</a:t>
            </a:r>
            <a:r>
              <a:rPr lang="en-ID" sz="3200" b="0" i="0" u="none" strike="noStrike" baseline="0" dirty="0">
                <a:latin typeface="HP#20Simplified#20Light"/>
              </a:rPr>
              <a:t> </a:t>
            </a:r>
            <a:r>
              <a:rPr lang="en-ID" sz="3200" b="0" i="0" u="none" strike="noStrike" baseline="0" dirty="0" err="1">
                <a:latin typeface="HP#20Simplified#20Light"/>
              </a:rPr>
              <a:t>dalam</a:t>
            </a:r>
            <a:r>
              <a:rPr lang="en-ID" sz="3200" b="0" i="0" u="none" strike="noStrike" baseline="0" dirty="0">
                <a:latin typeface="HP#20Simplified#20Light"/>
              </a:rPr>
              <a:t> </a:t>
            </a:r>
            <a:r>
              <a:rPr lang="en-ID" sz="3200" b="0" i="0" u="none" strike="noStrike" baseline="0" dirty="0" err="1">
                <a:latin typeface="HP#20Simplified#20Light"/>
              </a:rPr>
              <a:t>undang-undang</a:t>
            </a:r>
            <a:r>
              <a:rPr lang="en-ID" sz="3200" dirty="0">
                <a:latin typeface="HP#20Simplified#20Light"/>
              </a:rPr>
              <a:t> </a:t>
            </a:r>
            <a:r>
              <a:rPr lang="en-ID" sz="3200" b="0" i="0" u="none" strike="noStrike" baseline="0" dirty="0" err="1">
                <a:latin typeface="HP#20Simplified#20Light"/>
              </a:rPr>
              <a:t>dasar</a:t>
            </a:r>
            <a:r>
              <a:rPr lang="en-ID" sz="3200" b="0" i="0" u="none" strike="noStrike" baseline="0" dirty="0">
                <a:latin typeface="HP#20Simplified#20Light"/>
              </a:rPr>
              <a:t>. </a:t>
            </a:r>
            <a:r>
              <a:rPr lang="en-ID" sz="3200" b="0" i="0" u="none" strike="noStrike" baseline="0" dirty="0" err="1">
                <a:latin typeface="HP#20Simplified#20Light"/>
              </a:rPr>
              <a:t>Misal</a:t>
            </a:r>
            <a:r>
              <a:rPr lang="en-ID" sz="3200" b="0" i="0" u="none" strike="noStrike" baseline="0" dirty="0">
                <a:latin typeface="HP#20Simplified#20Light"/>
              </a:rPr>
              <a:t> </a:t>
            </a:r>
            <a:r>
              <a:rPr lang="en-ID" sz="3200" b="0" i="0" u="none" strike="noStrike" baseline="0" dirty="0" err="1">
                <a:latin typeface="HP#20Simplified#20Light"/>
              </a:rPr>
              <a:t>Pasal</a:t>
            </a:r>
            <a:r>
              <a:rPr lang="en-ID" sz="3200" b="0" i="0" u="none" strike="noStrike" baseline="0" dirty="0">
                <a:latin typeface="HP#20Simplified#20Light"/>
              </a:rPr>
              <a:t> 31 Ayat 3 UUD NRI 1945 </a:t>
            </a:r>
            <a:r>
              <a:rPr lang="en-ID" sz="3200" b="0" i="0" u="none" strike="noStrike" baseline="0" dirty="0" err="1">
                <a:latin typeface="HP#20Simplified#20Light"/>
              </a:rPr>
              <a:t>menyatakan</a:t>
            </a:r>
            <a:r>
              <a:rPr lang="en-ID" sz="3200" b="0" i="0" u="none" strike="noStrike" baseline="0" dirty="0">
                <a:latin typeface="HP#20Simplified#20Light"/>
              </a:rPr>
              <a:t> “</a:t>
            </a:r>
            <a:r>
              <a:rPr lang="en-ID" sz="3200" b="0" i="0" u="none" strike="noStrike" baseline="0" dirty="0" err="1">
                <a:latin typeface="HP#20Simplified#20Light"/>
              </a:rPr>
              <a:t>Pemerintah</a:t>
            </a:r>
            <a:r>
              <a:rPr lang="en-ID" sz="3200" dirty="0">
                <a:latin typeface="HP#20Simplified#20Light"/>
              </a:rPr>
              <a:t> </a:t>
            </a:r>
            <a:r>
              <a:rPr lang="nb-NO" sz="3200" b="0" i="0" u="none" strike="noStrike" baseline="0" dirty="0">
                <a:latin typeface="HP#20Simplified#20Light"/>
              </a:rPr>
              <a:t>mengusahakan dan menyelenggarakan satu sistem pendidikan nasional, </a:t>
            </a:r>
            <a:r>
              <a:rPr lang="en-ID" sz="3200" b="0" i="0" u="none" strike="noStrike" baseline="0" dirty="0">
                <a:latin typeface="HP#20Simplified#20Light"/>
              </a:rPr>
              <a:t>yang </a:t>
            </a:r>
            <a:r>
              <a:rPr lang="en-ID" sz="3200" b="0" i="0" u="none" strike="noStrike" baseline="0" dirty="0" err="1">
                <a:latin typeface="HP#20Simplified#20Light"/>
              </a:rPr>
              <a:t>meningkatkan</a:t>
            </a:r>
            <a:r>
              <a:rPr lang="en-ID" sz="3200" b="0" i="0" u="none" strike="noStrike" baseline="0" dirty="0">
                <a:latin typeface="HP#20Simplified#20Light"/>
              </a:rPr>
              <a:t> </a:t>
            </a:r>
            <a:r>
              <a:rPr lang="en-ID" sz="3200" b="0" i="0" u="none" strike="noStrike" baseline="0" dirty="0" err="1">
                <a:latin typeface="HP#20Simplified#20Light"/>
              </a:rPr>
              <a:t>keimanan</a:t>
            </a:r>
            <a:r>
              <a:rPr lang="en-ID" sz="3200" b="0" i="0" u="none" strike="noStrike" baseline="0" dirty="0">
                <a:latin typeface="HP#20Simplified#20Light"/>
              </a:rPr>
              <a:t> dan </a:t>
            </a:r>
            <a:r>
              <a:rPr lang="en-ID" sz="3200" b="0" i="0" u="none" strike="noStrike" baseline="0" dirty="0" err="1">
                <a:latin typeface="HP#20Simplified#20Light"/>
              </a:rPr>
              <a:t>ketakwaan</a:t>
            </a:r>
            <a:r>
              <a:rPr lang="en-ID" sz="3200" b="0" i="0" u="none" strike="noStrike" baseline="0" dirty="0">
                <a:latin typeface="HP#20Simplified#20Light"/>
              </a:rPr>
              <a:t> </a:t>
            </a:r>
            <a:r>
              <a:rPr lang="en-ID" sz="3200" b="0" i="0" u="none" strike="noStrike" baseline="0" dirty="0" err="1">
                <a:latin typeface="HP#20Simplified#20Light"/>
              </a:rPr>
              <a:t>serta</a:t>
            </a:r>
            <a:r>
              <a:rPr lang="en-ID" sz="3200" b="0" i="0" u="none" strike="noStrike" baseline="0" dirty="0">
                <a:latin typeface="HP#20Simplified#20Light"/>
              </a:rPr>
              <a:t> </a:t>
            </a:r>
            <a:r>
              <a:rPr lang="en-ID" sz="3200" b="0" i="0" u="none" strike="noStrike" baseline="0" dirty="0" err="1">
                <a:latin typeface="HP#20Simplified#20Light"/>
              </a:rPr>
              <a:t>akhlak</a:t>
            </a:r>
            <a:r>
              <a:rPr lang="en-ID" sz="3200" b="0" i="0" u="none" strike="noStrike" baseline="0" dirty="0">
                <a:latin typeface="HP#20Simplified#20Light"/>
              </a:rPr>
              <a:t> </a:t>
            </a:r>
            <a:r>
              <a:rPr lang="en-ID" sz="3200" b="0" i="0" u="none" strike="noStrike" baseline="0" dirty="0" err="1">
                <a:latin typeface="HP#20Simplified#20Light"/>
              </a:rPr>
              <a:t>mulia</a:t>
            </a:r>
            <a:r>
              <a:rPr lang="en-ID" sz="3200" b="0" i="0" u="none" strike="noStrike" baseline="0" dirty="0">
                <a:latin typeface="HP#20Simplified#20Light"/>
              </a:rPr>
              <a:t> </a:t>
            </a:r>
            <a:r>
              <a:rPr lang="en-ID" sz="3200" b="0" i="0" u="none" strike="noStrike" baseline="0" dirty="0" err="1">
                <a:latin typeface="HP#20Simplified#20Light"/>
              </a:rPr>
              <a:t>dalam</a:t>
            </a:r>
            <a:r>
              <a:rPr lang="en-ID" sz="3200" dirty="0">
                <a:latin typeface="HP#20Simplified#20Light"/>
              </a:rPr>
              <a:t> </a:t>
            </a:r>
            <a:r>
              <a:rPr lang="en-ID" sz="3200" b="0" i="0" u="none" strike="noStrike" baseline="0" dirty="0" err="1">
                <a:latin typeface="HP#20Simplified#20Light"/>
              </a:rPr>
              <a:t>rangka</a:t>
            </a:r>
            <a:r>
              <a:rPr lang="en-ID" sz="3200" b="0" i="0" u="none" strike="noStrike" baseline="0" dirty="0">
                <a:latin typeface="HP#20Simplified#20Light"/>
              </a:rPr>
              <a:t> </a:t>
            </a:r>
            <a:r>
              <a:rPr lang="en-ID" sz="3200" b="0" i="0" u="none" strike="noStrike" baseline="0" dirty="0" err="1">
                <a:latin typeface="HP#20Simplified#20Light"/>
              </a:rPr>
              <a:t>mencerdaskan</a:t>
            </a:r>
            <a:r>
              <a:rPr lang="en-ID" sz="3200" b="0" i="0" u="none" strike="noStrike" baseline="0" dirty="0">
                <a:latin typeface="HP#20Simplified#20Light"/>
              </a:rPr>
              <a:t> </a:t>
            </a:r>
            <a:r>
              <a:rPr lang="en-ID" sz="3200" b="0" i="0" u="none" strike="noStrike" baseline="0" dirty="0" err="1">
                <a:latin typeface="HP#20Simplified#20Light"/>
              </a:rPr>
              <a:t>kehidupan</a:t>
            </a:r>
            <a:r>
              <a:rPr lang="en-ID" sz="3200" b="0" i="0" u="none" strike="noStrike" baseline="0" dirty="0">
                <a:latin typeface="HP#20Simplified#20Light"/>
              </a:rPr>
              <a:t> </a:t>
            </a:r>
            <a:r>
              <a:rPr lang="en-ID" sz="3200" b="0" i="0" u="none" strike="noStrike" baseline="0" dirty="0" err="1">
                <a:latin typeface="HP#20Simplified#20Light"/>
              </a:rPr>
              <a:t>bangsa</a:t>
            </a:r>
            <a:r>
              <a:rPr lang="en-ID" sz="3200" b="0" i="0" u="none" strike="noStrike" baseline="0" dirty="0">
                <a:latin typeface="HP#20Simplified#20Light"/>
              </a:rPr>
              <a:t>, yang </a:t>
            </a:r>
            <a:r>
              <a:rPr lang="en-ID" sz="3200" b="0" i="0" u="none" strike="noStrike" baseline="0" dirty="0" err="1">
                <a:latin typeface="HP#20Simplified#20Light"/>
              </a:rPr>
              <a:t>diatur</a:t>
            </a:r>
            <a:r>
              <a:rPr lang="en-ID" sz="3200" b="0" i="0" u="none" strike="noStrike" baseline="0" dirty="0">
                <a:latin typeface="HP#20Simplified#20Light"/>
              </a:rPr>
              <a:t> </a:t>
            </a:r>
            <a:r>
              <a:rPr lang="en-ID" sz="3200" b="0" i="0" u="none" strike="noStrike" baseline="0" dirty="0" err="1">
                <a:latin typeface="HP#20Simplified#20Light"/>
              </a:rPr>
              <a:t>dengan</a:t>
            </a:r>
            <a:r>
              <a:rPr lang="en-ID" sz="3200" b="0" i="0" u="none" strike="noStrike" baseline="0" dirty="0">
                <a:latin typeface="HP#20Simplified#20Light"/>
              </a:rPr>
              <a:t> </a:t>
            </a:r>
            <a:r>
              <a:rPr lang="en-ID" sz="3200" b="0" i="0" u="none" strike="noStrike" baseline="0" dirty="0" err="1">
                <a:latin typeface="HP#20Simplified#20Light"/>
              </a:rPr>
              <a:t>undangundang</a:t>
            </a:r>
            <a:r>
              <a:rPr lang="en-ID" sz="3200" b="0" i="0" u="none" strike="noStrike" baseline="0" dirty="0">
                <a:latin typeface="HP#20Simplified#20Light"/>
              </a:rPr>
              <a:t>”. </a:t>
            </a:r>
            <a:r>
              <a:rPr lang="en-ID" sz="3200" b="0" i="0" u="none" strike="noStrike" baseline="0" dirty="0" err="1">
                <a:latin typeface="HP#20Simplified#20Light"/>
              </a:rPr>
              <a:t>Berdasar</a:t>
            </a:r>
            <a:r>
              <a:rPr lang="en-ID" sz="3200" b="0" i="0" u="none" strike="noStrike" baseline="0" dirty="0">
                <a:latin typeface="HP#20Simplified#20Light"/>
              </a:rPr>
              <a:t> </a:t>
            </a:r>
            <a:r>
              <a:rPr lang="en-ID" sz="3200" b="0" i="0" u="none" strike="noStrike" baseline="0" dirty="0" err="1">
                <a:latin typeface="HP#20Simplified#20Light"/>
              </a:rPr>
              <a:t>hal</a:t>
            </a:r>
            <a:r>
              <a:rPr lang="en-ID" sz="3200" b="0" i="0" u="none" strike="noStrike" baseline="0" dirty="0">
                <a:latin typeface="HP#20Simplified#20Light"/>
              </a:rPr>
              <a:t> di </a:t>
            </a:r>
            <a:r>
              <a:rPr lang="en-ID" sz="3200" b="0" i="0" u="none" strike="noStrike" baseline="0" dirty="0" err="1">
                <a:latin typeface="HP#20Simplified#20Light"/>
              </a:rPr>
              <a:t>atas</a:t>
            </a:r>
            <a:r>
              <a:rPr lang="en-ID" sz="3200" b="0" i="0" u="none" strike="noStrike" baseline="0" dirty="0">
                <a:latin typeface="HP#20Simplified#20Light"/>
              </a:rPr>
              <a:t>, </a:t>
            </a:r>
            <a:r>
              <a:rPr lang="en-ID" sz="3200" b="0" i="0" u="none" strike="noStrike" baseline="0" dirty="0" err="1">
                <a:latin typeface="HP#20Simplified#20Light"/>
              </a:rPr>
              <a:t>disusunlan</a:t>
            </a:r>
            <a:r>
              <a:rPr lang="en-ID" sz="3200" b="0" i="0" u="none" strike="noStrike" baseline="0" dirty="0">
                <a:latin typeface="HP#20Simplified#20Light"/>
              </a:rPr>
              <a:t> </a:t>
            </a:r>
            <a:r>
              <a:rPr lang="en-ID" sz="3200" b="0" i="0" u="none" strike="noStrike" baseline="0" dirty="0" err="1">
                <a:latin typeface="HP#20Simplified#20Light"/>
              </a:rPr>
              <a:t>undang-undang</a:t>
            </a:r>
            <a:r>
              <a:rPr lang="en-ID" sz="3200" b="0" i="0" u="none" strike="noStrike" baseline="0" dirty="0">
                <a:latin typeface="HP#20Simplified#20Light"/>
              </a:rPr>
              <a:t> </a:t>
            </a:r>
            <a:r>
              <a:rPr lang="en-ID" sz="3200" b="0" i="0" u="none" strike="noStrike" baseline="0" dirty="0" err="1">
                <a:latin typeface="HP#20Simplified#20Light"/>
              </a:rPr>
              <a:t>pelaksanaanya</a:t>
            </a:r>
            <a:r>
              <a:rPr lang="en-ID" sz="3200" b="0" i="0" u="none" strike="noStrike" baseline="0" dirty="0">
                <a:latin typeface="HP#20Simplified#20Light"/>
              </a:rPr>
              <a:t> </a:t>
            </a:r>
            <a:r>
              <a:rPr lang="en-ID" sz="3200" b="0" i="0" u="none" strike="noStrike" baseline="0" dirty="0" err="1">
                <a:latin typeface="HP#20Simplified#20Light"/>
              </a:rPr>
              <a:t>yakni</a:t>
            </a:r>
            <a:r>
              <a:rPr lang="en-ID" sz="3200" b="0" i="0" u="none" strike="noStrike" baseline="0" dirty="0">
                <a:latin typeface="HP#20Simplified#20Light"/>
              </a:rPr>
              <a:t> </a:t>
            </a:r>
            <a:r>
              <a:rPr lang="en-ID" sz="3200" b="0" i="0" u="none" strike="noStrike" baseline="0" dirty="0" err="1">
                <a:latin typeface="HP#20Simplified#20Light"/>
              </a:rPr>
              <a:t>Undang-undang</a:t>
            </a:r>
            <a:r>
              <a:rPr lang="en-ID" sz="3200" b="0" i="0" u="none" strike="noStrike" baseline="0" dirty="0">
                <a:latin typeface="HP#20Simplified#20Light"/>
              </a:rPr>
              <a:t> No 20 </a:t>
            </a:r>
            <a:r>
              <a:rPr lang="en-ID" sz="3200" b="0" i="0" u="none" strike="noStrike" baseline="0" dirty="0" err="1">
                <a:latin typeface="HP#20Simplified#20Light"/>
              </a:rPr>
              <a:t>Tahun</a:t>
            </a:r>
            <a:r>
              <a:rPr lang="en-ID" sz="3200" b="0" i="0" u="none" strike="noStrike" baseline="0" dirty="0">
                <a:latin typeface="HP#20Simplified#20Light"/>
              </a:rPr>
              <a:t> 2003 </a:t>
            </a:r>
            <a:r>
              <a:rPr lang="en-ID" sz="3200" b="0" i="0" u="none" strike="noStrike" baseline="0" dirty="0" err="1">
                <a:latin typeface="HP#20Simplified#20Light"/>
              </a:rPr>
              <a:t>tentang</a:t>
            </a:r>
            <a:r>
              <a:rPr lang="en-ID" sz="3200" b="0" i="0" u="none" strike="noStrike" baseline="0" dirty="0">
                <a:latin typeface="HP#20Simplified#20Light"/>
              </a:rPr>
              <a:t> </a:t>
            </a:r>
            <a:r>
              <a:rPr lang="en-ID" sz="3200" b="0" i="0" u="none" strike="noStrike" baseline="0" dirty="0" err="1">
                <a:latin typeface="HP#20Simplified#20Light"/>
              </a:rPr>
              <a:t>Sistem</a:t>
            </a:r>
            <a:r>
              <a:rPr lang="en-ID" sz="3200" b="0" i="0" u="none" strike="noStrike" baseline="0" dirty="0">
                <a:latin typeface="HP#20Simplified#20Light"/>
              </a:rPr>
              <a:t> Pendidikan Nasional.</a:t>
            </a:r>
            <a:endParaRPr lang="en-ID" sz="3200" dirty="0"/>
          </a:p>
        </p:txBody>
      </p:sp>
    </p:spTree>
    <p:extLst>
      <p:ext uri="{BB962C8B-B14F-4D97-AF65-F5344CB8AC3E}">
        <p14:creationId xmlns:p14="http://schemas.microsoft.com/office/powerpoint/2010/main" val="422470733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grpSp>
        <p:nvGrpSpPr>
          <p:cNvPr id="2" name="Group 2"/>
          <p:cNvGrpSpPr/>
          <p:nvPr/>
        </p:nvGrpSpPr>
        <p:grpSpPr>
          <a:xfrm>
            <a:off x="3041719" y="2354491"/>
            <a:ext cx="3076575" cy="3076575"/>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4" name="Group 4"/>
          <p:cNvGrpSpPr/>
          <p:nvPr/>
        </p:nvGrpSpPr>
        <p:grpSpPr>
          <a:xfrm>
            <a:off x="11420528" y="2354491"/>
            <a:ext cx="3076575" cy="307657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6" name="AutoShape 6"/>
          <p:cNvSpPr/>
          <p:nvPr/>
        </p:nvSpPr>
        <p:spPr>
          <a:xfrm>
            <a:off x="-266700" y="9867900"/>
            <a:ext cx="19069050" cy="419100"/>
          </a:xfrm>
          <a:prstGeom prst="rect">
            <a:avLst/>
          </a:prstGeom>
          <a:solidFill>
            <a:srgbClr val="FFFFFF"/>
          </a:solidFill>
        </p:spPr>
      </p:sp>
      <p:sp>
        <p:nvSpPr>
          <p:cNvPr id="7" name="AutoShape 7"/>
          <p:cNvSpPr/>
          <p:nvPr/>
        </p:nvSpPr>
        <p:spPr>
          <a:xfrm>
            <a:off x="-390525" y="-190500"/>
            <a:ext cx="19069050" cy="609600"/>
          </a:xfrm>
          <a:prstGeom prst="rect">
            <a:avLst/>
          </a:prstGeom>
          <a:solidFill>
            <a:srgbClr val="FFFFFF"/>
          </a:solidFill>
        </p:spPr>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82204" y="3009251"/>
            <a:ext cx="1767055" cy="17670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73616" y="2799379"/>
            <a:ext cx="2170398" cy="2186799"/>
          </a:xfrm>
          <a:prstGeom prst="rect">
            <a:avLst/>
          </a:prstGeom>
        </p:spPr>
      </p:pic>
      <p:grpSp>
        <p:nvGrpSpPr>
          <p:cNvPr id="10" name="Group 10"/>
          <p:cNvGrpSpPr/>
          <p:nvPr/>
        </p:nvGrpSpPr>
        <p:grpSpPr>
          <a:xfrm>
            <a:off x="1521098" y="5984650"/>
            <a:ext cx="6089243" cy="2199749"/>
            <a:chOff x="0" y="0"/>
            <a:chExt cx="8118990" cy="2932999"/>
          </a:xfrm>
        </p:grpSpPr>
        <p:sp>
          <p:nvSpPr>
            <p:cNvPr id="11" name="TextBox 11"/>
            <p:cNvSpPr txBox="1"/>
            <p:nvPr/>
          </p:nvSpPr>
          <p:spPr>
            <a:xfrm>
              <a:off x="0" y="104775"/>
              <a:ext cx="8118990" cy="1293754"/>
            </a:xfrm>
            <a:prstGeom prst="rect">
              <a:avLst/>
            </a:prstGeom>
          </p:spPr>
          <p:txBody>
            <a:bodyPr lIns="0" tIns="0" rIns="0" bIns="0" rtlCol="0" anchor="t">
              <a:spAutoFit/>
            </a:bodyPr>
            <a:lstStyle/>
            <a:p>
              <a:pPr algn="ctr">
                <a:lnSpc>
                  <a:spcPts val="6896"/>
                </a:lnSpc>
              </a:pPr>
              <a:r>
                <a:rPr lang="en-US" sz="6896" spc="344">
                  <a:solidFill>
                    <a:srgbClr val="FFFFFF"/>
                  </a:solidFill>
                  <a:latin typeface="Gidole Bold"/>
                </a:rPr>
                <a:t>TERTULIS</a:t>
              </a:r>
            </a:p>
          </p:txBody>
        </p:sp>
        <p:sp>
          <p:nvSpPr>
            <p:cNvPr id="12" name="TextBox 12"/>
            <p:cNvSpPr txBox="1"/>
            <p:nvPr/>
          </p:nvSpPr>
          <p:spPr>
            <a:xfrm>
              <a:off x="284385" y="1837624"/>
              <a:ext cx="7550219" cy="1136430"/>
            </a:xfrm>
            <a:prstGeom prst="rect">
              <a:avLst/>
            </a:prstGeom>
          </p:spPr>
          <p:txBody>
            <a:bodyPr lIns="0" tIns="0" rIns="0" bIns="0" rtlCol="0" anchor="t">
              <a:spAutoFit/>
            </a:bodyPr>
            <a:lstStyle/>
            <a:p>
              <a:pPr algn="ctr">
                <a:lnSpc>
                  <a:spcPts val="3359"/>
                </a:lnSpc>
              </a:pPr>
              <a:r>
                <a:rPr lang="en-US" sz="2399" spc="263">
                  <a:solidFill>
                    <a:srgbClr val="FFFFFF"/>
                  </a:solidFill>
                  <a:latin typeface="Montserrat Light Bold"/>
                </a:rPr>
                <a:t>CONTOH : UNDANG-UNDANG DASAR </a:t>
              </a:r>
            </a:p>
          </p:txBody>
        </p:sp>
      </p:grpSp>
      <p:grpSp>
        <p:nvGrpSpPr>
          <p:cNvPr id="13" name="Group 13"/>
          <p:cNvGrpSpPr/>
          <p:nvPr/>
        </p:nvGrpSpPr>
        <p:grpSpPr>
          <a:xfrm>
            <a:off x="8903079" y="5758825"/>
            <a:ext cx="8111473" cy="2651399"/>
            <a:chOff x="0" y="0"/>
            <a:chExt cx="10815298" cy="3535199"/>
          </a:xfrm>
        </p:grpSpPr>
        <p:sp>
          <p:nvSpPr>
            <p:cNvPr id="14" name="TextBox 14"/>
            <p:cNvSpPr txBox="1"/>
            <p:nvPr/>
          </p:nvSpPr>
          <p:spPr>
            <a:xfrm>
              <a:off x="0" y="104775"/>
              <a:ext cx="10815298" cy="1293754"/>
            </a:xfrm>
            <a:prstGeom prst="rect">
              <a:avLst/>
            </a:prstGeom>
          </p:spPr>
          <p:txBody>
            <a:bodyPr lIns="0" tIns="0" rIns="0" bIns="0" rtlCol="0" anchor="t">
              <a:spAutoFit/>
            </a:bodyPr>
            <a:lstStyle/>
            <a:p>
              <a:pPr algn="ctr">
                <a:lnSpc>
                  <a:spcPts val="6896"/>
                </a:lnSpc>
              </a:pPr>
              <a:r>
                <a:rPr lang="en-US" sz="6896" spc="344">
                  <a:solidFill>
                    <a:srgbClr val="FFFFFF"/>
                  </a:solidFill>
                  <a:latin typeface="Gidole Bold"/>
                </a:rPr>
                <a:t>TIDAK TERTULIS</a:t>
              </a:r>
            </a:p>
          </p:txBody>
        </p:sp>
        <p:sp>
          <p:nvSpPr>
            <p:cNvPr id="15" name="TextBox 15"/>
            <p:cNvSpPr txBox="1"/>
            <p:nvPr/>
          </p:nvSpPr>
          <p:spPr>
            <a:xfrm>
              <a:off x="378830" y="1837624"/>
              <a:ext cx="10057639" cy="2303145"/>
            </a:xfrm>
            <a:prstGeom prst="rect">
              <a:avLst/>
            </a:prstGeom>
          </p:spPr>
          <p:txBody>
            <a:bodyPr lIns="0" tIns="0" rIns="0" bIns="0" rtlCol="0" anchor="t">
              <a:spAutoFit/>
            </a:bodyPr>
            <a:lstStyle/>
            <a:p>
              <a:pPr algn="ctr">
                <a:lnSpc>
                  <a:spcPts val="3359"/>
                </a:lnSpc>
              </a:pPr>
              <a:r>
                <a:rPr lang="en-US" sz="2400" spc="264">
                  <a:solidFill>
                    <a:srgbClr val="FFFFFF"/>
                  </a:solidFill>
                  <a:latin typeface="Montserrat Light Bold"/>
                </a:rPr>
                <a:t>KONVENSI : Kebiasaan ketatanegaraan atau aturan-aturan dasar yang timbul dan terpelihara dalam praktek penyelenggaraan negara</a:t>
              </a:r>
            </a:p>
          </p:txBody>
        </p:sp>
      </p:grpSp>
      <p:sp>
        <p:nvSpPr>
          <p:cNvPr id="16" name="TextBox 16"/>
          <p:cNvSpPr txBox="1"/>
          <p:nvPr/>
        </p:nvSpPr>
        <p:spPr>
          <a:xfrm>
            <a:off x="5682646" y="942975"/>
            <a:ext cx="6421816" cy="770363"/>
          </a:xfrm>
          <a:prstGeom prst="rect">
            <a:avLst/>
          </a:prstGeom>
        </p:spPr>
        <p:txBody>
          <a:bodyPr lIns="0" tIns="0" rIns="0" bIns="0" rtlCol="0" anchor="t">
            <a:spAutoFit/>
          </a:bodyPr>
          <a:lstStyle/>
          <a:p>
            <a:pPr algn="ctr">
              <a:lnSpc>
                <a:spcPts val="6088"/>
              </a:lnSpc>
            </a:pPr>
            <a:r>
              <a:rPr lang="en-US" sz="4348" spc="478">
                <a:solidFill>
                  <a:srgbClr val="FFFFFF"/>
                </a:solidFill>
                <a:latin typeface="Montserrat Light Bold"/>
              </a:rPr>
              <a:t>JENIS KONSTITUSI</a:t>
            </a: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C02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7216" r="27216"/>
          <a:stretch>
            <a:fillRect/>
          </a:stretch>
        </p:blipFill>
        <p:spPr>
          <a:xfrm>
            <a:off x="-180975" y="-310700"/>
            <a:ext cx="7410450" cy="10801350"/>
          </a:xfrm>
          <a:prstGeom prst="rect">
            <a:avLst/>
          </a:prstGeom>
        </p:spPr>
      </p:pic>
      <p:sp>
        <p:nvSpPr>
          <p:cNvPr id="3" name="AutoShape 3"/>
          <p:cNvSpPr/>
          <p:nvPr/>
        </p:nvSpPr>
        <p:spPr>
          <a:xfrm>
            <a:off x="6420233" y="762000"/>
            <a:ext cx="12138906" cy="1546852"/>
          </a:xfrm>
          <a:prstGeom prst="rect">
            <a:avLst/>
          </a:prstGeom>
          <a:solidFill>
            <a:srgbClr val="FFFFFF"/>
          </a:solidFill>
        </p:spPr>
      </p:sp>
      <p:sp>
        <p:nvSpPr>
          <p:cNvPr id="4" name="TextBox 4"/>
          <p:cNvSpPr txBox="1"/>
          <p:nvPr/>
        </p:nvSpPr>
        <p:spPr>
          <a:xfrm>
            <a:off x="8202298" y="1133475"/>
            <a:ext cx="8574776" cy="923330"/>
          </a:xfrm>
          <a:prstGeom prst="rect">
            <a:avLst/>
          </a:prstGeom>
        </p:spPr>
        <p:txBody>
          <a:bodyPr lIns="0" tIns="0" rIns="0" bIns="0" rtlCol="0" anchor="t">
            <a:spAutoFit/>
          </a:bodyPr>
          <a:lstStyle/>
          <a:p>
            <a:pPr algn="l">
              <a:lnSpc>
                <a:spcPts val="7200"/>
              </a:lnSpc>
            </a:pPr>
            <a:r>
              <a:rPr lang="en-US" sz="6000" spc="360" dirty="0">
                <a:solidFill>
                  <a:srgbClr val="9AC026"/>
                </a:solidFill>
                <a:latin typeface="Gidole Bold"/>
              </a:rPr>
              <a:t>TUJUAN KONSTITUSI</a:t>
            </a:r>
          </a:p>
        </p:txBody>
      </p:sp>
      <p:sp>
        <p:nvSpPr>
          <p:cNvPr id="5" name="TextBox 5"/>
          <p:cNvSpPr txBox="1"/>
          <p:nvPr/>
        </p:nvSpPr>
        <p:spPr>
          <a:xfrm>
            <a:off x="7737001" y="2822163"/>
            <a:ext cx="10113179" cy="3648518"/>
          </a:xfrm>
          <a:prstGeom prst="rect">
            <a:avLst/>
          </a:prstGeom>
        </p:spPr>
        <p:txBody>
          <a:bodyPr lIns="0" tIns="0" rIns="0" bIns="0" rtlCol="0" anchor="t">
            <a:spAutoFit/>
          </a:bodyPr>
          <a:lstStyle/>
          <a:p>
            <a:pPr algn="l">
              <a:lnSpc>
                <a:spcPts val="3608"/>
              </a:lnSpc>
            </a:pPr>
            <a:r>
              <a:rPr lang="en-US" sz="2577">
                <a:solidFill>
                  <a:srgbClr val="FFFFFF"/>
                </a:solidFill>
                <a:latin typeface="Montserrat Light"/>
              </a:rPr>
              <a:t>Tujuan adanya konstitusi dapat diklasifikasikan tiga tujuan (Dede Rosyada (dkk), 2003), yaitu </a:t>
            </a:r>
          </a:p>
          <a:p>
            <a:pPr marL="556448" lvl="1" indent="-278224" algn="l">
              <a:lnSpc>
                <a:spcPts val="3608"/>
              </a:lnSpc>
              <a:buFont typeface="Arial"/>
              <a:buChar char="•"/>
            </a:pPr>
            <a:r>
              <a:rPr lang="en-US" sz="2577">
                <a:solidFill>
                  <a:srgbClr val="FFFFFF"/>
                </a:solidFill>
                <a:latin typeface="Montserrat Light"/>
              </a:rPr>
              <a:t>Konstitusi bertujuan memberikan pembatasan sekaligus         pengawasan terhadap kekuasaan politik</a:t>
            </a:r>
          </a:p>
          <a:p>
            <a:pPr marL="556448" lvl="1" indent="-278224" algn="l">
              <a:lnSpc>
                <a:spcPts val="3608"/>
              </a:lnSpc>
              <a:buFont typeface="Arial"/>
              <a:buChar char="•"/>
            </a:pPr>
            <a:r>
              <a:rPr lang="en-US" sz="2577">
                <a:solidFill>
                  <a:srgbClr val="FFFFFF"/>
                </a:solidFill>
                <a:latin typeface="Montserrat Light"/>
              </a:rPr>
              <a:t>Konstitusi bertujuan untuk mengawasi atau mengontrol proses-proses  kekuasaan dari para penguasa.</a:t>
            </a:r>
          </a:p>
          <a:p>
            <a:pPr marL="556448" lvl="1" indent="-278224" algn="l">
              <a:lnSpc>
                <a:spcPts val="3608"/>
              </a:lnSpc>
              <a:buFont typeface="Arial"/>
              <a:buChar char="•"/>
            </a:pPr>
            <a:r>
              <a:rPr lang="en-US" sz="2577">
                <a:solidFill>
                  <a:srgbClr val="FFFFFF"/>
                </a:solidFill>
                <a:latin typeface="Montserrat Light"/>
              </a:rPr>
              <a:t>Konstitusi bertujuanmemberi batasan-batasan ketetapan bagi para penguasadalam menjalankan kekuasaannya.</a:t>
            </a:r>
          </a:p>
        </p:txBody>
      </p:sp>
      <p:sp>
        <p:nvSpPr>
          <p:cNvPr id="6" name="AutoShape 6"/>
          <p:cNvSpPr/>
          <p:nvPr/>
        </p:nvSpPr>
        <p:spPr>
          <a:xfrm>
            <a:off x="7737001" y="7067603"/>
            <a:ext cx="9882214" cy="1546852"/>
          </a:xfrm>
          <a:prstGeom prst="rect">
            <a:avLst/>
          </a:prstGeom>
          <a:solidFill>
            <a:srgbClr val="D4CFCB"/>
          </a:solidFill>
        </p:spPr>
      </p:sp>
      <p:sp>
        <p:nvSpPr>
          <p:cNvPr id="7" name="TextBox 7"/>
          <p:cNvSpPr txBox="1"/>
          <p:nvPr/>
        </p:nvSpPr>
        <p:spPr>
          <a:xfrm>
            <a:off x="7946993" y="7130845"/>
            <a:ext cx="9369457" cy="1363218"/>
          </a:xfrm>
          <a:prstGeom prst="rect">
            <a:avLst/>
          </a:prstGeom>
        </p:spPr>
        <p:txBody>
          <a:bodyPr lIns="0" tIns="0" rIns="0" bIns="0" rtlCol="0" anchor="t">
            <a:spAutoFit/>
          </a:bodyPr>
          <a:lstStyle/>
          <a:p>
            <a:pPr algn="l">
              <a:lnSpc>
                <a:spcPts val="3611"/>
              </a:lnSpc>
            </a:pPr>
            <a:r>
              <a:rPr lang="en-US" sz="2579">
                <a:solidFill>
                  <a:srgbClr val="2C734D"/>
                </a:solidFill>
                <a:latin typeface="Montserrat Light"/>
              </a:rPr>
              <a:t>Konstitusi pada dasarnya bertujuan untuk membatasi kewenangan pemerintah dalam menjamin hak-hak yang diperintah.</a:t>
            </a:r>
          </a:p>
        </p:txBody>
      </p:sp>
      <p:sp>
        <p:nvSpPr>
          <p:cNvPr id="8" name="TextBox 8"/>
          <p:cNvSpPr txBox="1"/>
          <p:nvPr/>
        </p:nvSpPr>
        <p:spPr>
          <a:xfrm>
            <a:off x="8578086" y="9613130"/>
            <a:ext cx="9272094" cy="358775"/>
          </a:xfrm>
          <a:prstGeom prst="rect">
            <a:avLst/>
          </a:prstGeom>
        </p:spPr>
        <p:txBody>
          <a:bodyPr lIns="0" tIns="0" rIns="0" bIns="0" rtlCol="0" anchor="t">
            <a:spAutoFit/>
          </a:bodyPr>
          <a:lstStyle/>
          <a:p>
            <a:pPr algn="r">
              <a:lnSpc>
                <a:spcPts val="2800"/>
              </a:lnSpc>
            </a:pPr>
            <a:r>
              <a:rPr lang="en-US" sz="2000" spc="552">
                <a:solidFill>
                  <a:srgbClr val="FFFFFF"/>
                </a:solidFill>
                <a:latin typeface="Gidole"/>
              </a:rPr>
              <a:t>PENDIDIKAN KEWARGANEGARAAN  |  KONSTITUSI NEGARA</a:t>
            </a:r>
          </a:p>
        </p:txBody>
      </p:sp>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1877</Words>
  <Application>Microsoft Office PowerPoint</Application>
  <PresentationFormat>Custom</PresentationFormat>
  <Paragraphs>124</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Calibri</vt:lpstr>
      <vt:lpstr>Montserrat Light</vt:lpstr>
      <vt:lpstr>Arial-BoldMT</vt:lpstr>
      <vt:lpstr>Montserrat Light Bold</vt:lpstr>
      <vt:lpstr>Arial</vt:lpstr>
      <vt:lpstr>Gidole</vt:lpstr>
      <vt:lpstr>HP#20Simplified#20Light</vt:lpstr>
      <vt:lpstr>Gidole Bold</vt:lpstr>
      <vt:lpstr>Montserrat Classic</vt:lpstr>
      <vt:lpstr>TimesNewRomanPSMT</vt:lpstr>
      <vt:lpstr>TimesNewRomanPS-ItalicMT</vt:lpstr>
      <vt:lpstr>ArialMT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Konstitusi Negara</dc:title>
  <cp:lastModifiedBy>nur aini</cp:lastModifiedBy>
  <cp:revision>5</cp:revision>
  <dcterms:created xsi:type="dcterms:W3CDTF">2006-08-16T00:00:00Z</dcterms:created>
  <dcterms:modified xsi:type="dcterms:W3CDTF">2022-01-25T17:34:28Z</dcterms:modified>
  <dc:identifier>DAEqi7zVWM8</dc:identifier>
</cp:coreProperties>
</file>