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71" r:id="rId3"/>
    <p:sldId id="268" r:id="rId4"/>
    <p:sldId id="269" r:id="rId5"/>
    <p:sldId id="270" r:id="rId6"/>
    <p:sldId id="272" r:id="rId7"/>
    <p:sldId id="275" r:id="rId8"/>
    <p:sldId id="277" r:id="rId9"/>
    <p:sldId id="280" r:id="rId10"/>
    <p:sldId id="273" r:id="rId11"/>
    <p:sldId id="27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F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5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24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4149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13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5508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123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753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3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4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42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9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0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2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4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34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96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4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690032" y="399669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6" y="436627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POKOK BAHASAN KE-3</a:t>
            </a:r>
          </a:p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BANK INDONESIA SBG BANK SENTRAL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6056" y="1869478"/>
            <a:ext cx="9292316" cy="41166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Beberapa UU tentang Bank Indonesia</a:t>
            </a: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Status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dan Kedudukan Hukum Bank </a:t>
            </a: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Indonesia</a:t>
            </a: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Tujuan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dan Tugas Pokok Bank Indonesia sebagai Bank </a:t>
            </a: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Sentral</a:t>
            </a: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Susunan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Organisasi Bank Indonesia sebagai Bank </a:t>
            </a: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Sentral</a:t>
            </a: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Hubungan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Bank Indonesia dengan Pemerintah dan dengan </a:t>
            </a:r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Internasional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4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265813" y="988827"/>
            <a:ext cx="10079059" cy="6998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5.  Hubungan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BI dg Pemerintah dan Internasional</a:t>
            </a:r>
          </a:p>
        </p:txBody>
      </p:sp>
      <p:sp>
        <p:nvSpPr>
          <p:cNvPr id="7" name="Rectangle 6"/>
          <p:cNvSpPr/>
          <p:nvPr/>
        </p:nvSpPr>
        <p:spPr>
          <a:xfrm>
            <a:off x="636608" y="1688723"/>
            <a:ext cx="9219234" cy="50708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</a:t>
            </a:r>
          </a:p>
          <a:p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0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0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a.  Hubungan BI dg Pemerintah:</a:t>
            </a:r>
          </a:p>
          <a:p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Dlm hub dg pemerintah BI mempunyai tanggungjawab sbb: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Bertindak sbg pemegang kas pemerintah;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Utk dan atas nama pemerintah dpt menerima pinjaman luar negeri , menatausahakan serta meny tagihan dan kewajiban keuangan pemerintah;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Meminta pendapat BI dlm sidang kabinet yg membahas mslh ekonomi, perbankan dan keuanganyg termasuk tugas dan kewenangan BI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Memberi pendapat dan pertimbangan dlm pembuatan rancangan RAPBN sesuai kewenangan BI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Memberikan pendapat dan pertimbangan dlm rangka penerbitan surat- surat utang negara</a:t>
            </a:r>
          </a:p>
          <a:p>
            <a:pPr marL="514350" indent="-514350">
              <a:buAutoNum type="arabicParenR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Larngan pemberian kredit kpd pemerintah yg selama ini digunakan utk menutupdefisit anggaran pemerintah</a:t>
            </a:r>
          </a:p>
          <a:p>
            <a:pPr marL="514350" indent="-514350">
              <a:buAutoNum type="arabicParenR"/>
            </a:pPr>
            <a:endParaRPr lang="id-ID" sz="20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12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457200" y="1329069"/>
            <a:ext cx="9345477" cy="46357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b.  Hubungan BI dengan Internasional:</a:t>
            </a: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Kerjasama yg dilakukan atas nama Bisendiri dg Bank Sentral lainnya dalam rangka melaksanakan tugas- tugasnya;</a:t>
            </a: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Kerjasama yg dilakukan BI utk dan atas nama Negara RI sbg anggota dengan organisasi dan lembaga internasional, dimana negara sebagai anggotanya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11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ound Diagonal Corner Rectangle 5"/>
          <p:cNvSpPr/>
          <p:nvPr/>
        </p:nvSpPr>
        <p:spPr>
          <a:xfrm>
            <a:off x="416690" y="138897"/>
            <a:ext cx="9873204" cy="611143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lvl="0" indent="-625475"/>
            <a:r>
              <a:rPr lang="id-ID" sz="2400" dirty="0">
                <a:solidFill>
                  <a:schemeClr val="tx1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i="1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id-ID" sz="32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SEKIAN TERIMAKASIH</a:t>
            </a: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939704" y="331630"/>
            <a:ext cx="8727311" cy="82027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939704" y="560080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1.  UU TENTANG BI </a:t>
            </a:r>
          </a:p>
        </p:txBody>
      </p:sp>
      <p:sp>
        <p:nvSpPr>
          <p:cNvPr id="7" name="Rectangle 6"/>
          <p:cNvSpPr/>
          <p:nvPr/>
        </p:nvSpPr>
        <p:spPr>
          <a:xfrm>
            <a:off x="492366" y="1380351"/>
            <a:ext cx="9796337" cy="45294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No.11 th 1953 ttg Penetapan UU Pokok BI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No&gt;84 th 1958 ttg Pengubahan Ps 16 dan Ps 18 UU No.11 th 1953 (UU ttg  BI)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No.13 th 1968 ttg BI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No.23 th 1999 ttg BI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No.3 th 2004 ttg Perubahan atas UU No.23 th 1999 ttg BI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PERPU No.2 th 2008 ttg Perubahan Kedua Atas UU No.1999 ttg BI</a:t>
            </a:r>
          </a:p>
          <a:p>
            <a:pPr marL="514350" lvl="0" indent="-514350">
              <a:buAutoNum type="arabicPeriod"/>
            </a:pPr>
            <a:r>
              <a:rPr lang="id-ID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UU No.6 th 2009 ttg Penetapan PERPU No.2 th 2008 ttg Perubahan Kedua Atas UU No.1999 ttg BI Menjadi UU</a:t>
            </a:r>
          </a:p>
          <a:p>
            <a:pPr marL="514350" lvl="0" indent="-514350">
              <a:buAutoNum type="arabicPeriod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89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903838" y="301863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219665" y="610576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>
                <a:latin typeface="Arial Black" panose="020B0A04020102020204" pitchFamily="34" charset="0"/>
              </a:rPr>
              <a:t>2</a:t>
            </a:r>
            <a:r>
              <a:rPr lang="id-ID" sz="2800" b="1" dirty="0" smtClean="0">
                <a:latin typeface="Arial Black" panose="020B0A04020102020204" pitchFamily="34" charset="0"/>
              </a:rPr>
              <a:t>.  STATUS DAN KEDUDUKAN BANK INDONESIA (Ps 4 UU BI No.3/2004)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181" y="2039599"/>
            <a:ext cx="9424996" cy="38295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Both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SBG BANK SENTRAL RI </a:t>
            </a:r>
          </a:p>
          <a:p>
            <a:pPr marL="514350" lvl="0" indent="-514350">
              <a:buAutoNum type="arabicParenBoth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Sbg lembaga negara yg independen dlm melaksanakan tugas dan wewenangnya; Bebas dari campur tangan pemerintah b dan atau lembaga lain, kecuali utk hal- hal yg secara tegas diatur dl UU</a:t>
            </a: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2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STATUS </a:t>
            </a:r>
            <a:r>
              <a:rPr lang="id-ID" sz="24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BI &gt;&gt;&gt;&gt;lanjutan</a:t>
            </a: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(3)  Status sbg BADAN HK:</a:t>
            </a: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a.  SBG Badan HK Publik: berwenang membuat peraturan hk sbg pelaksanaan UU yg mengikat seluruh masyarakat sesuai dg tugas dan wewenangnya;</a:t>
            </a: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b.  Sbg Badan HK Perdata: berwenang utk atas namanya sendiri bertindak di dalam dan di luar pengadilan</a:t>
            </a:r>
          </a:p>
          <a:p>
            <a:pPr marL="514350" lvl="0" indent="-514350">
              <a:buAutoNum type="arabicPeriod" startAt="2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.  TUJUAN DAN TUGAS POKOK BANK INDONESIA</a:t>
            </a: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a.  Tujuan Bank Indonesia:</a:t>
            </a: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Mencapai dan memelihara kestabilan nilai rupiah</a:t>
            </a:r>
          </a:p>
          <a:p>
            <a:pPr marL="514350" lvl="0" indent="-514350">
              <a:buAutoNum type="alphaLcPeriod" startAt="2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Tugas Pokok BI:</a:t>
            </a: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Menetapkan dan melaksanakan kebijakan moneter</a:t>
            </a: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Mengatur dan menjaga kelancaran sistem pembayaran</a:t>
            </a: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Mengatur dan mengawasi bank</a:t>
            </a: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4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4.  SUSUNAN ORGANISASI BI  </a:t>
            </a:r>
            <a:r>
              <a:rPr lang="id-ID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sebagai Bank Sentral</a:t>
            </a:r>
          </a:p>
          <a:p>
            <a:pPr algn="ctr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4790" y="1625347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Dewan Gubernur :</a:t>
            </a:r>
          </a:p>
          <a:p>
            <a:pPr marL="514350" lvl="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Dipimin oleh seorang Gubernur</a:t>
            </a:r>
          </a:p>
          <a:p>
            <a:pPr marL="514350" lvl="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Diwakili oleh deputi gubernur senior</a:t>
            </a:r>
          </a:p>
          <a:p>
            <a:pPr marL="514350" lvl="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Anggota Dewan Gubernur paling sedikit 4 orang dan paling banyak 7 orang Deputi Gubernur</a:t>
            </a:r>
          </a:p>
          <a:p>
            <a:pPr marL="514350" lvl="0" indent="-514350">
              <a:buAutoNum type="arabicParenR" startAt="2"/>
            </a:pPr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Masing Deputi Gubernur membawahi beberapa Direktorat sesuai sektor yang dipimpinnya</a:t>
            </a: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8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0"/>
            <a:ext cx="8654965" cy="83337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d-ID" sz="2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BAGAN  SUSUNAN ORGANISASI BI</a:t>
            </a:r>
          </a:p>
          <a:p>
            <a:pPr lvl="0" algn="ctr"/>
            <a:r>
              <a:rPr lang="id-ID" sz="2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SUMBER: Bank indonesia </a:t>
            </a:r>
            <a:endParaRPr lang="id-ID" sz="2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47753" y="833379"/>
            <a:ext cx="9819074" cy="56448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28827" y="1059040"/>
            <a:ext cx="3264061" cy="5598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DEWAN GUBERNUR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14249" y="2162014"/>
            <a:ext cx="1946098" cy="5598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SEKTOR MONETER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63744" y="2162015"/>
            <a:ext cx="2033288" cy="5598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SEKTOR PERBANKAN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288180" y="2162016"/>
            <a:ext cx="1990847" cy="5598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SEKTOR PEMBAYARAN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49924" y="2193402"/>
            <a:ext cx="1924079" cy="5598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SEKTOR MENEJEMEN INTEREN</a:t>
            </a: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630104" y="2968762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630104" y="3470974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649397" y="4006076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649397" y="4486870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49397" y="5027696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30104" y="5610665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838082" y="2865026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60707" y="3309836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76377" y="3760677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860707" y="4226294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910792" y="4684530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910792" y="5135265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29662" y="2947955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987924" y="3457486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478454" y="2915718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Direktorat</a:t>
            </a:r>
            <a:r>
              <a:rPr lang="id-ID" sz="1600" dirty="0" smtClean="0">
                <a:solidFill>
                  <a:schemeClr val="tx1"/>
                </a:solidFill>
              </a:rPr>
              <a:t> 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455304" y="3227203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Direktorat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478454" y="3555060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Direktoratat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8478454" y="3883990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Direktorat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478454" y="4265086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>
                <a:solidFill>
                  <a:schemeClr val="tx1"/>
                </a:solidFill>
              </a:rPr>
              <a:t>Direktorat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8455304" y="4626779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>
                <a:solidFill>
                  <a:schemeClr val="tx1"/>
                </a:solidFill>
              </a:rPr>
              <a:t>Direktorat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443726" y="4965736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>
                <a:solidFill>
                  <a:schemeClr val="tx1"/>
                </a:solidFill>
              </a:rPr>
              <a:t>Direktorat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440834" y="5326331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>
                <a:solidFill>
                  <a:schemeClr val="tx1"/>
                </a:solidFill>
              </a:rPr>
              <a:t>Direktorat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440834" y="5979539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chemeClr val="tx1"/>
                </a:solidFill>
              </a:rPr>
              <a:t>Biro Sekret</a:t>
            </a:r>
            <a:endParaRPr lang="id-ID" sz="1200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8440834" y="5655735"/>
            <a:ext cx="1047508" cy="244171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>
                <a:solidFill>
                  <a:schemeClr val="tx1"/>
                </a:solidFill>
              </a:rPr>
              <a:t>Direktorat</a:t>
            </a:r>
          </a:p>
        </p:txBody>
      </p:sp>
      <p:cxnSp>
        <p:nvCxnSpPr>
          <p:cNvPr id="38" name="Straight Connector 37"/>
          <p:cNvCxnSpPr>
            <a:stCxn id="6" idx="2"/>
          </p:cNvCxnSpPr>
          <p:nvPr/>
        </p:nvCxnSpPr>
        <p:spPr>
          <a:xfrm flipH="1">
            <a:off x="5160857" y="1618911"/>
            <a:ext cx="1" cy="27087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2087299" y="1867670"/>
            <a:ext cx="6131668" cy="308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4107204" y="1866804"/>
            <a:ext cx="1" cy="27087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358791" y="1881206"/>
            <a:ext cx="1" cy="27087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8216213" y="1940598"/>
            <a:ext cx="1" cy="27087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2083163" y="1876046"/>
            <a:ext cx="1" cy="27087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197990" y="2721885"/>
            <a:ext cx="26040" cy="3178021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12" idx="1"/>
          </p:cNvCxnSpPr>
          <p:nvPr/>
        </p:nvCxnSpPr>
        <p:spPr>
          <a:xfrm>
            <a:off x="1285370" y="3155182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211010" y="3655799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265403" y="4196897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24030" y="4659970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85370" y="5221396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224030" y="589367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431066" y="2753273"/>
            <a:ext cx="19637" cy="29024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474910" y="3051446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474910" y="3500177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493348" y="3982658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477695" y="441271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515973" y="4870950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515973" y="5341277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8054537" y="2783143"/>
            <a:ext cx="26040" cy="3318481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8139596" y="3039635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096100" y="546055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110570" y="5050560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110570" y="474886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110570" y="4355498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080577" y="3982658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080577" y="367898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096100" y="3349288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110570" y="5797085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8080577" y="6101624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5602850" y="2754752"/>
            <a:ext cx="20994" cy="86278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602850" y="3636366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655541" y="3113627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3910792" y="5533128"/>
            <a:ext cx="1377388" cy="372840"/>
          </a:xfrm>
          <a:prstGeom prst="roundRect">
            <a:avLst/>
          </a:prstGeom>
          <a:solidFill>
            <a:srgbClr val="C5F7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DIREKTORAT</a:t>
            </a:r>
            <a:endParaRPr lang="id-ID" sz="1600" dirty="0">
              <a:solidFill>
                <a:schemeClr val="tx1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>
            <a:off x="3498562" y="5710669"/>
            <a:ext cx="34473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26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39061" y="982599"/>
            <a:ext cx="9302948" cy="61364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Keterangan Bagan:</a:t>
            </a:r>
          </a:p>
          <a:p>
            <a:pPr marL="342900" lvl="0" indent="-342900">
              <a:buAutoNum type="arabicParenR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SEKTOR MONETER:</a:t>
            </a: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Riset Ekonomi dan Kebijakan Moneter (DKM)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Statistik Ekonomi dan Moneter (DSM)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Pengelolaan Moneter (DPM)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Pengelolaan Devuisa (DPD)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Internasional (Dint)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Penelitian  dan Pengaturan  Perbankan (DPNP)</a:t>
            </a:r>
          </a:p>
          <a:p>
            <a:pPr marL="342900" lvl="0" indent="-342900">
              <a:buAutoNum type="alphaLcPeriod"/>
            </a:pPr>
            <a:endParaRPr lang="id-ID" sz="1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rabicParenR" startAt="2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SEKTOR PERBANKAN:</a:t>
            </a:r>
          </a:p>
          <a:p>
            <a:pPr marL="342900" lvl="0" indent="-342900">
              <a:buAutoNum type="alphaLcPeriod"/>
            </a:pPr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Perizinan Dan Informasi Perbankan (DPIP)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Pengawasan Bank 1 (DP BI.1)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Pengawasan Bank 2 (DP BI.2)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Pengawasan Bank 3 (DP BI.3)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Kredit BPR, UMKM (DKBU)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Investigasi dan Mediasi Perbankan (DIMP)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Direktrat Perbankan Syariah (DPbs)</a:t>
            </a:r>
          </a:p>
          <a:p>
            <a:pPr lvl="0"/>
            <a:endParaRPr lang="id-ID" sz="1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rabicParenR" startAt="3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SEKTOR PEMBAYARAN: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Pengedaran Uang (DPU)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Akunting dan Sistem Pembayaran (DASP)</a:t>
            </a:r>
          </a:p>
          <a:p>
            <a:pPr marL="342900" lvl="0" indent="-342900">
              <a:buAutoNum type="alphaLcPeriod"/>
            </a:pPr>
            <a:endParaRPr lang="id-ID" sz="1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rabicParenR"/>
            </a:pPr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2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44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39061" y="982599"/>
            <a:ext cx="9302948" cy="61364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712788" lvl="0" indent="-712788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r>
              <a:rPr lang="id-ID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Keterangan Bagan:</a:t>
            </a:r>
          </a:p>
          <a:p>
            <a:pPr lvl="0"/>
            <a:r>
              <a:rPr lang="id-ID" sz="1400" b="1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)  SEKTOR MENEJEMEN INTEREN :</a:t>
            </a: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Logistik dan Pengamanan (DLP)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Teknologi Informasi (DTI)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Sumber Daya Manusia (DSDM)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Keuangan Interen (DKI)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Pengawasan Interen (DPI)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Hukum (DHk)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Pusat Pendidikan dan Studi Kebanksentralan (PPSK)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Unit Khusus Menejemen Informasim (UKMI)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Direktorat Perancangan Strategi dan Hubungan Masyarakat (PSHM)</a:t>
            </a:r>
          </a:p>
          <a:p>
            <a:pPr marL="342900" lvl="0" indent="-342900">
              <a:buAutoNum type="alphaLcPeriod"/>
            </a:pPr>
            <a:r>
              <a:rPr lang="id-ID" sz="14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Biro Sekretariat </a:t>
            </a: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4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12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lvl="0" indent="-514350">
              <a:buAutoNum type="arabicParenR"/>
            </a:pPr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52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926</TotalTime>
  <Words>800</Words>
  <Application>Microsoft Office PowerPoint</Application>
  <PresentationFormat>Widescreen</PresentationFormat>
  <Paragraphs>217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Bahnschrift SemiBold</vt:lpstr>
      <vt:lpstr>Trebuchet MS</vt:lpstr>
      <vt:lpstr>Wingdings 3</vt:lpstr>
      <vt:lpstr>Facet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58</cp:revision>
  <dcterms:created xsi:type="dcterms:W3CDTF">2020-08-04T13:01:11Z</dcterms:created>
  <dcterms:modified xsi:type="dcterms:W3CDTF">2020-09-15T15:23:27Z</dcterms:modified>
</cp:coreProperties>
</file>