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B63E0E4-7114-47C1-A7B9-EF65407AA50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7379C5C-5038-4467-9A8B-15C160A06B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F92D-83F4-49FF-9964-7E168AB0E7A0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9A0FB-E5D6-44DA-85F8-663A0274F91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4857784" cy="4071966"/>
          </a:xfrm>
        </p:spPr>
        <p:txBody>
          <a:bodyPr>
            <a:normAutofit/>
          </a:bodyPr>
          <a:lstStyle/>
          <a:p>
            <a:r>
              <a:rPr lang="id-ID" sz="5000" b="1" dirty="0" smtClean="0"/>
              <a:t>PENGANGGARAN SEKTOR PUBLIK</a:t>
            </a:r>
            <a:endParaRPr lang="id-ID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3929066"/>
            <a:ext cx="6400800" cy="1752600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Dr. Pujiati, M.Pd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6143668"/>
          </a:xfrm>
        </p:spPr>
        <p:txBody>
          <a:bodyPr/>
          <a:lstStyle/>
          <a:p>
            <a:r>
              <a:rPr lang="id-ID" sz="4000" dirty="0" smtClean="0">
                <a:solidFill>
                  <a:schemeClr val="tx1"/>
                </a:solidFill>
              </a:rPr>
              <a:t>5</a:t>
            </a:r>
            <a:r>
              <a:rPr lang="id-ID" sz="4000" b="1" dirty="0" smtClean="0">
                <a:solidFill>
                  <a:schemeClr val="tx1"/>
                </a:solidFill>
              </a:rPr>
              <a:t>. Anggaran Sebagai Alat Koordinasi dan Komunikasi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Anggaran publik merupakan alat kordinasi antar bagian dalam pemerintahan</a:t>
            </a:r>
          </a:p>
          <a:p>
            <a:pPr algn="l"/>
            <a:endParaRPr lang="id-ID" dirty="0" smtClean="0"/>
          </a:p>
          <a:p>
            <a:pPr algn="l"/>
            <a:endParaRPr lang="id-ID" dirty="0" smtClean="0"/>
          </a:p>
          <a:p>
            <a:r>
              <a:rPr lang="id-ID" sz="4000" b="1" dirty="0" smtClean="0">
                <a:solidFill>
                  <a:schemeClr val="tx1"/>
                </a:solidFill>
              </a:rPr>
              <a:t>6. Anggaran Sebagai Alat Penilaian Kinerja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Kinerja eksekutif dinilai berdasarkan pencapaian tArget anggaran dan efisiensi anggaran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15436" cy="6500858"/>
          </a:xfrm>
        </p:spPr>
        <p:txBody>
          <a:bodyPr/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7. Anggaran Sebagai Alat Motivasi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Anggaran digunakan untuk memotivasi manager dan staffnya agar bekerja secara ekonomis, efektif dan efisiensi dalam mencapai target dan tujuan organisasi.</a:t>
            </a:r>
          </a:p>
          <a:p>
            <a:endParaRPr lang="id-ID" dirty="0" smtClean="0"/>
          </a:p>
          <a:p>
            <a:r>
              <a:rPr lang="id-ID" sz="4000" b="1" dirty="0" smtClean="0">
                <a:solidFill>
                  <a:schemeClr val="tx1"/>
                </a:solidFill>
              </a:rPr>
              <a:t>8. Anggaran Sebagai Alat Untuk Menciptakan Ruang Publik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Masyarakat, LSM, Perguruan Tinggi, dan berbagai organisasi kemasyarakatan harus terlibat dalam proses penganggaran sektor publik.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85884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E. JENIS-JENIS ANGGARAN </a:t>
            </a:r>
            <a:br>
              <a:rPr lang="id-ID" b="1" dirty="0" smtClean="0"/>
            </a:br>
            <a:r>
              <a:rPr lang="id-ID" b="1" dirty="0" smtClean="0"/>
              <a:t>          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715436" cy="450059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Anggaran Operasional: digunakan dalam merencanakan kebutuhan sehari-hari dalam menjalankan pemerintahan.</a:t>
            </a:r>
          </a:p>
          <a:p>
            <a:pPr marL="514350" indent="-514350"/>
            <a:endParaRPr lang="id-ID" dirty="0">
              <a:solidFill>
                <a:schemeClr val="tx1"/>
              </a:solidFill>
            </a:endParaRPr>
          </a:p>
          <a:p>
            <a:pPr marL="514350" indent="-514350"/>
            <a:r>
              <a:rPr lang="id-ID" dirty="0" smtClean="0">
                <a:solidFill>
                  <a:schemeClr val="tx1"/>
                </a:solidFill>
              </a:rPr>
              <a:t>2) Anggaran modal/ investasi: menunjukkan rencana jangka panjang dan pembelanjaan atas aktiva.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214446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F. PRINSIP-PRINSIP ANGGARAN SEKTOR PUBLIK</a:t>
            </a:r>
            <a:endParaRPr lang="id-ID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715436" cy="4857784"/>
          </a:xfrm>
        </p:spPr>
        <p:txBody>
          <a:bodyPr/>
          <a:lstStyle/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928802"/>
          <a:ext cx="8715436" cy="4145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00330"/>
                <a:gridCol w="6215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Prinsip Anggaran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Penjelasan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Otorisasi oleh legislatif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Anggaran harus mendapat otorisasi dari legislatif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Komprehensif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Anggaran harus menunjukan semua pengeluaran dan penerimaan pemerintah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Keutuhan anggaran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Semua penerimaan dan pengeluaran pemerintah haris terhimpun dalam dana umum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i="1" dirty="0" smtClean="0">
                          <a:solidFill>
                            <a:schemeClr val="tx1"/>
                          </a:solidFill>
                        </a:rPr>
                        <a:t>Nondiscretionary Appropriation</a:t>
                      </a:r>
                      <a:endParaRPr lang="id-ID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Jumlah yang disetujui legislatif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harus termanfaatkan secara ekonomis, efisien dan efektif.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Periodik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Ang.garan dapat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bersifat tahunan atau multi tahunan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Akurat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Anggaran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tidak memasukkan dana tersembunyi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Jelas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 Anggaran hendaknya sederhana, dapat dipahami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Diketahui Publik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Anggaran harus diinformasikan ke masyarakat luas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15436" cy="121444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G. PROSES PENYUSUNAN ANGGARAN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86874" cy="50720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Tujuan proses penyusunan anggaran: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Membantu pemerintah mencapai tujuan fiskal dan meningkatkan koordinasi antar bagian dalam lingkungan pemerintah;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Membantu menciptakan efisiensi dan keadilan dalam menyediakan barang dan jasa publik;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Memungkinkan pemerintah untuk memenuhi prioritas belanja;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Meningkatkan transparansi dan pertanggungjawaban pemerintah kepada DPR/DPRD/Masyarakat.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470025"/>
          </a:xfrm>
        </p:spPr>
        <p:txBody>
          <a:bodyPr/>
          <a:lstStyle/>
          <a:p>
            <a:r>
              <a:rPr lang="id-ID" b="1" dirty="0" smtClean="0"/>
              <a:t>Faktor Dominan yang terdapat dalam Proses Pengangguran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715436" cy="4429156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Tujuan dan target yang hendak dicapai;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Ketersediaan sumber daya;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Waktu yang dibutuhkan untuk mencapai target dan tujuan;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Faktor lain yang mempengaruhi anggaran seperti pasar dan bencana alam.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H. PRINSIP-PRINSIP POKOK DALAM SIKLUS ANGGARAN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Tiga pertimbangan ekonomi pemerintah terlibat dalam bisnis pengadaan barang dan jasa yaitu stabilisasi ekonomi, redistribusi pendapatan dan alokasi sumber daya.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Siklus anggaran meliputi: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1) Tahap persiapan anggaran (</a:t>
            </a:r>
            <a:r>
              <a:rPr lang="id-ID" i="1" dirty="0" smtClean="0"/>
              <a:t>preparation</a:t>
            </a:r>
            <a:r>
              <a:rPr lang="id-ID" dirty="0" smtClean="0"/>
              <a:t>);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2) tahap ratifikasi (</a:t>
            </a:r>
            <a:r>
              <a:rPr lang="id-ID" i="1" dirty="0" smtClean="0"/>
              <a:t>approval/ratification</a:t>
            </a:r>
            <a:r>
              <a:rPr lang="id-ID" dirty="0" smtClean="0"/>
              <a:t>):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3) tahap implementasi (</a:t>
            </a:r>
            <a:r>
              <a:rPr lang="id-ID" i="1" dirty="0" smtClean="0"/>
              <a:t>implementation</a:t>
            </a:r>
            <a:r>
              <a:rPr lang="id-ID" dirty="0" smtClean="0"/>
              <a:t>):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4) Tahap pelaporan dan evaluasi (</a:t>
            </a:r>
            <a:r>
              <a:rPr lang="id-ID" i="1" dirty="0" smtClean="0"/>
              <a:t>reporting </a:t>
            </a:r>
            <a:r>
              <a:rPr lang="id-ID" dirty="0" smtClean="0"/>
              <a:t>&amp; 	</a:t>
            </a:r>
            <a:r>
              <a:rPr lang="id-ID" i="1" dirty="0" smtClean="0"/>
              <a:t>evaluating</a:t>
            </a:r>
            <a:r>
              <a:rPr lang="id-ID" dirty="0" smtClean="0"/>
              <a:t>).</a:t>
            </a:r>
            <a:endParaRPr lang="id-ID" dirty="0"/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1. Tahap Persiapan Anggaran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Dalam persiapan anggaran dilakukan taksiran pengeluaran atas dasar taksiran pendapatan yang tersedia</a:t>
            </a:r>
          </a:p>
          <a:p>
            <a:r>
              <a:rPr lang="id-ID" dirty="0" smtClean="0"/>
              <a:t>Pedekatan </a:t>
            </a:r>
            <a:r>
              <a:rPr lang="id-ID" i="1" dirty="0" smtClean="0"/>
              <a:t>bottom-up palaning </a:t>
            </a:r>
            <a:r>
              <a:rPr lang="id-ID" dirty="0" smtClean="0"/>
              <a:t>dalam perencanaan APBD</a:t>
            </a:r>
          </a:p>
          <a:p>
            <a:r>
              <a:rPr lang="id-ID" dirty="0" smtClean="0"/>
              <a:t>Pemerintah daerah perlu membuat dokumen perencanaan daerah</a:t>
            </a:r>
          </a:p>
          <a:p>
            <a:r>
              <a:rPr lang="id-ID" dirty="0" smtClean="0"/>
              <a:t>Pemerintah daerah bersama DPRD menetapkan arah dan tujuan kebijakan umum APBD </a:t>
            </a:r>
          </a:p>
          <a:p>
            <a:endParaRPr lang="id-ID" dirty="0"/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29684" cy="5929354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2. Tahap Ratifikasikan Anggaran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Pimpinan eksekutif harus mempunyai kemampuan menjawab dan memberikan argumentasi rasional atas pertanyaan dan bantahan legislatif.</a:t>
            </a:r>
          </a:p>
          <a:p>
            <a:pPr algn="l"/>
            <a:endParaRPr lang="id-ID" dirty="0"/>
          </a:p>
          <a:p>
            <a:r>
              <a:rPr lang="id-ID" sz="4000" b="1" dirty="0" smtClean="0">
                <a:solidFill>
                  <a:schemeClr val="tx1"/>
                </a:solidFill>
              </a:rPr>
              <a:t>3. Tahap Pelaksanaan Anggaran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Manager keuangan publik bertanggungjawab menciptakan sistem informasi akuntansi dan pengendalian anggaran yang telah disepakati.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/>
          <a:lstStyle/>
          <a:p>
            <a:r>
              <a:rPr lang="id-ID" b="1" dirty="0" smtClean="0"/>
              <a:t>4. Tahap Pelaporan dan Evaluasi Anggaran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643182"/>
            <a:ext cx="6400800" cy="17526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Tahap Pelaporan dan Evaluasi Anggaran berkaitan dengan aspek akuntabilitas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928693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A. KONSEP ANGGARAN SEKTOR PUBLIK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id-ID" dirty="0" smtClean="0">
                <a:solidFill>
                  <a:schemeClr val="tx1"/>
                </a:solidFill>
              </a:rPr>
              <a:t> 	Anggaran: estimasi kinerja yang hendak 	dicapai.</a:t>
            </a:r>
          </a:p>
          <a:p>
            <a:pPr algn="l">
              <a:buFont typeface="Wingdings" pitchFamily="2" charset="2"/>
              <a:buChar char="v"/>
            </a:pPr>
            <a:r>
              <a:rPr lang="id-ID" dirty="0" smtClean="0">
                <a:solidFill>
                  <a:schemeClr val="tx1"/>
                </a:solidFill>
              </a:rPr>
              <a:t> 	Penganggaran: proses mempersiapkan   	anggaran.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id-ID" dirty="0" smtClean="0">
                <a:solidFill>
                  <a:schemeClr val="tx1"/>
                </a:solidFill>
              </a:rPr>
              <a:t>     Penganggaran sektor publik terkait dengan      	proses penentuan jumlah alokasi dana untuk 	program dan aktivitas.</a:t>
            </a:r>
            <a:endParaRPr lang="id-ID" dirty="0">
              <a:solidFill>
                <a:schemeClr val="tx1"/>
              </a:solidFill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id-ID" dirty="0" smtClean="0">
                <a:solidFill>
                  <a:schemeClr val="tx1"/>
                </a:solidFill>
              </a:rPr>
              <a:t>     Aspek anggaran sektor publik (aspek 	perencanaan, aspek pengendalian dan aspek 	akuntabilitas publik).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    Penganggaran sektor publik diawasi oleh      	lembaga pengawas khusus.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772400" cy="928693"/>
          </a:xfrm>
        </p:spPr>
        <p:txBody>
          <a:bodyPr/>
          <a:lstStyle/>
          <a:p>
            <a:r>
              <a:rPr lang="id-ID" b="1" dirty="0" smtClean="0"/>
              <a:t>B. ANGGARAN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72560" cy="4929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Anggaran publik adalah rencana kegiatan dalam bentuk perolehan pendapatan dan belanja dalam satuan moneter. 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Anggaran publik menyatakan: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Berapa biaya atas rencana-rencana yang dibuat (pengeluaran dan belanja);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Berapa banyak dan bagaimana caranya memperoleh uang untuk mendanai rencana tersebut (pendapatan). 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858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C. PENTINGNYA ANGGARAN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715436" cy="4857784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id-ID" dirty="0" smtClean="0">
                <a:solidFill>
                  <a:schemeClr val="tx1"/>
                </a:solidFill>
              </a:rPr>
              <a:t> Alat utama kebijakan fiskal adalah anggaran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Kriteria anggaran sektor publik meliputi:</a:t>
            </a:r>
          </a:p>
          <a:p>
            <a:pPr algn="l"/>
            <a:r>
              <a:rPr lang="id-ID" dirty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1)	 Merefleksi perubahan prioritas 			 	 kebutuhan dan keinginan masyarakat;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	2) 	Menentukan penerimaan dan 				pengeluaran departemen-					departemen pemerintah.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92869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Alasan pentingnya anggaran sektor publik: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Anggaran merupakan alat bagi pemerintah untuk mengarahkan pembangunan sosial ekonomi, menjamin kesinambungan dan meningkatkan kualitas hidup masyarakat;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Anggaran diperlukan karena adanya kebutuhan dan keinginan masyarakat yang tak terbatas dan terus berkembang;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Anggaran diperlukan untuk meyakinkan bahwa pemerintah telah bertanggungjawab terhadap rakyat.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15436" cy="121444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D. FUNGSI ANGGARAN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15436" cy="50720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Fungsi utama sektor publik: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Sebagai alat perencana;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pengendali;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kebijakan fiskal;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politik;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koordinasi dan komunikasi;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peniaian kinerja;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motivasi;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menciptakan ruang publik.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5"/>
            <a:ext cx="8715436" cy="1000133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1. Anggaran Sebagai Alat Perencanaan (</a:t>
            </a:r>
            <a:r>
              <a:rPr lang="id-ID" b="1" i="1" dirty="0" smtClean="0"/>
              <a:t>Planning Tool</a:t>
            </a:r>
            <a:r>
              <a:rPr lang="id-ID" b="1" dirty="0" smtClean="0"/>
              <a:t>)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501122" cy="450059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Anggaran sebagai alat perencanaan (</a:t>
            </a:r>
            <a:r>
              <a:rPr lang="id-ID" i="1" dirty="0" smtClean="0">
                <a:solidFill>
                  <a:schemeClr val="tx1"/>
                </a:solidFill>
              </a:rPr>
              <a:t>planning tool</a:t>
            </a:r>
            <a:r>
              <a:rPr lang="id-ID" dirty="0" smtClean="0">
                <a:solidFill>
                  <a:schemeClr val="tx1"/>
                </a:solidFill>
              </a:rPr>
              <a:t>) digunakan untuk: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Merumuskan tujuan serta sasaran kebijakan agar sesuai dengan visi dan misi yang ditetapkan;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Merencanakan berbagai program dan kegiatan untuk mencapai tujuan organisasi serta merencanakan alternatif sumber pembiayaan;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Mengalokasikan dana pada berbagai program dan kegiatan yang telah disusun;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Menentukan indikator kinerja dan tingkat pencapaian strategi.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86874" cy="107156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2. Anggaran sebagai Alat Pengendalian </a:t>
            </a:r>
            <a:r>
              <a:rPr lang="id-ID" b="1" i="1" dirty="0" smtClean="0"/>
              <a:t>(Control Tool)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48577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Anggaran sebagai alat pengendalian digunakan untuk menghindari adanya </a:t>
            </a:r>
            <a:r>
              <a:rPr lang="id-ID" i="1" dirty="0" smtClean="0">
                <a:solidFill>
                  <a:schemeClr val="tx1"/>
                </a:solidFill>
              </a:rPr>
              <a:t>overspandin</a:t>
            </a:r>
            <a:r>
              <a:rPr lang="id-ID" dirty="0" smtClean="0">
                <a:solidFill>
                  <a:schemeClr val="tx1"/>
                </a:solidFill>
              </a:rPr>
              <a:t>g, </a:t>
            </a:r>
            <a:r>
              <a:rPr lang="id-ID" i="1" dirty="0" smtClean="0">
                <a:solidFill>
                  <a:schemeClr val="tx1"/>
                </a:solidFill>
              </a:rPr>
              <a:t>underspending</a:t>
            </a:r>
            <a:r>
              <a:rPr lang="id-ID" dirty="0" smtClean="0">
                <a:solidFill>
                  <a:schemeClr val="tx1"/>
                </a:solidFill>
              </a:rPr>
              <a:t> dan salah sasaran.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Cara pengendalian anggaran publik: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Membandingkan kinerja aktual dengan kinerja yang dianggarkan;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Menghitung selisih anggaran;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Menemukan penyebab yang dapat dan tidak dapat dikendalikan;</a:t>
            </a:r>
          </a:p>
          <a:p>
            <a:pPr marL="514350" indent="-514350" algn="l">
              <a:buAutoNum type="alphaLcParenR"/>
            </a:pPr>
            <a:r>
              <a:rPr lang="id-ID" dirty="0" smtClean="0">
                <a:solidFill>
                  <a:schemeClr val="tx1"/>
                </a:solidFill>
              </a:rPr>
              <a:t>Merevisi standar biaya atau target anggaran berikutnya.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3. Anggaran Sebagai Alat Kebijakan Fiskal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Anggaran sebagai kebijakan fiskal digunakan sebagai alat untuk menstabilkan ekonomi dan mendorong pertumbuhan.</a:t>
            </a:r>
          </a:p>
          <a:p>
            <a:pPr algn="l"/>
            <a:endParaRPr lang="id-ID" dirty="0"/>
          </a:p>
          <a:p>
            <a:r>
              <a:rPr lang="id-ID" sz="4000" b="1" dirty="0" smtClean="0">
                <a:solidFill>
                  <a:schemeClr val="tx1"/>
                </a:solidFill>
              </a:rPr>
              <a:t>4. Anggaran Sebagai Alat Politik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Anggaran merupakan dokumen politik sebagai bentuk komitmen eksekutif dan legislatif atas penggunaan dana publik.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754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PENGANGGARAN SEKTOR PUBLIK</vt:lpstr>
      <vt:lpstr> A. KONSEP ANGGARAN SEKTOR PUBLIK </vt:lpstr>
      <vt:lpstr>B. ANGGARAN SEKTOR PUBLIK</vt:lpstr>
      <vt:lpstr>C. PENTINGNYA ANGGARAN SEKTOR PUBLIK</vt:lpstr>
      <vt:lpstr> Alasan pentingnya anggaran sektor publik: </vt:lpstr>
      <vt:lpstr>D. FUNGSI ANGGARAN SEKTOR PUBLIK</vt:lpstr>
      <vt:lpstr> 1. Anggaran Sebagai Alat Perencanaan (Planning Tool) </vt:lpstr>
      <vt:lpstr>2. Anggaran sebagai Alat Pengendalian (Control Tool)</vt:lpstr>
      <vt:lpstr>Slide 9</vt:lpstr>
      <vt:lpstr>Slide 10</vt:lpstr>
      <vt:lpstr>Slide 11</vt:lpstr>
      <vt:lpstr>E. JENIS-JENIS ANGGARAN             SEKTOR PUBLIK</vt:lpstr>
      <vt:lpstr>F. PRINSIP-PRINSIP ANGGARAN SEKTOR PUBLIK</vt:lpstr>
      <vt:lpstr>G. PROSES PENYUSUNAN ANGGARAN SEKTOR PUBLIK</vt:lpstr>
      <vt:lpstr>Faktor Dominan yang terdapat dalam Proses Pengangguran</vt:lpstr>
      <vt:lpstr>H. PRINSIP-PRINSIP POKOK DALAM SIKLUS ANGGARAN</vt:lpstr>
      <vt:lpstr>1. Tahap Persiapan Anggaran</vt:lpstr>
      <vt:lpstr>Slide 18</vt:lpstr>
      <vt:lpstr>4. Tahap Pelaporan dan Evaluasi Anggaran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PENGANGGARAN SEKTOR PUBLIK</dc:title>
  <dc:creator>User</dc:creator>
  <cp:lastModifiedBy>User</cp:lastModifiedBy>
  <cp:revision>63</cp:revision>
  <dcterms:created xsi:type="dcterms:W3CDTF">2015-04-01T00:07:31Z</dcterms:created>
  <dcterms:modified xsi:type="dcterms:W3CDTF">2018-12-23T14:31:47Z</dcterms:modified>
</cp:coreProperties>
</file>