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0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3" r:id="rId47"/>
    <p:sldId id="304" r:id="rId48"/>
    <p:sldId id="30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F2AFE-A2DE-1C4C-BA18-E667410D8D25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3C7241-8BFE-7744-8BF2-CB3383FC899D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err="1" smtClean="0"/>
            <a:t>Pengendalian</a:t>
          </a:r>
          <a:r>
            <a:rPr lang="en-US" dirty="0" smtClean="0"/>
            <a:t> Internal</a:t>
          </a:r>
          <a:endParaRPr lang="en-US" dirty="0"/>
        </a:p>
      </dgm:t>
    </dgm:pt>
    <dgm:pt modelId="{99C5B306-71A7-4247-952C-06004E7C61ED}" type="parTrans" cxnId="{EE2252A3-808D-7043-BC2B-CA4157747C48}">
      <dgm:prSet/>
      <dgm:spPr/>
      <dgm:t>
        <a:bodyPr/>
        <a:lstStyle/>
        <a:p>
          <a:endParaRPr lang="en-US"/>
        </a:p>
      </dgm:t>
    </dgm:pt>
    <dgm:pt modelId="{4F3144A6-D7D7-3B45-B196-AA1398AD5D2E}" type="sibTrans" cxnId="{EE2252A3-808D-7043-BC2B-CA4157747C48}">
      <dgm:prSet/>
      <dgm:spPr/>
      <dgm:t>
        <a:bodyPr/>
        <a:lstStyle/>
        <a:p>
          <a:endParaRPr lang="en-US"/>
        </a:p>
      </dgm:t>
    </dgm:pt>
    <dgm:pt modelId="{9F35976B-5472-C147-8A7D-8504E2E24D4E}">
      <dgm:prSet/>
      <dgm:spPr/>
      <dgm:t>
        <a:bodyPr/>
        <a:lstStyle/>
        <a:p>
          <a:pPr algn="just" rtl="0"/>
          <a:r>
            <a:rPr lang="en-US" dirty="0" err="1" smtClean="0"/>
            <a:t>Kebijakan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prosedur</a:t>
          </a:r>
          <a:r>
            <a:rPr lang="en-US" dirty="0" smtClean="0"/>
            <a:t> yang </a:t>
          </a:r>
          <a:r>
            <a:rPr lang="fi-FI" dirty="0" smtClean="0"/>
            <a:t>melindungi aset dari penyalahgunaan, memastikan keakuratan informasi bisnis, serta </a:t>
          </a:r>
          <a:r>
            <a:rPr lang="en-US" dirty="0" err="1" smtClean="0"/>
            <a:t>memastikan</a:t>
          </a:r>
          <a:r>
            <a:rPr lang="en-US" dirty="0" smtClean="0"/>
            <a:t> </a:t>
          </a:r>
          <a:r>
            <a:rPr lang="en-US" dirty="0" err="1" smtClean="0"/>
            <a:t>hukum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peraturan</a:t>
          </a:r>
          <a:r>
            <a:rPr lang="en-US" dirty="0" smtClean="0"/>
            <a:t> yang </a:t>
          </a:r>
          <a:r>
            <a:rPr lang="en-US" dirty="0" err="1" smtClean="0"/>
            <a:t>berlaku</a:t>
          </a:r>
          <a:r>
            <a:rPr lang="en-US" dirty="0" smtClean="0"/>
            <a:t>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diikuti</a:t>
          </a:r>
          <a:r>
            <a:rPr lang="en-US" dirty="0" smtClean="0"/>
            <a:t>.</a:t>
          </a:r>
          <a:endParaRPr lang="en-US" dirty="0"/>
        </a:p>
      </dgm:t>
    </dgm:pt>
    <dgm:pt modelId="{2080E36C-BEC0-B94F-ADB9-793BD596704C}" type="parTrans" cxnId="{BE8A122C-AE8E-C946-9652-D4CF679502E3}">
      <dgm:prSet/>
      <dgm:spPr/>
      <dgm:t>
        <a:bodyPr/>
        <a:lstStyle/>
        <a:p>
          <a:endParaRPr lang="en-US"/>
        </a:p>
      </dgm:t>
    </dgm:pt>
    <dgm:pt modelId="{EBFF56C8-1E41-8049-9BB5-1152AF6AFA77}" type="sibTrans" cxnId="{BE8A122C-AE8E-C946-9652-D4CF679502E3}">
      <dgm:prSet/>
      <dgm:spPr/>
      <dgm:t>
        <a:bodyPr/>
        <a:lstStyle/>
        <a:p>
          <a:endParaRPr lang="en-US"/>
        </a:p>
      </dgm:t>
    </dgm:pt>
    <dgm:pt modelId="{7EF53D54-53F7-4842-A167-B32DD7385B1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Pengolahan</a:t>
          </a:r>
          <a:r>
            <a:rPr lang="en-US" dirty="0" smtClean="0"/>
            <a:t> </a:t>
          </a:r>
          <a:endParaRPr lang="en-US" dirty="0"/>
        </a:p>
      </dgm:t>
    </dgm:pt>
    <dgm:pt modelId="{66BC62B4-9E6F-8841-87B3-3333196EA9ED}" type="parTrans" cxnId="{BB61734A-6083-724A-95D9-9FA79075E718}">
      <dgm:prSet/>
      <dgm:spPr/>
      <dgm:t>
        <a:bodyPr/>
        <a:lstStyle/>
        <a:p>
          <a:endParaRPr lang="en-US"/>
        </a:p>
      </dgm:t>
    </dgm:pt>
    <dgm:pt modelId="{28B431C4-58F3-2845-B957-0F2E63909915}" type="sibTrans" cxnId="{BB61734A-6083-724A-95D9-9FA79075E718}">
      <dgm:prSet/>
      <dgm:spPr/>
      <dgm:t>
        <a:bodyPr/>
        <a:lstStyle/>
        <a:p>
          <a:endParaRPr lang="en-US"/>
        </a:p>
      </dgm:t>
    </dgm:pt>
    <dgm:pt modelId="{E7C8A6D6-25BF-6949-B2AC-977315378BDB}">
      <dgm:prSet/>
      <dgm:spPr/>
      <dgm:t>
        <a:bodyPr/>
        <a:lstStyle/>
        <a:p>
          <a:pPr algn="just" rtl="0"/>
          <a:r>
            <a:rPr lang="en-US" b="1" dirty="0" err="1" smtClean="0"/>
            <a:t>Metode</a:t>
          </a:r>
          <a:r>
            <a:rPr lang="en-US" b="1" dirty="0" smtClean="0"/>
            <a:t> </a:t>
          </a:r>
          <a:r>
            <a:rPr lang="en-US" b="1" dirty="0" err="1" smtClean="0"/>
            <a:t>pengolahan</a:t>
          </a:r>
          <a:r>
            <a:rPr lang="en-US" b="1" dirty="0" smtClean="0"/>
            <a:t> </a:t>
          </a:r>
          <a:r>
            <a:rPr lang="en-US" b="0" dirty="0" err="1" smtClean="0"/>
            <a:t>kebijakan</a:t>
          </a:r>
          <a:r>
            <a:rPr lang="en-US" b="0" dirty="0" smtClean="0"/>
            <a:t> </a:t>
          </a:r>
          <a:r>
            <a:rPr lang="en-US" b="0" dirty="0" err="1" smtClean="0"/>
            <a:t>dan</a:t>
          </a:r>
          <a:r>
            <a:rPr lang="en-US" b="0" dirty="0" smtClean="0"/>
            <a:t> </a:t>
          </a:r>
          <a:r>
            <a:rPr lang="en-US" b="0" dirty="0" err="1" smtClean="0"/>
            <a:t>prosedur</a:t>
          </a:r>
          <a:r>
            <a:rPr lang="en-US" b="0" dirty="0" smtClean="0"/>
            <a:t> yang </a:t>
          </a:r>
          <a:r>
            <a:rPr lang="fi-FI" b="0" dirty="0" smtClean="0"/>
            <a:t>melindungi aset dari penyalahgunaan, memastikan keakuratan informasi bisnis, serta </a:t>
          </a:r>
          <a:r>
            <a:rPr lang="en-US" b="0" dirty="0" err="1" smtClean="0"/>
            <a:t>memastikan</a:t>
          </a:r>
          <a:r>
            <a:rPr lang="en-US" b="0" dirty="0" smtClean="0"/>
            <a:t> </a:t>
          </a:r>
          <a:r>
            <a:rPr lang="en-US" b="0" dirty="0" err="1" smtClean="0"/>
            <a:t>hukum</a:t>
          </a:r>
          <a:r>
            <a:rPr lang="en-US" b="0" dirty="0" smtClean="0"/>
            <a:t> </a:t>
          </a:r>
          <a:r>
            <a:rPr lang="en-US" b="0" dirty="0" err="1" smtClean="0"/>
            <a:t>dan</a:t>
          </a:r>
          <a:r>
            <a:rPr lang="en-US" b="0" dirty="0" smtClean="0"/>
            <a:t> </a:t>
          </a:r>
          <a:r>
            <a:rPr lang="en-US" b="0" dirty="0" err="1" smtClean="0"/>
            <a:t>peraturan</a:t>
          </a:r>
          <a:r>
            <a:rPr lang="en-US" b="0" dirty="0" smtClean="0"/>
            <a:t> yang </a:t>
          </a:r>
          <a:r>
            <a:rPr lang="en-US" b="0" dirty="0" err="1" smtClean="0"/>
            <a:t>berlaku</a:t>
          </a:r>
          <a:r>
            <a:rPr lang="en-US" b="0" dirty="0" smtClean="0"/>
            <a:t> </a:t>
          </a:r>
          <a:r>
            <a:rPr lang="en-US" b="0" dirty="0" err="1" smtClean="0"/>
            <a:t>telah</a:t>
          </a:r>
          <a:r>
            <a:rPr lang="en-US" b="0" dirty="0" smtClean="0"/>
            <a:t> </a:t>
          </a:r>
          <a:r>
            <a:rPr lang="en-US" b="0" dirty="0" err="1" smtClean="0"/>
            <a:t>diikuti</a:t>
          </a:r>
          <a:r>
            <a:rPr lang="en-US" b="0" dirty="0" smtClean="0"/>
            <a:t>.</a:t>
          </a:r>
          <a:endParaRPr lang="en-US" b="0" dirty="0"/>
        </a:p>
      </dgm:t>
    </dgm:pt>
    <dgm:pt modelId="{C7AC69D8-336A-6448-B418-903D60B14A89}" type="parTrans" cxnId="{46F83993-1404-A14A-8A2B-F5F40B50E3FF}">
      <dgm:prSet/>
      <dgm:spPr/>
      <dgm:t>
        <a:bodyPr/>
        <a:lstStyle/>
        <a:p>
          <a:endParaRPr lang="en-US"/>
        </a:p>
      </dgm:t>
    </dgm:pt>
    <dgm:pt modelId="{9205929B-C5E1-A545-8535-3673827E12F0}" type="sibTrans" cxnId="{46F83993-1404-A14A-8A2B-F5F40B50E3FF}">
      <dgm:prSet/>
      <dgm:spPr/>
      <dgm:t>
        <a:bodyPr/>
        <a:lstStyle/>
        <a:p>
          <a:endParaRPr lang="en-US"/>
        </a:p>
      </dgm:t>
    </dgm:pt>
    <dgm:pt modelId="{EE50B2C1-0E46-9744-A569-36ED336EC525}" type="pres">
      <dgm:prSet presAssocID="{6BCF2AFE-A2DE-1C4C-BA18-E667410D8D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762257-88A7-614F-BDF1-B4A89DFBF786}" type="pres">
      <dgm:prSet presAssocID="{E23C7241-8BFE-7744-8BF2-CB3383FC899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1E604-C509-6548-84A9-A9F4A62302F3}" type="pres">
      <dgm:prSet presAssocID="{E23C7241-8BFE-7744-8BF2-CB3383FC899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E5F49-36B9-D840-A542-043E6282D547}" type="pres">
      <dgm:prSet presAssocID="{7EF53D54-53F7-4842-A167-B32DD7385B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6E08B-6C1E-0C4B-BB1F-24A3C1F30F6E}" type="pres">
      <dgm:prSet presAssocID="{7EF53D54-53F7-4842-A167-B32DD7385B1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7BEE24-7552-4BFC-9C5D-BE0466C3F5AC}" type="presOf" srcId="{6BCF2AFE-A2DE-1C4C-BA18-E667410D8D25}" destId="{EE50B2C1-0E46-9744-A569-36ED336EC525}" srcOrd="0" destOrd="0" presId="urn:microsoft.com/office/officeart/2005/8/layout/vList2"/>
    <dgm:cxn modelId="{46F83993-1404-A14A-8A2B-F5F40B50E3FF}" srcId="{7EF53D54-53F7-4842-A167-B32DD7385B10}" destId="{E7C8A6D6-25BF-6949-B2AC-977315378BDB}" srcOrd="0" destOrd="0" parTransId="{C7AC69D8-336A-6448-B418-903D60B14A89}" sibTransId="{9205929B-C5E1-A545-8535-3673827E12F0}"/>
    <dgm:cxn modelId="{BE8A122C-AE8E-C946-9652-D4CF679502E3}" srcId="{E23C7241-8BFE-7744-8BF2-CB3383FC899D}" destId="{9F35976B-5472-C147-8A7D-8504E2E24D4E}" srcOrd="0" destOrd="0" parTransId="{2080E36C-BEC0-B94F-ADB9-793BD596704C}" sibTransId="{EBFF56C8-1E41-8049-9BB5-1152AF6AFA77}"/>
    <dgm:cxn modelId="{EE2252A3-808D-7043-BC2B-CA4157747C48}" srcId="{6BCF2AFE-A2DE-1C4C-BA18-E667410D8D25}" destId="{E23C7241-8BFE-7744-8BF2-CB3383FC899D}" srcOrd="0" destOrd="0" parTransId="{99C5B306-71A7-4247-952C-06004E7C61ED}" sibTransId="{4F3144A6-D7D7-3B45-B196-AA1398AD5D2E}"/>
    <dgm:cxn modelId="{E6275366-E7EC-45DC-923B-51CD96678D04}" type="presOf" srcId="{9F35976B-5472-C147-8A7D-8504E2E24D4E}" destId="{3031E604-C509-6548-84A9-A9F4A62302F3}" srcOrd="0" destOrd="0" presId="urn:microsoft.com/office/officeart/2005/8/layout/vList2"/>
    <dgm:cxn modelId="{0E8DA313-E9C6-478C-B215-A06E513155BA}" type="presOf" srcId="{7EF53D54-53F7-4842-A167-B32DD7385B10}" destId="{364E5F49-36B9-D840-A542-043E6282D547}" srcOrd="0" destOrd="0" presId="urn:microsoft.com/office/officeart/2005/8/layout/vList2"/>
    <dgm:cxn modelId="{BB61734A-6083-724A-95D9-9FA79075E718}" srcId="{6BCF2AFE-A2DE-1C4C-BA18-E667410D8D25}" destId="{7EF53D54-53F7-4842-A167-B32DD7385B10}" srcOrd="1" destOrd="0" parTransId="{66BC62B4-9E6F-8841-87B3-3333196EA9ED}" sibTransId="{28B431C4-58F3-2845-B957-0F2E63909915}"/>
    <dgm:cxn modelId="{4555696E-8293-4371-965C-ECB4CA64A7F7}" type="presOf" srcId="{E7C8A6D6-25BF-6949-B2AC-977315378BDB}" destId="{DB66E08B-6C1E-0C4B-BB1F-24A3C1F30F6E}" srcOrd="0" destOrd="0" presId="urn:microsoft.com/office/officeart/2005/8/layout/vList2"/>
    <dgm:cxn modelId="{4DBE1943-7ED0-41E4-A821-277F7DB63432}" type="presOf" srcId="{E23C7241-8BFE-7744-8BF2-CB3383FC899D}" destId="{AD762257-88A7-614F-BDF1-B4A89DFBF786}" srcOrd="0" destOrd="0" presId="urn:microsoft.com/office/officeart/2005/8/layout/vList2"/>
    <dgm:cxn modelId="{E530ABCD-B32E-4B55-B91E-1E2FA3DDE7A6}" type="presParOf" srcId="{EE50B2C1-0E46-9744-A569-36ED336EC525}" destId="{AD762257-88A7-614F-BDF1-B4A89DFBF786}" srcOrd="0" destOrd="0" presId="urn:microsoft.com/office/officeart/2005/8/layout/vList2"/>
    <dgm:cxn modelId="{B3D6D522-235C-4179-8653-8EDF69B50635}" type="presParOf" srcId="{EE50B2C1-0E46-9744-A569-36ED336EC525}" destId="{3031E604-C509-6548-84A9-A9F4A62302F3}" srcOrd="1" destOrd="0" presId="urn:microsoft.com/office/officeart/2005/8/layout/vList2"/>
    <dgm:cxn modelId="{B7097CB1-5951-48B4-A678-E8241CCBF9A1}" type="presParOf" srcId="{EE50B2C1-0E46-9744-A569-36ED336EC525}" destId="{364E5F49-36B9-D840-A542-043E6282D547}" srcOrd="2" destOrd="0" presId="urn:microsoft.com/office/officeart/2005/8/layout/vList2"/>
    <dgm:cxn modelId="{312AE4FC-5616-4E44-8E0C-0C4D3BA9C93B}" type="presParOf" srcId="{EE50B2C1-0E46-9744-A569-36ED336EC525}" destId="{DB66E08B-6C1E-0C4B-BB1F-24A3C1F30F6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2AB7A4-0491-1C4E-A026-02608B334FB0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13F62A-2E9E-A648-B512-AF4DF2C486D5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sv-SE" dirty="0" smtClean="0"/>
            <a:t>Sejumlah besar akun- akun individu yang memiliki kesamaan karakteristik dapat </a:t>
          </a:r>
          <a:r>
            <a:rPr lang="en-US" dirty="0" err="1" smtClean="0"/>
            <a:t>dikumpulkan</a:t>
          </a:r>
          <a:r>
            <a:rPr lang="en-US" dirty="0" smtClean="0"/>
            <a:t> </a:t>
          </a:r>
          <a:r>
            <a:rPr lang="en-US" dirty="0" err="1" smtClean="0"/>
            <a:t>bersama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buku</a:t>
          </a:r>
          <a:r>
            <a:rPr lang="en-US" dirty="0" smtClean="0"/>
            <a:t> </a:t>
          </a:r>
          <a:r>
            <a:rPr lang="en-US" dirty="0" err="1" smtClean="0"/>
            <a:t>besar</a:t>
          </a:r>
          <a:r>
            <a:rPr lang="en-US" dirty="0" smtClean="0"/>
            <a:t> </a:t>
          </a:r>
          <a:r>
            <a:rPr lang="en-US" dirty="0" err="1" smtClean="0"/>
            <a:t>terpisah</a:t>
          </a:r>
          <a:r>
            <a:rPr lang="en-US" dirty="0" smtClean="0"/>
            <a:t> yang </a:t>
          </a:r>
          <a:r>
            <a:rPr lang="en-US" dirty="0" err="1" smtClean="0"/>
            <a:t>disebut</a:t>
          </a:r>
          <a:r>
            <a:rPr lang="en-US" dirty="0" smtClean="0"/>
            <a:t> </a:t>
          </a:r>
          <a:r>
            <a:rPr lang="en-US" b="1" dirty="0" err="1" smtClean="0"/>
            <a:t>buku</a:t>
          </a:r>
          <a:r>
            <a:rPr lang="en-US" b="1" dirty="0" smtClean="0"/>
            <a:t> </a:t>
          </a:r>
          <a:r>
            <a:rPr lang="en-US" b="1" dirty="0" err="1" smtClean="0"/>
            <a:t>besar</a:t>
          </a:r>
          <a:r>
            <a:rPr lang="en-US" b="1" dirty="0" smtClean="0"/>
            <a:t> </a:t>
          </a:r>
          <a:r>
            <a:rPr lang="en-US" b="1" dirty="0" err="1" smtClean="0"/>
            <a:t>pembantu</a:t>
          </a:r>
          <a:r>
            <a:rPr lang="en-US" b="1" dirty="0" smtClean="0"/>
            <a:t> </a:t>
          </a:r>
          <a:r>
            <a:rPr lang="en-US" dirty="0" smtClean="0"/>
            <a:t>(</a:t>
          </a:r>
          <a:r>
            <a:rPr lang="en-US" i="1" dirty="0" smtClean="0"/>
            <a:t>subsidiary ledger</a:t>
          </a:r>
          <a:r>
            <a:rPr lang="en-US" dirty="0" smtClean="0"/>
            <a:t>).</a:t>
          </a:r>
          <a:endParaRPr lang="en-US" dirty="0"/>
        </a:p>
      </dgm:t>
    </dgm:pt>
    <dgm:pt modelId="{9498C6F6-1FA9-084E-8C40-486C5B44AB1E}" type="parTrans" cxnId="{9D9EFF03-A6FC-0348-86A7-2A3D011F5A1B}">
      <dgm:prSet/>
      <dgm:spPr/>
      <dgm:t>
        <a:bodyPr/>
        <a:lstStyle/>
        <a:p>
          <a:endParaRPr lang="en-US"/>
        </a:p>
      </dgm:t>
    </dgm:pt>
    <dgm:pt modelId="{C74B04AF-97BF-C249-A598-ECC64E218502}" type="sibTrans" cxnId="{9D9EFF03-A6FC-0348-86A7-2A3D011F5A1B}">
      <dgm:prSet/>
      <dgm:spPr/>
      <dgm:t>
        <a:bodyPr/>
        <a:lstStyle/>
        <a:p>
          <a:endParaRPr lang="en-US"/>
        </a:p>
      </dgm:t>
    </dgm:pt>
    <dgm:pt modelId="{AFD07679-0CFB-1147-B424-99776E4FC7AD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dirty="0" err="1" smtClean="0"/>
            <a:t>Buku</a:t>
          </a:r>
          <a:r>
            <a:rPr lang="en-US" dirty="0" smtClean="0"/>
            <a:t> </a:t>
          </a:r>
          <a:r>
            <a:rPr lang="en-US" dirty="0" err="1" smtClean="0"/>
            <a:t>utama</a:t>
          </a:r>
          <a:r>
            <a:rPr lang="en-US" dirty="0" smtClean="0"/>
            <a:t> yang </a:t>
          </a:r>
          <a:r>
            <a:rPr lang="en-US" dirty="0" err="1" smtClean="0"/>
            <a:t>mencakup</a:t>
          </a:r>
          <a:r>
            <a:rPr lang="en-US" dirty="0" smtClean="0"/>
            <a:t> </a:t>
          </a:r>
          <a:r>
            <a:rPr lang="en-US" dirty="0" err="1" smtClean="0"/>
            <a:t>seluruh</a:t>
          </a:r>
          <a:r>
            <a:rPr lang="en-US" dirty="0" smtClean="0"/>
            <a:t> </a:t>
          </a:r>
          <a:r>
            <a:rPr lang="en-US" dirty="0" err="1" smtClean="0"/>
            <a:t>akun-akun</a:t>
          </a:r>
          <a:r>
            <a:rPr lang="en-US" dirty="0" smtClean="0"/>
            <a:t> </a:t>
          </a:r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posisi</a:t>
          </a:r>
          <a:r>
            <a:rPr lang="en-US" dirty="0" smtClean="0"/>
            <a:t> </a:t>
          </a:r>
          <a:r>
            <a:rPr lang="en-US" dirty="0" err="1" smtClean="0"/>
            <a:t>keuangan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laba</a:t>
          </a:r>
          <a:r>
            <a:rPr lang="en-US" dirty="0" smtClean="0"/>
            <a:t> </a:t>
          </a:r>
          <a:r>
            <a:rPr lang="en-US" dirty="0" err="1" smtClean="0"/>
            <a:t>rugi</a:t>
          </a:r>
          <a:r>
            <a:rPr lang="en-US" dirty="0" smtClean="0"/>
            <a:t> </a:t>
          </a:r>
          <a:r>
            <a:rPr lang="en-US" dirty="0" err="1" smtClean="0"/>
            <a:t>kemudian</a:t>
          </a:r>
          <a:r>
            <a:rPr lang="en-US" dirty="0" smtClean="0"/>
            <a:t> </a:t>
          </a:r>
          <a:r>
            <a:rPr lang="en-US" dirty="0" err="1" smtClean="0"/>
            <a:t>disebut</a:t>
          </a:r>
          <a:r>
            <a:rPr lang="en-US" dirty="0" smtClean="0"/>
            <a:t> </a:t>
          </a:r>
          <a:r>
            <a:rPr lang="en-US" dirty="0" err="1" smtClean="0"/>
            <a:t>buku</a:t>
          </a:r>
          <a:r>
            <a:rPr lang="en-US" dirty="0" smtClean="0"/>
            <a:t> </a:t>
          </a:r>
          <a:r>
            <a:rPr lang="en-US" dirty="0" err="1" smtClean="0"/>
            <a:t>besar</a:t>
          </a:r>
          <a:r>
            <a:rPr lang="en-US" dirty="0" smtClean="0"/>
            <a:t> </a:t>
          </a:r>
          <a:r>
            <a:rPr lang="en-US" dirty="0" err="1" smtClean="0"/>
            <a:t>umum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sering</a:t>
          </a:r>
          <a:r>
            <a:rPr lang="en-US" dirty="0" smtClean="0"/>
            <a:t> </a:t>
          </a:r>
          <a:r>
            <a:rPr lang="en-US" dirty="0" err="1" smtClean="0"/>
            <a:t>disebut</a:t>
          </a:r>
          <a:r>
            <a:rPr lang="en-US" dirty="0" smtClean="0"/>
            <a:t> </a:t>
          </a:r>
          <a:r>
            <a:rPr lang="en-US" b="1" dirty="0" err="1" smtClean="0"/>
            <a:t>buku</a:t>
          </a:r>
          <a:r>
            <a:rPr lang="en-US" b="1" dirty="0" smtClean="0"/>
            <a:t> </a:t>
          </a:r>
          <a:r>
            <a:rPr lang="en-US" b="1" dirty="0" err="1" smtClean="0"/>
            <a:t>besar</a:t>
          </a:r>
          <a:r>
            <a:rPr lang="en-US" b="1" dirty="0" smtClean="0"/>
            <a:t> </a:t>
          </a:r>
          <a:r>
            <a:rPr lang="en-US" dirty="0" smtClean="0"/>
            <a:t>(</a:t>
          </a:r>
          <a:r>
            <a:rPr lang="en-US" i="1" dirty="0" smtClean="0"/>
            <a:t>general ledger</a:t>
          </a:r>
          <a:r>
            <a:rPr lang="en-US" dirty="0" smtClean="0"/>
            <a:t>).</a:t>
          </a:r>
          <a:endParaRPr lang="en-US" dirty="0"/>
        </a:p>
      </dgm:t>
    </dgm:pt>
    <dgm:pt modelId="{CE1F24CD-55CE-0A49-98F5-39F90266334A}" type="parTrans" cxnId="{4CDC4486-4D9D-7042-89A5-D019AF88A995}">
      <dgm:prSet/>
      <dgm:spPr/>
      <dgm:t>
        <a:bodyPr/>
        <a:lstStyle/>
        <a:p>
          <a:endParaRPr lang="en-US"/>
        </a:p>
      </dgm:t>
    </dgm:pt>
    <dgm:pt modelId="{A80ADF90-41FC-C942-836D-7587B25CE995}" type="sibTrans" cxnId="{4CDC4486-4D9D-7042-89A5-D019AF88A995}">
      <dgm:prSet/>
      <dgm:spPr/>
      <dgm:t>
        <a:bodyPr/>
        <a:lstStyle/>
        <a:p>
          <a:endParaRPr lang="en-US"/>
        </a:p>
      </dgm:t>
    </dgm:pt>
    <dgm:pt modelId="{AE8B0054-DC74-5E4C-B9FD-94A776207CA8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dirty="0" err="1" smtClean="0"/>
            <a:t>Setiap</a:t>
          </a:r>
          <a:r>
            <a:rPr lang="en-US" dirty="0" smtClean="0"/>
            <a:t> </a:t>
          </a:r>
          <a:r>
            <a:rPr lang="en-US" dirty="0" err="1" smtClean="0"/>
            <a:t>buku</a:t>
          </a:r>
          <a:r>
            <a:rPr lang="en-US" dirty="0" smtClean="0"/>
            <a:t> </a:t>
          </a:r>
          <a:r>
            <a:rPr lang="en-US" dirty="0" err="1" smtClean="0"/>
            <a:t>besar</a:t>
          </a:r>
          <a:r>
            <a:rPr lang="en-US" dirty="0" smtClean="0"/>
            <a:t> </a:t>
          </a:r>
          <a:r>
            <a:rPr lang="en-US" dirty="0" err="1" smtClean="0"/>
            <a:t>pembantu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diwakili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akun</a:t>
          </a:r>
          <a:r>
            <a:rPr lang="en-US" dirty="0" smtClean="0"/>
            <a:t> yang </a:t>
          </a:r>
          <a:r>
            <a:rPr lang="en-US" dirty="0" err="1" smtClean="0"/>
            <a:t>merangkum</a:t>
          </a:r>
          <a:r>
            <a:rPr lang="en-US" dirty="0" smtClean="0"/>
            <a:t> </a:t>
          </a:r>
          <a:r>
            <a:rPr lang="en-US" dirty="0" err="1" smtClean="0"/>
            <a:t>saldo</a:t>
          </a:r>
          <a:r>
            <a:rPr lang="en-US" dirty="0" smtClean="0"/>
            <a:t>, yang </a:t>
          </a:r>
          <a:r>
            <a:rPr lang="en-US" dirty="0" err="1" smtClean="0"/>
            <a:t>disebut</a:t>
          </a:r>
          <a:r>
            <a:rPr lang="en-US" dirty="0" smtClean="0"/>
            <a:t> </a:t>
          </a:r>
          <a:r>
            <a:rPr lang="en-US" b="1" dirty="0" err="1" smtClean="0"/>
            <a:t>akun</a:t>
          </a:r>
          <a:r>
            <a:rPr lang="en-US" b="1" dirty="0" smtClean="0"/>
            <a:t> </a:t>
          </a:r>
          <a:r>
            <a:rPr lang="en-US" b="1" dirty="0" err="1" smtClean="0"/>
            <a:t>pengendali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b="1" dirty="0" err="1" smtClean="0"/>
            <a:t>akun</a:t>
          </a:r>
          <a:r>
            <a:rPr lang="en-US" b="1" dirty="0" smtClean="0"/>
            <a:t> </a:t>
          </a:r>
          <a:r>
            <a:rPr lang="en-US" b="1" dirty="0" err="1" smtClean="0"/>
            <a:t>induk</a:t>
          </a:r>
          <a:r>
            <a:rPr lang="en-US" b="1" dirty="0" smtClean="0"/>
            <a:t> </a:t>
          </a:r>
          <a:r>
            <a:rPr lang="en-US" dirty="0" smtClean="0"/>
            <a:t>(</a:t>
          </a:r>
          <a:r>
            <a:rPr lang="en-US" i="1" dirty="0" smtClean="0"/>
            <a:t>controlling account</a:t>
          </a:r>
          <a:r>
            <a:rPr lang="en-US" dirty="0" smtClean="0"/>
            <a:t>).</a:t>
          </a:r>
          <a:endParaRPr lang="en-US" dirty="0"/>
        </a:p>
      </dgm:t>
    </dgm:pt>
    <dgm:pt modelId="{36EF11C9-2621-1F4C-A31E-4E6A3FEA6805}" type="parTrans" cxnId="{B972DFA6-2689-C048-8B8C-9E5F3B371BE1}">
      <dgm:prSet/>
      <dgm:spPr/>
      <dgm:t>
        <a:bodyPr/>
        <a:lstStyle/>
        <a:p>
          <a:endParaRPr lang="en-US"/>
        </a:p>
      </dgm:t>
    </dgm:pt>
    <dgm:pt modelId="{7E3965ED-4F58-C141-AAEF-729D3EF5A64B}" type="sibTrans" cxnId="{B972DFA6-2689-C048-8B8C-9E5F3B371BE1}">
      <dgm:prSet/>
      <dgm:spPr/>
      <dgm:t>
        <a:bodyPr/>
        <a:lstStyle/>
        <a:p>
          <a:endParaRPr lang="en-US"/>
        </a:p>
      </dgm:t>
    </dgm:pt>
    <dgm:pt modelId="{53EB22EC-3CCA-BF45-AFAC-B6BB79689879}" type="pres">
      <dgm:prSet presAssocID="{202AB7A4-0491-1C4E-A026-02608B334F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C0D2C-18C0-DA46-B5F9-3CEAE78AA385}" type="pres">
      <dgm:prSet presAssocID="{F813F62A-2E9E-A648-B512-AF4DF2C486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11A8D-30B5-F847-BB89-F133B4710263}" type="pres">
      <dgm:prSet presAssocID="{C74B04AF-97BF-C249-A598-ECC64E218502}" presName="spacer" presStyleCnt="0"/>
      <dgm:spPr/>
    </dgm:pt>
    <dgm:pt modelId="{B4709777-7590-F24C-AD7A-44BB2E8F8107}" type="pres">
      <dgm:prSet presAssocID="{AFD07679-0CFB-1147-B424-99776E4FC7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36FED-152A-DF40-A186-A3F67B362771}" type="pres">
      <dgm:prSet presAssocID="{A80ADF90-41FC-C942-836D-7587B25CE995}" presName="spacer" presStyleCnt="0"/>
      <dgm:spPr/>
    </dgm:pt>
    <dgm:pt modelId="{707D222D-38E0-584F-AC28-DDC03667E293}" type="pres">
      <dgm:prSet presAssocID="{AE8B0054-DC74-5E4C-B9FD-94A776207CA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DC4486-4D9D-7042-89A5-D019AF88A995}" srcId="{202AB7A4-0491-1C4E-A026-02608B334FB0}" destId="{AFD07679-0CFB-1147-B424-99776E4FC7AD}" srcOrd="1" destOrd="0" parTransId="{CE1F24CD-55CE-0A49-98F5-39F90266334A}" sibTransId="{A80ADF90-41FC-C942-836D-7587B25CE995}"/>
    <dgm:cxn modelId="{B972DFA6-2689-C048-8B8C-9E5F3B371BE1}" srcId="{202AB7A4-0491-1C4E-A026-02608B334FB0}" destId="{AE8B0054-DC74-5E4C-B9FD-94A776207CA8}" srcOrd="2" destOrd="0" parTransId="{36EF11C9-2621-1F4C-A31E-4E6A3FEA6805}" sibTransId="{7E3965ED-4F58-C141-AAEF-729D3EF5A64B}"/>
    <dgm:cxn modelId="{E7167B68-B1E0-4DA3-AFF3-9DCBD39413EB}" type="presOf" srcId="{AFD07679-0CFB-1147-B424-99776E4FC7AD}" destId="{B4709777-7590-F24C-AD7A-44BB2E8F8107}" srcOrd="0" destOrd="0" presId="urn:microsoft.com/office/officeart/2005/8/layout/vList2"/>
    <dgm:cxn modelId="{3826992A-001D-41D7-AF52-7910D92E6E5C}" type="presOf" srcId="{F813F62A-2E9E-A648-B512-AF4DF2C486D5}" destId="{D28C0D2C-18C0-DA46-B5F9-3CEAE78AA385}" srcOrd="0" destOrd="0" presId="urn:microsoft.com/office/officeart/2005/8/layout/vList2"/>
    <dgm:cxn modelId="{9D9EFF03-A6FC-0348-86A7-2A3D011F5A1B}" srcId="{202AB7A4-0491-1C4E-A026-02608B334FB0}" destId="{F813F62A-2E9E-A648-B512-AF4DF2C486D5}" srcOrd="0" destOrd="0" parTransId="{9498C6F6-1FA9-084E-8C40-486C5B44AB1E}" sibTransId="{C74B04AF-97BF-C249-A598-ECC64E218502}"/>
    <dgm:cxn modelId="{2E915DCF-84D1-4D4A-B37D-87CEDBC04B30}" type="presOf" srcId="{AE8B0054-DC74-5E4C-B9FD-94A776207CA8}" destId="{707D222D-38E0-584F-AC28-DDC03667E293}" srcOrd="0" destOrd="0" presId="urn:microsoft.com/office/officeart/2005/8/layout/vList2"/>
    <dgm:cxn modelId="{97493463-ADE9-4B00-929F-FEC944A65BB2}" type="presOf" srcId="{202AB7A4-0491-1C4E-A026-02608B334FB0}" destId="{53EB22EC-3CCA-BF45-AFAC-B6BB79689879}" srcOrd="0" destOrd="0" presId="urn:microsoft.com/office/officeart/2005/8/layout/vList2"/>
    <dgm:cxn modelId="{9EF255EB-506B-4A50-9A62-211C13F7EAFE}" type="presParOf" srcId="{53EB22EC-3CCA-BF45-AFAC-B6BB79689879}" destId="{D28C0D2C-18C0-DA46-B5F9-3CEAE78AA385}" srcOrd="0" destOrd="0" presId="urn:microsoft.com/office/officeart/2005/8/layout/vList2"/>
    <dgm:cxn modelId="{A22BABC6-EDD3-4CD9-A8A9-1E61ED2060CE}" type="presParOf" srcId="{53EB22EC-3CCA-BF45-AFAC-B6BB79689879}" destId="{29711A8D-30B5-F847-BB89-F133B4710263}" srcOrd="1" destOrd="0" presId="urn:microsoft.com/office/officeart/2005/8/layout/vList2"/>
    <dgm:cxn modelId="{226B99A7-F2AD-45FE-BD2B-2EBF6FA20AE8}" type="presParOf" srcId="{53EB22EC-3CCA-BF45-AFAC-B6BB79689879}" destId="{B4709777-7590-F24C-AD7A-44BB2E8F8107}" srcOrd="2" destOrd="0" presId="urn:microsoft.com/office/officeart/2005/8/layout/vList2"/>
    <dgm:cxn modelId="{E2C3FDD1-A920-48D9-A322-DB6FB6B9FB6D}" type="presParOf" srcId="{53EB22EC-3CCA-BF45-AFAC-B6BB79689879}" destId="{A2F36FED-152A-DF40-A186-A3F67B362771}" srcOrd="3" destOrd="0" presId="urn:microsoft.com/office/officeart/2005/8/layout/vList2"/>
    <dgm:cxn modelId="{1B37BF77-C58E-409D-98BD-77D666901818}" type="presParOf" srcId="{53EB22EC-3CCA-BF45-AFAC-B6BB79689879}" destId="{707D222D-38E0-584F-AC28-DDC03667E2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65A8DC-CC43-414A-8B70-C5BA79D4B81E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2C2F8B-FDC0-594B-9C03-BBF595B8BE6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sv-SE" sz="2600" dirty="0" smtClean="0"/>
            <a:t>Semua transaksi yang melibatkan pembayaran kas dicatat dalam jurnal pengeluaran </a:t>
          </a:r>
          <a:r>
            <a:rPr lang="en-US" sz="2600" dirty="0" err="1" smtClean="0"/>
            <a:t>kas</a:t>
          </a:r>
          <a:r>
            <a:rPr lang="en-US" sz="2600" dirty="0" smtClean="0"/>
            <a:t>. </a:t>
          </a:r>
          <a:endParaRPr lang="en-US" sz="2600" dirty="0"/>
        </a:p>
      </dgm:t>
    </dgm:pt>
    <dgm:pt modelId="{402FA970-625B-7042-8137-9BC2DC8DE1FE}" type="parTrans" cxnId="{B6CCC4F5-7C12-6E4B-A9F0-BE6E129791D6}">
      <dgm:prSet/>
      <dgm:spPr/>
      <dgm:t>
        <a:bodyPr/>
        <a:lstStyle/>
        <a:p>
          <a:endParaRPr lang="en-US"/>
        </a:p>
      </dgm:t>
    </dgm:pt>
    <dgm:pt modelId="{D306259D-0259-8C47-AEC6-50B1CE17DACC}" type="sibTrans" cxnId="{B6CCC4F5-7C12-6E4B-A9F0-BE6E129791D6}">
      <dgm:prSet/>
      <dgm:spPr/>
      <dgm:t>
        <a:bodyPr/>
        <a:lstStyle/>
        <a:p>
          <a:endParaRPr lang="en-US"/>
        </a:p>
      </dgm:t>
    </dgm:pt>
    <dgm:pt modelId="{54697D9A-0AEA-364C-BFAC-FBC123B1168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sz="2600" dirty="0" err="1" smtClean="0"/>
            <a:t>Jurnal</a:t>
          </a:r>
          <a:r>
            <a:rPr lang="en-US" sz="2600" dirty="0" smtClean="0"/>
            <a:t> </a:t>
          </a:r>
          <a:r>
            <a:rPr lang="en-US" sz="2600" dirty="0" err="1" smtClean="0"/>
            <a:t>pengeluaran</a:t>
          </a:r>
          <a:r>
            <a:rPr lang="en-US" sz="2600" dirty="0" smtClean="0"/>
            <a:t> </a:t>
          </a:r>
          <a:r>
            <a:rPr lang="en-US" sz="2600" dirty="0" err="1" smtClean="0"/>
            <a:t>kas</a:t>
          </a:r>
          <a:r>
            <a:rPr lang="en-US" sz="2600" dirty="0" smtClean="0"/>
            <a:t> </a:t>
          </a:r>
          <a:r>
            <a:rPr lang="en-US" sz="2600" dirty="0" err="1" smtClean="0"/>
            <a:t>memiliki</a:t>
          </a:r>
          <a:r>
            <a:rPr lang="en-US" sz="2600" dirty="0" smtClean="0"/>
            <a:t> </a:t>
          </a:r>
          <a:r>
            <a:rPr lang="en-US" sz="2600" dirty="0" err="1" smtClean="0"/>
            <a:t>kolom</a:t>
          </a:r>
          <a:r>
            <a:rPr lang="en-US" sz="2600" dirty="0" smtClean="0"/>
            <a:t> </a:t>
          </a:r>
          <a:r>
            <a:rPr lang="en-US" sz="2600" i="1" dirty="0" smtClean="0"/>
            <a:t>Cr. </a:t>
          </a:r>
          <a:r>
            <a:rPr lang="en-US" sz="2600" i="1" dirty="0" err="1" smtClean="0"/>
            <a:t>Kas</a:t>
          </a:r>
          <a:r>
            <a:rPr lang="en-US" sz="2600" dirty="0" smtClean="0"/>
            <a:t>. </a:t>
          </a:r>
          <a:r>
            <a:rPr lang="en-US" sz="2600" dirty="0" err="1" smtClean="0"/>
            <a:t>Jenis</a:t>
          </a:r>
          <a:r>
            <a:rPr lang="en-US" sz="2600" dirty="0" smtClean="0"/>
            <a:t> </a:t>
          </a:r>
          <a:r>
            <a:rPr lang="en-US" sz="2600" dirty="0" err="1" smtClean="0"/>
            <a:t>transaksi</a:t>
          </a:r>
          <a:r>
            <a:rPr lang="en-US" sz="2600" dirty="0" smtClean="0"/>
            <a:t> yang </a:t>
          </a:r>
          <a:r>
            <a:rPr lang="en-US" sz="2600" dirty="0" err="1" smtClean="0"/>
            <a:t>dicatat</a:t>
          </a:r>
          <a:r>
            <a:rPr lang="en-US" sz="2600" dirty="0" smtClean="0"/>
            <a:t> </a:t>
          </a:r>
          <a:r>
            <a:rPr lang="en-US" sz="2600" dirty="0" err="1" smtClean="0"/>
            <a:t>dan</a:t>
          </a:r>
          <a:r>
            <a:rPr lang="en-US" sz="2600" dirty="0" smtClean="0"/>
            <a:t> </a:t>
          </a:r>
          <a:r>
            <a:rPr lang="en-US" sz="2600" dirty="0" err="1" smtClean="0"/>
            <a:t>seberapa</a:t>
          </a:r>
          <a:r>
            <a:rPr lang="en-US" sz="2600" dirty="0" smtClean="0"/>
            <a:t> </a:t>
          </a:r>
          <a:r>
            <a:rPr lang="en-US" sz="2600" dirty="0" err="1" smtClean="0"/>
            <a:t>sering</a:t>
          </a:r>
          <a:r>
            <a:rPr lang="en-US" sz="2600" dirty="0" smtClean="0"/>
            <a:t> </a:t>
          </a:r>
          <a:r>
            <a:rPr lang="en-US" sz="2600" dirty="0" err="1" smtClean="0"/>
            <a:t>transaksi</a:t>
          </a:r>
          <a:r>
            <a:rPr lang="en-US" sz="2600" dirty="0" smtClean="0"/>
            <a:t> </a:t>
          </a:r>
          <a:r>
            <a:rPr lang="en-US" sz="2600" dirty="0" err="1" smtClean="0"/>
            <a:t>tersebut</a:t>
          </a:r>
          <a:r>
            <a:rPr lang="en-US" sz="2600" dirty="0" smtClean="0"/>
            <a:t> </a:t>
          </a:r>
          <a:r>
            <a:rPr lang="en-US" sz="2600" dirty="0" err="1" smtClean="0"/>
            <a:t>terjadi</a:t>
          </a:r>
          <a:r>
            <a:rPr lang="en-US" sz="2600" dirty="0" smtClean="0"/>
            <a:t> </a:t>
          </a:r>
          <a:r>
            <a:rPr lang="en-US" sz="2600" dirty="0" err="1" smtClean="0"/>
            <a:t>menentukan</a:t>
          </a:r>
          <a:r>
            <a:rPr lang="en-US" sz="2600" dirty="0" smtClean="0"/>
            <a:t> </a:t>
          </a:r>
          <a:r>
            <a:rPr lang="en-US" sz="2600" dirty="0" err="1" smtClean="0"/>
            <a:t>judul</a:t>
          </a:r>
          <a:r>
            <a:rPr lang="en-US" sz="2600" dirty="0" smtClean="0"/>
            <a:t> </a:t>
          </a:r>
          <a:r>
            <a:rPr lang="en-US" sz="2600" dirty="0" err="1" smtClean="0"/>
            <a:t>kolom</a:t>
          </a:r>
          <a:r>
            <a:rPr lang="en-US" sz="2600" dirty="0" smtClean="0"/>
            <a:t> </a:t>
          </a:r>
          <a:r>
            <a:rPr lang="en-US" sz="2600" dirty="0" err="1" smtClean="0"/>
            <a:t>lainnya</a:t>
          </a:r>
          <a:r>
            <a:rPr lang="en-US" sz="2600" dirty="0" smtClean="0"/>
            <a:t>.  </a:t>
          </a:r>
          <a:endParaRPr lang="en-US" sz="2600" dirty="0"/>
        </a:p>
      </dgm:t>
    </dgm:pt>
    <dgm:pt modelId="{D635E0BC-3EC0-764E-AE42-D1301D7589F6}" type="parTrans" cxnId="{D79386DA-01B4-DC48-B55D-E5B48A27F37D}">
      <dgm:prSet/>
      <dgm:spPr/>
      <dgm:t>
        <a:bodyPr/>
        <a:lstStyle/>
        <a:p>
          <a:endParaRPr lang="en-US"/>
        </a:p>
      </dgm:t>
    </dgm:pt>
    <dgm:pt modelId="{094DF9FC-D793-4549-B7DE-562B62026336}" type="sibTrans" cxnId="{D79386DA-01B4-DC48-B55D-E5B48A27F37D}">
      <dgm:prSet/>
      <dgm:spPr/>
      <dgm:t>
        <a:bodyPr/>
        <a:lstStyle/>
        <a:p>
          <a:endParaRPr lang="en-US"/>
        </a:p>
      </dgm:t>
    </dgm:pt>
    <dgm:pt modelId="{C0844755-B574-E54D-B72B-9EE1B8EC4373}" type="pres">
      <dgm:prSet presAssocID="{7865A8DC-CC43-414A-8B70-C5BA79D4B8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CD5EFB-587D-D94F-8A4C-13E2031C8D7F}" type="pres">
      <dgm:prSet presAssocID="{AE2C2F8B-FDC0-594B-9C03-BBF595B8BE6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FB701-5A74-4F45-90D9-0B6BD429E261}" type="pres">
      <dgm:prSet presAssocID="{D306259D-0259-8C47-AEC6-50B1CE17DACC}" presName="spacer" presStyleCnt="0"/>
      <dgm:spPr/>
    </dgm:pt>
    <dgm:pt modelId="{F6400010-E4D9-0846-A14F-480339C80248}" type="pres">
      <dgm:prSet presAssocID="{54697D9A-0AEA-364C-BFAC-FBC123B1168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CCC4F5-7C12-6E4B-A9F0-BE6E129791D6}" srcId="{7865A8DC-CC43-414A-8B70-C5BA79D4B81E}" destId="{AE2C2F8B-FDC0-594B-9C03-BBF595B8BE69}" srcOrd="0" destOrd="0" parTransId="{402FA970-625B-7042-8137-9BC2DC8DE1FE}" sibTransId="{D306259D-0259-8C47-AEC6-50B1CE17DACC}"/>
    <dgm:cxn modelId="{D79386DA-01B4-DC48-B55D-E5B48A27F37D}" srcId="{7865A8DC-CC43-414A-8B70-C5BA79D4B81E}" destId="{54697D9A-0AEA-364C-BFAC-FBC123B1168F}" srcOrd="1" destOrd="0" parTransId="{D635E0BC-3EC0-764E-AE42-D1301D7589F6}" sibTransId="{094DF9FC-D793-4549-B7DE-562B62026336}"/>
    <dgm:cxn modelId="{A7CC3F1F-4C32-46CB-B309-AA9EF166525F}" type="presOf" srcId="{AE2C2F8B-FDC0-594B-9C03-BBF595B8BE69}" destId="{F8CD5EFB-587D-D94F-8A4C-13E2031C8D7F}" srcOrd="0" destOrd="0" presId="urn:microsoft.com/office/officeart/2005/8/layout/vList2"/>
    <dgm:cxn modelId="{8DBF0754-6427-4E8D-BBF9-D70F4CAEFA37}" type="presOf" srcId="{7865A8DC-CC43-414A-8B70-C5BA79D4B81E}" destId="{C0844755-B574-E54D-B72B-9EE1B8EC4373}" srcOrd="0" destOrd="0" presId="urn:microsoft.com/office/officeart/2005/8/layout/vList2"/>
    <dgm:cxn modelId="{D5C47121-E04C-4227-A823-DD81B06BF739}" type="presOf" srcId="{54697D9A-0AEA-364C-BFAC-FBC123B1168F}" destId="{F6400010-E4D9-0846-A14F-480339C80248}" srcOrd="0" destOrd="0" presId="urn:microsoft.com/office/officeart/2005/8/layout/vList2"/>
    <dgm:cxn modelId="{06416D85-FF3A-48E6-B102-F13BAB8DF33A}" type="presParOf" srcId="{C0844755-B574-E54D-B72B-9EE1B8EC4373}" destId="{F8CD5EFB-587D-D94F-8A4C-13E2031C8D7F}" srcOrd="0" destOrd="0" presId="urn:microsoft.com/office/officeart/2005/8/layout/vList2"/>
    <dgm:cxn modelId="{800F4571-ED42-4E94-9C0F-86CAEF10C918}" type="presParOf" srcId="{C0844755-B574-E54D-B72B-9EE1B8EC4373}" destId="{D87FB701-5A74-4F45-90D9-0B6BD429E261}" srcOrd="1" destOrd="0" presId="urn:microsoft.com/office/officeart/2005/8/layout/vList2"/>
    <dgm:cxn modelId="{C987AF54-58B5-4A06-BE3A-A2779E88A5F4}" type="presParOf" srcId="{C0844755-B574-E54D-B72B-9EE1B8EC4373}" destId="{F6400010-E4D9-0846-A14F-480339C802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579920-2189-024A-9696-B1C5C45F0E15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0E9DCC-79D3-144C-A6B3-1A119DF75E2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akuntansi</a:t>
          </a:r>
          <a:r>
            <a:rPr lang="en-US" dirty="0" smtClean="0"/>
            <a:t> </a:t>
          </a:r>
          <a:r>
            <a:rPr lang="en-US" dirty="0" err="1" smtClean="0"/>
            <a:t>terkomputerisasi</a:t>
          </a:r>
          <a:r>
            <a:rPr lang="en-US" dirty="0" smtClean="0"/>
            <a:t>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tiga</a:t>
          </a:r>
          <a:r>
            <a:rPr lang="en-US" dirty="0" smtClean="0"/>
            <a:t> </a:t>
          </a:r>
          <a:r>
            <a:rPr lang="en-US" dirty="0" err="1" smtClean="0"/>
            <a:t>keuntungan</a:t>
          </a:r>
          <a:r>
            <a:rPr lang="en-US" dirty="0" smtClean="0"/>
            <a:t> </a:t>
          </a:r>
          <a:r>
            <a:rPr lang="en-US" dirty="0" err="1" smtClean="0"/>
            <a:t>utama</a:t>
          </a:r>
          <a:r>
            <a:rPr lang="en-US" dirty="0" smtClean="0"/>
            <a:t> </a:t>
          </a:r>
          <a:r>
            <a:rPr lang="en-US" dirty="0" err="1" smtClean="0"/>
            <a:t>seperti</a:t>
          </a:r>
          <a:r>
            <a:rPr lang="en-US" dirty="0" smtClean="0"/>
            <a:t> </a:t>
          </a:r>
          <a:r>
            <a:rPr lang="en-US" dirty="0" err="1" smtClean="0"/>
            <a:t>berikut</a:t>
          </a:r>
          <a:r>
            <a:rPr lang="en-US" dirty="0" smtClean="0"/>
            <a:t>.</a:t>
          </a:r>
          <a:endParaRPr lang="en-US" dirty="0"/>
        </a:p>
      </dgm:t>
    </dgm:pt>
    <dgm:pt modelId="{AF628DEE-C52D-CC44-B09E-B4D1B9C58FDD}" type="parTrans" cxnId="{001C21FA-36AE-1A41-8B79-A8C548358BE1}">
      <dgm:prSet/>
      <dgm:spPr/>
      <dgm:t>
        <a:bodyPr/>
        <a:lstStyle/>
        <a:p>
          <a:endParaRPr lang="en-US"/>
        </a:p>
      </dgm:t>
    </dgm:pt>
    <dgm:pt modelId="{BD98E4BB-5B57-EB4B-9356-11BABD875D8A}" type="sibTrans" cxnId="{001C21FA-36AE-1A41-8B79-A8C548358BE1}">
      <dgm:prSet/>
      <dgm:spPr/>
      <dgm:t>
        <a:bodyPr/>
        <a:lstStyle/>
        <a:p>
          <a:endParaRPr lang="en-US"/>
        </a:p>
      </dgm:t>
    </dgm:pt>
    <dgm:pt modelId="{A5560F06-B625-8E44-99DB-532B2EC132A9}">
      <dgm:prSet/>
      <dgm:spPr/>
      <dgm:t>
        <a:bodyPr/>
        <a:lstStyle/>
        <a:p>
          <a:pPr algn="just" rtl="0">
            <a:lnSpc>
              <a:spcPct val="110000"/>
            </a:lnSpc>
          </a:pPr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terkomputerisasi</a:t>
          </a:r>
          <a:r>
            <a:rPr lang="en-US" dirty="0" smtClean="0"/>
            <a:t> </a:t>
          </a:r>
          <a:r>
            <a:rPr lang="en-US" dirty="0" err="1" smtClean="0"/>
            <a:t>menyederhanakan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penyimpanan</a:t>
          </a:r>
          <a:r>
            <a:rPr lang="en-US" dirty="0" smtClean="0"/>
            <a:t> </a:t>
          </a:r>
          <a:r>
            <a:rPr lang="en-US" dirty="0" err="1" smtClean="0"/>
            <a:t>catatan</a:t>
          </a:r>
          <a:r>
            <a:rPr lang="en-US" dirty="0" smtClean="0"/>
            <a:t>. </a:t>
          </a:r>
          <a:r>
            <a:rPr lang="en-US" dirty="0" err="1" smtClean="0"/>
            <a:t>Transaksi</a:t>
          </a:r>
          <a:r>
            <a:rPr lang="en-US" dirty="0" smtClean="0"/>
            <a:t> </a:t>
          </a:r>
          <a:r>
            <a:rPr lang="sv-SE" dirty="0" smtClean="0"/>
            <a:t>dicatat dalam bentuk elektronik dan pada saat yang sama, </a:t>
          </a:r>
          <a:r>
            <a:rPr lang="sv-SE" dirty="0" smtClean="0"/>
            <a:t>di-</a:t>
          </a:r>
          <a:r>
            <a:rPr lang="sv-SE" i="1" dirty="0" smtClean="0"/>
            <a:t>posting</a:t>
          </a:r>
          <a:r>
            <a:rPr lang="sv-SE" dirty="0" smtClean="0"/>
            <a:t> </a:t>
          </a:r>
          <a:r>
            <a:rPr lang="sv-SE" dirty="0" smtClean="0"/>
            <a:t>secara elektronik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akun-akun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buku</a:t>
          </a:r>
          <a:r>
            <a:rPr lang="en-US" dirty="0" smtClean="0"/>
            <a:t> </a:t>
          </a:r>
          <a:r>
            <a:rPr lang="en-US" dirty="0" err="1" smtClean="0"/>
            <a:t>besar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buku</a:t>
          </a:r>
          <a:r>
            <a:rPr lang="en-US" dirty="0" smtClean="0"/>
            <a:t> </a:t>
          </a:r>
          <a:r>
            <a:rPr lang="en-US" dirty="0" err="1" smtClean="0"/>
            <a:t>besar</a:t>
          </a:r>
          <a:r>
            <a:rPr lang="en-US" dirty="0" smtClean="0"/>
            <a:t> </a:t>
          </a:r>
          <a:r>
            <a:rPr lang="en-US" dirty="0" err="1" smtClean="0"/>
            <a:t>pembantu</a:t>
          </a:r>
          <a:r>
            <a:rPr lang="en-US" dirty="0" smtClean="0"/>
            <a:t>.</a:t>
          </a:r>
          <a:endParaRPr lang="en-US" dirty="0"/>
        </a:p>
      </dgm:t>
    </dgm:pt>
    <dgm:pt modelId="{49739994-98E5-8740-93FC-8F0552893141}" type="parTrans" cxnId="{33C3C6AB-5882-5F44-A70B-519F375F8BCF}">
      <dgm:prSet/>
      <dgm:spPr/>
      <dgm:t>
        <a:bodyPr/>
        <a:lstStyle/>
        <a:p>
          <a:endParaRPr lang="en-US"/>
        </a:p>
      </dgm:t>
    </dgm:pt>
    <dgm:pt modelId="{6C7EA8CA-5412-424A-AA3C-59266C5ACDB7}" type="sibTrans" cxnId="{33C3C6AB-5882-5F44-A70B-519F375F8BCF}">
      <dgm:prSet/>
      <dgm:spPr/>
      <dgm:t>
        <a:bodyPr/>
        <a:lstStyle/>
        <a:p>
          <a:endParaRPr lang="en-US"/>
        </a:p>
      </dgm:t>
    </dgm:pt>
    <dgm:pt modelId="{563A2276-C216-A848-A409-12235D0048C2}">
      <dgm:prSet/>
      <dgm:spPr/>
      <dgm:t>
        <a:bodyPr/>
        <a:lstStyle/>
        <a:p>
          <a:pPr algn="just" rtl="0">
            <a:lnSpc>
              <a:spcPct val="110000"/>
            </a:lnSpc>
          </a:pPr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terkomputerisasi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umum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akurat</a:t>
          </a:r>
          <a:r>
            <a:rPr lang="en-US" dirty="0" smtClean="0"/>
            <a:t> </a:t>
          </a:r>
          <a:r>
            <a:rPr lang="en-US" dirty="0" err="1" smtClean="0"/>
            <a:t>dibandingkan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manual.</a:t>
          </a:r>
          <a:endParaRPr lang="en-US" dirty="0"/>
        </a:p>
      </dgm:t>
    </dgm:pt>
    <dgm:pt modelId="{3E03D8B5-2124-EF4E-B3D0-C08DB30D25D7}" type="parTrans" cxnId="{25284BFE-0032-BF46-8685-C138205E35D4}">
      <dgm:prSet/>
      <dgm:spPr/>
      <dgm:t>
        <a:bodyPr/>
        <a:lstStyle/>
        <a:p>
          <a:endParaRPr lang="en-US"/>
        </a:p>
      </dgm:t>
    </dgm:pt>
    <dgm:pt modelId="{FD138869-1C47-B74C-961C-C95C0835C528}" type="sibTrans" cxnId="{25284BFE-0032-BF46-8685-C138205E35D4}">
      <dgm:prSet/>
      <dgm:spPr/>
      <dgm:t>
        <a:bodyPr/>
        <a:lstStyle/>
        <a:p>
          <a:endParaRPr lang="en-US"/>
        </a:p>
      </dgm:t>
    </dgm:pt>
    <dgm:pt modelId="{26E8938D-A351-8341-BF39-B97E92260196}">
      <dgm:prSet/>
      <dgm:spPr/>
      <dgm:t>
        <a:bodyPr/>
        <a:lstStyle/>
        <a:p>
          <a:pPr algn="just" rtl="0">
            <a:lnSpc>
              <a:spcPct val="110000"/>
            </a:lnSpc>
          </a:pPr>
          <a:r>
            <a:rPr lang="fi-FI" dirty="0" smtClean="0"/>
            <a:t>Sistem terkomputerisasi menyediakan informasi saldo akun terkini untuk </a:t>
          </a:r>
          <a:r>
            <a:rPr lang="sv-SE" dirty="0" smtClean="0"/>
            <a:t>mendukung pengambilan keputusan karena saldo akun </a:t>
          </a:r>
          <a:r>
            <a:rPr lang="sv-SE" dirty="0" smtClean="0"/>
            <a:t>di-</a:t>
          </a:r>
          <a:r>
            <a:rPr lang="sv-SE" i="1" dirty="0" smtClean="0"/>
            <a:t>posting</a:t>
          </a:r>
          <a:r>
            <a:rPr lang="sv-SE" dirty="0" smtClean="0"/>
            <a:t> </a:t>
          </a:r>
          <a:r>
            <a:rPr lang="sv-SE" dirty="0" smtClean="0"/>
            <a:t>sejak transaksi </a:t>
          </a:r>
          <a:r>
            <a:rPr lang="en-US" dirty="0" err="1" smtClean="0"/>
            <a:t>muncul</a:t>
          </a:r>
          <a:r>
            <a:rPr lang="en-US" dirty="0" smtClean="0"/>
            <a:t>.</a:t>
          </a:r>
          <a:endParaRPr lang="en-US" dirty="0"/>
        </a:p>
      </dgm:t>
    </dgm:pt>
    <dgm:pt modelId="{E42D268F-DDCE-8B4B-BE21-0D7AE11FF93E}" type="parTrans" cxnId="{E5631EC0-A605-2844-A778-91C06975C2C3}">
      <dgm:prSet/>
      <dgm:spPr/>
      <dgm:t>
        <a:bodyPr/>
        <a:lstStyle/>
        <a:p>
          <a:endParaRPr lang="en-US"/>
        </a:p>
      </dgm:t>
    </dgm:pt>
    <dgm:pt modelId="{18198D9B-D65D-4041-BED9-F552F5AF2CE3}" type="sibTrans" cxnId="{E5631EC0-A605-2844-A778-91C06975C2C3}">
      <dgm:prSet/>
      <dgm:spPr/>
      <dgm:t>
        <a:bodyPr/>
        <a:lstStyle/>
        <a:p>
          <a:endParaRPr lang="en-US"/>
        </a:p>
      </dgm:t>
    </dgm:pt>
    <dgm:pt modelId="{7AFDF263-8BBB-4C48-8EE7-9E0E68E36A32}" type="pres">
      <dgm:prSet presAssocID="{F5579920-2189-024A-9696-B1C5C45F0E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28EA2A-97B2-4E48-8286-BFDD40F321AB}" type="pres">
      <dgm:prSet presAssocID="{D80E9DCC-79D3-144C-A6B3-1A119DF75E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831EB-F427-AB46-A471-A20D1F3FE4E7}" type="pres">
      <dgm:prSet presAssocID="{D80E9DCC-79D3-144C-A6B3-1A119DF75E2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65184-9AE1-4284-8D36-B14DC5EB8887}" type="presOf" srcId="{26E8938D-A351-8341-BF39-B97E92260196}" destId="{FF4831EB-F427-AB46-A471-A20D1F3FE4E7}" srcOrd="0" destOrd="2" presId="urn:microsoft.com/office/officeart/2005/8/layout/vList2"/>
    <dgm:cxn modelId="{001C21FA-36AE-1A41-8B79-A8C548358BE1}" srcId="{F5579920-2189-024A-9696-B1C5C45F0E15}" destId="{D80E9DCC-79D3-144C-A6B3-1A119DF75E2B}" srcOrd="0" destOrd="0" parTransId="{AF628DEE-C52D-CC44-B09E-B4D1B9C58FDD}" sibTransId="{BD98E4BB-5B57-EB4B-9356-11BABD875D8A}"/>
    <dgm:cxn modelId="{F03E1F8C-2B42-41C4-88D4-3403F9C1D558}" type="presOf" srcId="{A5560F06-B625-8E44-99DB-532B2EC132A9}" destId="{FF4831EB-F427-AB46-A471-A20D1F3FE4E7}" srcOrd="0" destOrd="0" presId="urn:microsoft.com/office/officeart/2005/8/layout/vList2"/>
    <dgm:cxn modelId="{33C3C6AB-5882-5F44-A70B-519F375F8BCF}" srcId="{D80E9DCC-79D3-144C-A6B3-1A119DF75E2B}" destId="{A5560F06-B625-8E44-99DB-532B2EC132A9}" srcOrd="0" destOrd="0" parTransId="{49739994-98E5-8740-93FC-8F0552893141}" sibTransId="{6C7EA8CA-5412-424A-AA3C-59266C5ACDB7}"/>
    <dgm:cxn modelId="{5E2F3444-ABD7-471A-A616-66DB19943563}" type="presOf" srcId="{563A2276-C216-A848-A409-12235D0048C2}" destId="{FF4831EB-F427-AB46-A471-A20D1F3FE4E7}" srcOrd="0" destOrd="1" presId="urn:microsoft.com/office/officeart/2005/8/layout/vList2"/>
    <dgm:cxn modelId="{53495274-E208-4854-B7D4-178139A43655}" type="presOf" srcId="{F5579920-2189-024A-9696-B1C5C45F0E15}" destId="{7AFDF263-8BBB-4C48-8EE7-9E0E68E36A32}" srcOrd="0" destOrd="0" presId="urn:microsoft.com/office/officeart/2005/8/layout/vList2"/>
    <dgm:cxn modelId="{E5631EC0-A605-2844-A778-91C06975C2C3}" srcId="{D80E9DCC-79D3-144C-A6B3-1A119DF75E2B}" destId="{26E8938D-A351-8341-BF39-B97E92260196}" srcOrd="2" destOrd="0" parTransId="{E42D268F-DDCE-8B4B-BE21-0D7AE11FF93E}" sibTransId="{18198D9B-D65D-4041-BED9-F552F5AF2CE3}"/>
    <dgm:cxn modelId="{25284BFE-0032-BF46-8685-C138205E35D4}" srcId="{D80E9DCC-79D3-144C-A6B3-1A119DF75E2B}" destId="{563A2276-C216-A848-A409-12235D0048C2}" srcOrd="1" destOrd="0" parTransId="{3E03D8B5-2124-EF4E-B3D0-C08DB30D25D7}" sibTransId="{FD138869-1C47-B74C-961C-C95C0835C528}"/>
    <dgm:cxn modelId="{A540DF8D-38A6-48B0-BD32-857665CA9A22}" type="presOf" srcId="{D80E9DCC-79D3-144C-A6B3-1A119DF75E2B}" destId="{5628EA2A-97B2-4E48-8286-BFDD40F321AB}" srcOrd="0" destOrd="0" presId="urn:microsoft.com/office/officeart/2005/8/layout/vList2"/>
    <dgm:cxn modelId="{3FC85FDE-C23B-470A-A0E0-C02FB6129804}" type="presParOf" srcId="{7AFDF263-8BBB-4C48-8EE7-9E0E68E36A32}" destId="{5628EA2A-97B2-4E48-8286-BFDD40F321AB}" srcOrd="0" destOrd="0" presId="urn:microsoft.com/office/officeart/2005/8/layout/vList2"/>
    <dgm:cxn modelId="{BE36C93B-57DC-4993-B541-5030B561B2B1}" type="presParOf" srcId="{7AFDF263-8BBB-4C48-8EE7-9E0E68E36A32}" destId="{FF4831EB-F427-AB46-A471-A20D1F3FE4E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25C99C-E2DC-4F4C-B9BB-BC652BF04408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31A53D-7F70-4249-88D2-C6941A47B34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Akuntansi</a:t>
          </a:r>
          <a:r>
            <a:rPr lang="en-US" dirty="0" smtClean="0"/>
            <a:t> </a:t>
          </a:r>
          <a:r>
            <a:rPr lang="en-US" dirty="0" err="1" smtClean="0"/>
            <a:t>melaporkan</a:t>
          </a:r>
          <a:r>
            <a:rPr lang="en-US" dirty="0" smtClean="0"/>
            <a:t> </a:t>
          </a:r>
          <a:r>
            <a:rPr lang="en-US" dirty="0" err="1" smtClean="0"/>
            <a:t>pendapatan</a:t>
          </a:r>
          <a:r>
            <a:rPr lang="en-US" dirty="0" smtClean="0"/>
            <a:t> yang </a:t>
          </a:r>
          <a:r>
            <a:rPr lang="en-US" dirty="0" err="1" smtClean="0"/>
            <a:t>diterima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segmen-segmen</a:t>
          </a:r>
          <a:r>
            <a:rPr lang="en-US" dirty="0" smtClean="0"/>
            <a:t> </a:t>
          </a:r>
          <a:r>
            <a:rPr lang="en-US" dirty="0" err="1" smtClean="0"/>
            <a:t>bisnis</a:t>
          </a:r>
          <a:r>
            <a:rPr lang="en-US" dirty="0" smtClean="0"/>
            <a:t> yang </a:t>
          </a:r>
          <a:r>
            <a:rPr lang="en-US" dirty="0" err="1" smtClean="0"/>
            <a:t>berbeda</a:t>
          </a:r>
          <a:r>
            <a:rPr lang="en-US" dirty="0" smtClean="0"/>
            <a:t>. </a:t>
          </a:r>
          <a:endParaRPr lang="en-US" dirty="0"/>
        </a:p>
      </dgm:t>
    </dgm:pt>
    <dgm:pt modelId="{5C116681-CDC5-0E45-94A0-20B2FED78EB1}" type="parTrans" cxnId="{3DED5846-FE83-024D-9EFA-D7C0CAD1042C}">
      <dgm:prSet/>
      <dgm:spPr/>
      <dgm:t>
        <a:bodyPr/>
        <a:lstStyle/>
        <a:p>
          <a:endParaRPr lang="en-US"/>
        </a:p>
      </dgm:t>
    </dgm:pt>
    <dgm:pt modelId="{406DEF18-9AA7-CB40-A747-FC3A49E53AA1}" type="sibTrans" cxnId="{3DED5846-FE83-024D-9EFA-D7C0CAD1042C}">
      <dgm:prSet/>
      <dgm:spPr/>
      <dgm:t>
        <a:bodyPr/>
        <a:lstStyle/>
        <a:p>
          <a:endParaRPr lang="en-US"/>
        </a:p>
      </dgm:t>
    </dgm:pt>
    <dgm:pt modelId="{FDE3C542-D8A2-A744-90F7-378BB9E501A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dirty="0" err="1" smtClean="0"/>
            <a:t>Bisnis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tersegmentasi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regional, </a:t>
          </a:r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jasa</a:t>
          </a:r>
          <a:r>
            <a:rPr lang="en-US" dirty="0" smtClean="0"/>
            <a:t>,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jenis</a:t>
          </a:r>
          <a:r>
            <a:rPr lang="en-US" dirty="0" smtClean="0"/>
            <a:t> </a:t>
          </a:r>
          <a:r>
            <a:rPr lang="en-US" dirty="0" err="1" smtClean="0"/>
            <a:t>konsumen</a:t>
          </a:r>
          <a:r>
            <a:rPr lang="en-US" dirty="0" smtClean="0"/>
            <a:t>.</a:t>
          </a:r>
          <a:endParaRPr lang="en-US" dirty="0"/>
        </a:p>
      </dgm:t>
    </dgm:pt>
    <dgm:pt modelId="{06217F24-31BB-DB4E-B310-76B2E1080CD3}" type="parTrans" cxnId="{B8BC9522-1601-714B-B916-3A5CFA675F1D}">
      <dgm:prSet/>
      <dgm:spPr/>
      <dgm:t>
        <a:bodyPr/>
        <a:lstStyle/>
        <a:p>
          <a:endParaRPr lang="en-US"/>
        </a:p>
      </dgm:t>
    </dgm:pt>
    <dgm:pt modelId="{E0DC17C0-364B-0647-B645-EC5D5A6473EC}" type="sibTrans" cxnId="{B8BC9522-1601-714B-B916-3A5CFA675F1D}">
      <dgm:prSet/>
      <dgm:spPr/>
      <dgm:t>
        <a:bodyPr/>
        <a:lstStyle/>
        <a:p>
          <a:endParaRPr lang="en-US"/>
        </a:p>
      </dgm:t>
    </dgm:pt>
    <dgm:pt modelId="{8E2CF7BF-83C9-064E-A46B-47FD4DC394CA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dirty="0" err="1" smtClean="0"/>
            <a:t>Pendapatan</a:t>
          </a:r>
          <a:r>
            <a:rPr lang="en-US" dirty="0" smtClean="0"/>
            <a:t> </a:t>
          </a:r>
          <a:r>
            <a:rPr lang="en-US" dirty="0" err="1" smtClean="0"/>
            <a:t>segmen</a:t>
          </a:r>
          <a:r>
            <a:rPr lang="en-US" dirty="0" smtClean="0"/>
            <a:t> </a:t>
          </a:r>
          <a:r>
            <a:rPr lang="en-US" dirty="0" err="1" smtClean="0"/>
            <a:t>ditetapkan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data </a:t>
          </a:r>
          <a:r>
            <a:rPr lang="en-US" dirty="0" err="1" smtClean="0"/>
            <a:t>faktur</a:t>
          </a:r>
          <a:r>
            <a:rPr lang="en-US" dirty="0" smtClean="0"/>
            <a:t> yang </a:t>
          </a:r>
          <a:r>
            <a:rPr lang="en-US" dirty="0" err="1" smtClean="0"/>
            <a:t>dimasukkan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akuntansi</a:t>
          </a:r>
          <a:r>
            <a:rPr lang="en-US" dirty="0" smtClean="0"/>
            <a:t>.</a:t>
          </a:r>
          <a:endParaRPr lang="en-US" dirty="0"/>
        </a:p>
      </dgm:t>
    </dgm:pt>
    <dgm:pt modelId="{7F524B4E-9DD1-1E46-BFA6-71748B626172}" type="parTrans" cxnId="{367CF0FD-66BE-7E4E-816E-4D0C9D6FB4B0}">
      <dgm:prSet/>
      <dgm:spPr/>
      <dgm:t>
        <a:bodyPr/>
        <a:lstStyle/>
        <a:p>
          <a:endParaRPr lang="en-US"/>
        </a:p>
      </dgm:t>
    </dgm:pt>
    <dgm:pt modelId="{CD8FEFFA-B825-3243-A5B9-093C4609A963}" type="sibTrans" cxnId="{367CF0FD-66BE-7E4E-816E-4D0C9D6FB4B0}">
      <dgm:prSet/>
      <dgm:spPr/>
      <dgm:t>
        <a:bodyPr/>
        <a:lstStyle/>
        <a:p>
          <a:endParaRPr lang="en-US"/>
        </a:p>
      </dgm:t>
    </dgm:pt>
    <dgm:pt modelId="{8C35387E-AE21-B043-AABD-E7C4AFF00529}" type="pres">
      <dgm:prSet presAssocID="{E625C99C-E2DC-4F4C-B9BB-BC652BF044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D980C7-A545-D744-9E2A-9E6AB3409E08}" type="pres">
      <dgm:prSet presAssocID="{DF31A53D-7F70-4249-88D2-C6941A47B3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4266A-441E-7340-BB22-783E77E3C361}" type="pres">
      <dgm:prSet presAssocID="{406DEF18-9AA7-CB40-A747-FC3A49E53AA1}" presName="spacer" presStyleCnt="0"/>
      <dgm:spPr/>
    </dgm:pt>
    <dgm:pt modelId="{200BCA19-B6CF-544B-86D4-51ECF1F32E88}" type="pres">
      <dgm:prSet presAssocID="{FDE3C542-D8A2-A744-90F7-378BB9E501A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52E06-A2E2-A94A-B985-ED7C2AD63D5A}" type="pres">
      <dgm:prSet presAssocID="{E0DC17C0-364B-0647-B645-EC5D5A6473EC}" presName="spacer" presStyleCnt="0"/>
      <dgm:spPr/>
    </dgm:pt>
    <dgm:pt modelId="{B52B19CB-5645-8447-B6AC-4CFB72295055}" type="pres">
      <dgm:prSet presAssocID="{8E2CF7BF-83C9-064E-A46B-47FD4DC394C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760AC4-2079-4293-AD0B-BB51D081B476}" type="presOf" srcId="{FDE3C542-D8A2-A744-90F7-378BB9E501A3}" destId="{200BCA19-B6CF-544B-86D4-51ECF1F32E88}" srcOrd="0" destOrd="0" presId="urn:microsoft.com/office/officeart/2005/8/layout/vList2"/>
    <dgm:cxn modelId="{367CF0FD-66BE-7E4E-816E-4D0C9D6FB4B0}" srcId="{E625C99C-E2DC-4F4C-B9BB-BC652BF04408}" destId="{8E2CF7BF-83C9-064E-A46B-47FD4DC394CA}" srcOrd="2" destOrd="0" parTransId="{7F524B4E-9DD1-1E46-BFA6-71748B626172}" sibTransId="{CD8FEFFA-B825-3243-A5B9-093C4609A963}"/>
    <dgm:cxn modelId="{817D9F06-B1D4-4697-8318-B2A202496D19}" type="presOf" srcId="{8E2CF7BF-83C9-064E-A46B-47FD4DC394CA}" destId="{B52B19CB-5645-8447-B6AC-4CFB72295055}" srcOrd="0" destOrd="0" presId="urn:microsoft.com/office/officeart/2005/8/layout/vList2"/>
    <dgm:cxn modelId="{0E8064FA-5E38-48FB-98D8-D9D5114FE1ED}" type="presOf" srcId="{E625C99C-E2DC-4F4C-B9BB-BC652BF04408}" destId="{8C35387E-AE21-B043-AABD-E7C4AFF00529}" srcOrd="0" destOrd="0" presId="urn:microsoft.com/office/officeart/2005/8/layout/vList2"/>
    <dgm:cxn modelId="{B8BC9522-1601-714B-B916-3A5CFA675F1D}" srcId="{E625C99C-E2DC-4F4C-B9BB-BC652BF04408}" destId="{FDE3C542-D8A2-A744-90F7-378BB9E501A3}" srcOrd="1" destOrd="0" parTransId="{06217F24-31BB-DB4E-B310-76B2E1080CD3}" sibTransId="{E0DC17C0-364B-0647-B645-EC5D5A6473EC}"/>
    <dgm:cxn modelId="{3DED5846-FE83-024D-9EFA-D7C0CAD1042C}" srcId="{E625C99C-E2DC-4F4C-B9BB-BC652BF04408}" destId="{DF31A53D-7F70-4249-88D2-C6941A47B343}" srcOrd="0" destOrd="0" parTransId="{5C116681-CDC5-0E45-94A0-20B2FED78EB1}" sibTransId="{406DEF18-9AA7-CB40-A747-FC3A49E53AA1}"/>
    <dgm:cxn modelId="{80DA1EF1-62EB-4A5F-932E-D82A6377A92B}" type="presOf" srcId="{DF31A53D-7F70-4249-88D2-C6941A47B343}" destId="{8ED980C7-A545-D744-9E2A-9E6AB3409E08}" srcOrd="0" destOrd="0" presId="urn:microsoft.com/office/officeart/2005/8/layout/vList2"/>
    <dgm:cxn modelId="{1BA8F4C1-9EB1-4B4C-8335-9FA2C96DBEA9}" type="presParOf" srcId="{8C35387E-AE21-B043-AABD-E7C4AFF00529}" destId="{8ED980C7-A545-D744-9E2A-9E6AB3409E08}" srcOrd="0" destOrd="0" presId="urn:microsoft.com/office/officeart/2005/8/layout/vList2"/>
    <dgm:cxn modelId="{01E96422-951F-4EF4-8976-C1CFBEB14A72}" type="presParOf" srcId="{8C35387E-AE21-B043-AABD-E7C4AFF00529}" destId="{AAF4266A-441E-7340-BB22-783E77E3C361}" srcOrd="1" destOrd="0" presId="urn:microsoft.com/office/officeart/2005/8/layout/vList2"/>
    <dgm:cxn modelId="{97E11CB3-145F-4014-AB22-4529F6BA7755}" type="presParOf" srcId="{8C35387E-AE21-B043-AABD-E7C4AFF00529}" destId="{200BCA19-B6CF-544B-86D4-51ECF1F32E88}" srcOrd="2" destOrd="0" presId="urn:microsoft.com/office/officeart/2005/8/layout/vList2"/>
    <dgm:cxn modelId="{4907EB18-AC57-4F89-B024-B90F77A1DBFA}" type="presParOf" srcId="{8C35387E-AE21-B043-AABD-E7C4AFF00529}" destId="{01C52E06-A2E2-A94A-B985-ED7C2AD63D5A}" srcOrd="3" destOrd="0" presId="urn:microsoft.com/office/officeart/2005/8/layout/vList2"/>
    <dgm:cxn modelId="{0DFF5499-C0E9-4748-82D7-279808AAE35C}" type="presParOf" srcId="{8C35387E-AE21-B043-AABD-E7C4AFF00529}" destId="{B52B19CB-5645-8447-B6AC-4CFB722950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762257-88A7-614F-BDF1-B4A89DFBF786}">
      <dsp:nvSpPr>
        <dsp:cNvPr id="0" name=""/>
        <dsp:cNvSpPr/>
      </dsp:nvSpPr>
      <dsp:spPr>
        <a:xfrm>
          <a:off x="0" y="190875"/>
          <a:ext cx="7848600" cy="798524"/>
        </a:xfrm>
        <a:prstGeom prst="roundRect">
          <a:avLst/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Pengendalian</a:t>
          </a:r>
          <a:r>
            <a:rPr lang="en-US" sz="3500" kern="1200" dirty="0" smtClean="0"/>
            <a:t> Internal</a:t>
          </a:r>
          <a:endParaRPr lang="en-US" sz="3500" kern="1200" dirty="0"/>
        </a:p>
      </dsp:txBody>
      <dsp:txXfrm>
        <a:off x="0" y="190875"/>
        <a:ext cx="7848600" cy="798524"/>
      </dsp:txXfrm>
    </dsp:sp>
    <dsp:sp modelId="{3031E604-C509-6548-84A9-A9F4A62302F3}">
      <dsp:nvSpPr>
        <dsp:cNvPr id="0" name=""/>
        <dsp:cNvSpPr/>
      </dsp:nvSpPr>
      <dsp:spPr>
        <a:xfrm>
          <a:off x="0" y="989400"/>
          <a:ext cx="7848600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93" tIns="44450" rIns="248920" bIns="44450" numCol="1" spcCol="1270" anchor="t" anchorCtr="0">
          <a:noAutofit/>
        </a:bodyPr>
        <a:lstStyle/>
        <a:p>
          <a:pPr marL="228600" lvl="1" indent="-228600" algn="just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err="1" smtClean="0"/>
            <a:t>Kebijakan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prosedur</a:t>
          </a:r>
          <a:r>
            <a:rPr lang="en-US" sz="2700" kern="1200" dirty="0" smtClean="0"/>
            <a:t> yang </a:t>
          </a:r>
          <a:r>
            <a:rPr lang="fi-FI" sz="2700" kern="1200" dirty="0" smtClean="0"/>
            <a:t>melindungi aset dari penyalahgunaan, memastikan keakuratan informasi bisnis, serta </a:t>
          </a:r>
          <a:r>
            <a:rPr lang="en-US" sz="2700" kern="1200" dirty="0" err="1" smtClean="0"/>
            <a:t>memastikan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hukum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peraturan</a:t>
          </a:r>
          <a:r>
            <a:rPr lang="en-US" sz="2700" kern="1200" dirty="0" smtClean="0"/>
            <a:t> yang </a:t>
          </a:r>
          <a:r>
            <a:rPr lang="en-US" sz="2700" kern="1200" dirty="0" err="1" smtClean="0"/>
            <a:t>berlaku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telah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diikuti</a:t>
          </a:r>
          <a:r>
            <a:rPr lang="en-US" sz="2700" kern="1200" dirty="0" smtClean="0"/>
            <a:t>.</a:t>
          </a:r>
          <a:endParaRPr lang="en-US" sz="2700" kern="1200" dirty="0"/>
        </a:p>
      </dsp:txBody>
      <dsp:txXfrm>
        <a:off x="0" y="989400"/>
        <a:ext cx="7848600" cy="1449000"/>
      </dsp:txXfrm>
    </dsp:sp>
    <dsp:sp modelId="{364E5F49-36B9-D840-A542-043E6282D547}">
      <dsp:nvSpPr>
        <dsp:cNvPr id="0" name=""/>
        <dsp:cNvSpPr/>
      </dsp:nvSpPr>
      <dsp:spPr>
        <a:xfrm>
          <a:off x="0" y="2438400"/>
          <a:ext cx="7848600" cy="798524"/>
        </a:xfrm>
        <a:prstGeom prst="roundRect">
          <a:avLst/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Metode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Pengolahan</a:t>
          </a:r>
          <a:r>
            <a:rPr lang="en-US" sz="3500" kern="1200" dirty="0" smtClean="0"/>
            <a:t> </a:t>
          </a:r>
          <a:endParaRPr lang="en-US" sz="3500" kern="1200" dirty="0"/>
        </a:p>
      </dsp:txBody>
      <dsp:txXfrm>
        <a:off x="0" y="2438400"/>
        <a:ext cx="7848600" cy="798524"/>
      </dsp:txXfrm>
    </dsp:sp>
    <dsp:sp modelId="{DB66E08B-6C1E-0C4B-BB1F-24A3C1F30F6E}">
      <dsp:nvSpPr>
        <dsp:cNvPr id="0" name=""/>
        <dsp:cNvSpPr/>
      </dsp:nvSpPr>
      <dsp:spPr>
        <a:xfrm>
          <a:off x="0" y="3236924"/>
          <a:ext cx="7848600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93" tIns="44450" rIns="248920" bIns="44450" numCol="1" spcCol="1270" anchor="t" anchorCtr="0">
          <a:noAutofit/>
        </a:bodyPr>
        <a:lstStyle/>
        <a:p>
          <a:pPr marL="228600" lvl="1" indent="-228600" algn="just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1" kern="1200" dirty="0" err="1" smtClean="0"/>
            <a:t>Metode</a:t>
          </a:r>
          <a:r>
            <a:rPr lang="en-US" sz="2700" b="1" kern="1200" dirty="0" smtClean="0"/>
            <a:t> </a:t>
          </a:r>
          <a:r>
            <a:rPr lang="en-US" sz="2700" b="1" kern="1200" dirty="0" err="1" smtClean="0"/>
            <a:t>pengolahan</a:t>
          </a:r>
          <a:r>
            <a:rPr lang="en-US" sz="2700" b="1" kern="1200" dirty="0" smtClean="0"/>
            <a:t> </a:t>
          </a:r>
          <a:r>
            <a:rPr lang="en-US" sz="2700" b="0" kern="1200" dirty="0" err="1" smtClean="0"/>
            <a:t>kebijakan</a:t>
          </a:r>
          <a:r>
            <a:rPr lang="en-US" sz="2700" b="0" kern="1200" dirty="0" smtClean="0"/>
            <a:t> </a:t>
          </a:r>
          <a:r>
            <a:rPr lang="en-US" sz="2700" b="0" kern="1200" dirty="0" err="1" smtClean="0"/>
            <a:t>dan</a:t>
          </a:r>
          <a:r>
            <a:rPr lang="en-US" sz="2700" b="0" kern="1200" dirty="0" smtClean="0"/>
            <a:t> </a:t>
          </a:r>
          <a:r>
            <a:rPr lang="en-US" sz="2700" b="0" kern="1200" dirty="0" err="1" smtClean="0"/>
            <a:t>prosedur</a:t>
          </a:r>
          <a:r>
            <a:rPr lang="en-US" sz="2700" b="0" kern="1200" dirty="0" smtClean="0"/>
            <a:t> yang </a:t>
          </a:r>
          <a:r>
            <a:rPr lang="fi-FI" sz="2700" b="0" kern="1200" dirty="0" smtClean="0"/>
            <a:t>melindungi aset dari penyalahgunaan, memastikan keakuratan informasi bisnis, serta </a:t>
          </a:r>
          <a:r>
            <a:rPr lang="en-US" sz="2700" b="0" kern="1200" dirty="0" err="1" smtClean="0"/>
            <a:t>memastikan</a:t>
          </a:r>
          <a:r>
            <a:rPr lang="en-US" sz="2700" b="0" kern="1200" dirty="0" smtClean="0"/>
            <a:t> </a:t>
          </a:r>
          <a:r>
            <a:rPr lang="en-US" sz="2700" b="0" kern="1200" dirty="0" err="1" smtClean="0"/>
            <a:t>hukum</a:t>
          </a:r>
          <a:r>
            <a:rPr lang="en-US" sz="2700" b="0" kern="1200" dirty="0" smtClean="0"/>
            <a:t> </a:t>
          </a:r>
          <a:r>
            <a:rPr lang="en-US" sz="2700" b="0" kern="1200" dirty="0" err="1" smtClean="0"/>
            <a:t>dan</a:t>
          </a:r>
          <a:r>
            <a:rPr lang="en-US" sz="2700" b="0" kern="1200" dirty="0" smtClean="0"/>
            <a:t> </a:t>
          </a:r>
          <a:r>
            <a:rPr lang="en-US" sz="2700" b="0" kern="1200" dirty="0" err="1" smtClean="0"/>
            <a:t>peraturan</a:t>
          </a:r>
          <a:r>
            <a:rPr lang="en-US" sz="2700" b="0" kern="1200" dirty="0" smtClean="0"/>
            <a:t> yang </a:t>
          </a:r>
          <a:r>
            <a:rPr lang="en-US" sz="2700" b="0" kern="1200" dirty="0" err="1" smtClean="0"/>
            <a:t>berlaku</a:t>
          </a:r>
          <a:r>
            <a:rPr lang="en-US" sz="2700" b="0" kern="1200" dirty="0" smtClean="0"/>
            <a:t> </a:t>
          </a:r>
          <a:r>
            <a:rPr lang="en-US" sz="2700" b="0" kern="1200" dirty="0" err="1" smtClean="0"/>
            <a:t>telah</a:t>
          </a:r>
          <a:r>
            <a:rPr lang="en-US" sz="2700" b="0" kern="1200" dirty="0" smtClean="0"/>
            <a:t> </a:t>
          </a:r>
          <a:r>
            <a:rPr lang="en-US" sz="2700" b="0" kern="1200" dirty="0" err="1" smtClean="0"/>
            <a:t>diikuti</a:t>
          </a:r>
          <a:r>
            <a:rPr lang="en-US" sz="2700" b="0" kern="1200" dirty="0" smtClean="0"/>
            <a:t>.</a:t>
          </a:r>
          <a:endParaRPr lang="en-US" sz="2700" b="0" kern="1200" dirty="0"/>
        </a:p>
      </dsp:txBody>
      <dsp:txXfrm>
        <a:off x="0" y="3236924"/>
        <a:ext cx="7848600" cy="1449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8C0D2C-18C0-DA46-B5F9-3CEAE78AA385}">
      <dsp:nvSpPr>
        <dsp:cNvPr id="0" name=""/>
        <dsp:cNvSpPr/>
      </dsp:nvSpPr>
      <dsp:spPr>
        <a:xfrm>
          <a:off x="0" y="384846"/>
          <a:ext cx="7924800" cy="1157130"/>
        </a:xfrm>
        <a:prstGeom prst="roundRect">
          <a:avLst/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300" kern="1200" dirty="0" smtClean="0"/>
            <a:t>Sejumlah besar akun- akun individu yang memiliki kesamaan karakteristik dapat </a:t>
          </a:r>
          <a:r>
            <a:rPr lang="en-US" sz="2300" kern="1200" dirty="0" err="1" smtClean="0"/>
            <a:t>dikumpulkan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bersama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dalam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buku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besar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terpisah</a:t>
          </a:r>
          <a:r>
            <a:rPr lang="en-US" sz="2300" kern="1200" dirty="0" smtClean="0"/>
            <a:t> yang </a:t>
          </a:r>
          <a:r>
            <a:rPr lang="en-US" sz="2300" kern="1200" dirty="0" err="1" smtClean="0"/>
            <a:t>disebut</a:t>
          </a:r>
          <a:r>
            <a:rPr lang="en-US" sz="2300" kern="1200" dirty="0" smtClean="0"/>
            <a:t> </a:t>
          </a:r>
          <a:r>
            <a:rPr lang="en-US" sz="2300" b="1" kern="1200" dirty="0" err="1" smtClean="0"/>
            <a:t>buku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besar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pembantu</a:t>
          </a:r>
          <a:r>
            <a:rPr lang="en-US" sz="2300" b="1" kern="1200" dirty="0" smtClean="0"/>
            <a:t> </a:t>
          </a:r>
          <a:r>
            <a:rPr lang="en-US" sz="2300" kern="1200" dirty="0" smtClean="0"/>
            <a:t>(</a:t>
          </a:r>
          <a:r>
            <a:rPr lang="en-US" sz="2300" i="1" kern="1200" dirty="0" smtClean="0"/>
            <a:t>subsidiary ledger</a:t>
          </a:r>
          <a:r>
            <a:rPr lang="en-US" sz="2300" kern="1200" dirty="0" smtClean="0"/>
            <a:t>).</a:t>
          </a:r>
          <a:endParaRPr lang="en-US" sz="2300" kern="1200" dirty="0"/>
        </a:p>
      </dsp:txBody>
      <dsp:txXfrm>
        <a:off x="0" y="384846"/>
        <a:ext cx="7924800" cy="1157130"/>
      </dsp:txXfrm>
    </dsp:sp>
    <dsp:sp modelId="{B4709777-7590-F24C-AD7A-44BB2E8F8107}">
      <dsp:nvSpPr>
        <dsp:cNvPr id="0" name=""/>
        <dsp:cNvSpPr/>
      </dsp:nvSpPr>
      <dsp:spPr>
        <a:xfrm>
          <a:off x="0" y="1608216"/>
          <a:ext cx="7924800" cy="1157130"/>
        </a:xfrm>
        <a:prstGeom prst="roundRect">
          <a:avLst/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Buku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utama</a:t>
          </a:r>
          <a:r>
            <a:rPr lang="en-US" sz="2300" kern="1200" dirty="0" smtClean="0"/>
            <a:t> yang </a:t>
          </a:r>
          <a:r>
            <a:rPr lang="en-US" sz="2300" kern="1200" dirty="0" err="1" smtClean="0"/>
            <a:t>mencakup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seluruh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akun-akun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laporan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posisi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keuangan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laporan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laba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rugi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kemudian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disebut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buku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besar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umum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atau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sering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disebut</a:t>
          </a:r>
          <a:r>
            <a:rPr lang="en-US" sz="2300" kern="1200" dirty="0" smtClean="0"/>
            <a:t> </a:t>
          </a:r>
          <a:r>
            <a:rPr lang="en-US" sz="2300" b="1" kern="1200" dirty="0" err="1" smtClean="0"/>
            <a:t>buku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besar</a:t>
          </a:r>
          <a:r>
            <a:rPr lang="en-US" sz="2300" b="1" kern="1200" dirty="0" smtClean="0"/>
            <a:t> </a:t>
          </a:r>
          <a:r>
            <a:rPr lang="en-US" sz="2300" kern="1200" dirty="0" smtClean="0"/>
            <a:t>(</a:t>
          </a:r>
          <a:r>
            <a:rPr lang="en-US" sz="2300" i="1" kern="1200" dirty="0" smtClean="0"/>
            <a:t>general ledger</a:t>
          </a:r>
          <a:r>
            <a:rPr lang="en-US" sz="2300" kern="1200" dirty="0" smtClean="0"/>
            <a:t>).</a:t>
          </a:r>
          <a:endParaRPr lang="en-US" sz="2300" kern="1200" dirty="0"/>
        </a:p>
      </dsp:txBody>
      <dsp:txXfrm>
        <a:off x="0" y="1608216"/>
        <a:ext cx="7924800" cy="1157130"/>
      </dsp:txXfrm>
    </dsp:sp>
    <dsp:sp modelId="{707D222D-38E0-584F-AC28-DDC03667E293}">
      <dsp:nvSpPr>
        <dsp:cNvPr id="0" name=""/>
        <dsp:cNvSpPr/>
      </dsp:nvSpPr>
      <dsp:spPr>
        <a:xfrm>
          <a:off x="0" y="2831586"/>
          <a:ext cx="7924800" cy="1157130"/>
        </a:xfrm>
        <a:prstGeom prst="roundRect">
          <a:avLst/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Setiap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buku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besar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pembantu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diwakili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oleh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suatu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akun</a:t>
          </a:r>
          <a:r>
            <a:rPr lang="en-US" sz="2300" kern="1200" dirty="0" smtClean="0"/>
            <a:t> yang </a:t>
          </a:r>
          <a:r>
            <a:rPr lang="en-US" sz="2300" kern="1200" dirty="0" err="1" smtClean="0"/>
            <a:t>merangkum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saldo</a:t>
          </a:r>
          <a:r>
            <a:rPr lang="en-US" sz="2300" kern="1200" dirty="0" smtClean="0"/>
            <a:t>, yang </a:t>
          </a:r>
          <a:r>
            <a:rPr lang="en-US" sz="2300" kern="1200" dirty="0" err="1" smtClean="0"/>
            <a:t>disebut</a:t>
          </a:r>
          <a:r>
            <a:rPr lang="en-US" sz="2300" kern="1200" dirty="0" smtClean="0"/>
            <a:t> </a:t>
          </a:r>
          <a:r>
            <a:rPr lang="en-US" sz="2300" b="1" kern="1200" dirty="0" err="1" smtClean="0"/>
            <a:t>akun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pengendali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atau</a:t>
          </a:r>
          <a:r>
            <a:rPr lang="en-US" sz="2300" kern="1200" dirty="0" smtClean="0"/>
            <a:t> </a:t>
          </a:r>
          <a:r>
            <a:rPr lang="en-US" sz="2300" b="1" kern="1200" dirty="0" err="1" smtClean="0"/>
            <a:t>akun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induk</a:t>
          </a:r>
          <a:r>
            <a:rPr lang="en-US" sz="2300" b="1" kern="1200" dirty="0" smtClean="0"/>
            <a:t> </a:t>
          </a:r>
          <a:r>
            <a:rPr lang="en-US" sz="2300" kern="1200" dirty="0" smtClean="0"/>
            <a:t>(</a:t>
          </a:r>
          <a:r>
            <a:rPr lang="en-US" sz="2300" i="1" kern="1200" dirty="0" smtClean="0"/>
            <a:t>controlling account</a:t>
          </a:r>
          <a:r>
            <a:rPr lang="en-US" sz="2300" kern="1200" dirty="0" smtClean="0"/>
            <a:t>).</a:t>
          </a:r>
          <a:endParaRPr lang="en-US" sz="2300" kern="1200" dirty="0"/>
        </a:p>
      </dsp:txBody>
      <dsp:txXfrm>
        <a:off x="0" y="2831586"/>
        <a:ext cx="7924800" cy="11571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CD5EFB-587D-D94F-8A4C-13E2031C8D7F}">
      <dsp:nvSpPr>
        <dsp:cNvPr id="0" name=""/>
        <dsp:cNvSpPr/>
      </dsp:nvSpPr>
      <dsp:spPr>
        <a:xfrm>
          <a:off x="0" y="556724"/>
          <a:ext cx="7696200" cy="1330875"/>
        </a:xfrm>
        <a:prstGeom prst="roundRect">
          <a:avLst/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600" kern="1200" dirty="0" smtClean="0"/>
            <a:t>Semua transaksi yang melibatkan pembayaran kas dicatat dalam jurnal pengeluaran </a:t>
          </a:r>
          <a:r>
            <a:rPr lang="en-US" sz="2600" kern="1200" dirty="0" err="1" smtClean="0"/>
            <a:t>kas</a:t>
          </a:r>
          <a:r>
            <a:rPr lang="en-US" sz="2600" kern="1200" dirty="0" smtClean="0"/>
            <a:t>. </a:t>
          </a:r>
          <a:endParaRPr lang="en-US" sz="2600" kern="1200" dirty="0"/>
        </a:p>
      </dsp:txBody>
      <dsp:txXfrm>
        <a:off x="0" y="556724"/>
        <a:ext cx="7696200" cy="1330875"/>
      </dsp:txXfrm>
    </dsp:sp>
    <dsp:sp modelId="{F6400010-E4D9-0846-A14F-480339C80248}">
      <dsp:nvSpPr>
        <dsp:cNvPr id="0" name=""/>
        <dsp:cNvSpPr/>
      </dsp:nvSpPr>
      <dsp:spPr>
        <a:xfrm>
          <a:off x="0" y="2074800"/>
          <a:ext cx="7696200" cy="1330875"/>
        </a:xfrm>
        <a:prstGeom prst="roundRect">
          <a:avLst/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Jurnal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pengeluaran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kas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memiliki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kolom</a:t>
          </a:r>
          <a:r>
            <a:rPr lang="en-US" sz="2600" kern="1200" dirty="0" smtClean="0"/>
            <a:t> </a:t>
          </a:r>
          <a:r>
            <a:rPr lang="en-US" sz="2600" i="1" kern="1200" dirty="0" smtClean="0"/>
            <a:t>Cr. </a:t>
          </a:r>
          <a:r>
            <a:rPr lang="en-US" sz="2600" i="1" kern="1200" dirty="0" err="1" smtClean="0"/>
            <a:t>Kas</a:t>
          </a:r>
          <a:r>
            <a:rPr lang="en-US" sz="2600" kern="1200" dirty="0" smtClean="0"/>
            <a:t>. </a:t>
          </a:r>
          <a:r>
            <a:rPr lang="en-US" sz="2600" kern="1200" dirty="0" err="1" smtClean="0"/>
            <a:t>Jenis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transaksi</a:t>
          </a:r>
          <a:r>
            <a:rPr lang="en-US" sz="2600" kern="1200" dirty="0" smtClean="0"/>
            <a:t> yang </a:t>
          </a:r>
          <a:r>
            <a:rPr lang="en-US" sz="2600" kern="1200" dirty="0" err="1" smtClean="0"/>
            <a:t>dicatat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seberapa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sering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transaksi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tersebut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terjadi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menentukan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judul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kolom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lainnya</a:t>
          </a:r>
          <a:r>
            <a:rPr lang="en-US" sz="2600" kern="1200" dirty="0" smtClean="0"/>
            <a:t>.  </a:t>
          </a:r>
          <a:endParaRPr lang="en-US" sz="2600" kern="1200" dirty="0"/>
        </a:p>
      </dsp:txBody>
      <dsp:txXfrm>
        <a:off x="0" y="2074800"/>
        <a:ext cx="7696200" cy="13308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28EA2A-97B2-4E48-8286-BFDD40F321AB}">
      <dsp:nvSpPr>
        <dsp:cNvPr id="0" name=""/>
        <dsp:cNvSpPr/>
      </dsp:nvSpPr>
      <dsp:spPr>
        <a:xfrm>
          <a:off x="0" y="79139"/>
          <a:ext cx="8001000" cy="1015560"/>
        </a:xfrm>
        <a:prstGeom prst="roundRect">
          <a:avLst/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Sistem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akuntansi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terkomputerisasi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memiliki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tiga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keuntungan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utama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seperti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berikut</a:t>
          </a:r>
          <a:r>
            <a:rPr lang="en-US" sz="2800" kern="1200" dirty="0" smtClean="0"/>
            <a:t>.</a:t>
          </a:r>
          <a:endParaRPr lang="en-US" sz="2800" kern="1200" dirty="0"/>
        </a:p>
      </dsp:txBody>
      <dsp:txXfrm>
        <a:off x="0" y="79139"/>
        <a:ext cx="8001000" cy="1015560"/>
      </dsp:txXfrm>
    </dsp:sp>
    <dsp:sp modelId="{FF4831EB-F427-AB46-A471-A20D1F3FE4E7}">
      <dsp:nvSpPr>
        <dsp:cNvPr id="0" name=""/>
        <dsp:cNvSpPr/>
      </dsp:nvSpPr>
      <dsp:spPr>
        <a:xfrm>
          <a:off x="0" y="1094700"/>
          <a:ext cx="8001000" cy="3245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5560" rIns="199136" bIns="35560" numCol="1" spcCol="1270" anchor="t" anchorCtr="0">
          <a:noAutofit/>
        </a:bodyPr>
        <a:lstStyle/>
        <a:p>
          <a:pPr marL="228600" lvl="1" indent="-228600" algn="just" defTabSz="977900" rtl="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Sistem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terkomputerisasi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menyederhanakan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proses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penyimpanan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catatan</a:t>
          </a:r>
          <a:r>
            <a:rPr lang="en-US" sz="2200" kern="1200" dirty="0" smtClean="0"/>
            <a:t>. </a:t>
          </a:r>
          <a:r>
            <a:rPr lang="en-US" sz="2200" kern="1200" dirty="0" err="1" smtClean="0"/>
            <a:t>Transaksi</a:t>
          </a:r>
          <a:r>
            <a:rPr lang="en-US" sz="2200" kern="1200" dirty="0" smtClean="0"/>
            <a:t> </a:t>
          </a:r>
          <a:r>
            <a:rPr lang="sv-SE" sz="2200" kern="1200" dirty="0" smtClean="0"/>
            <a:t>dicatat dalam bentuk elektronik dan pada saat yang sama, </a:t>
          </a:r>
          <a:r>
            <a:rPr lang="sv-SE" sz="2200" kern="1200" dirty="0" smtClean="0"/>
            <a:t>di-</a:t>
          </a:r>
          <a:r>
            <a:rPr lang="sv-SE" sz="2200" i="1" kern="1200" dirty="0" smtClean="0"/>
            <a:t>posting</a:t>
          </a:r>
          <a:r>
            <a:rPr lang="sv-SE" sz="2200" kern="1200" dirty="0" smtClean="0"/>
            <a:t> </a:t>
          </a:r>
          <a:r>
            <a:rPr lang="sv-SE" sz="2200" kern="1200" dirty="0" smtClean="0"/>
            <a:t>secara elektronik </a:t>
          </a:r>
          <a:r>
            <a:rPr lang="en-US" sz="2200" kern="1200" dirty="0" err="1" smtClean="0"/>
            <a:t>ke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akun-akun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buku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besar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buku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besar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pembantu</a:t>
          </a:r>
          <a:r>
            <a:rPr lang="en-US" sz="2200" kern="1200" dirty="0" smtClean="0"/>
            <a:t>.</a:t>
          </a:r>
          <a:endParaRPr lang="en-US" sz="2200" kern="1200" dirty="0"/>
        </a:p>
        <a:p>
          <a:pPr marL="228600" lvl="1" indent="-228600" algn="just" defTabSz="977900" rtl="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Sistem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terkomputerisasi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secara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umum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lebih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akurat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dibandingkan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sistem</a:t>
          </a:r>
          <a:r>
            <a:rPr lang="en-US" sz="2200" kern="1200" dirty="0" smtClean="0"/>
            <a:t> manual.</a:t>
          </a:r>
          <a:endParaRPr lang="en-US" sz="2200" kern="1200" dirty="0"/>
        </a:p>
        <a:p>
          <a:pPr marL="228600" lvl="1" indent="-228600" algn="just" defTabSz="977900" rtl="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2200" kern="1200" dirty="0" smtClean="0"/>
            <a:t>Sistem terkomputerisasi menyediakan informasi saldo akun terkini untuk </a:t>
          </a:r>
          <a:r>
            <a:rPr lang="sv-SE" sz="2200" kern="1200" dirty="0" smtClean="0"/>
            <a:t>mendukung pengambilan keputusan karena saldo akun </a:t>
          </a:r>
          <a:r>
            <a:rPr lang="sv-SE" sz="2200" kern="1200" dirty="0" smtClean="0"/>
            <a:t>di-</a:t>
          </a:r>
          <a:r>
            <a:rPr lang="sv-SE" sz="2200" i="1" kern="1200" dirty="0" smtClean="0"/>
            <a:t>posting</a:t>
          </a:r>
          <a:r>
            <a:rPr lang="sv-SE" sz="2200" kern="1200" dirty="0" smtClean="0"/>
            <a:t> </a:t>
          </a:r>
          <a:r>
            <a:rPr lang="sv-SE" sz="2200" kern="1200" dirty="0" smtClean="0"/>
            <a:t>sejak transaksi </a:t>
          </a:r>
          <a:r>
            <a:rPr lang="en-US" sz="2200" kern="1200" dirty="0" err="1" smtClean="0"/>
            <a:t>muncul</a:t>
          </a:r>
          <a:r>
            <a:rPr lang="en-US" sz="2200" kern="1200" dirty="0" smtClean="0"/>
            <a:t>.</a:t>
          </a:r>
          <a:endParaRPr lang="en-US" sz="2200" kern="1200" dirty="0"/>
        </a:p>
      </dsp:txBody>
      <dsp:txXfrm>
        <a:off x="0" y="1094700"/>
        <a:ext cx="8001000" cy="32457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D980C7-A545-D744-9E2A-9E6AB3409E08}">
      <dsp:nvSpPr>
        <dsp:cNvPr id="0" name=""/>
        <dsp:cNvSpPr/>
      </dsp:nvSpPr>
      <dsp:spPr>
        <a:xfrm>
          <a:off x="0" y="52094"/>
          <a:ext cx="7772400" cy="1458990"/>
        </a:xfrm>
        <a:prstGeom prst="roundRect">
          <a:avLst/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Sistem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Akuntansi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melaporkan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pendapatan</a:t>
          </a:r>
          <a:r>
            <a:rPr lang="en-US" sz="2900" kern="1200" dirty="0" smtClean="0"/>
            <a:t> yang </a:t>
          </a:r>
          <a:r>
            <a:rPr lang="en-US" sz="2900" kern="1200" dirty="0" err="1" smtClean="0"/>
            <a:t>diterima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dari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segmen-segmen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bisnis</a:t>
          </a:r>
          <a:r>
            <a:rPr lang="en-US" sz="2900" kern="1200" dirty="0" smtClean="0"/>
            <a:t> yang </a:t>
          </a:r>
          <a:r>
            <a:rPr lang="en-US" sz="2900" kern="1200" dirty="0" err="1" smtClean="0"/>
            <a:t>berbeda</a:t>
          </a:r>
          <a:r>
            <a:rPr lang="en-US" sz="2900" kern="1200" dirty="0" smtClean="0"/>
            <a:t>. </a:t>
          </a:r>
          <a:endParaRPr lang="en-US" sz="2900" kern="1200" dirty="0"/>
        </a:p>
      </dsp:txBody>
      <dsp:txXfrm>
        <a:off x="0" y="52094"/>
        <a:ext cx="7772400" cy="1458990"/>
      </dsp:txXfrm>
    </dsp:sp>
    <dsp:sp modelId="{200BCA19-B6CF-544B-86D4-51ECF1F32E88}">
      <dsp:nvSpPr>
        <dsp:cNvPr id="0" name=""/>
        <dsp:cNvSpPr/>
      </dsp:nvSpPr>
      <dsp:spPr>
        <a:xfrm>
          <a:off x="0" y="1594605"/>
          <a:ext cx="7772400" cy="1458990"/>
        </a:xfrm>
        <a:prstGeom prst="roundRect">
          <a:avLst/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Bisnis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dapat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tersegmentasi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terhadap</a:t>
          </a:r>
          <a:r>
            <a:rPr lang="en-US" sz="2900" kern="1200" dirty="0" smtClean="0"/>
            <a:t> regional, </a:t>
          </a:r>
          <a:r>
            <a:rPr lang="en-US" sz="2900" kern="1200" dirty="0" err="1" smtClean="0"/>
            <a:t>produk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atau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jasa</a:t>
          </a:r>
          <a:r>
            <a:rPr lang="en-US" sz="2900" kern="1200" dirty="0" smtClean="0"/>
            <a:t>, </a:t>
          </a:r>
          <a:r>
            <a:rPr lang="en-US" sz="2900" kern="1200" dirty="0" err="1" smtClean="0"/>
            <a:t>atau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jenis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konsumen</a:t>
          </a:r>
          <a:r>
            <a:rPr lang="en-US" sz="2900" kern="1200" dirty="0" smtClean="0"/>
            <a:t>.</a:t>
          </a:r>
          <a:endParaRPr lang="en-US" sz="2900" kern="1200" dirty="0"/>
        </a:p>
      </dsp:txBody>
      <dsp:txXfrm>
        <a:off x="0" y="1594605"/>
        <a:ext cx="7772400" cy="1458990"/>
      </dsp:txXfrm>
    </dsp:sp>
    <dsp:sp modelId="{B52B19CB-5645-8447-B6AC-4CFB72295055}">
      <dsp:nvSpPr>
        <dsp:cNvPr id="0" name=""/>
        <dsp:cNvSpPr/>
      </dsp:nvSpPr>
      <dsp:spPr>
        <a:xfrm>
          <a:off x="0" y="3137115"/>
          <a:ext cx="7772400" cy="1458990"/>
        </a:xfrm>
        <a:prstGeom prst="roundRect">
          <a:avLst/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Pendapatan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segmen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ditetapkan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dari</a:t>
          </a:r>
          <a:r>
            <a:rPr lang="en-US" sz="2900" kern="1200" dirty="0" smtClean="0"/>
            <a:t> data </a:t>
          </a:r>
          <a:r>
            <a:rPr lang="en-US" sz="2900" kern="1200" dirty="0" err="1" smtClean="0"/>
            <a:t>faktur</a:t>
          </a:r>
          <a:r>
            <a:rPr lang="en-US" sz="2900" kern="1200" dirty="0" smtClean="0"/>
            <a:t> yang </a:t>
          </a:r>
          <a:r>
            <a:rPr lang="en-US" sz="2900" kern="1200" dirty="0" err="1" smtClean="0"/>
            <a:t>dimasukkan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ke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dalam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sistem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akuntansi</a:t>
          </a:r>
          <a:r>
            <a:rPr lang="en-US" sz="2900" kern="1200" dirty="0" smtClean="0"/>
            <a:t>.</a:t>
          </a:r>
          <a:endParaRPr lang="en-US" sz="2900" kern="1200" dirty="0"/>
        </a:p>
      </dsp:txBody>
      <dsp:txXfrm>
        <a:off x="0" y="3137115"/>
        <a:ext cx="7772400" cy="1458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0D369-EF88-4672-9319-68BE6295BC8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1B8DD-C5C1-47F8-89B9-4F66E483F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1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667001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1" y="3352801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1" y="5181601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1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1" y="6168922"/>
            <a:ext cx="536679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1" y="5486401"/>
            <a:ext cx="536679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1" y="6168922"/>
            <a:ext cx="536679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1" y="5486401"/>
            <a:ext cx="536679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2" y="5486401"/>
            <a:ext cx="330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1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8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9" y="2644170"/>
            <a:ext cx="88018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24200"/>
            <a:ext cx="8458200" cy="3276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5300" b="1" dirty="0" smtClean="0">
                <a:latin typeface="Nueva Std Cond" pitchFamily="50" charset="0"/>
              </a:rPr>
              <a:t>PENGANTAR AKUNTANSI 1</a:t>
            </a:r>
            <a:r>
              <a:rPr lang="en-US" sz="4800" dirty="0" smtClean="0"/>
              <a:t>—</a:t>
            </a:r>
            <a:br>
              <a:rPr lang="en-US" sz="4800" dirty="0" smtClean="0"/>
            </a:br>
            <a:r>
              <a:rPr lang="en-US" sz="5300" b="1" dirty="0" smtClean="0">
                <a:latin typeface="Nueva Std Cond" pitchFamily="50" charset="0"/>
              </a:rPr>
              <a:t>ADAPTASI INDONESIA</a:t>
            </a:r>
            <a:br>
              <a:rPr lang="en-US" sz="5300" b="1" dirty="0" smtClean="0">
                <a:latin typeface="Nueva Std Cond" pitchFamily="50" charset="0"/>
              </a:rPr>
            </a:br>
            <a:r>
              <a:rPr lang="en-US" sz="5300" b="1" dirty="0" err="1" smtClean="0">
                <a:latin typeface="Nueva Std Cond" pitchFamily="50" charset="0"/>
              </a:rPr>
              <a:t>Edisi</a:t>
            </a:r>
            <a:r>
              <a:rPr lang="en-US" sz="5300" b="1" dirty="0" smtClean="0">
                <a:latin typeface="Nueva Std Cond" pitchFamily="50" charset="0"/>
              </a:rPr>
              <a:t>  4</a:t>
            </a:r>
            <a:br>
              <a:rPr lang="en-US" sz="5300" b="1" dirty="0" smtClean="0">
                <a:latin typeface="Nueva Std Cond" pitchFamily="50" charset="0"/>
              </a:rPr>
            </a:br>
            <a:r>
              <a:rPr lang="en-US" sz="5300" b="1" dirty="0" smtClean="0">
                <a:latin typeface="Nueva Std Cond" pitchFamily="50" charset="0"/>
              </a:rPr>
              <a:t/>
            </a:r>
            <a:br>
              <a:rPr lang="en-US" sz="5300" b="1" dirty="0" smtClean="0">
                <a:latin typeface="Nueva Std Cond" pitchFamily="50" charset="0"/>
              </a:rPr>
            </a:br>
            <a:r>
              <a:rPr lang="en-US" sz="2700" b="1" cap="none" dirty="0" smtClean="0">
                <a:latin typeface="Monotype Corsiva" pitchFamily="66" charset="0"/>
              </a:rPr>
              <a:t>Carl S. Warren</a:t>
            </a:r>
            <a:br>
              <a:rPr lang="en-US" sz="2700" b="1" cap="none" dirty="0" smtClean="0">
                <a:latin typeface="Monotype Corsiva" pitchFamily="66" charset="0"/>
              </a:rPr>
            </a:br>
            <a:r>
              <a:rPr lang="en-US" sz="2700" b="1" cap="none" dirty="0" smtClean="0">
                <a:latin typeface="Monotype Corsiva" pitchFamily="66" charset="0"/>
              </a:rPr>
              <a:t>James M. Reeve</a:t>
            </a:r>
            <a:br>
              <a:rPr lang="en-US" sz="2700" b="1" cap="none" dirty="0" smtClean="0">
                <a:latin typeface="Monotype Corsiva" pitchFamily="66" charset="0"/>
              </a:rPr>
            </a:br>
            <a:r>
              <a:rPr lang="en-US" sz="2700" b="1" cap="none" dirty="0" smtClean="0">
                <a:latin typeface="Monotype Corsiva" pitchFamily="66" charset="0"/>
              </a:rPr>
              <a:t>Jonathan  </a:t>
            </a:r>
            <a:r>
              <a:rPr lang="en-US" sz="2700" b="1" cap="none" dirty="0" err="1" smtClean="0">
                <a:latin typeface="Monotype Corsiva" pitchFamily="66" charset="0"/>
              </a:rPr>
              <a:t>E.Duchac</a:t>
            </a:r>
            <a:r>
              <a:rPr lang="en-US" sz="2700" b="1" cap="none" dirty="0" smtClean="0">
                <a:latin typeface="Monotype Corsiva" pitchFamily="66" charset="0"/>
              </a:rPr>
              <a:t/>
            </a:r>
            <a:br>
              <a:rPr lang="en-US" sz="2700" b="1" cap="none" dirty="0" smtClean="0">
                <a:latin typeface="Monotype Corsiva" pitchFamily="66" charset="0"/>
              </a:rPr>
            </a:br>
            <a:r>
              <a:rPr lang="en-US" sz="2700" b="1" cap="none" dirty="0" err="1" smtClean="0">
                <a:latin typeface="Monotype Corsiva" pitchFamily="66" charset="0"/>
              </a:rPr>
              <a:t>Ersa</a:t>
            </a:r>
            <a:r>
              <a:rPr lang="en-US" sz="2700" b="1" cap="none" dirty="0" smtClean="0">
                <a:latin typeface="Monotype Corsiva" pitchFamily="66" charset="0"/>
              </a:rPr>
              <a:t> Tri </a:t>
            </a:r>
            <a:r>
              <a:rPr lang="en-US" sz="2700" b="1" cap="none" dirty="0" err="1" smtClean="0">
                <a:latin typeface="Monotype Corsiva" pitchFamily="66" charset="0"/>
              </a:rPr>
              <a:t>Wahyuni</a:t>
            </a:r>
            <a:r>
              <a:rPr lang="en-US" sz="2700" b="1" cap="none" dirty="0" smtClean="0">
                <a:latin typeface="Monotype Corsiva" pitchFamily="66" charset="0"/>
              </a:rPr>
              <a:t/>
            </a:r>
            <a:br>
              <a:rPr lang="en-US" sz="2700" b="1" cap="none" dirty="0" smtClean="0">
                <a:latin typeface="Monotype Corsiva" pitchFamily="66" charset="0"/>
              </a:rPr>
            </a:br>
            <a:r>
              <a:rPr lang="en-US" sz="2700" b="1" cap="none" dirty="0" smtClean="0">
                <a:latin typeface="Monotype Corsiva" pitchFamily="66" charset="0"/>
              </a:rPr>
              <a:t>Amir </a:t>
            </a:r>
            <a:r>
              <a:rPr lang="en-US" sz="2700" b="1" cap="none" dirty="0" err="1" smtClean="0">
                <a:latin typeface="Monotype Corsiva" pitchFamily="66" charset="0"/>
              </a:rPr>
              <a:t>Abadi</a:t>
            </a:r>
            <a:r>
              <a:rPr lang="en-US" sz="2700" b="1" cap="none" dirty="0" smtClean="0">
                <a:latin typeface="Monotype Corsiva" pitchFamily="66" charset="0"/>
              </a:rPr>
              <a:t> </a:t>
            </a:r>
            <a:r>
              <a:rPr lang="en-US" sz="2700" b="1" cap="none" dirty="0" err="1" smtClean="0">
                <a:latin typeface="Monotype Corsiva" pitchFamily="66" charset="0"/>
              </a:rPr>
              <a:t>Jusuf</a:t>
            </a:r>
            <a:r>
              <a:rPr lang="en-US" sz="2700" b="1" dirty="0" smtClean="0">
                <a:latin typeface="Nueva Std Cond" pitchFamily="50" charset="0"/>
              </a:rPr>
              <a:t/>
            </a:r>
            <a:br>
              <a:rPr lang="en-US" sz="2700" b="1" dirty="0" smtClean="0">
                <a:latin typeface="Nueva Std Cond" pitchFamily="50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err="1" smtClean="0"/>
              <a:t>Buku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Besar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Pembantu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Piutang</a:t>
            </a:r>
            <a:r>
              <a:rPr lang="en-US" sz="3400" b="1" dirty="0" smtClean="0"/>
              <a:t> Usaha </a:t>
            </a:r>
            <a:br>
              <a:rPr lang="en-US" sz="3400" b="1" dirty="0" smtClean="0"/>
            </a:br>
            <a:r>
              <a:rPr lang="en-US" sz="3400" b="1" dirty="0" err="1" smtClean="0"/>
              <a:t>dan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Utang</a:t>
            </a:r>
            <a:r>
              <a:rPr lang="en-US" sz="3400" b="1" dirty="0" smtClean="0"/>
              <a:t> Usaha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63550" indent="-463550" algn="just">
              <a:buFont typeface="Wingdings" pitchFamily="2" charset="2"/>
              <a:buChar char="§"/>
            </a:pP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mendaftar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abjad</a:t>
            </a:r>
            <a:r>
              <a:rPr lang="en-US" dirty="0" smtClean="0"/>
              <a:t>.</a:t>
            </a:r>
          </a:p>
          <a:p>
            <a:pPr lvl="2" indent="-450850" algn="just">
              <a:buFont typeface="Wingdings" pitchFamily="2" charset="2"/>
              <a:buChar char="ü"/>
            </a:pP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pengendali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yang </a:t>
            </a:r>
            <a:r>
              <a:rPr lang="en-US" dirty="0" err="1" smtClean="0"/>
              <a:t>merangkum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debit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Usaha</a:t>
            </a:r>
            <a:r>
              <a:rPr lang="id-ID" dirty="0" smtClean="0"/>
              <a:t>.</a:t>
            </a:r>
          </a:p>
          <a:p>
            <a:pPr marL="463550" indent="-463550" algn="just">
              <a:buFont typeface="Wingdings" pitchFamily="2" charset="2"/>
              <a:buChar char="§"/>
            </a:pP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kreditor</a:t>
            </a:r>
            <a:r>
              <a:rPr lang="en-US" dirty="0" smtClean="0"/>
              <a:t> </a:t>
            </a:r>
            <a:r>
              <a:rPr lang="en-US" dirty="0" err="1" smtClean="0"/>
              <a:t>mendaftar</a:t>
            </a:r>
            <a:r>
              <a:rPr lang="en-US" dirty="0" smtClean="0"/>
              <a:t> </a:t>
            </a:r>
            <a:r>
              <a:rPr lang="en-US" dirty="0" err="1" smtClean="0"/>
              <a:t>kreditor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abjad</a:t>
            </a:r>
            <a:r>
              <a:rPr lang="en-US" dirty="0" smtClean="0"/>
              <a:t>. </a:t>
            </a:r>
          </a:p>
          <a:p>
            <a:pPr lvl="2" indent="-450850" algn="just">
              <a:buFont typeface="Wingdings" pitchFamily="2" charset="2"/>
              <a:buChar char="ü"/>
            </a:pP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pengendali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Usaha</a:t>
            </a:r>
            <a:r>
              <a:rPr lang="id-ID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Tampilan</a:t>
            </a:r>
            <a:r>
              <a:rPr lang="id-ID" sz="3000" b="1" dirty="0" smtClean="0"/>
              <a:t> 1: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Buku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Besar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Buku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err="1" smtClean="0"/>
              <a:t>Besar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Pembantu</a:t>
            </a:r>
            <a:endParaRPr lang="en-US" sz="3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6229350" cy="472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Jurnal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Khusus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data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manual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kali,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lnSpc>
                <a:spcPct val="130000"/>
              </a:lnSpc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Bentuk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Jumlah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Jurnal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Khusus</a:t>
            </a:r>
            <a:endParaRPr lang="en-US" sz="3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14562"/>
            <a:ext cx="82590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Jenis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Transaksi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Jurnal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Khusus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Buku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Besar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Pembantu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Solusi</a:t>
            </a:r>
            <a:r>
              <a:rPr lang="en-US" sz="3200" b="1" dirty="0" smtClean="0"/>
              <a:t> Net</a:t>
            </a:r>
            <a:endParaRPr lang="en-US" sz="3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8868718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Ilustrasi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Jurnal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Pendapatan</a:t>
            </a:r>
            <a:r>
              <a:rPr lang="en-US" sz="3200" b="1" dirty="0" smtClean="0"/>
              <a:t> - </a:t>
            </a:r>
            <a:r>
              <a:rPr lang="en-US" sz="3200" b="1" dirty="0" err="1" smtClean="0"/>
              <a:t>SolusiNet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Asumsikan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 </a:t>
            </a:r>
            <a:r>
              <a:rPr lang="en-US" dirty="0" err="1" smtClean="0"/>
              <a:t>Maret</a:t>
            </a:r>
            <a:r>
              <a:rPr lang="en-US" dirty="0" smtClean="0"/>
              <a:t> 2016, </a:t>
            </a: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</a:p>
          <a:p>
            <a:pPr>
              <a:buNone/>
            </a:pPr>
            <a:r>
              <a:rPr lang="id-ID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19400"/>
            <a:ext cx="6643932" cy="225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Jurnal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Pendapatan</a:t>
            </a:r>
            <a:r>
              <a:rPr lang="en-US" sz="3600" b="1" dirty="0" smtClean="0"/>
              <a:t> (slide 1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3)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err="1" smtClean="0"/>
              <a:t>Pendapatan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pendapatan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it-IT" dirty="0" smtClean="0"/>
              <a:t>Pendapatan yang diterima secara tunai langsung dicatat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penerimaan</a:t>
            </a:r>
            <a:r>
              <a:rPr lang="en-US" b="1" dirty="0" smtClean="0"/>
              <a:t> </a:t>
            </a:r>
            <a:r>
              <a:rPr lang="en-US" b="1" dirty="0" err="1" smtClean="0"/>
              <a:t>kas</a:t>
            </a:r>
            <a:r>
              <a:rPr lang="en-US" dirty="0" smtClean="0"/>
              <a:t>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SolusiNet</a:t>
            </a:r>
            <a:r>
              <a:rPr lang="en-US" dirty="0" smtClean="0"/>
              <a:t>.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, </a:t>
            </a:r>
            <a:r>
              <a:rPr lang="en-US" dirty="0" err="1" smtClean="0"/>
              <a:t>asumsi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Maret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Jurnal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Pendapatan</a:t>
            </a:r>
            <a:r>
              <a:rPr lang="en-US" sz="3600" b="1" dirty="0" smtClean="0"/>
              <a:t> (slide 2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3)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2637"/>
            <a:ext cx="8217375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Jurnal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Pendapatan</a:t>
            </a:r>
            <a:r>
              <a:rPr lang="en-US" sz="3200" b="1" dirty="0" smtClean="0"/>
              <a:t> (slide 3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3)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Transaksi-transaksi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, </a:t>
            </a:r>
            <a:r>
              <a:rPr lang="sv-SE" dirty="0" smtClean="0"/>
              <a:t>jumlah debit pada Piutang Usaha sama dengan jumlah kredit pada Pendapatan Jasa</a:t>
            </a:r>
            <a:r>
              <a:rPr lang="en-US" dirty="0" smtClean="0"/>
              <a:t>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sv-SE" dirty="0" smtClean="0"/>
              <a:t>Oleh karena itu, hanya satu kolom jumlah yang diperlukan.</a:t>
            </a:r>
            <a:r>
              <a:rPr lang="en-US" dirty="0" smtClean="0"/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Tanggal</a:t>
            </a:r>
            <a:r>
              <a:rPr lang="en-US" dirty="0" smtClean="0"/>
              <a:t>,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,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. 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Ilustrasi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Jurnal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Pendapatan</a:t>
            </a:r>
            <a:r>
              <a:rPr lang="en-US" sz="3200" b="1" dirty="0" smtClean="0"/>
              <a:t> - </a:t>
            </a:r>
            <a:r>
              <a:rPr lang="en-US" sz="3200" b="1" dirty="0" err="1" smtClean="0"/>
              <a:t>SolusiNet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 smtClean="0"/>
              <a:t>, </a:t>
            </a:r>
            <a:r>
              <a:rPr lang="en-US" dirty="0" err="1" smtClean="0"/>
              <a:t>asumsikan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2 </a:t>
            </a:r>
            <a:r>
              <a:rPr lang="en-US" dirty="0" err="1" smtClean="0"/>
              <a:t>Maret</a:t>
            </a:r>
            <a:r>
              <a:rPr lang="en-US" dirty="0" smtClean="0"/>
              <a:t> </a:t>
            </a: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615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Sinta</a:t>
            </a:r>
            <a:r>
              <a:rPr lang="en-US" dirty="0" smtClean="0"/>
              <a:t> </a:t>
            </a:r>
            <a:r>
              <a:rPr lang="en-US" dirty="0" err="1" smtClean="0"/>
              <a:t>Aksesori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senilai</a:t>
            </a:r>
            <a:r>
              <a:rPr lang="en-US" dirty="0" smtClean="0"/>
              <a:t> Rp2.200.000.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,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nn-NO" dirty="0" smtClean="0"/>
              <a:t>2, dengan memasukkan data berikut.</a:t>
            </a:r>
            <a:endParaRPr lang="en-US" dirty="0" smtClean="0"/>
          </a:p>
          <a:p>
            <a:pPr marL="717550" indent="-538163" algn="just">
              <a:buFont typeface="+mj-lt"/>
              <a:buAutoNum type="arabicPeriod"/>
            </a:pPr>
            <a:r>
              <a:rPr lang="es-ES" dirty="0" err="1" smtClean="0"/>
              <a:t>Kolom</a:t>
            </a:r>
            <a:r>
              <a:rPr lang="es-ES" dirty="0" smtClean="0"/>
              <a:t> </a:t>
            </a:r>
            <a:r>
              <a:rPr lang="es-ES" dirty="0" err="1" smtClean="0"/>
              <a:t>tanggal</a:t>
            </a:r>
            <a:r>
              <a:rPr lang="es-ES" dirty="0" smtClean="0"/>
              <a:t>: Mar. 2</a:t>
            </a:r>
          </a:p>
          <a:p>
            <a:pPr marL="717550" indent="-538163" algn="just">
              <a:buFont typeface="+mj-lt"/>
              <a:buAutoNum type="arabicPeriod"/>
            </a:pP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id-ID" dirty="0" smtClean="0"/>
              <a:t>: 615</a:t>
            </a:r>
          </a:p>
          <a:p>
            <a:pPr marL="717550" indent="-538163" algn="just">
              <a:buFont typeface="+mj-lt"/>
              <a:buAutoNum type="arabicPeriod"/>
            </a:pP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didebit</a:t>
            </a:r>
            <a:r>
              <a:rPr lang="en-US" dirty="0" smtClean="0"/>
              <a:t>: </a:t>
            </a:r>
            <a:r>
              <a:rPr lang="en-US" i="1" dirty="0" err="1" smtClean="0"/>
              <a:t>Sinta</a:t>
            </a:r>
            <a:r>
              <a:rPr lang="en-US" i="1" dirty="0" smtClean="0"/>
              <a:t> </a:t>
            </a:r>
            <a:r>
              <a:rPr lang="en-US" i="1" dirty="0" err="1" smtClean="0"/>
              <a:t>Aksesori</a:t>
            </a:r>
            <a:endParaRPr lang="en-US" dirty="0" smtClean="0"/>
          </a:p>
          <a:p>
            <a:pPr marL="717550" indent="-538163" algn="just">
              <a:buFont typeface="+mj-lt"/>
              <a:buAutoNum type="arabicPeriod"/>
            </a:pPr>
            <a:r>
              <a:rPr lang="en-US" dirty="0" err="1" smtClean="0"/>
              <a:t>Kolom</a:t>
            </a:r>
            <a:r>
              <a:rPr lang="en-US" dirty="0" smtClean="0"/>
              <a:t> Dr. </a:t>
            </a:r>
            <a:r>
              <a:rPr lang="en-US" dirty="0" err="1" smtClean="0"/>
              <a:t>Piutang</a:t>
            </a:r>
            <a:r>
              <a:rPr lang="en-US" dirty="0" smtClean="0"/>
              <a:t> Usaha/Cr.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: </a:t>
            </a:r>
            <a:r>
              <a:rPr lang="en-US" i="1" dirty="0" smtClean="0"/>
              <a:t>2.200.000</a:t>
            </a:r>
            <a:endParaRPr lang="id-ID" dirty="0" smtClean="0"/>
          </a:p>
          <a:p>
            <a:pPr marL="717550" indent="-538163">
              <a:buNone/>
            </a:pPr>
            <a:r>
              <a:rPr lang="es-ES" dirty="0" smtClean="0"/>
              <a:t> 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2667000"/>
            <a:ext cx="9144000" cy="1676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BAB 5</a:t>
            </a:r>
          </a:p>
          <a:p>
            <a:pPr algn="ctr"/>
            <a:endParaRPr lang="en-US" sz="5400" b="1" dirty="0" smtClean="0">
              <a:latin typeface="Mongolian Baiti" pitchFamily="66" charset="0"/>
              <a:cs typeface="Mongolian Baiti" pitchFamily="66" charset="0"/>
            </a:endParaRPr>
          </a:p>
          <a:p>
            <a:pPr algn="ctr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SISTEM AKUNTANSI</a:t>
            </a:r>
            <a:endParaRPr lang="en-US" b="1" dirty="0"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Tampilan</a:t>
            </a:r>
            <a:r>
              <a:rPr lang="en-US" sz="3400" b="1" dirty="0" smtClean="0"/>
              <a:t> </a:t>
            </a:r>
            <a:r>
              <a:rPr lang="id-ID" sz="3400" b="1" dirty="0" smtClean="0"/>
              <a:t>2: </a:t>
            </a:r>
            <a:r>
              <a:rPr lang="en-US" sz="3400" b="1" dirty="0" err="1" smtClean="0"/>
              <a:t>Jurnal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Pendapatan</a:t>
            </a:r>
            <a:endParaRPr lang="en-US" sz="3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5417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Posting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Jurnal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Pendapatan</a:t>
            </a:r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40941"/>
            <a:ext cx="6010275" cy="50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Jurnal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Penerimaan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i="1" dirty="0" smtClean="0"/>
              <a:t>Dr. </a:t>
            </a:r>
            <a:r>
              <a:rPr lang="en-US" i="1" dirty="0" err="1" smtClean="0"/>
              <a:t>Kas</a:t>
            </a:r>
            <a:r>
              <a:rPr lang="en-US" dirty="0" smtClean="0"/>
              <a:t>. </a:t>
            </a:r>
            <a:r>
              <a:rPr lang="fi-FI" dirty="0" smtClean="0"/>
              <a:t>Jenis transaksi ketika kas diterima dan seberapa sering penerimaan kas terjadi, menentukan nama kolom lainnya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19 </a:t>
            </a:r>
            <a:r>
              <a:rPr lang="en-US" dirty="0" err="1" smtClean="0"/>
              <a:t>Maret</a:t>
            </a:r>
            <a:r>
              <a:rPr lang="en-US" dirty="0" smtClean="0"/>
              <a:t>, </a:t>
            </a: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Rp3.400.000 </a:t>
            </a:r>
            <a:r>
              <a:rPr lang="en-US" dirty="0" err="1" smtClean="0"/>
              <a:t>dari</a:t>
            </a:r>
            <a:r>
              <a:rPr lang="en-US" dirty="0" smtClean="0"/>
              <a:t> Web </a:t>
            </a:r>
            <a:r>
              <a:rPr lang="en-US" dirty="0" err="1" smtClean="0"/>
              <a:t>Carita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pelunasan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piutangnya</a:t>
            </a:r>
            <a:r>
              <a:rPr lang="en-US" dirty="0" smtClean="0"/>
              <a:t>.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,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4,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pos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pPr marL="896938" indent="-538163" algn="just">
              <a:lnSpc>
                <a:spcPct val="130000"/>
              </a:lnSpc>
              <a:buFont typeface="+mj-lt"/>
              <a:buAutoNum type="arabicPeriod"/>
            </a:pP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: </a:t>
            </a:r>
            <a:r>
              <a:rPr lang="en-US" i="1" dirty="0" smtClean="0"/>
              <a:t>Mar. 19</a:t>
            </a:r>
            <a:endParaRPr lang="es-ES" dirty="0" smtClean="0"/>
          </a:p>
          <a:p>
            <a:pPr marL="896938" indent="-538163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Dikredit</a:t>
            </a:r>
            <a:r>
              <a:rPr lang="en-US" dirty="0" smtClean="0"/>
              <a:t>: </a:t>
            </a:r>
            <a:r>
              <a:rPr lang="en-US" i="1" dirty="0" smtClean="0"/>
              <a:t>Web </a:t>
            </a:r>
            <a:r>
              <a:rPr lang="en-US" i="1" dirty="0" err="1" smtClean="0"/>
              <a:t>Carita</a:t>
            </a:r>
            <a:endParaRPr lang="en-US" i="1" dirty="0" smtClean="0"/>
          </a:p>
          <a:p>
            <a:pPr marL="896938" indent="-538163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 err="1" smtClean="0"/>
              <a:t>Kolom</a:t>
            </a:r>
            <a:r>
              <a:rPr lang="en-US" dirty="0" smtClean="0"/>
              <a:t> Cr. </a:t>
            </a:r>
            <a:r>
              <a:rPr lang="en-US" dirty="0" err="1" smtClean="0"/>
              <a:t>Piutang</a:t>
            </a:r>
            <a:r>
              <a:rPr lang="en-US" dirty="0" smtClean="0"/>
              <a:t> Usaha: </a:t>
            </a:r>
            <a:r>
              <a:rPr lang="en-US" i="1" dirty="0" smtClean="0"/>
              <a:t>Rp3.400.000</a:t>
            </a:r>
          </a:p>
          <a:p>
            <a:pPr marL="896938" indent="-538163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 err="1" smtClean="0"/>
              <a:t>Kolom</a:t>
            </a:r>
            <a:r>
              <a:rPr lang="en-US" dirty="0" smtClean="0"/>
              <a:t> Dr. </a:t>
            </a:r>
            <a:r>
              <a:rPr lang="en-US" dirty="0" err="1" smtClean="0"/>
              <a:t>Kas</a:t>
            </a:r>
            <a:r>
              <a:rPr lang="en-US" dirty="0" smtClean="0"/>
              <a:t>: </a:t>
            </a:r>
            <a:r>
              <a:rPr lang="en-US" i="1" dirty="0" smtClean="0"/>
              <a:t>Rp3.400.000</a:t>
            </a:r>
            <a:endParaRPr lang="id-ID" dirty="0" smtClean="0"/>
          </a:p>
          <a:p>
            <a:pPr marL="896938" indent="-538163" algn="just">
              <a:lnSpc>
                <a:spcPct val="12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err="1" smtClean="0"/>
              <a:t>Tampilan</a:t>
            </a:r>
            <a:r>
              <a:rPr lang="id-ID" sz="3400" b="1" dirty="0" smtClean="0"/>
              <a:t> 4: </a:t>
            </a:r>
            <a:r>
              <a:rPr lang="en-US" sz="3400" b="1" dirty="0" err="1" smtClean="0"/>
              <a:t>Jurnal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Penerimaan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Kas</a:t>
            </a:r>
            <a:r>
              <a:rPr lang="en-US" sz="3400" b="1" dirty="0" smtClean="0"/>
              <a:t> </a:t>
            </a:r>
            <a:br>
              <a:rPr lang="en-US" sz="3400" b="1" dirty="0" smtClean="0"/>
            </a:br>
            <a:r>
              <a:rPr lang="en-US" sz="3400" b="1" dirty="0" err="1" smtClean="0"/>
              <a:t>dan</a:t>
            </a:r>
            <a:r>
              <a:rPr lang="en-US" sz="3400" b="1" dirty="0" smtClean="0"/>
              <a:t> Posting</a:t>
            </a:r>
            <a:endParaRPr lang="en-US" sz="3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39399"/>
            <a:ext cx="5181600" cy="52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Akun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Pengendali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Piutang</a:t>
            </a:r>
            <a:r>
              <a:rPr lang="en-US" sz="2800" b="1" dirty="0" smtClean="0"/>
              <a:t> Usaha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Buku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err="1" smtClean="0"/>
              <a:t>Besar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Pembantu</a:t>
            </a:r>
            <a:r>
              <a:rPr lang="en-US" sz="2800" b="1" dirty="0" smtClean="0"/>
              <a:t> (slide 1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pengendali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pengendali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dicari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diperbaiki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Rp5.650.000.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it-IT" dirty="0" smtClean="0"/>
              <a:t>ini sama dengan saldo akun pengendali piutang usaha per 31 Maret 2016, seperti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Akun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Pengendali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Piutang</a:t>
            </a:r>
            <a:r>
              <a:rPr lang="en-US" sz="2800" b="1" dirty="0" smtClean="0"/>
              <a:t> Usaha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Buku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err="1" smtClean="0"/>
              <a:t>Besar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Pembantu</a:t>
            </a:r>
            <a:r>
              <a:rPr lang="en-US" sz="2800" b="1" dirty="0" smtClean="0"/>
              <a:t> (slide 2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2)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90750"/>
            <a:ext cx="8378826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Jurnal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Pembelian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pembelian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yang </a:t>
            </a:r>
            <a:r>
              <a:rPr lang="en-US" dirty="0" err="1" smtClean="0"/>
              <a:t>dinamakan</a:t>
            </a:r>
            <a:r>
              <a:rPr lang="en-US" dirty="0" smtClean="0"/>
              <a:t> Cr. </a:t>
            </a:r>
            <a:r>
              <a:rPr lang="en-US" dirty="0" err="1" smtClean="0"/>
              <a:t>Utang</a:t>
            </a:r>
            <a:r>
              <a:rPr lang="en-US" dirty="0" smtClean="0"/>
              <a:t> Usaha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. Pos yang paling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Posting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Jurnal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Pembelian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>(slide 1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2)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,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ditotal</a:t>
            </a:r>
            <a:r>
              <a:rPr lang="en-US" dirty="0" smtClean="0"/>
              <a:t>. </a:t>
            </a:r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dirty="0" err="1" smtClean="0"/>
              <a:t>sisi</a:t>
            </a:r>
            <a:r>
              <a:rPr lang="en-US" b="1" dirty="0" smtClean="0"/>
              <a:t> debit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sama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kredit</a:t>
            </a:r>
            <a:r>
              <a:rPr lang="en-US" dirty="0" smtClean="0"/>
              <a:t>. </a:t>
            </a:r>
            <a:endParaRPr lang="en-US" b="1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: 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individual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kreditor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. 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kreditor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reguler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terkini</a:t>
            </a:r>
            <a:r>
              <a:rPr lang="en-US" dirty="0" smtClean="0"/>
              <a:t>. 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yang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,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Posting (Ref. Post.)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menuliskan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P (</a:t>
            </a:r>
            <a:r>
              <a:rPr lang="en-US" i="1" dirty="0" smtClean="0"/>
              <a:t>purchase</a:t>
            </a:r>
            <a:r>
              <a:rPr lang="en-US" dirty="0" smtClean="0"/>
              <a:t>) </a:t>
            </a:r>
            <a:r>
              <a:rPr lang="de-DE" dirty="0" smtClean="0"/>
              <a:t>untuk jurnal pembelian berikut halaman dari jurnal terkait.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Posting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Jurnal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Pembelian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>(slide 2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2)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marL="347663" lvl="1" indent="-347663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7200" dirty="0" err="1" smtClean="0"/>
              <a:t>Untuk</a:t>
            </a:r>
            <a:r>
              <a:rPr lang="en-US" sz="7200" dirty="0" smtClean="0"/>
              <a:t> </a:t>
            </a:r>
            <a:r>
              <a:rPr lang="en-US" sz="7200" dirty="0" err="1" smtClean="0"/>
              <a:t>menunjukkan</a:t>
            </a:r>
            <a:r>
              <a:rPr lang="en-US" sz="7200" dirty="0" smtClean="0"/>
              <a:t> </a:t>
            </a:r>
            <a:r>
              <a:rPr lang="en-US" sz="7200" dirty="0" err="1" smtClean="0"/>
              <a:t>bahwa</a:t>
            </a:r>
            <a:r>
              <a:rPr lang="en-US" sz="7200" dirty="0" smtClean="0"/>
              <a:t> </a:t>
            </a:r>
            <a:r>
              <a:rPr lang="en-US" sz="7200" dirty="0" err="1" smtClean="0"/>
              <a:t>transaksi</a:t>
            </a:r>
            <a:r>
              <a:rPr lang="en-US" sz="7200" dirty="0" smtClean="0"/>
              <a:t> </a:t>
            </a:r>
            <a:r>
              <a:rPr lang="en-US" sz="7200" dirty="0" err="1" smtClean="0"/>
              <a:t>telah</a:t>
            </a:r>
            <a:r>
              <a:rPr lang="en-US" sz="7200" dirty="0" smtClean="0"/>
              <a:t> </a:t>
            </a:r>
            <a:r>
              <a:rPr lang="en-US" sz="7200" dirty="0" err="1" smtClean="0"/>
              <a:t>di</a:t>
            </a:r>
            <a:r>
              <a:rPr lang="en-US" sz="7200" dirty="0" smtClean="0"/>
              <a:t>-</a:t>
            </a:r>
            <a:r>
              <a:rPr lang="en-US" sz="7200" i="1" dirty="0" smtClean="0"/>
              <a:t>posting</a:t>
            </a:r>
            <a:r>
              <a:rPr lang="en-US" sz="7200" dirty="0" smtClean="0"/>
              <a:t> </a:t>
            </a:r>
            <a:r>
              <a:rPr lang="en-US" sz="7200" dirty="0" err="1" smtClean="0"/>
              <a:t>ke</a:t>
            </a:r>
            <a:r>
              <a:rPr lang="en-US" sz="7200" dirty="0" smtClean="0"/>
              <a:t> </a:t>
            </a:r>
            <a:r>
              <a:rPr lang="en-US" sz="7200" dirty="0" err="1" smtClean="0"/>
              <a:t>buku</a:t>
            </a:r>
            <a:r>
              <a:rPr lang="en-US" sz="7200" dirty="0" smtClean="0"/>
              <a:t> </a:t>
            </a:r>
            <a:r>
              <a:rPr lang="en-US" sz="7200" dirty="0" err="1" smtClean="0"/>
              <a:t>besar</a:t>
            </a:r>
            <a:r>
              <a:rPr lang="en-US" sz="7200" dirty="0" smtClean="0"/>
              <a:t> </a:t>
            </a:r>
            <a:r>
              <a:rPr lang="en-US" sz="7200" dirty="0" err="1" smtClean="0"/>
              <a:t>pembantu</a:t>
            </a:r>
            <a:r>
              <a:rPr lang="en-US" sz="7200" dirty="0" smtClean="0"/>
              <a:t> </a:t>
            </a:r>
            <a:r>
              <a:rPr lang="en-US" sz="7200" dirty="0" err="1" smtClean="0"/>
              <a:t>utang</a:t>
            </a:r>
            <a:r>
              <a:rPr lang="en-US" sz="7200" dirty="0" smtClean="0"/>
              <a:t> </a:t>
            </a:r>
            <a:r>
              <a:rPr lang="en-US" sz="7200" dirty="0" err="1" smtClean="0"/>
              <a:t>usaha</a:t>
            </a:r>
            <a:r>
              <a:rPr lang="en-US" sz="7200" dirty="0" smtClean="0"/>
              <a:t>, </a:t>
            </a:r>
            <a:r>
              <a:rPr lang="en-US" sz="7200" dirty="0" err="1" smtClean="0"/>
              <a:t>sebuah</a:t>
            </a:r>
            <a:r>
              <a:rPr lang="en-US" sz="7200" dirty="0" smtClean="0"/>
              <a:t> </a:t>
            </a:r>
            <a:r>
              <a:rPr lang="en-US" sz="7200" dirty="0" err="1" smtClean="0"/>
              <a:t>tanda</a:t>
            </a:r>
            <a:r>
              <a:rPr lang="en-US" sz="7200" dirty="0" smtClean="0"/>
              <a:t> </a:t>
            </a:r>
            <a:r>
              <a:rPr lang="en-US" sz="7200" dirty="0" err="1" smtClean="0"/>
              <a:t>centang</a:t>
            </a:r>
            <a:r>
              <a:rPr lang="en-US" sz="7200" dirty="0" smtClean="0"/>
              <a:t> (✓) </a:t>
            </a:r>
            <a:r>
              <a:rPr lang="en-US" sz="7200" dirty="0" err="1" smtClean="0"/>
              <a:t>dicantumkan</a:t>
            </a:r>
            <a:r>
              <a:rPr lang="en-US" sz="7200" dirty="0" smtClean="0"/>
              <a:t> </a:t>
            </a:r>
            <a:r>
              <a:rPr lang="en-US" sz="7200" dirty="0" err="1" smtClean="0"/>
              <a:t>di</a:t>
            </a:r>
            <a:r>
              <a:rPr lang="en-US" sz="7200" dirty="0" smtClean="0"/>
              <a:t> </a:t>
            </a:r>
            <a:r>
              <a:rPr lang="en-US" sz="7200" dirty="0" err="1" smtClean="0"/>
              <a:t>kolom</a:t>
            </a:r>
            <a:r>
              <a:rPr lang="en-US" sz="7200" dirty="0" smtClean="0"/>
              <a:t> </a:t>
            </a:r>
            <a:r>
              <a:rPr lang="en-US" sz="7200" dirty="0" err="1" smtClean="0"/>
              <a:t>Referensi</a:t>
            </a:r>
            <a:r>
              <a:rPr lang="en-US" sz="7200" dirty="0" smtClean="0"/>
              <a:t> Posting </a:t>
            </a:r>
            <a:r>
              <a:rPr lang="en-US" sz="7200" dirty="0" err="1" smtClean="0"/>
              <a:t>dalam</a:t>
            </a:r>
            <a:r>
              <a:rPr lang="en-US" sz="7200" dirty="0" smtClean="0"/>
              <a:t> </a:t>
            </a:r>
            <a:r>
              <a:rPr lang="en-US" sz="7200" dirty="0" err="1" smtClean="0"/>
              <a:t>jurnal</a:t>
            </a:r>
            <a:r>
              <a:rPr lang="en-US" sz="7200" dirty="0" smtClean="0"/>
              <a:t>  </a:t>
            </a:r>
            <a:r>
              <a:rPr lang="en-US" sz="7200" dirty="0" err="1" smtClean="0"/>
              <a:t>pembelian</a:t>
            </a:r>
            <a:r>
              <a:rPr lang="en-US" sz="7200" dirty="0" smtClean="0"/>
              <a:t>.</a:t>
            </a:r>
          </a:p>
          <a:p>
            <a:pPr marL="347663" lvl="1" indent="-347663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7200" dirty="0" err="1" smtClean="0"/>
              <a:t>Setiap</a:t>
            </a:r>
            <a:r>
              <a:rPr lang="en-US" sz="7200" dirty="0" smtClean="0"/>
              <a:t> </a:t>
            </a:r>
            <a:r>
              <a:rPr lang="en-US" sz="7200" dirty="0" err="1" smtClean="0"/>
              <a:t>akhir</a:t>
            </a:r>
            <a:r>
              <a:rPr lang="en-US" sz="7200" dirty="0" smtClean="0"/>
              <a:t> </a:t>
            </a:r>
            <a:r>
              <a:rPr lang="en-US" sz="7200" dirty="0" err="1" smtClean="0"/>
              <a:t>bulan</a:t>
            </a:r>
            <a:r>
              <a:rPr lang="en-US" sz="7200" dirty="0" smtClean="0"/>
              <a:t>, </a:t>
            </a:r>
            <a:r>
              <a:rPr lang="en-US" sz="7200" dirty="0" err="1" smtClean="0"/>
              <a:t>jumlah</a:t>
            </a:r>
            <a:r>
              <a:rPr lang="en-US" sz="7200" dirty="0" smtClean="0"/>
              <a:t> </a:t>
            </a:r>
            <a:r>
              <a:rPr lang="en-US" sz="7200" dirty="0" err="1" smtClean="0"/>
              <a:t>kolom</a:t>
            </a:r>
            <a:r>
              <a:rPr lang="en-US" sz="7200" dirty="0" smtClean="0"/>
              <a:t> Cr. </a:t>
            </a:r>
            <a:r>
              <a:rPr lang="en-US" sz="7200" dirty="0" err="1" smtClean="0"/>
              <a:t>Utang</a:t>
            </a:r>
            <a:r>
              <a:rPr lang="en-US" sz="7200" dirty="0" smtClean="0"/>
              <a:t> Usaha </a:t>
            </a:r>
            <a:r>
              <a:rPr lang="en-US" sz="7200" dirty="0" err="1" smtClean="0"/>
              <a:t>di</a:t>
            </a:r>
            <a:r>
              <a:rPr lang="en-US" sz="7200" dirty="0" smtClean="0"/>
              <a:t>-</a:t>
            </a:r>
            <a:r>
              <a:rPr lang="en-US" sz="7200" i="1" dirty="0" smtClean="0"/>
              <a:t>posting</a:t>
            </a:r>
            <a:r>
              <a:rPr lang="en-US" sz="7200" dirty="0" smtClean="0"/>
              <a:t> </a:t>
            </a:r>
            <a:r>
              <a:rPr lang="en-US" sz="7200" dirty="0" err="1" smtClean="0"/>
              <a:t>ke</a:t>
            </a:r>
            <a:r>
              <a:rPr lang="en-US" sz="7200" dirty="0" smtClean="0"/>
              <a:t> </a:t>
            </a:r>
            <a:r>
              <a:rPr lang="en-US" sz="7200" dirty="0" err="1" smtClean="0"/>
              <a:t>buku</a:t>
            </a:r>
            <a:r>
              <a:rPr lang="en-US" sz="7200" dirty="0" smtClean="0"/>
              <a:t> </a:t>
            </a:r>
            <a:r>
              <a:rPr lang="en-US" sz="7200" dirty="0" err="1" smtClean="0"/>
              <a:t>besar</a:t>
            </a:r>
            <a:r>
              <a:rPr lang="en-US" sz="7200" dirty="0" smtClean="0"/>
              <a:t> </a:t>
            </a:r>
            <a:r>
              <a:rPr lang="en-US" sz="7200" dirty="0" err="1" smtClean="0"/>
              <a:t>Utang</a:t>
            </a:r>
            <a:r>
              <a:rPr lang="en-US" sz="7200" dirty="0" smtClean="0"/>
              <a:t> Usaha. </a:t>
            </a:r>
            <a:r>
              <a:rPr lang="en-US" sz="7200" dirty="0" err="1" smtClean="0"/>
              <a:t>Jumlah</a:t>
            </a:r>
            <a:r>
              <a:rPr lang="en-US" sz="7200" dirty="0" smtClean="0"/>
              <a:t> </a:t>
            </a:r>
            <a:r>
              <a:rPr lang="en-US" sz="7200" dirty="0" err="1" smtClean="0"/>
              <a:t>ini</a:t>
            </a:r>
            <a:r>
              <a:rPr lang="en-US" sz="7200" dirty="0" smtClean="0"/>
              <a:t> </a:t>
            </a:r>
            <a:r>
              <a:rPr lang="en-US" sz="7200" dirty="0" err="1" smtClean="0"/>
              <a:t>adalah</a:t>
            </a:r>
            <a:r>
              <a:rPr lang="en-US" sz="7200" dirty="0" smtClean="0"/>
              <a:t> total </a:t>
            </a:r>
            <a:r>
              <a:rPr lang="en-US" sz="7200" dirty="0" err="1" smtClean="0"/>
              <a:t>pembelian</a:t>
            </a:r>
            <a:r>
              <a:rPr lang="en-US" sz="7200" dirty="0" smtClean="0"/>
              <a:t> </a:t>
            </a:r>
            <a:r>
              <a:rPr lang="en-US" sz="7200" dirty="0" err="1" smtClean="0"/>
              <a:t>selama</a:t>
            </a:r>
            <a:r>
              <a:rPr lang="en-US" sz="7200" dirty="0" smtClean="0"/>
              <a:t> </a:t>
            </a:r>
            <a:r>
              <a:rPr lang="en-US" sz="7200" dirty="0" err="1" smtClean="0"/>
              <a:t>satu</a:t>
            </a:r>
            <a:r>
              <a:rPr lang="en-US" sz="7200" dirty="0" smtClean="0"/>
              <a:t> </a:t>
            </a:r>
            <a:r>
              <a:rPr lang="en-US" sz="7200" dirty="0" err="1" smtClean="0"/>
              <a:t>bulan</a:t>
            </a:r>
            <a:r>
              <a:rPr lang="en-US" sz="7200" dirty="0" smtClean="0"/>
              <a:t> </a:t>
            </a:r>
            <a:r>
              <a:rPr lang="en-US" sz="7200" dirty="0" err="1" smtClean="0"/>
              <a:t>dan</a:t>
            </a:r>
            <a:r>
              <a:rPr lang="en-US" sz="7200" dirty="0" smtClean="0"/>
              <a:t> </a:t>
            </a:r>
            <a:r>
              <a:rPr lang="en-US" sz="7200" dirty="0" err="1" smtClean="0"/>
              <a:t>di</a:t>
            </a:r>
            <a:r>
              <a:rPr lang="en-US" sz="7200" dirty="0" smtClean="0"/>
              <a:t>-</a:t>
            </a:r>
            <a:r>
              <a:rPr lang="en-US" sz="7200" i="1" dirty="0" smtClean="0"/>
              <a:t>posting</a:t>
            </a:r>
            <a:r>
              <a:rPr lang="en-US" sz="7200" dirty="0" smtClean="0"/>
              <a:t> </a:t>
            </a:r>
            <a:r>
              <a:rPr lang="en-US" sz="7200" dirty="0" err="1" smtClean="0"/>
              <a:t>sebagai</a:t>
            </a:r>
            <a:r>
              <a:rPr lang="en-US" sz="7200" dirty="0" smtClean="0"/>
              <a:t> </a:t>
            </a:r>
            <a:r>
              <a:rPr lang="en-US" sz="7200" dirty="0" err="1" smtClean="0"/>
              <a:t>kredit</a:t>
            </a:r>
            <a:r>
              <a:rPr lang="en-US" sz="7200" dirty="0" smtClean="0"/>
              <a:t> </a:t>
            </a:r>
            <a:r>
              <a:rPr lang="en-US" sz="7200" dirty="0" err="1" smtClean="0"/>
              <a:t>akun</a:t>
            </a:r>
            <a:r>
              <a:rPr lang="en-US" sz="7200" dirty="0" smtClean="0"/>
              <a:t> </a:t>
            </a:r>
            <a:r>
              <a:rPr lang="en-US" sz="7200" dirty="0" err="1" smtClean="0"/>
              <a:t>Utang</a:t>
            </a:r>
            <a:r>
              <a:rPr lang="en-US" sz="7200" dirty="0" smtClean="0"/>
              <a:t> Usaha. </a:t>
            </a:r>
          </a:p>
          <a:p>
            <a:pPr marL="347663" lvl="1" indent="-347663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7200" dirty="0" err="1" smtClean="0"/>
              <a:t>Setiap</a:t>
            </a:r>
            <a:r>
              <a:rPr lang="en-US" sz="7200" dirty="0" smtClean="0"/>
              <a:t> </a:t>
            </a:r>
            <a:r>
              <a:rPr lang="en-US" sz="7200" dirty="0" err="1" smtClean="0"/>
              <a:t>akhir</a:t>
            </a:r>
            <a:r>
              <a:rPr lang="en-US" sz="7200" dirty="0" smtClean="0"/>
              <a:t> </a:t>
            </a:r>
            <a:r>
              <a:rPr lang="en-US" sz="7200" dirty="0" err="1" smtClean="0"/>
              <a:t>bulan</a:t>
            </a:r>
            <a:r>
              <a:rPr lang="en-US" sz="7200" dirty="0" smtClean="0"/>
              <a:t>, </a:t>
            </a:r>
            <a:r>
              <a:rPr lang="en-US" sz="7200" dirty="0" err="1" smtClean="0"/>
              <a:t>jumlah</a:t>
            </a:r>
            <a:r>
              <a:rPr lang="en-US" sz="7200" dirty="0" smtClean="0"/>
              <a:t> </a:t>
            </a:r>
            <a:r>
              <a:rPr lang="en-US" sz="7200" dirty="0" err="1" smtClean="0"/>
              <a:t>kolom</a:t>
            </a:r>
            <a:r>
              <a:rPr lang="en-US" sz="7200" dirty="0" smtClean="0"/>
              <a:t> Dr. </a:t>
            </a:r>
            <a:r>
              <a:rPr lang="en-US" sz="7200" dirty="0" err="1" smtClean="0"/>
              <a:t>Perlengkapan</a:t>
            </a:r>
            <a:r>
              <a:rPr lang="en-US" sz="7200" dirty="0" smtClean="0"/>
              <a:t> </a:t>
            </a:r>
            <a:r>
              <a:rPr lang="en-US" sz="7200" dirty="0" err="1" smtClean="0"/>
              <a:t>di</a:t>
            </a:r>
            <a:r>
              <a:rPr lang="en-US" sz="7200" dirty="0" smtClean="0"/>
              <a:t>-</a:t>
            </a:r>
            <a:r>
              <a:rPr lang="en-US" sz="7200" i="1" dirty="0" smtClean="0"/>
              <a:t>posting</a:t>
            </a:r>
            <a:r>
              <a:rPr lang="en-US" sz="7200" dirty="0" smtClean="0"/>
              <a:t> </a:t>
            </a:r>
            <a:r>
              <a:rPr lang="en-US" sz="7200" dirty="0" err="1" smtClean="0"/>
              <a:t>dalam</a:t>
            </a:r>
            <a:r>
              <a:rPr lang="en-US" sz="7200" dirty="0" smtClean="0"/>
              <a:t> </a:t>
            </a:r>
            <a:r>
              <a:rPr lang="en-US" sz="7200" dirty="0" err="1" smtClean="0"/>
              <a:t>buku</a:t>
            </a:r>
            <a:r>
              <a:rPr lang="en-US" sz="7200" dirty="0" smtClean="0"/>
              <a:t> </a:t>
            </a:r>
            <a:r>
              <a:rPr lang="en-US" sz="7200" dirty="0" err="1" smtClean="0"/>
              <a:t>besar</a:t>
            </a:r>
            <a:r>
              <a:rPr lang="en-US" sz="7200" dirty="0" smtClean="0"/>
              <a:t> </a:t>
            </a:r>
            <a:r>
              <a:rPr lang="en-US" sz="7200" dirty="0" err="1" smtClean="0"/>
              <a:t>perlengkapan</a:t>
            </a:r>
            <a:r>
              <a:rPr lang="en-US" sz="7200" dirty="0" smtClean="0"/>
              <a:t>. </a:t>
            </a:r>
            <a:r>
              <a:rPr lang="en-US" sz="7200" dirty="0" err="1" smtClean="0"/>
              <a:t>Jumlah</a:t>
            </a:r>
            <a:r>
              <a:rPr lang="en-US" sz="7200" dirty="0" smtClean="0"/>
              <a:t> </a:t>
            </a:r>
            <a:r>
              <a:rPr lang="en-US" sz="7200" dirty="0" err="1" smtClean="0"/>
              <a:t>ini</a:t>
            </a:r>
            <a:r>
              <a:rPr lang="en-US" sz="7200" dirty="0" smtClean="0"/>
              <a:t> </a:t>
            </a:r>
            <a:r>
              <a:rPr lang="en-US" sz="7200" dirty="0" err="1" smtClean="0"/>
              <a:t>adalah</a:t>
            </a:r>
            <a:r>
              <a:rPr lang="en-US" sz="7200" dirty="0" smtClean="0"/>
              <a:t> total </a:t>
            </a:r>
            <a:r>
              <a:rPr lang="en-US" sz="7200" dirty="0" err="1" smtClean="0"/>
              <a:t>pembelian</a:t>
            </a:r>
            <a:r>
              <a:rPr lang="en-US" sz="7200" dirty="0" smtClean="0"/>
              <a:t> </a:t>
            </a:r>
            <a:r>
              <a:rPr lang="en-US" sz="7200" dirty="0" err="1" smtClean="0"/>
              <a:t>kredit</a:t>
            </a:r>
            <a:r>
              <a:rPr lang="en-US" sz="7200" dirty="0" smtClean="0"/>
              <a:t> </a:t>
            </a:r>
            <a:r>
              <a:rPr lang="en-US" sz="7200" dirty="0" err="1" smtClean="0"/>
              <a:t>perlengkapan</a:t>
            </a:r>
            <a:r>
              <a:rPr lang="en-US" sz="7200" dirty="0" smtClean="0"/>
              <a:t> </a:t>
            </a:r>
            <a:r>
              <a:rPr lang="en-US" sz="7200" dirty="0" err="1" smtClean="0"/>
              <a:t>selama</a:t>
            </a:r>
            <a:r>
              <a:rPr lang="en-US" sz="7200" dirty="0" smtClean="0"/>
              <a:t> </a:t>
            </a:r>
            <a:r>
              <a:rPr lang="en-US" sz="7200" dirty="0" err="1" smtClean="0"/>
              <a:t>satu</a:t>
            </a:r>
            <a:r>
              <a:rPr lang="en-US" sz="7200" dirty="0" smtClean="0"/>
              <a:t> </a:t>
            </a:r>
            <a:r>
              <a:rPr lang="en-US" sz="7200" dirty="0" err="1" smtClean="0"/>
              <a:t>bulan</a:t>
            </a:r>
            <a:r>
              <a:rPr lang="en-US" sz="7200" dirty="0" smtClean="0"/>
              <a:t> </a:t>
            </a:r>
            <a:r>
              <a:rPr lang="en-US" sz="7200" dirty="0" err="1" smtClean="0"/>
              <a:t>dan</a:t>
            </a:r>
            <a:r>
              <a:rPr lang="en-US" sz="7200" dirty="0" smtClean="0"/>
              <a:t> </a:t>
            </a:r>
            <a:r>
              <a:rPr lang="en-US" sz="7200" dirty="0" err="1" smtClean="0"/>
              <a:t>di</a:t>
            </a:r>
            <a:r>
              <a:rPr lang="en-US" sz="7200" dirty="0" smtClean="0"/>
              <a:t>-</a:t>
            </a:r>
            <a:r>
              <a:rPr lang="en-US" sz="7200" i="1" dirty="0" smtClean="0"/>
              <a:t>posting</a:t>
            </a:r>
            <a:r>
              <a:rPr lang="en-US" sz="7200" dirty="0" smtClean="0"/>
              <a:t> </a:t>
            </a:r>
            <a:r>
              <a:rPr lang="en-US" sz="7200" dirty="0" err="1" smtClean="0"/>
              <a:t>sebagai</a:t>
            </a:r>
            <a:r>
              <a:rPr lang="en-US" sz="7200" dirty="0" smtClean="0"/>
              <a:t> debit </a:t>
            </a:r>
            <a:r>
              <a:rPr lang="en-US" sz="7200" dirty="0" err="1" smtClean="0"/>
              <a:t>akun</a:t>
            </a:r>
            <a:r>
              <a:rPr lang="en-US" sz="7200" dirty="0" smtClean="0"/>
              <a:t> </a:t>
            </a:r>
            <a:r>
              <a:rPr lang="en-US" sz="7200" dirty="0" err="1" smtClean="0"/>
              <a:t>perlengkapan</a:t>
            </a:r>
            <a:r>
              <a:rPr lang="en-US" sz="7200" dirty="0" smtClean="0"/>
              <a:t>.</a:t>
            </a:r>
          </a:p>
          <a:p>
            <a:pPr marL="347663" lvl="1" indent="-347663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7200" dirty="0" err="1" smtClean="0"/>
              <a:t>Akun</a:t>
            </a:r>
            <a:r>
              <a:rPr lang="en-US" sz="7200" dirty="0" smtClean="0"/>
              <a:t> yang </a:t>
            </a:r>
            <a:r>
              <a:rPr lang="en-US" sz="7200" dirty="0" err="1" smtClean="0"/>
              <a:t>didaftar</a:t>
            </a:r>
            <a:r>
              <a:rPr lang="en-US" sz="7200" dirty="0" smtClean="0"/>
              <a:t> </a:t>
            </a:r>
            <a:r>
              <a:rPr lang="en-US" sz="7200" dirty="0" err="1" smtClean="0"/>
              <a:t>di</a:t>
            </a:r>
            <a:r>
              <a:rPr lang="en-US" sz="7200" dirty="0" smtClean="0"/>
              <a:t> </a:t>
            </a:r>
            <a:r>
              <a:rPr lang="en-US" sz="7200" dirty="0" err="1" smtClean="0"/>
              <a:t>kolom</a:t>
            </a:r>
            <a:r>
              <a:rPr lang="en-US" sz="7200" dirty="0" smtClean="0"/>
              <a:t> Dr. </a:t>
            </a:r>
            <a:r>
              <a:rPr lang="en-US" sz="7200" dirty="0" err="1" smtClean="0"/>
              <a:t>Akun</a:t>
            </a:r>
            <a:r>
              <a:rPr lang="en-US" sz="7200" dirty="0" smtClean="0"/>
              <a:t> </a:t>
            </a:r>
            <a:r>
              <a:rPr lang="en-US" sz="7200" dirty="0" err="1" smtClean="0"/>
              <a:t>Lainnya</a:t>
            </a:r>
            <a:r>
              <a:rPr lang="en-US" sz="7200" dirty="0" smtClean="0"/>
              <a:t> </a:t>
            </a:r>
            <a:r>
              <a:rPr lang="en-US" sz="7200" dirty="0" err="1" smtClean="0"/>
              <a:t>di</a:t>
            </a:r>
            <a:r>
              <a:rPr lang="en-US" sz="7200" dirty="0" smtClean="0"/>
              <a:t>-</a:t>
            </a:r>
            <a:r>
              <a:rPr lang="en-US" sz="7200" i="1" dirty="0" smtClean="0"/>
              <a:t>posting</a:t>
            </a:r>
            <a:r>
              <a:rPr lang="en-US" sz="7200" dirty="0" smtClean="0"/>
              <a:t> </a:t>
            </a:r>
            <a:r>
              <a:rPr lang="en-US" sz="7200" dirty="0" err="1" smtClean="0"/>
              <a:t>secara</a:t>
            </a:r>
            <a:r>
              <a:rPr lang="en-US" sz="7200" dirty="0" smtClean="0"/>
              <a:t> </a:t>
            </a:r>
            <a:r>
              <a:rPr lang="en-US" sz="7200" dirty="0" err="1" smtClean="0"/>
              <a:t>rutin</a:t>
            </a:r>
            <a:r>
              <a:rPr lang="en-US" sz="7200" dirty="0" smtClean="0"/>
              <a:t> </a:t>
            </a:r>
            <a:r>
              <a:rPr lang="en-US" sz="7200" dirty="0" err="1" smtClean="0"/>
              <a:t>sebagai</a:t>
            </a:r>
            <a:r>
              <a:rPr lang="en-US" sz="7200" dirty="0" smtClean="0"/>
              <a:t> debit </a:t>
            </a:r>
            <a:r>
              <a:rPr lang="en-US" sz="7200" dirty="0" err="1" smtClean="0"/>
              <a:t>untuk</a:t>
            </a:r>
            <a:r>
              <a:rPr lang="en-US" sz="7200" dirty="0" smtClean="0"/>
              <a:t> </a:t>
            </a:r>
            <a:r>
              <a:rPr lang="en-US" sz="7200" dirty="0" err="1" smtClean="0"/>
              <a:t>masing-masing</a:t>
            </a:r>
            <a:r>
              <a:rPr lang="en-US" sz="7200" dirty="0" smtClean="0"/>
              <a:t> </a:t>
            </a:r>
            <a:r>
              <a:rPr lang="en-US" sz="7200" dirty="0" err="1" smtClean="0"/>
              <a:t>akun</a:t>
            </a:r>
            <a:r>
              <a:rPr lang="en-US" sz="7200" dirty="0" smtClean="0"/>
              <a:t>. </a:t>
            </a:r>
            <a:r>
              <a:rPr lang="en-US" sz="7200" dirty="0" err="1" smtClean="0"/>
              <a:t>Nomor</a:t>
            </a:r>
            <a:r>
              <a:rPr lang="en-US" sz="7200" dirty="0" smtClean="0"/>
              <a:t> </a:t>
            </a:r>
            <a:r>
              <a:rPr lang="en-US" sz="7200" dirty="0" err="1" smtClean="0"/>
              <a:t>akun</a:t>
            </a:r>
            <a:r>
              <a:rPr lang="en-US" sz="7200" dirty="0" smtClean="0"/>
              <a:t> </a:t>
            </a:r>
            <a:r>
              <a:rPr lang="en-US" sz="7200" dirty="0" err="1" smtClean="0"/>
              <a:t>kemudian</a:t>
            </a:r>
            <a:r>
              <a:rPr lang="en-US" sz="7200" dirty="0" smtClean="0"/>
              <a:t> </a:t>
            </a:r>
            <a:r>
              <a:rPr lang="en-US" sz="7200" dirty="0" err="1" smtClean="0"/>
              <a:t>dimasukkan</a:t>
            </a:r>
            <a:r>
              <a:rPr lang="en-US" sz="7200" dirty="0" smtClean="0"/>
              <a:t> </a:t>
            </a:r>
            <a:r>
              <a:rPr lang="en-US" sz="7200" dirty="0" err="1" smtClean="0"/>
              <a:t>ke</a:t>
            </a:r>
            <a:r>
              <a:rPr lang="en-US" sz="7200" dirty="0" smtClean="0"/>
              <a:t> </a:t>
            </a:r>
            <a:r>
              <a:rPr lang="en-US" sz="7200" dirty="0" err="1" smtClean="0"/>
              <a:t>kolom</a:t>
            </a:r>
            <a:r>
              <a:rPr lang="en-US" sz="7200" dirty="0" smtClean="0"/>
              <a:t> Ref. Post. </a:t>
            </a:r>
            <a:r>
              <a:rPr lang="en-US" sz="7200" dirty="0" err="1" smtClean="0"/>
              <a:t>Untuk</a:t>
            </a:r>
            <a:r>
              <a:rPr lang="en-US" sz="7200" dirty="0" smtClean="0"/>
              <a:t> </a:t>
            </a:r>
            <a:r>
              <a:rPr lang="en-US" sz="7200" dirty="0" err="1" smtClean="0"/>
              <a:t>menunjukkan</a:t>
            </a:r>
            <a:r>
              <a:rPr lang="en-US" sz="7200" dirty="0" smtClean="0"/>
              <a:t> </a:t>
            </a:r>
            <a:r>
              <a:rPr lang="en-US" sz="7200" dirty="0" err="1" smtClean="0"/>
              <a:t>bahwa</a:t>
            </a:r>
            <a:r>
              <a:rPr lang="en-US" sz="7200" dirty="0" smtClean="0"/>
              <a:t> </a:t>
            </a:r>
            <a:r>
              <a:rPr lang="en-US" sz="7200" i="1" dirty="0" smtClean="0"/>
              <a:t>posting</a:t>
            </a:r>
            <a:r>
              <a:rPr lang="en-US" sz="7200" dirty="0" smtClean="0"/>
              <a:t> </a:t>
            </a:r>
            <a:r>
              <a:rPr lang="en-US" sz="7200" dirty="0" err="1" smtClean="0"/>
              <a:t>telah</a:t>
            </a:r>
            <a:r>
              <a:rPr lang="en-US" sz="7200" dirty="0" smtClean="0"/>
              <a:t> </a:t>
            </a:r>
            <a:r>
              <a:rPr lang="en-US" sz="7200" dirty="0" err="1" smtClean="0"/>
              <a:t>selesai</a:t>
            </a:r>
            <a:r>
              <a:rPr lang="en-US" sz="7200" dirty="0" smtClean="0"/>
              <a:t>.</a:t>
            </a:r>
            <a:endParaRPr lang="id-ID" sz="7200" dirty="0" smtClean="0"/>
          </a:p>
          <a:p>
            <a:pPr marL="347663" lvl="1" indent="-347663" algn="just">
              <a:buNone/>
            </a:pPr>
            <a:r>
              <a:rPr lang="en-US" dirty="0" smtClean="0"/>
              <a:t>  </a:t>
            </a:r>
            <a:endParaRPr lang="id-ID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Tampilan</a:t>
            </a:r>
            <a:r>
              <a:rPr lang="en-US" sz="3600" b="1" dirty="0" smtClean="0"/>
              <a:t> 5</a:t>
            </a:r>
            <a:r>
              <a:rPr lang="id-ID" sz="3600" b="1" dirty="0" smtClean="0"/>
              <a:t>: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Jurnal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Pembelian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err="1" smtClean="0"/>
              <a:t>dan</a:t>
            </a:r>
            <a:r>
              <a:rPr lang="en-US" sz="3600" b="1" dirty="0" smtClean="0"/>
              <a:t> posting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600200"/>
            <a:ext cx="5105399" cy="518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Pembelajaran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8120061" cy="498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Jurnal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Pengeluaran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Kas</a:t>
            </a:r>
            <a:endParaRPr lang="en-US" sz="4000" b="1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90418801"/>
              </p:ext>
            </p:extLst>
          </p:nvPr>
        </p:nvGraphicFramePr>
        <p:xfrm>
          <a:off x="609600" y="1600200"/>
          <a:ext cx="7696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Tampilan</a:t>
            </a:r>
            <a:r>
              <a:rPr lang="en-US" sz="3200" b="1" dirty="0" smtClean="0"/>
              <a:t> 6</a:t>
            </a:r>
            <a:r>
              <a:rPr lang="id-ID" sz="3200" b="1" dirty="0" smtClean="0"/>
              <a:t>: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Jurnal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Pengeluaran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Kas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err="1" smtClean="0"/>
              <a:t>dan</a:t>
            </a:r>
            <a:r>
              <a:rPr lang="en-US" sz="3200" b="1" dirty="0" smtClean="0"/>
              <a:t> Posting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4800600" cy="519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 err="1" smtClean="0"/>
              <a:t>Jurnal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Pengeluaran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Kas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SolusiNet</a:t>
            </a:r>
            <a:r>
              <a:rPr lang="en-US" sz="2700" b="1" dirty="0" smtClean="0"/>
              <a:t> (slide 1 </a:t>
            </a:r>
            <a:r>
              <a:rPr lang="en-US" sz="2700" b="1" dirty="0" err="1" smtClean="0"/>
              <a:t>dari</a:t>
            </a:r>
            <a:r>
              <a:rPr lang="en-US" sz="2700" b="1" dirty="0" smtClean="0"/>
              <a:t> </a:t>
            </a:r>
            <a:r>
              <a:rPr lang="en-US" sz="2700" b="1" dirty="0" smtClean="0"/>
              <a:t>4)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endParaRPr lang="en-US" dirty="0" smtClean="0"/>
          </a:p>
          <a:p>
            <a:pPr marL="114300" indent="0" algn="just">
              <a:buNone/>
            </a:pPr>
            <a:endParaRPr lang="en-US" dirty="0" smtClean="0"/>
          </a:p>
          <a:p>
            <a:pPr marL="114300" indent="0" algn="just">
              <a:buNone/>
            </a:pPr>
            <a:endParaRPr lang="en-US" dirty="0" smtClean="0"/>
          </a:p>
          <a:p>
            <a:pPr marL="114300" indent="0" algn="just">
              <a:buNone/>
            </a:pPr>
            <a:endParaRPr lang="en-US" dirty="0" smtClean="0"/>
          </a:p>
          <a:p>
            <a:pPr marL="11430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6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pos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pPr marL="347663" indent="-347663" algn="just">
              <a:buFont typeface="Wingdings" pitchFamily="2" charset="2"/>
              <a:buChar char="§"/>
              <a:tabLst>
                <a:tab pos="463550" algn="l"/>
              </a:tabLst>
            </a:pPr>
            <a:r>
              <a:rPr lang="es-ES" dirty="0" smtClean="0"/>
              <a:t> </a:t>
            </a:r>
            <a:r>
              <a:rPr lang="es-ES" dirty="0" err="1" smtClean="0"/>
              <a:t>Kolom</a:t>
            </a:r>
            <a:r>
              <a:rPr lang="es-ES" dirty="0" smtClean="0"/>
              <a:t> </a:t>
            </a:r>
            <a:r>
              <a:rPr lang="es-ES" dirty="0" err="1" smtClean="0"/>
              <a:t>Tanggal</a:t>
            </a:r>
            <a:r>
              <a:rPr lang="es-ES" dirty="0" smtClean="0"/>
              <a:t>: 15 </a:t>
            </a:r>
            <a:r>
              <a:rPr lang="es-ES" dirty="0" err="1" smtClean="0"/>
              <a:t>Maret</a:t>
            </a:r>
            <a:endParaRPr lang="es-ES" dirty="0" smtClean="0"/>
          </a:p>
          <a:p>
            <a:pPr marL="347663" indent="-347663" algn="just">
              <a:buFont typeface="Wingdings" pitchFamily="2" charset="2"/>
              <a:buChar char="§"/>
              <a:tabLst>
                <a:tab pos="463550" algn="l"/>
              </a:tabLst>
            </a:pPr>
            <a:r>
              <a:rPr lang="es-ES" dirty="0" smtClean="0"/>
              <a:t> </a:t>
            </a:r>
            <a:r>
              <a:rPr lang="es-ES" dirty="0" err="1" smtClean="0"/>
              <a:t>Kolom</a:t>
            </a:r>
            <a:r>
              <a:rPr lang="es-ES" dirty="0" smtClean="0"/>
              <a:t> </a:t>
            </a:r>
            <a:r>
              <a:rPr lang="es-ES" dirty="0" err="1" smtClean="0"/>
              <a:t>Nomor</a:t>
            </a:r>
            <a:r>
              <a:rPr lang="es-ES" dirty="0" smtClean="0"/>
              <a:t> </a:t>
            </a:r>
            <a:r>
              <a:rPr lang="es-ES" dirty="0" err="1" smtClean="0"/>
              <a:t>Cek</a:t>
            </a:r>
            <a:r>
              <a:rPr lang="es-ES" dirty="0" smtClean="0"/>
              <a:t>: 151</a:t>
            </a:r>
          </a:p>
          <a:p>
            <a:pPr marL="347663" indent="-347663" algn="just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Didebit</a:t>
            </a:r>
            <a:r>
              <a:rPr lang="en-US" dirty="0" smtClean="0"/>
              <a:t>: </a:t>
            </a:r>
            <a:r>
              <a:rPr lang="en-US" dirty="0" err="1" smtClean="0"/>
              <a:t>Toko</a:t>
            </a:r>
            <a:r>
              <a:rPr lang="en-US" dirty="0" smtClean="0"/>
              <a:t> </a:t>
            </a:r>
            <a:r>
              <a:rPr lang="en-US" dirty="0" err="1" smtClean="0"/>
              <a:t>Gani</a:t>
            </a:r>
            <a:endParaRPr lang="en-US" dirty="0" smtClean="0"/>
          </a:p>
          <a:p>
            <a:pPr marL="347663" indent="-347663" algn="just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Dr. </a:t>
            </a:r>
            <a:r>
              <a:rPr lang="en-US" dirty="0" err="1" smtClean="0"/>
              <a:t>Utang</a:t>
            </a:r>
            <a:r>
              <a:rPr lang="en-US" dirty="0" smtClean="0"/>
              <a:t> Usaha</a:t>
            </a:r>
            <a:r>
              <a:rPr lang="id-ID" dirty="0" smtClean="0"/>
              <a:t>: 1</a:t>
            </a:r>
            <a:r>
              <a:rPr lang="en-US" dirty="0" smtClean="0"/>
              <a:t>.</a:t>
            </a:r>
            <a:r>
              <a:rPr lang="id-ID" dirty="0" smtClean="0"/>
              <a:t>230</a:t>
            </a:r>
            <a:r>
              <a:rPr lang="en-US" dirty="0" smtClean="0"/>
              <a:t>.</a:t>
            </a:r>
            <a:r>
              <a:rPr lang="id-ID" dirty="0" smtClean="0"/>
              <a:t>000</a:t>
            </a:r>
          </a:p>
          <a:p>
            <a:pPr marL="347663" indent="-347663" algn="just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Cr. </a:t>
            </a:r>
            <a:r>
              <a:rPr lang="en-US" dirty="0" err="1" smtClean="0"/>
              <a:t>Kas</a:t>
            </a:r>
            <a:r>
              <a:rPr lang="en-US" dirty="0" smtClean="0"/>
              <a:t>: 1.230.000</a:t>
            </a:r>
            <a:endParaRPr lang="id-ID" dirty="0" smtClean="0"/>
          </a:p>
          <a:p>
            <a:pPr marL="627063" indent="-447675" algn="just">
              <a:buFont typeface="Wingdings" pitchFamily="2" charset="2"/>
              <a:buChar char="§"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0" y="1676400"/>
            <a:ext cx="67818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en-US" sz="2400" b="1" dirty="0" smtClean="0"/>
              <a:t>15 </a:t>
            </a:r>
            <a:r>
              <a:rPr lang="en-US" sz="2400" b="1" dirty="0" err="1" smtClean="0"/>
              <a:t>Maret</a:t>
            </a:r>
            <a:endParaRPr lang="en-US" sz="2400" b="1" dirty="0" smtClean="0"/>
          </a:p>
          <a:p>
            <a:pPr marL="114300" indent="0" algn="ctr">
              <a:buNone/>
            </a:pPr>
            <a:r>
              <a:rPr lang="en-US" sz="2400" b="1" dirty="0" err="1" smtClean="0"/>
              <a:t>SolusiNet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mengeluarkan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Cek</a:t>
            </a:r>
            <a:r>
              <a:rPr lang="en-US" sz="2400" b="1" dirty="0" smtClean="0"/>
              <a:t> </a:t>
            </a:r>
            <a:r>
              <a:rPr lang="en-US" sz="2400" b="1" dirty="0"/>
              <a:t>No. 151 </a:t>
            </a:r>
            <a:r>
              <a:rPr lang="en-US" sz="2400" b="1" dirty="0" err="1" smtClean="0"/>
              <a:t>sebesar</a:t>
            </a:r>
            <a:r>
              <a:rPr lang="en-US" sz="2400" b="1" dirty="0" smtClean="0"/>
              <a:t> Rp1.230.000 </a:t>
            </a:r>
            <a:r>
              <a:rPr lang="en-US" sz="2400" b="1" dirty="0" err="1" smtClean="0"/>
              <a:t>membayar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Toko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Gani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 err="1" smtClean="0"/>
              <a:t>Jurnal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Pengeluaran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Kas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SolusiNet</a:t>
            </a:r>
            <a:r>
              <a:rPr lang="en-US" sz="2700" b="1" dirty="0" smtClean="0"/>
              <a:t> (slide </a:t>
            </a:r>
            <a:r>
              <a:rPr lang="en-US" sz="2700" b="1" dirty="0" smtClean="0"/>
              <a:t>2 </a:t>
            </a:r>
            <a:r>
              <a:rPr lang="en-US" sz="2700" b="1" dirty="0" err="1" smtClean="0"/>
              <a:t>dari</a:t>
            </a:r>
            <a:r>
              <a:rPr lang="en-US" sz="2700" b="1" dirty="0" smtClean="0"/>
              <a:t> </a:t>
            </a:r>
            <a:r>
              <a:rPr lang="en-US" sz="2700" b="1" dirty="0" smtClean="0"/>
              <a:t>4)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Kolom</a:t>
            </a:r>
            <a:r>
              <a:rPr lang="en-US" dirty="0" smtClean="0"/>
              <a:t> Dr.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6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debit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pun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sv-SE" dirty="0" smtClean="0"/>
              <a:t>Rp1.600.000 pada tanggal 2 Maret dengan nomor cek 150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pos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pPr marL="806450" lvl="1" indent="-395288" algn="just">
              <a:buFont typeface="Wingdings" pitchFamily="2" charset="2"/>
              <a:buChar char="ü"/>
            </a:pPr>
            <a:r>
              <a:rPr lang="es-ES" dirty="0" err="1" smtClean="0"/>
              <a:t>Kolom</a:t>
            </a:r>
            <a:r>
              <a:rPr lang="es-ES" dirty="0" smtClean="0"/>
              <a:t> </a:t>
            </a:r>
            <a:r>
              <a:rPr lang="es-ES" dirty="0" err="1" smtClean="0"/>
              <a:t>Tanggal</a:t>
            </a:r>
            <a:r>
              <a:rPr lang="es-ES" dirty="0" smtClean="0"/>
              <a:t>: Mar. 2</a:t>
            </a:r>
          </a:p>
          <a:p>
            <a:pPr marL="806450" lvl="1" indent="-395288" algn="just">
              <a:buFont typeface="Wingdings" pitchFamily="2" charset="2"/>
              <a:buChar char="ü"/>
            </a:pPr>
            <a:r>
              <a:rPr lang="es-ES" dirty="0" err="1" smtClean="0"/>
              <a:t>Kolom</a:t>
            </a:r>
            <a:r>
              <a:rPr lang="es-ES" dirty="0" smtClean="0"/>
              <a:t> </a:t>
            </a:r>
            <a:r>
              <a:rPr lang="es-ES" dirty="0" err="1" smtClean="0"/>
              <a:t>Nomor</a:t>
            </a:r>
            <a:r>
              <a:rPr lang="es-ES" dirty="0" smtClean="0"/>
              <a:t> </a:t>
            </a:r>
            <a:r>
              <a:rPr lang="es-ES" dirty="0" err="1" smtClean="0"/>
              <a:t>Cek</a:t>
            </a:r>
            <a:r>
              <a:rPr lang="es-ES" dirty="0" smtClean="0"/>
              <a:t> : 150</a:t>
            </a:r>
          </a:p>
          <a:p>
            <a:pPr marL="806450" lvl="1" indent="-395288" algn="just">
              <a:buFont typeface="Wingdings" pitchFamily="2" charset="2"/>
              <a:buChar char="ü"/>
            </a:pP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Didebit</a:t>
            </a:r>
            <a:r>
              <a:rPr lang="en-US" dirty="0" smtClean="0"/>
              <a:t> :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endParaRPr lang="en-US" dirty="0" smtClean="0"/>
          </a:p>
          <a:p>
            <a:pPr marL="806450" lvl="1" indent="-395288" algn="just">
              <a:buFont typeface="Wingdings" pitchFamily="2" charset="2"/>
              <a:buChar char="ü"/>
            </a:pPr>
            <a:r>
              <a:rPr lang="en-US" dirty="0" err="1" smtClean="0"/>
              <a:t>Kolom</a:t>
            </a:r>
            <a:r>
              <a:rPr lang="en-US" dirty="0" smtClean="0"/>
              <a:t> Dr. </a:t>
            </a:r>
            <a:r>
              <a:rPr lang="en-US" dirty="0" err="1" smtClean="0"/>
              <a:t>lainnya</a:t>
            </a:r>
            <a:r>
              <a:rPr lang="en-US" dirty="0" smtClean="0"/>
              <a:t>: 1.600.000</a:t>
            </a:r>
          </a:p>
          <a:p>
            <a:pPr marL="806450" lvl="1" indent="-395288" algn="just">
              <a:buFont typeface="Wingdings" pitchFamily="2" charset="2"/>
              <a:buChar char="ü"/>
            </a:pPr>
            <a:r>
              <a:rPr lang="en-US" dirty="0" err="1" smtClean="0"/>
              <a:t>Kolom</a:t>
            </a:r>
            <a:r>
              <a:rPr lang="en-US" dirty="0" smtClean="0"/>
              <a:t> Cr. </a:t>
            </a:r>
            <a:r>
              <a:rPr lang="en-US" dirty="0" err="1" smtClean="0"/>
              <a:t>kas</a:t>
            </a:r>
            <a:r>
              <a:rPr lang="en-US" dirty="0" smtClean="0"/>
              <a:t>: 1.600.000</a:t>
            </a:r>
            <a:endParaRPr lang="id-ID" dirty="0" smtClean="0"/>
          </a:p>
          <a:p>
            <a:pPr marL="806450" lvl="1" indent="-395288" algn="just"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 err="1" smtClean="0"/>
              <a:t>Jurnal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Pengeluaran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Kas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SolusiNet</a:t>
            </a:r>
            <a:r>
              <a:rPr lang="en-US" sz="2700" b="1" dirty="0" smtClean="0"/>
              <a:t> (slide </a:t>
            </a:r>
            <a:r>
              <a:rPr lang="en-US" sz="2700" b="1" dirty="0" smtClean="0"/>
              <a:t>3 </a:t>
            </a:r>
            <a:r>
              <a:rPr lang="en-US" sz="2700" b="1" dirty="0" err="1" smtClean="0"/>
              <a:t>dari</a:t>
            </a:r>
            <a:r>
              <a:rPr lang="en-US" sz="2700" b="1" dirty="0" smtClean="0"/>
              <a:t> </a:t>
            </a:r>
            <a:r>
              <a:rPr lang="en-US" sz="2700" b="1" dirty="0" smtClean="0"/>
              <a:t>4)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,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ditotal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debit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Posting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SolusiNet</a:t>
            </a:r>
            <a:r>
              <a:rPr lang="en-US" dirty="0" smtClean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pPr marL="717550" indent="-358775" algn="just">
              <a:buFont typeface="Wingdings" pitchFamily="2" charset="2"/>
              <a:buChar char="ü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individual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sv-SE" dirty="0" smtClean="0"/>
              <a:t>kreditor </a:t>
            </a:r>
            <a:r>
              <a:rPr lang="sv-SE" dirty="0" smtClean="0"/>
              <a:t>di buku besar pembantu utang usaha.</a:t>
            </a:r>
            <a:r>
              <a:rPr lang="en-US" dirty="0" smtClean="0"/>
              <a:t> </a:t>
            </a:r>
          </a:p>
          <a:p>
            <a:pPr marL="717550" indent="-358775" algn="just">
              <a:buFont typeface="Wingdings" pitchFamily="2" charset="2"/>
              <a:buChar char="ü"/>
            </a:pP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kreditor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reguler</a:t>
            </a:r>
            <a:r>
              <a:rPr lang="en-US" dirty="0" smtClean="0"/>
              <a:t>. </a:t>
            </a:r>
          </a:p>
          <a:p>
            <a:pPr marL="717550" indent="-358775" algn="just">
              <a:buFont typeface="Wingdings" pitchFamily="2" charset="2"/>
              <a:buChar char="ü"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terkini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 err="1" smtClean="0"/>
              <a:t>Jurnal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Pengeluaran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Kas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SolusiNet</a:t>
            </a:r>
            <a:r>
              <a:rPr lang="en-US" sz="2700" b="1" dirty="0" smtClean="0"/>
              <a:t> (slide </a:t>
            </a:r>
            <a:r>
              <a:rPr lang="en-US" sz="2700" b="1" dirty="0" smtClean="0"/>
              <a:t>4 </a:t>
            </a:r>
            <a:r>
              <a:rPr lang="en-US" sz="2700" b="1" dirty="0" err="1" smtClean="0"/>
              <a:t>dari</a:t>
            </a:r>
            <a:r>
              <a:rPr lang="en-US" sz="2700" b="1" dirty="0" smtClean="0"/>
              <a:t> </a:t>
            </a:r>
            <a:r>
              <a:rPr lang="en-US" sz="2700" b="1" dirty="0" smtClean="0"/>
              <a:t>4)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463550" indent="-4635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yang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,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Posting (Ref. Post.)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menuliskan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CP (Cash Payment) </a:t>
            </a:r>
            <a:r>
              <a:rPr lang="en-US" dirty="0" err="1" smtClean="0"/>
              <a:t>atau</a:t>
            </a:r>
            <a:r>
              <a:rPr lang="en-US" dirty="0" smtClean="0"/>
              <a:t> KK (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.</a:t>
            </a:r>
          </a:p>
          <a:p>
            <a:pPr marL="463550" indent="-4635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centang</a:t>
            </a:r>
            <a:r>
              <a:rPr lang="en-US" dirty="0" smtClean="0"/>
              <a:t> (✓), </a:t>
            </a:r>
            <a:r>
              <a:rPr lang="en-US" dirty="0" err="1" smtClean="0"/>
              <a:t>dicantumkan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Posting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 </a:t>
            </a:r>
          </a:p>
          <a:p>
            <a:pPr marL="463550" indent="-4635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Dr. </a:t>
            </a:r>
            <a:r>
              <a:rPr lang="en-US" dirty="0" err="1" smtClean="0"/>
              <a:t>Utang</a:t>
            </a:r>
            <a:r>
              <a:rPr lang="en-US" dirty="0" smtClean="0"/>
              <a:t> Usaha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s-ES" dirty="0" err="1" smtClean="0"/>
              <a:t>Usaha</a:t>
            </a:r>
            <a:r>
              <a:rPr lang="es-ES" dirty="0" smtClean="0"/>
              <a:t>. </a:t>
            </a:r>
            <a:r>
              <a:rPr lang="es-ES" dirty="0" err="1" smtClean="0"/>
              <a:t>Jumlah</a:t>
            </a:r>
            <a:r>
              <a:rPr lang="es-ES" dirty="0" smtClean="0"/>
              <a:t> </a:t>
            </a:r>
            <a:r>
              <a:rPr lang="es-ES" dirty="0" err="1" smtClean="0"/>
              <a:t>ini</a:t>
            </a:r>
            <a:r>
              <a:rPr lang="es-ES" dirty="0" smtClean="0"/>
              <a:t> </a:t>
            </a:r>
            <a:r>
              <a:rPr lang="es-ES" dirty="0" err="1" smtClean="0"/>
              <a:t>adalah</a:t>
            </a:r>
            <a:r>
              <a:rPr lang="es-ES" dirty="0" smtClean="0"/>
              <a:t> total </a:t>
            </a:r>
            <a:r>
              <a:rPr lang="es-ES" dirty="0" err="1" smtClean="0"/>
              <a:t>pembayaran</a:t>
            </a:r>
            <a:r>
              <a:rPr lang="es-ES" dirty="0" smtClean="0"/>
              <a:t> </a:t>
            </a:r>
            <a:r>
              <a:rPr lang="es-ES" dirty="0" err="1" smtClean="0"/>
              <a:t>kas</a:t>
            </a:r>
            <a:r>
              <a:rPr lang="es-ES" dirty="0" smtClean="0"/>
              <a:t> </a:t>
            </a:r>
            <a:r>
              <a:rPr lang="es-ES" dirty="0" err="1" smtClean="0"/>
              <a:t>selama</a:t>
            </a:r>
            <a:r>
              <a:rPr lang="es-ES" dirty="0" smtClean="0"/>
              <a:t> </a:t>
            </a:r>
            <a:r>
              <a:rPr lang="es-ES" dirty="0" err="1" smtClean="0"/>
              <a:t>satu</a:t>
            </a:r>
            <a:r>
              <a:rPr lang="es-ES" dirty="0" smtClean="0"/>
              <a:t> </a:t>
            </a:r>
            <a:r>
              <a:rPr lang="es-ES" dirty="0" err="1" smtClean="0"/>
              <a:t>bulan</a:t>
            </a:r>
            <a:r>
              <a:rPr lang="es-ES" dirty="0" smtClean="0"/>
              <a:t> dan </a:t>
            </a:r>
            <a:r>
              <a:rPr lang="es-ES" dirty="0" smtClean="0"/>
              <a:t>di-</a:t>
            </a:r>
            <a:r>
              <a:rPr lang="es-ES" i="1" dirty="0" err="1" smtClean="0"/>
              <a:t>posting</a:t>
            </a:r>
            <a:r>
              <a:rPr lang="es-E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debit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.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(21)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nn-NO" dirty="0" smtClean="0"/>
              <a:t>di bawah kolom Dr. Utang Usaha untuk menunjukkan bahwa </a:t>
            </a:r>
            <a:r>
              <a:rPr lang="nn-NO" i="1" dirty="0" smtClean="0"/>
              <a:t>posting</a:t>
            </a:r>
            <a:r>
              <a:rPr lang="nn-NO" dirty="0" smtClean="0"/>
              <a:t> telah selesai.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Akun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Pengendali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Utang</a:t>
            </a:r>
            <a:r>
              <a:rPr lang="en-US" sz="3000" b="1" dirty="0" smtClean="0"/>
              <a:t> Usaha </a:t>
            </a:r>
            <a:r>
              <a:rPr lang="en-US" sz="3000" b="1" dirty="0" err="1" smtClean="0"/>
              <a:t>dan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Buku</a:t>
            </a:r>
            <a:r>
              <a:rPr lang="en-US" sz="3000" b="1" dirty="0" smtClean="0"/>
              <a:t>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err="1" smtClean="0"/>
              <a:t>Besar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Pembantu</a:t>
            </a:r>
            <a:r>
              <a:rPr lang="en-US" sz="3000" b="1" dirty="0" smtClean="0"/>
              <a:t> (slide 1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2)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pengendali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pengendali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dicari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diperbaiki</a:t>
            </a:r>
            <a:r>
              <a:rPr lang="id-ID" dirty="0" smtClean="0"/>
              <a:t>.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rangkuman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kreditor</a:t>
            </a:r>
            <a:r>
              <a:rPr lang="en-US" dirty="0" smtClean="0"/>
              <a:t> </a:t>
            </a: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Rp2.410.000,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pengendali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per 31 </a:t>
            </a:r>
            <a:r>
              <a:rPr lang="en-US" dirty="0" err="1" smtClean="0"/>
              <a:t>Maret</a:t>
            </a:r>
            <a:r>
              <a:rPr lang="en-US" dirty="0" smtClean="0"/>
              <a:t> </a:t>
            </a:r>
            <a:r>
              <a:rPr lang="en-US" dirty="0" smtClean="0"/>
              <a:t>2016,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Akun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Pengendali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Utang</a:t>
            </a:r>
            <a:r>
              <a:rPr lang="en-US" sz="3000" b="1" dirty="0" smtClean="0"/>
              <a:t> Usaha </a:t>
            </a:r>
            <a:r>
              <a:rPr lang="en-US" sz="3000" b="1" dirty="0" err="1" smtClean="0"/>
              <a:t>dan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Buku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err="1" smtClean="0"/>
              <a:t>Besar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Pembantu</a:t>
            </a:r>
            <a:r>
              <a:rPr lang="en-US" sz="3000" b="1" dirty="0" smtClean="0"/>
              <a:t> (slide </a:t>
            </a:r>
            <a:r>
              <a:rPr lang="en-US" sz="3000" b="1" dirty="0" smtClean="0"/>
              <a:t>2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2)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2085975"/>
            <a:ext cx="79152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Sistem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Akuntansi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Terkomputerisasi</a:t>
            </a:r>
            <a:endParaRPr lang="en-US" sz="3200" b="1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11041104"/>
              </p:ext>
            </p:extLst>
          </p:nvPr>
        </p:nvGraphicFramePr>
        <p:xfrm>
          <a:off x="381000" y="1600200"/>
          <a:ext cx="8001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b="1" dirty="0" err="1" smtClean="0"/>
              <a:t>Tampilan</a:t>
            </a:r>
            <a:r>
              <a:rPr lang="en-US" sz="2700" b="1" dirty="0" smtClean="0"/>
              <a:t> </a:t>
            </a:r>
            <a:r>
              <a:rPr lang="en-US" sz="2700" b="1" dirty="0" smtClean="0"/>
              <a:t>7: </a:t>
            </a:r>
            <a:r>
              <a:rPr lang="en-US" sz="2700" b="1" dirty="0" err="1" smtClean="0"/>
              <a:t>Pendapatan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dan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Penerimaan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Kas</a:t>
            </a:r>
            <a:r>
              <a:rPr lang="en-US" sz="2700" b="1" dirty="0" smtClean="0"/>
              <a:t> </a:t>
            </a:r>
            <a:br>
              <a:rPr lang="en-US" sz="2700" b="1" dirty="0" smtClean="0"/>
            </a:br>
            <a:r>
              <a:rPr lang="en-US" sz="2700" b="1" dirty="0" err="1" smtClean="0"/>
              <a:t>dalam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Quickbooks</a:t>
            </a:r>
            <a:r>
              <a:rPr lang="en-US" sz="2700" b="1" dirty="0" smtClean="0"/>
              <a:t> (slide 1 </a:t>
            </a:r>
            <a:r>
              <a:rPr lang="en-US" sz="2700" b="1" dirty="0" err="1" smtClean="0"/>
              <a:t>dari</a:t>
            </a:r>
            <a:r>
              <a:rPr lang="en-US" sz="2700" b="1" dirty="0" smtClean="0"/>
              <a:t> 3)</a:t>
            </a:r>
            <a:endParaRPr lang="en-US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915" y="1952626"/>
            <a:ext cx="8635485" cy="261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</a:t>
            </a:r>
            <a:r>
              <a:rPr lang="en-US" b="1" dirty="0" err="1" smtClean="0"/>
              <a:t>Dasar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63550" indent="-4635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mengumpulkan</a:t>
            </a:r>
            <a:r>
              <a:rPr lang="en-US" dirty="0" smtClean="0"/>
              <a:t>, </a:t>
            </a:r>
            <a:r>
              <a:rPr lang="en-US" dirty="0" err="1" smtClean="0"/>
              <a:t>mengelompokkan</a:t>
            </a:r>
            <a:r>
              <a:rPr lang="en-US" dirty="0" smtClean="0"/>
              <a:t>, </a:t>
            </a:r>
            <a:r>
              <a:rPr lang="en-US" dirty="0" err="1" smtClean="0"/>
              <a:t>merangkum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melaporkan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 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b="1" dirty="0" smtClean="0"/>
              <a:t> Garuda</a:t>
            </a:r>
            <a:r>
              <a:rPr lang="id-ID" b="1" dirty="0" smtClean="0"/>
              <a:t> Indonesia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data-data </a:t>
            </a:r>
            <a:r>
              <a:rPr lang="en-US" dirty="0" err="1" smtClean="0"/>
              <a:t>pada</a:t>
            </a:r>
            <a:r>
              <a:rPr lang="en-US" dirty="0" smtClean="0"/>
              <a:t>, </a:t>
            </a:r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pemesanan</a:t>
            </a:r>
            <a:r>
              <a:rPr lang="en-US" dirty="0" smtClean="0"/>
              <a:t> </a:t>
            </a:r>
            <a:r>
              <a:rPr lang="en-US" dirty="0" err="1" smtClean="0"/>
              <a:t>tiket</a:t>
            </a:r>
            <a:r>
              <a:rPr lang="en-US" dirty="0" smtClean="0"/>
              <a:t>, </a:t>
            </a:r>
            <a:r>
              <a:rPr lang="en-US" dirty="0" err="1" smtClean="0"/>
              <a:t>penagihan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, </a:t>
            </a:r>
            <a:r>
              <a:rPr lang="en-US" i="1" dirty="0" smtClean="0"/>
              <a:t>frequent-flier mileage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pesawat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</a:p>
          <a:p>
            <a:pPr algn="just">
              <a:lnSpc>
                <a:spcPct val="130000"/>
              </a:lnSpc>
              <a:buNone/>
            </a:pPr>
            <a:r>
              <a:rPr lang="id-ID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b="1" dirty="0" err="1" smtClean="0"/>
              <a:t>Tampilan</a:t>
            </a:r>
            <a:r>
              <a:rPr lang="en-US" sz="2700" b="1" dirty="0" smtClean="0"/>
              <a:t> 7: </a:t>
            </a:r>
            <a:r>
              <a:rPr lang="en-US" sz="2700" b="1" dirty="0" err="1" smtClean="0"/>
              <a:t>Pendapatan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dan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Penerimaan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Kas</a:t>
            </a:r>
            <a:r>
              <a:rPr lang="en-US" sz="2700" b="1" dirty="0" smtClean="0"/>
              <a:t> </a:t>
            </a:r>
            <a:br>
              <a:rPr lang="en-US" sz="2700" b="1" dirty="0" smtClean="0"/>
            </a:br>
            <a:r>
              <a:rPr lang="en-US" sz="2700" b="1" dirty="0" err="1" smtClean="0"/>
              <a:t>dalam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Quickbooks</a:t>
            </a:r>
            <a:r>
              <a:rPr lang="en-US" sz="2700" b="1" dirty="0" smtClean="0"/>
              <a:t> (slide </a:t>
            </a:r>
            <a:r>
              <a:rPr lang="en-US" sz="2700" b="1" dirty="0" smtClean="0"/>
              <a:t>2 </a:t>
            </a:r>
            <a:r>
              <a:rPr lang="en-US" sz="2700" b="1" dirty="0" err="1" smtClean="0"/>
              <a:t>dari</a:t>
            </a:r>
            <a:r>
              <a:rPr lang="en-US" sz="2700" b="1" dirty="0" smtClean="0"/>
              <a:t> 3)</a:t>
            </a:r>
            <a:endParaRPr lang="en-US" sz="2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96674"/>
            <a:ext cx="8686800" cy="224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b="1" dirty="0" err="1" smtClean="0"/>
              <a:t>Tampilan</a:t>
            </a:r>
            <a:r>
              <a:rPr lang="en-US" sz="2700" b="1" dirty="0" smtClean="0"/>
              <a:t> 7: </a:t>
            </a:r>
            <a:r>
              <a:rPr lang="en-US" sz="2700" b="1" dirty="0" err="1" smtClean="0"/>
              <a:t>Pendapatan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dan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Penerimaan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Kas</a:t>
            </a:r>
            <a:r>
              <a:rPr lang="en-US" sz="2700" b="1" dirty="0" smtClean="0"/>
              <a:t> </a:t>
            </a:r>
            <a:br>
              <a:rPr lang="en-US" sz="2700" b="1" dirty="0" smtClean="0"/>
            </a:br>
            <a:r>
              <a:rPr lang="en-US" sz="2700" b="1" dirty="0" err="1" smtClean="0"/>
              <a:t>dalam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Quickbooks</a:t>
            </a:r>
            <a:r>
              <a:rPr lang="en-US" sz="2700" b="1" dirty="0" smtClean="0"/>
              <a:t> (slide </a:t>
            </a:r>
            <a:r>
              <a:rPr lang="en-US" sz="2700" b="1" dirty="0" smtClean="0"/>
              <a:t>3 </a:t>
            </a:r>
            <a:r>
              <a:rPr lang="en-US" sz="2700" b="1" dirty="0" err="1" smtClean="0"/>
              <a:t>dari</a:t>
            </a:r>
            <a:r>
              <a:rPr lang="en-US" sz="2700" b="1" dirty="0" smtClean="0"/>
              <a:t> 3)</a:t>
            </a:r>
            <a:endParaRPr lang="en-US" sz="27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686800" cy="435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err="1" smtClean="0"/>
              <a:t>Perdagangan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Elektronik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7663" indent="-347663" algn="just">
              <a:buFont typeface="Wingdings" pitchFamily="2" charset="2"/>
              <a:buChar char="§"/>
            </a:pPr>
            <a:r>
              <a:rPr lang="sv-SE" dirty="0" smtClean="0"/>
              <a:t>Menggunakan Internet untuk menjalankan transaksi bisnis dinamakan perdagangan </a:t>
            </a:r>
            <a:r>
              <a:rPr lang="en-US" dirty="0" err="1" smtClean="0"/>
              <a:t>elektronik</a:t>
            </a:r>
            <a:r>
              <a:rPr lang="en-US" dirty="0" smtClean="0"/>
              <a:t> (</a:t>
            </a:r>
            <a:r>
              <a:rPr lang="en-US" i="1" dirty="0" smtClean="0"/>
              <a:t>e-commerce</a:t>
            </a:r>
            <a:r>
              <a:rPr lang="en-US" dirty="0" smtClean="0"/>
              <a:t>). </a:t>
            </a:r>
          </a:p>
          <a:p>
            <a:pPr marL="347663" indent="-347663" algn="just">
              <a:buFont typeface="Wingdings" pitchFamily="2" charset="2"/>
              <a:buChar char="§"/>
            </a:pPr>
            <a:r>
              <a:rPr lang="fi-FI" dirty="0" smtClean="0"/>
              <a:t>Saat terjadi transaksi antara sebuah perusahaan dan seorang </a:t>
            </a:r>
            <a:r>
              <a:rPr lang="en-US" dirty="0" err="1" smtClean="0"/>
              <a:t>konsumen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B2C (</a:t>
            </a:r>
            <a:r>
              <a:rPr lang="en-US" i="1" dirty="0" smtClean="0"/>
              <a:t>business-to-consumer</a:t>
            </a:r>
            <a:r>
              <a:rPr lang="en-US" dirty="0" smtClean="0"/>
              <a:t>)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 marL="347663" indent="-347663" algn="just">
              <a:buFont typeface="Wingdings" pitchFamily="2" charset="2"/>
              <a:buChar char="§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B2C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b="1" dirty="0" smtClean="0"/>
              <a:t>Giessroe.com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Store.asus.com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endParaRPr lang="id-ID" dirty="0" smtClean="0"/>
          </a:p>
          <a:p>
            <a:pPr algn="just">
              <a:lnSpc>
                <a:spcPct val="130000"/>
              </a:lnSpc>
              <a:buNone/>
            </a:pPr>
            <a:r>
              <a:rPr lang="en-US" b="1" dirty="0" smtClean="0"/>
              <a:t> 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463550" indent="-463550" algn="just">
              <a:buFont typeface="Wingdings" pitchFamily="2" charset="2"/>
              <a:buChar char="§"/>
            </a:pPr>
            <a:r>
              <a:rPr lang="en-US" dirty="0" smtClean="0"/>
              <a:t>Internet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. </a:t>
            </a:r>
          </a:p>
          <a:p>
            <a:pPr marL="463550" indent="-463550" algn="just">
              <a:buFont typeface="Wingdings" pitchFamily="2" charset="2"/>
              <a:buChar char="§"/>
            </a:pPr>
            <a:r>
              <a:rPr lang="en-US" dirty="0" err="1" smtClean="0"/>
              <a:t>Tiga</a:t>
            </a:r>
            <a:r>
              <a:rPr lang="en-US" dirty="0" smtClean="0"/>
              <a:t> area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Internet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id-ID" dirty="0" smtClean="0"/>
              <a:t>:</a:t>
            </a:r>
          </a:p>
          <a:p>
            <a:pPr marL="798513" indent="-530225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Pasokan</a:t>
            </a:r>
            <a:r>
              <a:rPr lang="en-US" dirty="0" smtClean="0"/>
              <a:t> (</a:t>
            </a:r>
            <a:r>
              <a:rPr lang="en-US" i="1" dirty="0" smtClean="0"/>
              <a:t>Supply Chain Management—SCM</a:t>
            </a:r>
            <a:r>
              <a:rPr lang="en-US" dirty="0" smtClean="0"/>
              <a:t>): </a:t>
            </a:r>
            <a:r>
              <a:rPr lang="en-US" dirty="0" err="1" smtClean="0"/>
              <a:t>Aplikasi</a:t>
            </a:r>
            <a:r>
              <a:rPr lang="en-US" dirty="0" smtClean="0"/>
              <a:t> Internet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merencanakan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mengoordinasikan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id-ID" dirty="0" smtClean="0"/>
              <a:t>.</a:t>
            </a:r>
          </a:p>
          <a:p>
            <a:pPr marL="798513" indent="-530225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(</a:t>
            </a:r>
            <a:r>
              <a:rPr lang="en-US" i="1" dirty="0" smtClean="0"/>
              <a:t>Customer Relationship Management—CRM</a:t>
            </a:r>
            <a:r>
              <a:rPr lang="en-US" dirty="0" smtClean="0"/>
              <a:t>): </a:t>
            </a:r>
            <a:r>
              <a:rPr lang="en-US" dirty="0" err="1" smtClean="0"/>
              <a:t>Aplikasi</a:t>
            </a:r>
            <a:r>
              <a:rPr lang="en-US" dirty="0" smtClean="0"/>
              <a:t> Internet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merencanakan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mengoordinasikan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.</a:t>
            </a:r>
          </a:p>
          <a:p>
            <a:pPr marL="798513" indent="-530225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(</a:t>
            </a:r>
            <a:r>
              <a:rPr lang="en-US" i="1" dirty="0" smtClean="0"/>
              <a:t>Product Life-Cycle Management—PLM</a:t>
            </a:r>
            <a:r>
              <a:rPr lang="en-US" dirty="0" smtClean="0"/>
              <a:t>): </a:t>
            </a:r>
            <a:r>
              <a:rPr lang="en-US" dirty="0" err="1" smtClean="0"/>
              <a:t>Aplikasi</a:t>
            </a:r>
            <a:r>
              <a:rPr lang="en-US" dirty="0" smtClean="0"/>
              <a:t> Internet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merencanakan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mengoordinasikan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  </a:t>
            </a:r>
            <a:endParaRPr lang="id-ID" dirty="0" smtClean="0"/>
          </a:p>
          <a:p>
            <a:pPr marL="985838" indent="-717550" algn="just">
              <a:buNone/>
            </a:pPr>
            <a:r>
              <a:rPr lang="en-US" dirty="0" smtClean="0"/>
              <a:t> 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err="1" smtClean="0"/>
              <a:t>Analisis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Interpretasi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Keuangan</a:t>
            </a:r>
            <a:r>
              <a:rPr lang="en-US" sz="3400" b="1" dirty="0" smtClean="0"/>
              <a:t>: </a:t>
            </a:r>
            <a:r>
              <a:rPr lang="en-US" sz="3400" b="1" dirty="0" err="1" smtClean="0"/>
              <a:t>Analisis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Segmen</a:t>
            </a:r>
            <a:endParaRPr lang="en-US" sz="3400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48034746"/>
              </p:ext>
            </p:extLst>
          </p:nvPr>
        </p:nvGraphicFramePr>
        <p:xfrm>
          <a:off x="609600" y="1295400"/>
          <a:ext cx="7772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Analisis</a:t>
            </a:r>
            <a:r>
              <a:rPr lang="en-US" b="1" dirty="0" smtClean="0"/>
              <a:t> </a:t>
            </a:r>
            <a:r>
              <a:rPr lang="en-US" b="1" dirty="0" err="1" smtClean="0"/>
              <a:t>Segmen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b="1" dirty="0" smtClean="0"/>
              <a:t>PT Tempo Scan </a:t>
            </a:r>
            <a:r>
              <a:rPr lang="en-US" b="1" dirty="0" err="1" smtClean="0"/>
              <a:t>Pasifik</a:t>
            </a:r>
            <a:r>
              <a:rPr lang="en-US" b="1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farmasi</a:t>
            </a:r>
            <a:r>
              <a:rPr lang="en-US" dirty="0" smtClean="0"/>
              <a:t> yang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Bodrex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Hemaviton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data </a:t>
            </a:r>
            <a:r>
              <a:rPr lang="en-US" dirty="0" err="1" smtClean="0"/>
              <a:t>tagihan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horizontal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total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Segmen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Analisis</a:t>
            </a:r>
            <a:r>
              <a:rPr lang="en-US" sz="3200" b="1" dirty="0" smtClean="0"/>
              <a:t> PT </a:t>
            </a:r>
            <a:r>
              <a:rPr lang="en-US" sz="3200" b="1" dirty="0" smtClean="0"/>
              <a:t>Tempo Scan </a:t>
            </a:r>
            <a:r>
              <a:rPr lang="en-US" sz="3200" b="1" dirty="0" err="1" smtClean="0"/>
              <a:t>Pasifik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267200"/>
            <a:ext cx="8153400" cy="10668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v-SE" dirty="0" smtClean="0"/>
              <a:t>Informasi segmen tersebut bisa digunakan untuk melakukan analisis horizontal menggunakan basis tahun sebelumnya sebagai berikut: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940" y="1981200"/>
            <a:ext cx="808606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/>
              <a:t>Analisis</a:t>
            </a:r>
            <a:r>
              <a:rPr lang="en-US" sz="3000" b="1" dirty="0" smtClean="0"/>
              <a:t> Horizontal PT </a:t>
            </a:r>
            <a:r>
              <a:rPr lang="en-US" sz="3000" b="1" dirty="0" smtClean="0"/>
              <a:t>Tempo Scan </a:t>
            </a:r>
            <a:r>
              <a:rPr lang="en-US" sz="3000" b="1" dirty="0" err="1" smtClean="0"/>
              <a:t>Pasifik</a:t>
            </a:r>
            <a:r>
              <a:rPr lang="en-US" sz="3000" dirty="0" smtClean="0"/>
              <a:t> </a:t>
            </a:r>
            <a:r>
              <a:rPr lang="en-US" sz="3000" b="1" dirty="0" smtClean="0"/>
              <a:t> 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267200"/>
            <a:ext cx="8153400" cy="1066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1800" dirty="0" smtClean="0"/>
              <a:t>PT Tempo Scan </a:t>
            </a:r>
            <a:r>
              <a:rPr lang="en-US" sz="1800" dirty="0" err="1" smtClean="0"/>
              <a:t>Pasifik</a:t>
            </a:r>
            <a:r>
              <a:rPr lang="en-US" sz="1800" dirty="0" smtClean="0"/>
              <a:t> </a:t>
            </a:r>
            <a:r>
              <a:rPr lang="en-US" sz="1800" dirty="0" err="1" smtClean="0"/>
              <a:t>Tbk</a:t>
            </a:r>
            <a:r>
              <a:rPr lang="en-US" sz="1800" dirty="0" smtClean="0"/>
              <a:t>. </a:t>
            </a:r>
            <a:r>
              <a:rPr lang="en-US" sz="1800" dirty="0" err="1" smtClean="0"/>
              <a:t>mengalami</a:t>
            </a:r>
            <a:r>
              <a:rPr lang="en-US" sz="1800" dirty="0" smtClean="0"/>
              <a:t> </a:t>
            </a:r>
            <a:r>
              <a:rPr lang="en-US" sz="1800" dirty="0" err="1" smtClean="0"/>
              <a:t>kenaikan</a:t>
            </a:r>
            <a:r>
              <a:rPr lang="en-US" sz="1800" dirty="0" smtClean="0"/>
              <a:t> </a:t>
            </a:r>
            <a:r>
              <a:rPr lang="en-US" sz="1800" dirty="0" err="1" smtClean="0"/>
              <a:t>pendapatan</a:t>
            </a:r>
            <a:r>
              <a:rPr lang="en-US" sz="1800" dirty="0" smtClean="0"/>
              <a:t> 11,7%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tahun</a:t>
            </a:r>
            <a:r>
              <a:rPr lang="en-US" sz="1800" dirty="0" smtClean="0"/>
              <a:t> </a:t>
            </a:r>
            <a:r>
              <a:rPr lang="en-US" sz="1800" dirty="0" err="1" smtClean="0"/>
              <a:t>sebelumnya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tahun</a:t>
            </a:r>
            <a:r>
              <a:rPr lang="en-US" sz="1800" dirty="0" smtClean="0"/>
              <a:t> </a:t>
            </a:r>
            <a:r>
              <a:rPr lang="en-US" sz="1800" dirty="0" err="1" smtClean="0"/>
              <a:t>berjalan</a:t>
            </a:r>
            <a:r>
              <a:rPr lang="en-US" sz="1800" dirty="0" smtClean="0"/>
              <a:t>.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berasal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keuntungan</a:t>
            </a:r>
            <a:r>
              <a:rPr lang="en-US" sz="1800" dirty="0" smtClean="0"/>
              <a:t> </a:t>
            </a:r>
            <a:r>
              <a:rPr lang="en-US" sz="1800" dirty="0" err="1" smtClean="0"/>
              <a:t>pendapatan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konsumen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kosmetik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diikuti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pendapatan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layanan</a:t>
            </a:r>
            <a:r>
              <a:rPr lang="en-US" sz="1800" dirty="0" smtClean="0"/>
              <a:t> </a:t>
            </a:r>
            <a:r>
              <a:rPr lang="en-US" sz="1800" dirty="0" err="1" smtClean="0"/>
              <a:t>distribusi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62200"/>
            <a:ext cx="7924800" cy="1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Analisis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Vertikal</a:t>
            </a:r>
            <a:r>
              <a:rPr lang="en-US" sz="3200" b="1" dirty="0" smtClean="0"/>
              <a:t> PT </a:t>
            </a:r>
            <a:r>
              <a:rPr lang="en-US" sz="3200" b="1" dirty="0" smtClean="0"/>
              <a:t>Tempo Scan </a:t>
            </a:r>
            <a:r>
              <a:rPr lang="en-US" sz="3200" b="1" dirty="0" err="1" smtClean="0"/>
              <a:t>Pasifik</a:t>
            </a:r>
            <a:r>
              <a:rPr lang="en-US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038600"/>
            <a:ext cx="8153400" cy="1066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segmen</a:t>
            </a:r>
            <a:r>
              <a:rPr lang="en-US" sz="2000" dirty="0" smtClean="0"/>
              <a:t> </a:t>
            </a:r>
            <a:r>
              <a:rPr lang="en-US" sz="2000" dirty="0" err="1" smtClean="0"/>
              <a:t>terbesar</a:t>
            </a:r>
            <a:r>
              <a:rPr lang="en-US" sz="2000" dirty="0" smtClean="0"/>
              <a:t>, </a:t>
            </a:r>
            <a:r>
              <a:rPr lang="en-US" sz="2000" dirty="0" err="1" smtClean="0"/>
              <a:t>yakni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Distribusi</a:t>
            </a:r>
            <a:r>
              <a:rPr lang="en-US" sz="2000" dirty="0" smtClean="0"/>
              <a:t>,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</a:t>
            </a:r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pendapatan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13,8%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mengakibatkan</a:t>
            </a:r>
            <a:r>
              <a:rPr lang="en-US" sz="2000" dirty="0" smtClean="0"/>
              <a:t> </a:t>
            </a:r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porsi</a:t>
            </a:r>
            <a:r>
              <a:rPr lang="en-US" sz="2000" dirty="0" smtClean="0"/>
              <a:t> </a:t>
            </a:r>
            <a:r>
              <a:rPr lang="en-US" sz="2000" dirty="0" err="1" smtClean="0"/>
              <a:t>segmen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total </a:t>
            </a:r>
            <a:r>
              <a:rPr lang="en-US" sz="2000" dirty="0" err="1" smtClean="0"/>
              <a:t>pendapatan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46,1%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47% </a:t>
            </a:r>
            <a:r>
              <a:rPr lang="en-US" sz="2000" dirty="0" err="1" smtClean="0"/>
              <a:t>mulai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sebelumnya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708" y="1905000"/>
            <a:ext cx="846789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Proses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Tiga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Tahap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seiring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id-ID" dirty="0" smtClean="0"/>
              <a:t>.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747988"/>
            <a:ext cx="3048000" cy="39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Rancangan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Sistem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Akuntansi</a:t>
            </a:r>
            <a:endParaRPr lang="en-US" sz="4000" b="1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4182331"/>
              </p:ext>
            </p:extLst>
          </p:nvPr>
        </p:nvGraphicFramePr>
        <p:xfrm>
          <a:off x="457200" y="1447800"/>
          <a:ext cx="7848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Sistem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Akuntansi</a:t>
            </a:r>
            <a:r>
              <a:rPr lang="en-US" sz="4000" b="1" dirty="0" smtClean="0"/>
              <a:t> </a:t>
            </a:r>
            <a:r>
              <a:rPr lang="id-ID" sz="4000" b="1" dirty="0" smtClean="0"/>
              <a:t>Manual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indent="-463550" algn="just">
              <a:buFont typeface="Wingdings" pitchFamily="2" charset="2"/>
              <a:buChar char="§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manual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:</a:t>
            </a:r>
          </a:p>
          <a:p>
            <a:pPr marL="914400" indent="-450850" algn="just">
              <a:buFont typeface="Wingdings" pitchFamily="2" charset="2"/>
              <a:buChar char="ü"/>
            </a:pPr>
            <a:r>
              <a:rPr lang="sv-SE" dirty="0" smtClean="0"/>
              <a:t>Hubungan antara data akuntansi dengan laporan akuntansi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</a:p>
          <a:p>
            <a:pPr marL="914400" indent="-450850" algn="just">
              <a:buFont typeface="Wingdings" pitchFamily="2" charset="2"/>
              <a:buChar char="ü"/>
            </a:pP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terkomputerisasi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prinsip-prinsip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manual.</a:t>
            </a:r>
            <a:r>
              <a:rPr lang="id-ID" dirty="0" smtClean="0"/>
              <a:t> </a:t>
            </a:r>
          </a:p>
          <a:p>
            <a:pPr marL="717550" indent="-358775" algn="just">
              <a:buNone/>
            </a:pPr>
            <a:r>
              <a:rPr lang="id-ID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Buku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Besar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Pembantu</a:t>
            </a:r>
            <a:r>
              <a:rPr lang="en-US" sz="3400" b="1" dirty="0" smtClean="0"/>
              <a:t> (slide 1 </a:t>
            </a:r>
            <a:r>
              <a:rPr lang="en-US" sz="3400" b="1" dirty="0" err="1" smtClean="0"/>
              <a:t>dari</a:t>
            </a:r>
            <a:r>
              <a:rPr lang="en-US" sz="3400" b="1" dirty="0" smtClean="0"/>
              <a:t> 2)</a:t>
            </a:r>
            <a:endParaRPr lang="en-US" sz="3400" b="1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6679911"/>
              </p:ext>
            </p:extLst>
          </p:nvPr>
        </p:nvGraphicFramePr>
        <p:xfrm>
          <a:off x="609600" y="1752600"/>
          <a:ext cx="79248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Buku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Besar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Pembantu</a:t>
            </a:r>
            <a:r>
              <a:rPr lang="en-US" sz="3400" b="1" dirty="0" smtClean="0"/>
              <a:t> (slide 2 </a:t>
            </a:r>
            <a:r>
              <a:rPr lang="en-US" sz="3400" b="1" dirty="0" err="1" smtClean="0"/>
              <a:t>dari</a:t>
            </a:r>
            <a:r>
              <a:rPr lang="en-US" sz="3400" b="1" dirty="0" smtClean="0"/>
              <a:t> 2)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463550" indent="-463550" algn="just">
              <a:buFont typeface="Wingdings" pitchFamily="2" charset="2"/>
              <a:buChar char="§"/>
            </a:pPr>
            <a:r>
              <a:rPr lang="sv-SE" dirty="0" smtClean="0"/>
              <a:t>Sejumlah besar akun-akun individu yang memiliki kesamaan karakteristik dapat </a:t>
            </a:r>
            <a:r>
              <a:rPr lang="en-US" dirty="0" err="1" smtClean="0"/>
              <a:t>dikumpulkan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b="1" dirty="0" smtClean="0"/>
              <a:t> </a:t>
            </a:r>
            <a:r>
              <a:rPr lang="en-US" b="1" dirty="0" err="1" smtClean="0"/>
              <a:t>pembantu</a:t>
            </a:r>
            <a:r>
              <a:rPr lang="en-US" dirty="0" smtClean="0"/>
              <a:t>. </a:t>
            </a:r>
          </a:p>
          <a:p>
            <a:pPr marL="463550" indent="-463550" algn="just">
              <a:buFont typeface="Wingdings" pitchFamily="2" charset="2"/>
              <a:buChar char="§"/>
            </a:pP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yang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akun-akun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b="1" dirty="0" smtClean="0"/>
              <a:t> </a:t>
            </a:r>
            <a:r>
              <a:rPr lang="en-US" b="1" dirty="0" err="1" smtClean="0"/>
              <a:t>umum</a:t>
            </a:r>
            <a:r>
              <a:rPr lang="en-US" b="1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dirty="0" smtClean="0"/>
              <a:t>. </a:t>
            </a:r>
          </a:p>
          <a:p>
            <a:pPr marL="463550" indent="-463550" algn="just">
              <a:buFont typeface="Wingdings" pitchFamily="2" charset="2"/>
              <a:buChar char="§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diwakili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merangkum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,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pengendali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id-ID" dirty="0" smtClean="0"/>
              <a:t>.</a:t>
            </a:r>
          </a:p>
          <a:p>
            <a:pPr marL="463550" indent="-463550" algn="just">
              <a:buFont typeface="Wingdings" pitchFamily="2" charset="2"/>
              <a:buChar char="§"/>
            </a:pP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yang paling </a:t>
            </a:r>
            <a:r>
              <a:rPr lang="en-US" dirty="0" err="1" smtClean="0"/>
              <a:t>umum</a:t>
            </a:r>
            <a:r>
              <a:rPr lang="en-US" dirty="0" smtClean="0"/>
              <a:t>:</a:t>
            </a:r>
          </a:p>
          <a:p>
            <a:pPr marL="914400" lvl="1" indent="-450850" algn="just">
              <a:buFont typeface="+mj-lt"/>
              <a:buAutoNum type="arabicPeriod"/>
            </a:pPr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b="1" dirty="0" smtClean="0"/>
              <a:t> </a:t>
            </a:r>
            <a:r>
              <a:rPr lang="en-US" b="1" dirty="0" err="1" smtClean="0"/>
              <a:t>pembantu</a:t>
            </a:r>
            <a:r>
              <a:rPr lang="en-US" b="1" dirty="0" smtClean="0"/>
              <a:t> </a:t>
            </a:r>
            <a:r>
              <a:rPr lang="en-US" b="1" dirty="0" err="1" smtClean="0"/>
              <a:t>piutang</a:t>
            </a:r>
            <a:r>
              <a:rPr lang="en-US" b="1" dirty="0" smtClean="0"/>
              <a:t> </a:t>
            </a:r>
            <a:r>
              <a:rPr lang="en-US" b="1" dirty="0" err="1" smtClean="0"/>
              <a:t>usaha</a:t>
            </a:r>
            <a:endParaRPr lang="en-US" b="1" dirty="0" smtClean="0"/>
          </a:p>
          <a:p>
            <a:pPr marL="914400" lvl="1" indent="-450850" algn="just">
              <a:buFont typeface="+mj-lt"/>
              <a:buAutoNum type="arabicPeriod"/>
            </a:pPr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b="1" dirty="0" smtClean="0"/>
              <a:t> </a:t>
            </a:r>
            <a:r>
              <a:rPr lang="en-US" b="1" dirty="0" err="1" smtClean="0"/>
              <a:t>pembantu</a:t>
            </a:r>
            <a:r>
              <a:rPr lang="en-US" b="1" dirty="0" smtClean="0"/>
              <a:t> </a:t>
            </a:r>
            <a:r>
              <a:rPr lang="en-US" b="1" dirty="0" err="1" smtClean="0"/>
              <a:t>utang</a:t>
            </a:r>
            <a:r>
              <a:rPr lang="en-US" b="1" dirty="0" smtClean="0"/>
              <a:t> </a:t>
            </a:r>
            <a:r>
              <a:rPr lang="en-US" b="1" dirty="0" err="1" smtClean="0"/>
              <a:t>usaha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2528</TotalTime>
  <Words>2177</Words>
  <Application>Microsoft Office PowerPoint</Application>
  <PresentationFormat>On-screen Show (4:3)</PresentationFormat>
  <Paragraphs>170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PPt-Template_S4</vt:lpstr>
      <vt:lpstr>PENGANTAR AKUNTANSI 1— ADAPTASI INDONESIA Edisi  4  Carl S. Warren James M. Reeve Jonathan  E.Duchac Ersa Tri Wahyuni Amir Abadi Jusuf  </vt:lpstr>
      <vt:lpstr>Slide 2</vt:lpstr>
      <vt:lpstr>Tujuan Pembelajaran</vt:lpstr>
      <vt:lpstr>Sistem Akuntansi Dasar</vt:lpstr>
      <vt:lpstr>Proses Tiga Tahap</vt:lpstr>
      <vt:lpstr>Rancangan Sistem Akuntansi</vt:lpstr>
      <vt:lpstr>Sistem Akuntansi Manual</vt:lpstr>
      <vt:lpstr>Buku Besar Pembantu (slide 1 dari 2)</vt:lpstr>
      <vt:lpstr>Buku Besar Pembantu (slide 2 dari 2)</vt:lpstr>
      <vt:lpstr>Buku Besar Pembantu Piutang Usaha  dan Utang Usaha</vt:lpstr>
      <vt:lpstr>Tampilan 1: Buku Besar dan Buku  Besar Pembantu</vt:lpstr>
      <vt:lpstr>Jurnal Khusus</vt:lpstr>
      <vt:lpstr>Bentuk dan Jumlah Jurnal Khusus</vt:lpstr>
      <vt:lpstr>Jenis Transaksi, Jurnal Khusus, dan Buku Besar Pembantu Solusi Net</vt:lpstr>
      <vt:lpstr>Ilustrasi Jurnal Pendapatan - SolusiNet</vt:lpstr>
      <vt:lpstr>Jurnal Pendapatan (slide 1 dan 3)</vt:lpstr>
      <vt:lpstr>Jurnal Pendapatan (slide 2 dan 3)</vt:lpstr>
      <vt:lpstr>Jurnal Pendapatan (slide 3 dan 3)</vt:lpstr>
      <vt:lpstr>Ilustrasi Jurnal Pendapatan - SolusiNet</vt:lpstr>
      <vt:lpstr>Tampilan 2: Jurnal Pendapatan</vt:lpstr>
      <vt:lpstr>Posting dari Jurnal Pendapatan</vt:lpstr>
      <vt:lpstr>Jurnal Penerimaan Kas</vt:lpstr>
      <vt:lpstr>Tampilan 4: Jurnal Penerimaan Kas  dan Posting</vt:lpstr>
      <vt:lpstr>Akun Pengendali Piutang Usaha dan Buku  Besar Pembantu (slide 1 dari 2)</vt:lpstr>
      <vt:lpstr>Akun Pengendali Piutang Usaha dan Buku  Besar Pembantu (slide 2 dari 2)</vt:lpstr>
      <vt:lpstr>Jurnal Pembelian</vt:lpstr>
      <vt:lpstr>Posting dari Jurnal Pembelian  (slide 1 dari 2)</vt:lpstr>
      <vt:lpstr>Posting dari Jurnal Pembelian  (slide 2 dari 2)</vt:lpstr>
      <vt:lpstr>Tampilan 5: Jurnal Pembelian  dan posting</vt:lpstr>
      <vt:lpstr>Jurnal Pengeluaran Kas</vt:lpstr>
      <vt:lpstr>Tampilan 6: Jurnal Pengeluaran Kas  dan Posting</vt:lpstr>
      <vt:lpstr>Jurnal Pengeluaran Kas SolusiNet (slide 1 dari 4)</vt:lpstr>
      <vt:lpstr>Jurnal Pengeluaran Kas SolusiNet (slide 2 dari 4)</vt:lpstr>
      <vt:lpstr>Jurnal Pengeluaran Kas SolusiNet (slide 3 dari 4)</vt:lpstr>
      <vt:lpstr>Jurnal Pengeluaran Kas SolusiNet (slide 4 dari 4)</vt:lpstr>
      <vt:lpstr>Akun Pengendali Utang Usaha dan Buku  Besar Pembantu (slide 1 dari 2)</vt:lpstr>
      <vt:lpstr>Akun Pengendali Utang Usaha dan Buku  Besar Pembantu (slide 2 dari 2)</vt:lpstr>
      <vt:lpstr>Sistem Akuntansi Terkomputerisasi</vt:lpstr>
      <vt:lpstr>Tampilan 7: Pendapatan dan Penerimaan Kas  dalam Quickbooks (slide 1 dari 3)</vt:lpstr>
      <vt:lpstr>Tampilan 7: Pendapatan dan Penerimaan Kas  dalam Quickbooks (slide 2 dari 3)</vt:lpstr>
      <vt:lpstr>Tampilan 7: Pendapatan dan Penerimaan Kas  dalam Quickbooks (slide 3 dari 3)</vt:lpstr>
      <vt:lpstr>Perdagangan Elektronik</vt:lpstr>
      <vt:lpstr>Internet</vt:lpstr>
      <vt:lpstr>Analisis dan Interpretasi Keuangan: Analisis Segmen</vt:lpstr>
      <vt:lpstr>Analisis Segmen</vt:lpstr>
      <vt:lpstr>Segmen Analisis PT Tempo Scan Pasifik</vt:lpstr>
      <vt:lpstr>Analisis Horizontal PT Tempo Scan Pasifik  </vt:lpstr>
      <vt:lpstr> Analisis Vertikal PT Tempo Scan Pasifik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keuangan menengah  buku 1  Dwi Martani Sylvia Veronica NPS Ratna Wardhani Aria Farahmita Edward Tanujaya</dc:title>
  <dc:creator>S4Prio-18</dc:creator>
  <cp:lastModifiedBy>S4pro-04</cp:lastModifiedBy>
  <cp:revision>610</cp:revision>
  <dcterms:created xsi:type="dcterms:W3CDTF">2015-11-19T01:56:59Z</dcterms:created>
  <dcterms:modified xsi:type="dcterms:W3CDTF">2017-09-04T09:44:53Z</dcterms:modified>
</cp:coreProperties>
</file>