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7" r:id="rId4"/>
    <p:sldId id="272" r:id="rId5"/>
    <p:sldId id="278" r:id="rId6"/>
    <p:sldId id="283" r:id="rId7"/>
    <p:sldId id="288" r:id="rId8"/>
    <p:sldId id="273" r:id="rId9"/>
    <p:sldId id="284" r:id="rId10"/>
    <p:sldId id="280" r:id="rId11"/>
    <p:sldId id="282" r:id="rId12"/>
    <p:sldId id="287" r:id="rId13"/>
    <p:sldId id="285" r:id="rId14"/>
    <p:sldId id="286" r:id="rId15"/>
    <p:sldId id="258" r:id="rId16"/>
    <p:sldId id="268" r:id="rId17"/>
    <p:sldId id="276" r:id="rId18"/>
    <p:sldId id="289" r:id="rId19"/>
    <p:sldId id="290" r:id="rId20"/>
    <p:sldId id="291" r:id="rId21"/>
    <p:sldId id="293" r:id="rId22"/>
    <p:sldId id="292" r:id="rId23"/>
    <p:sldId id="294" r:id="rId24"/>
    <p:sldId id="295" r:id="rId25"/>
    <p:sldId id="26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/>
  </p:normalViewPr>
  <p:slideViewPr>
    <p:cSldViewPr snapToGrid="0">
      <p:cViewPr varScale="1">
        <p:scale>
          <a:sx n="78" d="100"/>
          <a:sy n="7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Konsep</a:t>
            </a:r>
            <a:r>
              <a:rPr lang="en-US" sz="3200" b="1" dirty="0"/>
              <a:t> Dasar </a:t>
            </a:r>
            <a:br>
              <a:rPr lang="en-US" sz="3200" b="1" dirty="0"/>
            </a:b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Operasi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E4B2D-088B-48D4-B9E8-511582B0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 Timeline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C36039C-153A-4EF4-BDFE-D0A773625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776688"/>
            <a:ext cx="10317531" cy="450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05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A66F8-1D9C-4262-9402-0B22C39D77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447" y="161833"/>
            <a:ext cx="8650941" cy="609132"/>
          </a:xfrm>
        </p:spPr>
        <p:txBody>
          <a:bodyPr>
            <a:normAutofit fontScale="90000"/>
          </a:bodyPr>
          <a:lstStyle/>
          <a:p>
            <a:r>
              <a:rPr lang="en-US" dirty="0"/>
              <a:t>Interrupt-drive I/O Cycle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CD623D-3C00-4DFD-AC39-C513246501E3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460" y="770965"/>
            <a:ext cx="5509080" cy="543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448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AF8C-F0E5-4CC6-A8E5-7B0BC9EB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A1150-8C9E-46FE-ADE0-D9622C42D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TW" sz="2400" b="1" dirty="0"/>
              <a:t>Easy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1 Kilobyte = 2</a:t>
            </a:r>
            <a:r>
              <a:rPr lang="en-TW" sz="2400" baseline="30000" dirty="0"/>
              <a:t>x</a:t>
            </a:r>
            <a:r>
              <a:rPr lang="en-TW" sz="2400" dirty="0"/>
              <a:t> Byte =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16 Kilobyte = 2</a:t>
            </a:r>
            <a:r>
              <a:rPr lang="en-TW" sz="2400" baseline="30000" dirty="0"/>
              <a:t>x</a:t>
            </a:r>
            <a:r>
              <a:rPr lang="en-TW" sz="2400" dirty="0"/>
              <a:t> Byte = </a:t>
            </a:r>
          </a:p>
          <a:p>
            <a:pPr marL="0" indent="0">
              <a:buNone/>
            </a:pPr>
            <a:r>
              <a:rPr lang="en-TW" sz="2400" b="1" dirty="0"/>
              <a:t>Medium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4 Kilobyte = 2</a:t>
            </a:r>
            <a:r>
              <a:rPr lang="en-TW" sz="2400" baseline="30000" dirty="0"/>
              <a:t>x</a:t>
            </a:r>
            <a:r>
              <a:rPr lang="en-TW" sz="2400" dirty="0"/>
              <a:t> Bit =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32 Kilobyte = 2</a:t>
            </a:r>
            <a:r>
              <a:rPr lang="en-TW" sz="2400" baseline="30000" dirty="0"/>
              <a:t>x</a:t>
            </a:r>
            <a:r>
              <a:rPr lang="en-TW" sz="2400" dirty="0"/>
              <a:t> Bit = </a:t>
            </a:r>
          </a:p>
          <a:p>
            <a:pPr marL="0" indent="0">
              <a:buNone/>
            </a:pPr>
            <a:r>
              <a:rPr lang="en-TW" sz="2400" b="1" dirty="0"/>
              <a:t>Hard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16 Gigabyte = 2</a:t>
            </a:r>
            <a:r>
              <a:rPr lang="en-TW" sz="2400" baseline="30000" dirty="0"/>
              <a:t>x</a:t>
            </a:r>
            <a:r>
              <a:rPr lang="en-TW" sz="2400" dirty="0"/>
              <a:t> Byte = 2</a:t>
            </a:r>
            <a:r>
              <a:rPr lang="en-TW" sz="2400" baseline="30000" dirty="0"/>
              <a:t>x</a:t>
            </a:r>
            <a:r>
              <a:rPr lang="en-TW" sz="2400" dirty="0"/>
              <a:t> Bit =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TW" sz="2400" dirty="0"/>
              <a:t>64 Gigabyte = 2</a:t>
            </a:r>
            <a:r>
              <a:rPr lang="en-TW" sz="2400" baseline="30000" dirty="0"/>
              <a:t>x</a:t>
            </a:r>
            <a:r>
              <a:rPr lang="en-TW" sz="2400" dirty="0"/>
              <a:t> Kilo Byte = 2</a:t>
            </a:r>
            <a:r>
              <a:rPr lang="en-TW" sz="2400" baseline="30000" dirty="0"/>
              <a:t>x</a:t>
            </a:r>
            <a:r>
              <a:rPr lang="en-TW" sz="2400" dirty="0"/>
              <a:t> Bit =</a:t>
            </a:r>
          </a:p>
        </p:txBody>
      </p:sp>
    </p:spTree>
    <p:extLst>
      <p:ext uri="{BB962C8B-B14F-4D97-AF65-F5344CB8AC3E}">
        <p14:creationId xmlns:p14="http://schemas.microsoft.com/office/powerpoint/2010/main" val="39926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AF8C-F0E5-4CC6-A8E5-7B0BC9EB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A1150-8C9E-46FE-ADE0-D9622C42D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/>
              <a:t>Main memory – storage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diakses</a:t>
            </a:r>
            <a:r>
              <a:rPr lang="en-US" sz="2400" dirty="0"/>
              <a:t> CPU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langsung</a:t>
            </a:r>
            <a:endParaRPr lang="en-US" sz="2400" dirty="0"/>
          </a:p>
          <a:p>
            <a:pPr lvl="2"/>
            <a:r>
              <a:rPr lang="en-US" sz="1800" dirty="0"/>
              <a:t>Random access</a:t>
            </a:r>
          </a:p>
          <a:p>
            <a:pPr lvl="2"/>
            <a:r>
              <a:rPr lang="en-US" sz="1800" dirty="0"/>
              <a:t>Volatile</a:t>
            </a:r>
          </a:p>
          <a:p>
            <a:pPr lvl="1"/>
            <a:r>
              <a:rPr lang="en-US" sz="2400" dirty="0"/>
              <a:t>Secondary storage – </a:t>
            </a:r>
            <a:r>
              <a:rPr lang="en-US" sz="2400" dirty="0" err="1"/>
              <a:t>ekstensi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main memory yang </a:t>
            </a:r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kapasitas</a:t>
            </a:r>
            <a:r>
              <a:rPr lang="en-US" sz="2400" dirty="0"/>
              <a:t> non-volatile storage yang </a:t>
            </a:r>
            <a:r>
              <a:rPr lang="en-US" sz="2400" dirty="0" err="1"/>
              <a:t>besar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287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E58B-AFE6-4221-986A-6042C4F11B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8941" y="0"/>
            <a:ext cx="5827059" cy="824286"/>
          </a:xfrm>
        </p:spPr>
        <p:txBody>
          <a:bodyPr/>
          <a:lstStyle/>
          <a:p>
            <a:r>
              <a:rPr lang="en-US" dirty="0" err="1"/>
              <a:t>Hirarki</a:t>
            </a:r>
            <a:r>
              <a:rPr lang="en-US" dirty="0"/>
              <a:t> Storage Device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CF9BFAC-B999-46B1-8A93-AB813326B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460" y="824286"/>
            <a:ext cx="9758965" cy="566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59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89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4701-3955-48F4-BBFB-A146CBBA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FD92-DB99-4FCA-A2AB-0B40DEC82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menilai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dan </a:t>
            </a:r>
            <a:r>
              <a:rPr lang="en-US" sz="2400" dirty="0" err="1"/>
              <a:t>memilih</a:t>
            </a:r>
            <a:r>
              <a:rPr lang="en-US" sz="2400" dirty="0"/>
              <a:t> </a:t>
            </a:r>
            <a:r>
              <a:rPr lang="en-US" sz="2400" dirty="0" err="1"/>
              <a:t>alternatif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dibangun</a:t>
            </a:r>
            <a:endParaRPr lang="en-US" sz="2400" dirty="0"/>
          </a:p>
          <a:p>
            <a:pPr lvl="1"/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memaksimalkan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endParaRPr lang="en-US" sz="2400" dirty="0"/>
          </a:p>
          <a:p>
            <a:pPr lvl="1"/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mengapa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yang </a:t>
            </a:r>
            <a:r>
              <a:rPr lang="en-US" sz="2400" dirty="0" err="1"/>
              <a:t>dikerjakan</a:t>
            </a:r>
            <a:r>
              <a:rPr lang="en-US" sz="2400" dirty="0"/>
              <a:t> oleh </a:t>
            </a:r>
            <a:r>
              <a:rPr lang="en-US" sz="2400" dirty="0" err="1"/>
              <a:t>manusia</a:t>
            </a:r>
            <a:endParaRPr lang="en-US" sz="2400" dirty="0"/>
          </a:p>
          <a:p>
            <a:pPr lvl="1"/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merancang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modifikasi</a:t>
            </a:r>
            <a:r>
              <a:rPr lang="en-US" sz="2400" dirty="0"/>
              <a:t> pada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yang </a:t>
            </a:r>
            <a:r>
              <a:rPr lang="en-US" sz="2400" dirty="0" err="1"/>
              <a:t>diinginkan</a:t>
            </a:r>
            <a:endParaRPr lang="en-US" sz="2400" dirty="0"/>
          </a:p>
          <a:p>
            <a:pPr lvl="2"/>
            <a:r>
              <a:rPr lang="en-US" sz="1800" dirty="0" err="1"/>
              <a:t>Terdapat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operasi</a:t>
            </a:r>
            <a:r>
              <a:rPr lang="en-US" sz="1800" dirty="0"/>
              <a:t> yang </a:t>
            </a:r>
            <a:r>
              <a:rPr lang="en-US" sz="1800" dirty="0" err="1"/>
              <a:t>bersifat</a:t>
            </a:r>
            <a:r>
              <a:rPr lang="en-US" sz="1800" dirty="0"/>
              <a:t> </a:t>
            </a:r>
            <a:r>
              <a:rPr lang="en-US" sz="1800" b="1" i="1" dirty="0">
                <a:solidFill>
                  <a:srgbClr val="0070C0"/>
                </a:solidFill>
              </a:rPr>
              <a:t>open source 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/>
              <a:t>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dimodifikasi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kebutuhan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42817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4701-3955-48F4-BBFB-A146CBBA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FFD92-DB99-4FCA-A2AB-0B40DEC82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800" dirty="0"/>
              <a:t>Program yang </a:t>
            </a:r>
            <a:r>
              <a:rPr lang="en-US" sz="2800" dirty="0" err="1"/>
              <a:t>berperan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penghubung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user dan hardware</a:t>
            </a:r>
          </a:p>
          <a:p>
            <a:pPr lvl="1"/>
            <a:r>
              <a:rPr lang="en-US" sz="2800" dirty="0" err="1"/>
              <a:t>Eksekusi</a:t>
            </a:r>
            <a:r>
              <a:rPr lang="en-US" sz="2800" dirty="0"/>
              <a:t> program</a:t>
            </a:r>
          </a:p>
          <a:p>
            <a:pPr lvl="2"/>
            <a:r>
              <a:rPr lang="en-US" sz="2000" dirty="0" err="1"/>
              <a:t>Mengeksekusi</a:t>
            </a:r>
            <a:r>
              <a:rPr lang="en-US" sz="2000" dirty="0"/>
              <a:t> program dan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pemecahan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endParaRPr lang="en-US" sz="2000" dirty="0"/>
          </a:p>
          <a:p>
            <a:pPr lvl="1"/>
            <a:r>
              <a:rPr lang="en-US" sz="2800" dirty="0" err="1"/>
              <a:t>Kemudahan</a:t>
            </a:r>
            <a:endParaRPr lang="en-US" sz="2800" dirty="0"/>
          </a:p>
          <a:p>
            <a:pPr lvl="2"/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operasi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komputer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nyaman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endParaRPr lang="en-US" sz="2000" dirty="0"/>
          </a:p>
          <a:p>
            <a:pPr lvl="1"/>
            <a:r>
              <a:rPr lang="en-US" sz="2800" dirty="0" err="1"/>
              <a:t>Efisiensi</a:t>
            </a:r>
            <a:endParaRPr lang="en-US" sz="2800" dirty="0"/>
          </a:p>
          <a:p>
            <a:pPr lvl="2"/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operasi</a:t>
            </a:r>
            <a:r>
              <a:rPr lang="en-US" sz="2000" dirty="0"/>
              <a:t> </a:t>
            </a:r>
            <a:r>
              <a:rPr lang="en-US" sz="2000" dirty="0" err="1"/>
              <a:t>memungkinkan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komputer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yang </a:t>
            </a:r>
            <a:r>
              <a:rPr lang="en-US" sz="2000" dirty="0" err="1"/>
              <a:t>efisien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1568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44925-613E-4999-9AC5-58004BF50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Multiprogramming (Batch system)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52DB8-9137-449B-9020-E6511E4CC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/>
              <a:t>Single user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sapat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CPU dan I/O devices </a:t>
            </a:r>
            <a:r>
              <a:rPr lang="en-US" sz="2800" dirty="0" err="1"/>
              <a:t>sibuk</a:t>
            </a:r>
            <a:endParaRPr lang="en-US" sz="2800" dirty="0"/>
          </a:p>
          <a:p>
            <a:pPr lvl="1"/>
            <a:r>
              <a:rPr lang="en-US" sz="2800" dirty="0"/>
              <a:t>Multiprogramming </a:t>
            </a:r>
            <a:r>
              <a:rPr lang="en-US" sz="2800" dirty="0" err="1"/>
              <a:t>mengorganisir</a:t>
            </a:r>
            <a:r>
              <a:rPr lang="en-US" sz="2800" dirty="0"/>
              <a:t> jobs (code dan data) </a:t>
            </a:r>
            <a:r>
              <a:rPr lang="en-US" sz="2800" dirty="0" err="1"/>
              <a:t>sehingga</a:t>
            </a:r>
            <a:r>
              <a:rPr lang="en-US" sz="2800" dirty="0"/>
              <a:t> CPU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dieksekusi</a:t>
            </a:r>
            <a:endParaRPr lang="en-US" sz="2800" dirty="0"/>
          </a:p>
          <a:p>
            <a:pPr lvl="1"/>
            <a:r>
              <a:rPr lang="en-US" sz="2800" dirty="0"/>
              <a:t>Bagian </a:t>
            </a:r>
            <a:r>
              <a:rPr lang="en-US" sz="2800" dirty="0" err="1"/>
              <a:t>dari</a:t>
            </a:r>
            <a:r>
              <a:rPr lang="en-US" sz="2800" dirty="0"/>
              <a:t> total jobs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disimpan</a:t>
            </a:r>
            <a:r>
              <a:rPr lang="en-US" sz="2800" dirty="0"/>
              <a:t> di </a:t>
            </a:r>
            <a:r>
              <a:rPr lang="en-US" sz="2800" dirty="0" err="1"/>
              <a:t>dalam</a:t>
            </a:r>
            <a:r>
              <a:rPr lang="en-US" sz="2800" dirty="0"/>
              <a:t> memory</a:t>
            </a:r>
          </a:p>
          <a:p>
            <a:pPr lvl="1"/>
            <a:r>
              <a:rPr lang="en-US" sz="2800" dirty="0"/>
              <a:t>Satu jobs </a:t>
            </a:r>
            <a:r>
              <a:rPr lang="en-US" sz="2800" dirty="0" err="1"/>
              <a:t>dipilih</a:t>
            </a:r>
            <a:r>
              <a:rPr lang="en-US" sz="2800" dirty="0"/>
              <a:t> dan </a:t>
            </a:r>
            <a:r>
              <a:rPr lang="en-US" sz="2800" dirty="0" err="1"/>
              <a:t>dijalankan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penjadwalan</a:t>
            </a:r>
            <a:endParaRPr lang="en-US" sz="2800" dirty="0"/>
          </a:p>
          <a:p>
            <a:pPr lvl="1"/>
            <a:r>
              <a:rPr lang="en-US" sz="2800" dirty="0"/>
              <a:t>Ketika jobs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menunggu</a:t>
            </a:r>
            <a:r>
              <a:rPr lang="en-US" sz="2800" dirty="0"/>
              <a:t> (</a:t>
            </a:r>
            <a:r>
              <a:rPr lang="en-US" sz="2800" dirty="0" err="1"/>
              <a:t>misal</a:t>
            </a:r>
            <a:r>
              <a:rPr lang="en-US" sz="2800" dirty="0"/>
              <a:t> </a:t>
            </a:r>
            <a:r>
              <a:rPr lang="en-US" sz="2800" dirty="0" err="1"/>
              <a:t>menunggu</a:t>
            </a:r>
            <a:r>
              <a:rPr lang="en-US" sz="2800" dirty="0"/>
              <a:t> I/O),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operasi</a:t>
            </a:r>
            <a:r>
              <a:rPr lang="en-US" sz="2800" dirty="0"/>
              <a:t> </a:t>
            </a:r>
            <a:r>
              <a:rPr lang="en-US" sz="2800" dirty="0" err="1"/>
              <a:t>beralih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jobs lain</a:t>
            </a:r>
          </a:p>
        </p:txBody>
      </p:sp>
    </p:spTree>
    <p:extLst>
      <p:ext uri="{BB962C8B-B14F-4D97-AF65-F5344CB8AC3E}">
        <p14:creationId xmlns:p14="http://schemas.microsoft.com/office/powerpoint/2010/main" val="219083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4F75-6694-437F-ACD5-BE1584BE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Multitasking (Time sharing)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44FB6-5296-4752-977F-9F0410275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2400" dirty="0" err="1"/>
              <a:t>Ekstensi</a:t>
            </a:r>
            <a:r>
              <a:rPr lang="en-US" sz="2400" dirty="0"/>
              <a:t> </a:t>
            </a:r>
            <a:r>
              <a:rPr lang="en-US" sz="2400" dirty="0" err="1"/>
              <a:t>logis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Batch system – CPU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berpindah</a:t>
            </a:r>
            <a:r>
              <a:rPr lang="en-US" sz="2400" dirty="0"/>
              <a:t> jobs </a:t>
            </a:r>
            <a:r>
              <a:rPr lang="en-US" sz="2400" dirty="0" err="1"/>
              <a:t>sehingga</a:t>
            </a:r>
            <a:r>
              <a:rPr lang="en-US" sz="2400" dirty="0"/>
              <a:t> user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berinteraksi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jobs,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yang </a:t>
            </a:r>
            <a:r>
              <a:rPr lang="en-US" sz="2400" dirty="0" err="1"/>
              <a:t>interaktif</a:t>
            </a:r>
            <a:endParaRPr lang="en-US" sz="2400" dirty="0"/>
          </a:p>
          <a:p>
            <a:pPr lvl="1"/>
            <a:r>
              <a:rPr lang="en-US" sz="2400" dirty="0"/>
              <a:t>Response time </a:t>
            </a:r>
            <a:r>
              <a:rPr lang="en-US" sz="2400" dirty="0" err="1"/>
              <a:t>seharusnya</a:t>
            </a:r>
            <a:r>
              <a:rPr lang="en-US" sz="2400" dirty="0"/>
              <a:t> &lt; 1 </a:t>
            </a:r>
            <a:r>
              <a:rPr lang="en-US" sz="2400" dirty="0" err="1"/>
              <a:t>detik</a:t>
            </a:r>
            <a:endParaRPr lang="en-US" sz="2400" dirty="0"/>
          </a:p>
          <a:p>
            <a:pPr lvl="1"/>
            <a:r>
              <a:rPr lang="en-US" sz="2400" dirty="0" err="1"/>
              <a:t>Setiap</a:t>
            </a:r>
            <a:r>
              <a:rPr lang="en-US" sz="2400" dirty="0"/>
              <a:t> user </a:t>
            </a:r>
            <a:r>
              <a:rPr lang="en-US" sz="2400" dirty="0" err="1"/>
              <a:t>memiliki</a:t>
            </a:r>
            <a:r>
              <a:rPr lang="en-US" sz="2400" dirty="0"/>
              <a:t> paling </a:t>
            </a:r>
            <a:r>
              <a:rPr lang="en-US" sz="2400" dirty="0" err="1"/>
              <a:t>tidak</a:t>
            </a:r>
            <a:r>
              <a:rPr lang="en-US" sz="2400" dirty="0"/>
              <a:t> 1 program yang </a:t>
            </a:r>
            <a:r>
              <a:rPr lang="en-US" sz="2400" dirty="0" err="1"/>
              <a:t>dieksekusi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memory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rgbClr val="0070C0"/>
                </a:solidFill>
                <a:sym typeface="Wingdings" panose="05000000000000000000" pitchFamily="2" charset="2"/>
              </a:rPr>
              <a:t>process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Jika </a:t>
            </a:r>
            <a:r>
              <a:rPr lang="en-US" sz="2400" dirty="0" err="1">
                <a:sym typeface="Wingdings" panose="05000000000000000000" pitchFamily="2" charset="2"/>
              </a:rPr>
              <a:t>beberapa</a:t>
            </a:r>
            <a:r>
              <a:rPr lang="en-US" sz="2400" dirty="0">
                <a:sym typeface="Wingdings" panose="05000000000000000000" pitchFamily="2" charset="2"/>
              </a:rPr>
              <a:t> jobs </a:t>
            </a:r>
            <a:r>
              <a:rPr lang="en-US" sz="2400" dirty="0" err="1">
                <a:sym typeface="Wingdings" panose="05000000000000000000" pitchFamily="2" charset="2"/>
              </a:rPr>
              <a:t>siap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untuk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dijalankan</a:t>
            </a:r>
            <a:r>
              <a:rPr lang="en-US" sz="2400" dirty="0">
                <a:sym typeface="Wingdings" panose="05000000000000000000" pitchFamily="2" charset="2"/>
              </a:rPr>
              <a:t> pada </a:t>
            </a:r>
            <a:r>
              <a:rPr lang="en-US" sz="2400" dirty="0" err="1">
                <a:sym typeface="Wingdings" panose="05000000000000000000" pitchFamily="2" charset="2"/>
              </a:rPr>
              <a:t>satu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waktu</a:t>
            </a:r>
            <a:r>
              <a:rPr lang="en-US" sz="2400" dirty="0"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ym typeface="Wingdings" panose="05000000000000000000" pitchFamily="2" charset="2"/>
              </a:rPr>
              <a:t>sama</a:t>
            </a:r>
            <a:r>
              <a:rPr lang="en-US" sz="2400" dirty="0">
                <a:sym typeface="Wingdings" panose="05000000000000000000" pitchFamily="2" charset="2"/>
              </a:rPr>
              <a:t>  </a:t>
            </a:r>
            <a:r>
              <a:rPr lang="en-US" sz="2400" b="1" i="1" dirty="0">
                <a:solidFill>
                  <a:srgbClr val="0070C0"/>
                </a:solidFill>
                <a:sym typeface="Wingdings" panose="05000000000000000000" pitchFamily="2" charset="2"/>
              </a:rPr>
              <a:t>CPU scheduling</a:t>
            </a:r>
          </a:p>
          <a:p>
            <a:pPr lvl="1"/>
            <a:r>
              <a:rPr lang="en-US" sz="2400" dirty="0">
                <a:sym typeface="Wingdings" panose="05000000000000000000" pitchFamily="2" charset="2"/>
              </a:rPr>
              <a:t>Jika </a:t>
            </a:r>
            <a:r>
              <a:rPr lang="en-US" sz="2400" dirty="0" err="1">
                <a:sym typeface="Wingdings" panose="05000000000000000000" pitchFamily="2" charset="2"/>
              </a:rPr>
              <a:t>beberapa</a:t>
            </a:r>
            <a:r>
              <a:rPr lang="en-US" sz="2400" dirty="0">
                <a:sym typeface="Wingdings" panose="05000000000000000000" pitchFamily="2" charset="2"/>
              </a:rPr>
              <a:t> proses </a:t>
            </a:r>
            <a:r>
              <a:rPr lang="en-US" sz="2400" dirty="0" err="1">
                <a:sym typeface="Wingdings" panose="05000000000000000000" pitchFamily="2" charset="2"/>
              </a:rPr>
              <a:t>tidak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cukup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dalam</a:t>
            </a:r>
            <a:r>
              <a:rPr lang="en-US" sz="2400" dirty="0">
                <a:sym typeface="Wingdings" panose="05000000000000000000" pitchFamily="2" charset="2"/>
              </a:rPr>
              <a:t> memory, </a:t>
            </a:r>
            <a:r>
              <a:rPr lang="en-US" sz="2400" b="1" i="1" dirty="0">
                <a:solidFill>
                  <a:srgbClr val="0070C0"/>
                </a:solidFill>
                <a:sym typeface="Wingdings" panose="05000000000000000000" pitchFamily="2" charset="2"/>
              </a:rPr>
              <a:t>swapping</a:t>
            </a:r>
            <a:r>
              <a:rPr lang="en-US" sz="2400" b="1" i="1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dilakukan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untuk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memindahkan</a:t>
            </a:r>
            <a:r>
              <a:rPr lang="en-US" sz="2400" dirty="0">
                <a:sym typeface="Wingdings" panose="05000000000000000000" pitchFamily="2" charset="2"/>
              </a:rPr>
              <a:t> agar proses </a:t>
            </a:r>
            <a:r>
              <a:rPr lang="en-US" sz="2400" dirty="0" err="1">
                <a:sym typeface="Wingdings" panose="05000000000000000000" pitchFamily="2" charset="2"/>
              </a:rPr>
              <a:t>dapat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dijalankan</a:t>
            </a:r>
            <a:endParaRPr lang="en-US" sz="2400" dirty="0">
              <a:sym typeface="Wingdings" panose="05000000000000000000" pitchFamily="2" charset="2"/>
            </a:endParaRPr>
          </a:p>
          <a:p>
            <a:pPr lvl="1"/>
            <a:r>
              <a:rPr lang="en-US" sz="2400" b="1" i="1" dirty="0">
                <a:solidFill>
                  <a:srgbClr val="0070C0"/>
                </a:solidFill>
                <a:sym typeface="Wingdings" panose="05000000000000000000" pitchFamily="2" charset="2"/>
              </a:rPr>
              <a:t>Virtual memory </a:t>
            </a:r>
            <a:r>
              <a:rPr lang="en-US" sz="2400" dirty="0" err="1">
                <a:sym typeface="Wingdings" panose="05000000000000000000" pitchFamily="2" charset="2"/>
              </a:rPr>
              <a:t>memungkinkan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eksekusi</a:t>
            </a:r>
            <a:r>
              <a:rPr lang="en-US" sz="2400" dirty="0">
                <a:sym typeface="Wingdings" panose="05000000000000000000" pitchFamily="2" charset="2"/>
              </a:rPr>
              <a:t> proses </a:t>
            </a:r>
            <a:r>
              <a:rPr lang="en-US" sz="2400" dirty="0" err="1">
                <a:sym typeface="Wingdings" panose="05000000000000000000" pitchFamily="2" charset="2"/>
              </a:rPr>
              <a:t>proses</a:t>
            </a:r>
            <a:r>
              <a:rPr lang="en-US" sz="2400" dirty="0"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ym typeface="Wingdings" panose="05000000000000000000" pitchFamily="2" charset="2"/>
              </a:rPr>
              <a:t>dilakkukan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tidak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dalam</a:t>
            </a:r>
            <a:r>
              <a:rPr lang="en-US" sz="2400" dirty="0">
                <a:sym typeface="Wingdings" panose="05000000000000000000" pitchFamily="2" charset="2"/>
              </a:rPr>
              <a:t> memory </a:t>
            </a:r>
            <a:r>
              <a:rPr lang="en-US" sz="2400" dirty="0" err="1">
                <a:sym typeface="Wingdings" panose="05000000000000000000" pitchFamily="2" charset="2"/>
              </a:rPr>
              <a:t>sepenuhnya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81890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Perkuliahan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Mahasiswa</a:t>
            </a:r>
            <a:r>
              <a:rPr lang="en-US" sz="2800" dirty="0"/>
              <a:t>:</a:t>
            </a:r>
          </a:p>
          <a:p>
            <a:pPr lvl="1"/>
            <a:r>
              <a:rPr lang="en-US" sz="2400" dirty="0" err="1"/>
              <a:t>Memperkenalkan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r>
              <a:rPr lang="en-US" sz="2400" dirty="0"/>
              <a:t> dan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interrupts</a:t>
            </a:r>
          </a:p>
          <a:p>
            <a:pPr lvl="1"/>
            <a:r>
              <a:rPr lang="en-US" sz="2400" dirty="0" err="1"/>
              <a:t>Memperkenalkan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B3806-58F5-4B15-8E7B-5D105B78B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Proses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234B8-D478-48B4-8595-6CA63A3C5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/>
              <a:t>Proses </a:t>
            </a:r>
            <a:r>
              <a:rPr lang="en-US" sz="2400" dirty="0" err="1"/>
              <a:t>merupakan</a:t>
            </a:r>
            <a:r>
              <a:rPr lang="en-US" sz="2400" dirty="0"/>
              <a:t> program yang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dieksekusi</a:t>
            </a:r>
            <a:r>
              <a:rPr lang="en-US" sz="2400" dirty="0"/>
              <a:t>, </a:t>
            </a:r>
            <a:r>
              <a:rPr lang="en-US" sz="2400" dirty="0" err="1"/>
              <a:t>merupakan</a:t>
            </a:r>
            <a:r>
              <a:rPr lang="en-US" sz="2400" dirty="0"/>
              <a:t> unit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Proses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tugasnya</a:t>
            </a:r>
            <a:endParaRPr lang="en-US" sz="2400" dirty="0"/>
          </a:p>
          <a:p>
            <a:pPr lvl="2"/>
            <a:r>
              <a:rPr lang="en-US" sz="1800" dirty="0"/>
              <a:t>CPU, memory, I/O, file</a:t>
            </a:r>
          </a:p>
          <a:p>
            <a:pPr lvl="2"/>
            <a:r>
              <a:rPr lang="en-US" sz="1800" dirty="0" err="1"/>
              <a:t>Inisialisasi</a:t>
            </a:r>
            <a:r>
              <a:rPr lang="en-US" sz="1800" dirty="0"/>
              <a:t> data</a:t>
            </a:r>
          </a:p>
          <a:p>
            <a:pPr lvl="1"/>
            <a:r>
              <a:rPr lang="en-US" sz="2400" dirty="0" err="1"/>
              <a:t>Terminasi</a:t>
            </a:r>
            <a:r>
              <a:rPr lang="en-US" sz="2400" dirty="0"/>
              <a:t> proses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reklamasi</a:t>
            </a:r>
            <a:r>
              <a:rPr lang="en-US" sz="2400" dirty="0"/>
              <a:t> resource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Kembali</a:t>
            </a:r>
          </a:p>
          <a:p>
            <a:pPr lvl="1"/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proses, </a:t>
            </a:r>
            <a:r>
              <a:rPr lang="en-US" sz="2400" dirty="0" err="1"/>
              <a:t>beberapa</a:t>
            </a:r>
            <a:r>
              <a:rPr lang="en-US" sz="2400" dirty="0"/>
              <a:t> user,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berjalan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bersamaan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CPU</a:t>
            </a:r>
          </a:p>
        </p:txBody>
      </p:sp>
    </p:spTree>
    <p:extLst>
      <p:ext uri="{BB962C8B-B14F-4D97-AF65-F5344CB8AC3E}">
        <p14:creationId xmlns:p14="http://schemas.microsoft.com/office/powerpoint/2010/main" val="3403056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51440-6F1C-421B-8F22-A6879FB2D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Aktifitas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Proses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50CD2-ACED-4D34-B5C8-0E9FEAB27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 err="1"/>
              <a:t>Membentuk</a:t>
            </a:r>
            <a:r>
              <a:rPr lang="en-US" sz="2800" dirty="0"/>
              <a:t> dan </a:t>
            </a:r>
            <a:r>
              <a:rPr lang="en-US" sz="2800" dirty="0" err="1"/>
              <a:t>menghapus</a:t>
            </a:r>
            <a:r>
              <a:rPr lang="en-US" sz="2800" dirty="0"/>
              <a:t> proses user dan </a:t>
            </a:r>
            <a:r>
              <a:rPr lang="en-US" sz="2800" dirty="0" err="1"/>
              <a:t>sistem</a:t>
            </a:r>
            <a:endParaRPr lang="en-US" sz="2800" dirty="0"/>
          </a:p>
          <a:p>
            <a:pPr lvl="1"/>
            <a:r>
              <a:rPr lang="en-US" sz="2800" dirty="0" err="1"/>
              <a:t>Menghentikan</a:t>
            </a:r>
            <a:r>
              <a:rPr lang="en-US" sz="2800" dirty="0"/>
              <a:t> dan </a:t>
            </a:r>
            <a:r>
              <a:rPr lang="en-US" sz="2800" dirty="0" err="1"/>
              <a:t>melanjutkan</a:t>
            </a:r>
            <a:r>
              <a:rPr lang="en-US" sz="2800" dirty="0"/>
              <a:t> proses</a:t>
            </a:r>
          </a:p>
          <a:p>
            <a:pPr lvl="1"/>
            <a:r>
              <a:rPr lang="en-US" sz="2800" dirty="0" err="1"/>
              <a:t>Menyediakan</a:t>
            </a:r>
            <a:r>
              <a:rPr lang="en-US" sz="2800" dirty="0"/>
              <a:t> </a:t>
            </a:r>
            <a:r>
              <a:rPr lang="en-US" sz="2800" dirty="0" err="1"/>
              <a:t>mekanisme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sinkronisasi</a:t>
            </a:r>
            <a:r>
              <a:rPr lang="en-US" sz="2800" dirty="0"/>
              <a:t> proses</a:t>
            </a:r>
          </a:p>
          <a:p>
            <a:pPr lvl="1"/>
            <a:r>
              <a:rPr lang="en-US" sz="2800" dirty="0" err="1"/>
              <a:t>Menyediakan</a:t>
            </a:r>
            <a:r>
              <a:rPr lang="en-US" sz="2800" dirty="0"/>
              <a:t> </a:t>
            </a:r>
            <a:r>
              <a:rPr lang="en-US" sz="2800" dirty="0" err="1"/>
              <a:t>mekanisme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komunikasi</a:t>
            </a:r>
            <a:r>
              <a:rPr lang="en-US" sz="2800" dirty="0"/>
              <a:t> proses</a:t>
            </a:r>
          </a:p>
          <a:p>
            <a:pPr lvl="1"/>
            <a:r>
              <a:rPr lang="en-US" sz="2800" dirty="0" err="1"/>
              <a:t>Menyediakan</a:t>
            </a:r>
            <a:r>
              <a:rPr lang="en-US" sz="2800" dirty="0"/>
              <a:t> </a:t>
            </a:r>
            <a:r>
              <a:rPr lang="en-US" sz="2800" dirty="0" err="1"/>
              <a:t>mekanisme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deadlock handling </a:t>
            </a:r>
          </a:p>
        </p:txBody>
      </p:sp>
    </p:spTree>
    <p:extLst>
      <p:ext uri="{BB962C8B-B14F-4D97-AF65-F5344CB8AC3E}">
        <p14:creationId xmlns:p14="http://schemas.microsoft.com/office/powerpoint/2010/main" val="997625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EDED4-BCE9-4717-8831-6B050A087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DCDFD-C437-4D82-9AA9-F74E81286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mengeksekusi</a:t>
            </a:r>
            <a:r>
              <a:rPr lang="en-US" sz="2400" dirty="0"/>
              <a:t> program, </a:t>
            </a:r>
            <a:r>
              <a:rPr lang="en-US" sz="2400" dirty="0" err="1"/>
              <a:t>semua</a:t>
            </a:r>
            <a:r>
              <a:rPr lang="en-US" sz="2400" dirty="0"/>
              <a:t> (</a:t>
            </a:r>
            <a:r>
              <a:rPr lang="en-US" sz="2400" dirty="0" err="1"/>
              <a:t>atau</a:t>
            </a:r>
            <a:r>
              <a:rPr lang="en-US" sz="2400" dirty="0"/>
              <a:t> Sebagian)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instruksi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memory</a:t>
            </a:r>
          </a:p>
          <a:p>
            <a:pPr lvl="1"/>
            <a:r>
              <a:rPr lang="en-US" sz="2400" dirty="0" err="1"/>
              <a:t>Manajemen</a:t>
            </a:r>
            <a:r>
              <a:rPr lang="en-US" sz="2400" dirty="0"/>
              <a:t> memory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ada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memory dan </a:t>
            </a:r>
            <a:r>
              <a:rPr lang="en-US" sz="2400" dirty="0" err="1"/>
              <a:t>kapan</a:t>
            </a:r>
            <a:r>
              <a:rPr lang="en-US" sz="2400" dirty="0"/>
              <a:t> </a:t>
            </a:r>
            <a:r>
              <a:rPr lang="en-US" sz="2400" dirty="0" err="1"/>
              <a:t>dibutuhkannya</a:t>
            </a:r>
            <a:endParaRPr lang="en-US" sz="2400" dirty="0"/>
          </a:p>
          <a:p>
            <a:pPr lvl="2"/>
            <a:r>
              <a:rPr lang="en-US" sz="1800" dirty="0" err="1"/>
              <a:t>Mengoptimisasi</a:t>
            </a:r>
            <a:r>
              <a:rPr lang="en-US" sz="1800" dirty="0"/>
              <a:t> </a:t>
            </a:r>
            <a:r>
              <a:rPr lang="en-US" sz="1800" b="1" i="1" dirty="0">
                <a:solidFill>
                  <a:srgbClr val="0070C0"/>
                </a:solidFill>
              </a:rPr>
              <a:t>CPU utilization </a:t>
            </a:r>
            <a:r>
              <a:rPr lang="en-US" sz="1800" dirty="0"/>
              <a:t>dan </a:t>
            </a:r>
            <a:r>
              <a:rPr lang="en-US" sz="1800" dirty="0" err="1"/>
              <a:t>respon</a:t>
            </a:r>
            <a:r>
              <a:rPr lang="en-US" sz="1800" dirty="0"/>
              <a:t> </a:t>
            </a:r>
            <a:r>
              <a:rPr lang="en-US" sz="1800" dirty="0" err="1"/>
              <a:t>komputer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user</a:t>
            </a:r>
          </a:p>
          <a:p>
            <a:pPr lvl="1"/>
            <a:r>
              <a:rPr lang="en-US" sz="2400" dirty="0" err="1"/>
              <a:t>Aktifitas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memory:</a:t>
            </a:r>
          </a:p>
          <a:p>
            <a:pPr lvl="2"/>
            <a:r>
              <a:rPr lang="en-US" sz="1800" dirty="0" err="1"/>
              <a:t>Melacak</a:t>
            </a:r>
            <a:r>
              <a:rPr lang="en-US" sz="1800" dirty="0"/>
              <a:t> </a:t>
            </a:r>
            <a:r>
              <a:rPr lang="en-US" sz="1800" dirty="0" err="1"/>
              <a:t>bagian</a:t>
            </a:r>
            <a:r>
              <a:rPr lang="en-US" sz="1800" dirty="0"/>
              <a:t> memory yang </a:t>
            </a:r>
            <a:r>
              <a:rPr lang="en-US" sz="1800" dirty="0" err="1"/>
              <a:t>sedang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dan </a:t>
            </a:r>
            <a:r>
              <a:rPr lang="en-US" sz="1800" dirty="0" err="1"/>
              <a:t>siapa</a:t>
            </a:r>
            <a:r>
              <a:rPr lang="en-US" sz="1800" dirty="0"/>
              <a:t> yang </a:t>
            </a:r>
            <a:r>
              <a:rPr lang="en-US" sz="1800" dirty="0" err="1"/>
              <a:t>menggunakan</a:t>
            </a:r>
            <a:endParaRPr lang="en-US" sz="1800" dirty="0"/>
          </a:p>
          <a:p>
            <a:pPr lvl="2"/>
            <a:r>
              <a:rPr lang="en-US" sz="1800" dirty="0" err="1"/>
              <a:t>Menentukan</a:t>
            </a:r>
            <a:r>
              <a:rPr lang="en-US" sz="1800" dirty="0"/>
              <a:t> proses dan data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dipindahkan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dan /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memory</a:t>
            </a:r>
          </a:p>
          <a:p>
            <a:pPr lvl="2"/>
            <a:r>
              <a:rPr lang="en-US" sz="1800" dirty="0" err="1"/>
              <a:t>Mengalokasi</a:t>
            </a:r>
            <a:r>
              <a:rPr lang="en-US" sz="1800" dirty="0"/>
              <a:t> memory space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kebutuhan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40466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6ACD9-EEC9-4608-AA03-EF3DCA05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BA9B-E0A8-4EFB-A5A3-D92DFFBE8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800" dirty="0"/>
              <a:t>Files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diorganisir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directories</a:t>
            </a:r>
          </a:p>
          <a:p>
            <a:pPr lvl="1"/>
            <a:r>
              <a:rPr lang="en-US" sz="2800" dirty="0" err="1"/>
              <a:t>Mengontrol</a:t>
            </a:r>
            <a:r>
              <a:rPr lang="en-US" sz="2800" dirty="0"/>
              <a:t> </a:t>
            </a:r>
            <a:r>
              <a:rPr lang="en-US" sz="2800" dirty="0" err="1"/>
              <a:t>akses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kebanyakan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</a:t>
            </a:r>
            <a:r>
              <a:rPr lang="en-US" sz="2800" dirty="0" err="1"/>
              <a:t>siapa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mengakses</a:t>
            </a:r>
            <a:endParaRPr lang="en-US" sz="2800" dirty="0"/>
          </a:p>
          <a:p>
            <a:pPr lvl="1"/>
            <a:r>
              <a:rPr lang="en-US" sz="2800" dirty="0" err="1"/>
              <a:t>Aktifitas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operasi</a:t>
            </a:r>
            <a:r>
              <a:rPr lang="en-US" sz="2800" dirty="0"/>
              <a:t>, </a:t>
            </a:r>
            <a:r>
              <a:rPr lang="en-US" sz="2800" dirty="0" err="1"/>
              <a:t>termasuk</a:t>
            </a:r>
            <a:endParaRPr lang="en-US" sz="2800" dirty="0"/>
          </a:p>
          <a:p>
            <a:pPr lvl="2"/>
            <a:r>
              <a:rPr lang="en-US" sz="2000" dirty="0" err="1"/>
              <a:t>Membentuk</a:t>
            </a:r>
            <a:r>
              <a:rPr lang="en-US" sz="2000" dirty="0"/>
              <a:t> dan </a:t>
            </a:r>
            <a:r>
              <a:rPr lang="en-US" sz="2000" dirty="0" err="1"/>
              <a:t>menghapus</a:t>
            </a:r>
            <a:r>
              <a:rPr lang="en-US" sz="2000" dirty="0"/>
              <a:t> files dan directories</a:t>
            </a:r>
          </a:p>
          <a:p>
            <a:pPr lvl="2"/>
            <a:r>
              <a:rPr lang="en-US" sz="2000" dirty="0" err="1"/>
              <a:t>Memanipulasi</a:t>
            </a:r>
            <a:r>
              <a:rPr lang="en-US" sz="2000" dirty="0"/>
              <a:t> files dan directories</a:t>
            </a:r>
          </a:p>
          <a:p>
            <a:pPr lvl="2"/>
            <a:r>
              <a:rPr lang="en-US" sz="2000" dirty="0"/>
              <a:t>Mapping files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secondary storage</a:t>
            </a:r>
          </a:p>
          <a:p>
            <a:pPr lvl="2"/>
            <a:r>
              <a:rPr lang="en-US" sz="2000" dirty="0"/>
              <a:t>Backup files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storage media yang stable (non-volatile)</a:t>
            </a:r>
          </a:p>
        </p:txBody>
      </p:sp>
    </p:spTree>
    <p:extLst>
      <p:ext uri="{BB962C8B-B14F-4D97-AF65-F5344CB8AC3E}">
        <p14:creationId xmlns:p14="http://schemas.microsoft.com/office/powerpoint/2010/main" val="2127250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DA71-D739-4DB1-B767-7F14A4DD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dan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1792C-9812-46F3-8F60-2ED1621B8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/>
              <a:t>Protection – </a:t>
            </a:r>
            <a:r>
              <a:rPr lang="en-US" sz="2400" dirty="0" err="1"/>
              <a:t>mekanisme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mengontrol</a:t>
            </a:r>
            <a:r>
              <a:rPr lang="en-US" sz="2400" dirty="0"/>
              <a:t> </a:t>
            </a:r>
            <a:r>
              <a:rPr lang="en-US" sz="2400" dirty="0" err="1"/>
              <a:t>akses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proses </a:t>
            </a:r>
            <a:r>
              <a:rPr lang="en-US" sz="2400" dirty="0" err="1"/>
              <a:t>atau</a:t>
            </a:r>
            <a:r>
              <a:rPr lang="en-US" sz="2400" dirty="0"/>
              <a:t> user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resource yang </a:t>
            </a:r>
            <a:r>
              <a:rPr lang="en-US" sz="2400" dirty="0" err="1"/>
              <a:t>didefinisikan</a:t>
            </a:r>
            <a:r>
              <a:rPr lang="en-US" sz="2400" dirty="0"/>
              <a:t> oleh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endParaRPr lang="en-US" sz="2400" dirty="0"/>
          </a:p>
          <a:p>
            <a:pPr lvl="1"/>
            <a:r>
              <a:rPr lang="en-US" sz="2400" dirty="0"/>
              <a:t>Security – </a:t>
            </a:r>
            <a:r>
              <a:rPr lang="en-US" sz="2400" dirty="0" err="1"/>
              <a:t>perlindungan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serangan</a:t>
            </a:r>
            <a:r>
              <a:rPr lang="en-US" sz="2400" dirty="0"/>
              <a:t> internal dan </a:t>
            </a:r>
            <a:r>
              <a:rPr lang="en-US" sz="2400" dirty="0" err="1"/>
              <a:t>eksternal</a:t>
            </a:r>
            <a:endParaRPr lang="en-US" sz="2400" dirty="0"/>
          </a:p>
          <a:p>
            <a:pPr lvl="2"/>
            <a:r>
              <a:rPr lang="en-US" sz="1800" dirty="0" err="1"/>
              <a:t>Termasuk</a:t>
            </a:r>
            <a:r>
              <a:rPr lang="en-US" sz="1800" dirty="0"/>
              <a:t>: denial-of-service, worms, viruses, identity theft, theft of service</a:t>
            </a:r>
          </a:p>
        </p:txBody>
      </p:sp>
    </p:spTree>
    <p:extLst>
      <p:ext uri="{BB962C8B-B14F-4D97-AF65-F5344CB8AC3E}">
        <p14:creationId xmlns:p14="http://schemas.microsoft.com/office/powerpoint/2010/main" val="2297609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3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F8FDD-E99E-40F0-8E29-BB262AC18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E51BD5-B0EE-4B8D-BF0E-7F1FBBFC5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/>
              <a:t>Hardware – </a:t>
            </a:r>
            <a:r>
              <a:rPr lang="en-US" sz="2400" dirty="0" err="1"/>
              <a:t>penyedia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endParaRPr lang="en-US" sz="2400" dirty="0"/>
          </a:p>
          <a:p>
            <a:pPr lvl="2"/>
            <a:r>
              <a:rPr lang="en-US" sz="1800" dirty="0"/>
              <a:t>CPU, memory, I/O devices</a:t>
            </a:r>
          </a:p>
          <a:p>
            <a:pPr lvl="1"/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– </a:t>
            </a:r>
            <a:r>
              <a:rPr lang="en-US" sz="2400" dirty="0" err="1"/>
              <a:t>mengontrol</a:t>
            </a:r>
            <a:r>
              <a:rPr lang="en-US" sz="2400" dirty="0"/>
              <a:t> dan </a:t>
            </a:r>
            <a:r>
              <a:rPr lang="en-US" sz="2400" dirty="0" err="1"/>
              <a:t>mengkoordinir</a:t>
            </a:r>
            <a:r>
              <a:rPr lang="en-US" sz="2400" dirty="0"/>
              <a:t> </a:t>
            </a:r>
            <a:r>
              <a:rPr lang="en-US" sz="2400" dirty="0" err="1"/>
              <a:t>penggunaan</a:t>
            </a:r>
            <a:r>
              <a:rPr lang="en-US" sz="2400" dirty="0"/>
              <a:t> hardware di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dan </a:t>
            </a:r>
            <a:r>
              <a:rPr lang="en-US" sz="2400" dirty="0" err="1"/>
              <a:t>pengguna</a:t>
            </a:r>
            <a:endParaRPr lang="en-US" sz="2400" dirty="0"/>
          </a:p>
          <a:p>
            <a:pPr lvl="1"/>
            <a:r>
              <a:rPr lang="en-US" sz="2400" dirty="0"/>
              <a:t>Program </a:t>
            </a:r>
            <a:r>
              <a:rPr lang="en-US" sz="2400" dirty="0" err="1"/>
              <a:t>Aplikasi</a:t>
            </a:r>
            <a:r>
              <a:rPr lang="en-US" sz="2400" dirty="0"/>
              <a:t> – </a:t>
            </a:r>
            <a:r>
              <a:rPr lang="en-US" sz="2400" dirty="0" err="1"/>
              <a:t>mendefinisikan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endParaRPr lang="en-US" sz="2400" dirty="0"/>
          </a:p>
          <a:p>
            <a:pPr lvl="2"/>
            <a:r>
              <a:rPr lang="en-US" sz="1800" dirty="0"/>
              <a:t>Compiler, web browser, video games</a:t>
            </a:r>
          </a:p>
          <a:p>
            <a:pPr lvl="1"/>
            <a:r>
              <a:rPr lang="en-US" sz="2400" dirty="0"/>
              <a:t>User</a:t>
            </a:r>
          </a:p>
          <a:p>
            <a:pPr lvl="2"/>
            <a:r>
              <a:rPr lang="en-US" sz="1800" dirty="0" err="1"/>
              <a:t>Manusia</a:t>
            </a:r>
            <a:r>
              <a:rPr lang="en-US" sz="1800" dirty="0"/>
              <a:t>, </a:t>
            </a:r>
            <a:r>
              <a:rPr lang="en-US" sz="1800" dirty="0" err="1"/>
              <a:t>mesin</a:t>
            </a:r>
            <a:r>
              <a:rPr lang="en-US" sz="1800" dirty="0"/>
              <a:t>, </a:t>
            </a:r>
            <a:r>
              <a:rPr lang="en-US" sz="1800" dirty="0" err="1"/>
              <a:t>komputer</a:t>
            </a:r>
            <a:r>
              <a:rPr lang="en-US" sz="1800" dirty="0"/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204410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F8FDD-E99E-40F0-8E29-BB262AC18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D499256-9AC9-4A73-A92A-631127D47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85" y="1932242"/>
            <a:ext cx="5874029" cy="416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75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85BF-5259-48D1-8E88-1AAD2627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A4632-F530-4C79-8855-153E94C91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7918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menginginkan</a:t>
            </a:r>
            <a:r>
              <a:rPr lang="en-US" sz="2800" dirty="0"/>
              <a:t> </a:t>
            </a:r>
            <a:r>
              <a:rPr lang="en-US" sz="2800" dirty="0" err="1"/>
              <a:t>kemudahan</a:t>
            </a:r>
            <a:r>
              <a:rPr lang="en-US" sz="2800" dirty="0"/>
              <a:t>, </a:t>
            </a:r>
            <a:r>
              <a:rPr lang="en-US" sz="2800" dirty="0" err="1"/>
              <a:t>kenyamanan</a:t>
            </a:r>
            <a:r>
              <a:rPr lang="en-US" sz="2800" dirty="0"/>
              <a:t>, </a:t>
            </a:r>
            <a:r>
              <a:rPr lang="en-US" sz="2800" dirty="0" err="1"/>
              <a:t>performa</a:t>
            </a:r>
            <a:r>
              <a:rPr lang="en-US" sz="2800" dirty="0"/>
              <a:t> yang </a:t>
            </a:r>
            <a:r>
              <a:rPr lang="en-US" sz="2800" dirty="0" err="1"/>
              <a:t>tinggi</a:t>
            </a:r>
            <a:endParaRPr lang="en-US" sz="2800" dirty="0"/>
          </a:p>
          <a:p>
            <a:pPr lvl="2"/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/>
              <a:t>mempedulikan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rgbClr val="0070C0"/>
                </a:solidFill>
              </a:rPr>
              <a:t>resource utilization</a:t>
            </a:r>
          </a:p>
          <a:p>
            <a:pPr lvl="1"/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operasi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b="1" i="1" dirty="0">
                <a:solidFill>
                  <a:srgbClr val="0070C0"/>
                </a:solidFill>
              </a:rPr>
              <a:t>resource allocator </a:t>
            </a:r>
            <a:r>
              <a:rPr lang="en-US" sz="2800" dirty="0"/>
              <a:t>dan </a:t>
            </a:r>
            <a:r>
              <a:rPr lang="en-US" sz="2800" b="1" i="1" dirty="0">
                <a:solidFill>
                  <a:srgbClr val="0070C0"/>
                </a:solidFill>
              </a:rPr>
              <a:t>control program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/>
              <a:t>memungkinkan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r>
              <a:rPr lang="en-US" sz="2800" dirty="0"/>
              <a:t> hardware yang </a:t>
            </a:r>
            <a:r>
              <a:rPr lang="en-US" sz="2800" dirty="0" err="1"/>
              <a:t>efisien</a:t>
            </a:r>
            <a:r>
              <a:rPr lang="en-US" sz="2800" dirty="0"/>
              <a:t> dan </a:t>
            </a:r>
            <a:r>
              <a:rPr lang="en-US" sz="2800" dirty="0" err="1"/>
              <a:t>mengelola</a:t>
            </a:r>
            <a:r>
              <a:rPr lang="en-US" sz="2800" dirty="0"/>
              <a:t> </a:t>
            </a:r>
            <a:r>
              <a:rPr lang="en-US" sz="2800" dirty="0" err="1"/>
              <a:t>eksekusi</a:t>
            </a:r>
            <a:r>
              <a:rPr lang="en-US" sz="2800" dirty="0"/>
              <a:t> program </a:t>
            </a:r>
            <a:r>
              <a:rPr lang="en-US" sz="2800" dirty="0" err="1"/>
              <a:t>pengguna</a:t>
            </a:r>
            <a:endParaRPr lang="en-US" sz="2800" dirty="0"/>
          </a:p>
          <a:p>
            <a:pPr lvl="1"/>
            <a:r>
              <a:rPr lang="en-US" sz="2800" dirty="0"/>
              <a:t>Program yang </a:t>
            </a:r>
            <a:r>
              <a:rPr lang="en-US" sz="2800" dirty="0" err="1"/>
              <a:t>berjalan</a:t>
            </a:r>
            <a:r>
              <a:rPr lang="en-US" sz="2800" dirty="0"/>
              <a:t> </a:t>
            </a:r>
            <a:r>
              <a:rPr lang="en-US" sz="2800" dirty="0" err="1"/>
              <a:t>terus</a:t>
            </a:r>
            <a:r>
              <a:rPr lang="en-US" sz="2800" dirty="0"/>
              <a:t> </a:t>
            </a:r>
            <a:r>
              <a:rPr lang="en-US" sz="2800" dirty="0" err="1"/>
              <a:t>menerus</a:t>
            </a:r>
            <a:r>
              <a:rPr lang="en-US" sz="2800" dirty="0"/>
              <a:t> </a:t>
            </a:r>
            <a:r>
              <a:rPr lang="en-US" sz="2800" dirty="0" err="1"/>
              <a:t>selama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menyala</a:t>
            </a:r>
            <a:r>
              <a:rPr lang="en-US" sz="2800" dirty="0"/>
              <a:t> </a:t>
            </a:r>
            <a:r>
              <a:rPr lang="en-US" sz="2800" dirty="0" err="1"/>
              <a:t>disebut</a:t>
            </a:r>
            <a:r>
              <a:rPr lang="en-US" sz="2800" dirty="0"/>
              <a:t> </a:t>
            </a:r>
            <a:r>
              <a:rPr lang="en-US" sz="2800" b="1" i="1" dirty="0">
                <a:solidFill>
                  <a:srgbClr val="0070C0"/>
                </a:solidFill>
              </a:rPr>
              <a:t>kernel</a:t>
            </a:r>
            <a:r>
              <a:rPr lang="en-US" sz="2800" dirty="0"/>
              <a:t> yang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operasi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052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85BF-5259-48D1-8E88-1AAD2627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A4632-F530-4C79-8855-153E94C91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7918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Dedicated system </a:t>
            </a:r>
            <a:r>
              <a:rPr lang="en-US" sz="2800" dirty="0" err="1"/>
              <a:t>seperti</a:t>
            </a:r>
            <a:r>
              <a:rPr lang="en-US" sz="2800" dirty="0"/>
              <a:t> workstation </a:t>
            </a:r>
            <a:r>
              <a:rPr lang="en-US" sz="2800" dirty="0" err="1"/>
              <a:t>memiliki</a:t>
            </a:r>
            <a:r>
              <a:rPr lang="en-US" sz="2800" dirty="0"/>
              <a:t> resource yang </a:t>
            </a:r>
            <a:r>
              <a:rPr lang="en-US" sz="2800" dirty="0" err="1"/>
              <a:t>dikhususkan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sering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shared resource </a:t>
            </a:r>
            <a:r>
              <a:rPr lang="en-US" sz="2800" dirty="0" err="1"/>
              <a:t>dari</a:t>
            </a:r>
            <a:r>
              <a:rPr lang="en-US" sz="2800" dirty="0"/>
              <a:t> server</a:t>
            </a:r>
          </a:p>
          <a:p>
            <a:pPr lvl="1"/>
            <a:r>
              <a:rPr lang="en-US" sz="2800" dirty="0"/>
              <a:t>Mobile devices </a:t>
            </a:r>
            <a:r>
              <a:rPr lang="en-US" sz="2800" dirty="0" err="1"/>
              <a:t>seperti</a:t>
            </a:r>
            <a:r>
              <a:rPr lang="en-US" sz="2800" dirty="0"/>
              <a:t> smartphone </a:t>
            </a:r>
            <a:r>
              <a:rPr lang="en-US" sz="2800" dirty="0" err="1"/>
              <a:t>dioptimisasi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usability dan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tahan</a:t>
            </a:r>
            <a:r>
              <a:rPr lang="en-US" sz="2800" dirty="0"/>
              <a:t> </a:t>
            </a:r>
            <a:r>
              <a:rPr lang="en-US" sz="2800" dirty="0" err="1"/>
              <a:t>baterai</a:t>
            </a:r>
            <a:endParaRPr lang="en-US" sz="2800" dirty="0"/>
          </a:p>
          <a:p>
            <a:pPr lvl="2"/>
            <a:r>
              <a:rPr lang="en-US" sz="2000" dirty="0"/>
              <a:t>Fitur touch screen, voice recognition</a:t>
            </a:r>
          </a:p>
          <a:p>
            <a:pPr lvl="1"/>
            <a:r>
              <a:rPr lang="en-US" sz="2800" dirty="0" err="1"/>
              <a:t>Komputer-komputer</a:t>
            </a:r>
            <a:r>
              <a:rPr lang="en-US" sz="2800" dirty="0"/>
              <a:t> lain yang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UI,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tertanam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devices dan automobiles</a:t>
            </a:r>
          </a:p>
          <a:p>
            <a:pPr lvl="2"/>
            <a:r>
              <a:rPr lang="en-US" sz="2000" dirty="0" err="1"/>
              <a:t>Berjalan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gangguan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pengguna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205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E4B2D-088B-48D4-B9E8-511582B0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BF9457A-F0E7-4FF2-AA23-7D999972D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849" y="1964564"/>
            <a:ext cx="8864301" cy="432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56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8517-12B5-4A19-8C37-67040E11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70EC7-FEB9-418E-8519-101B1CC2B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400" dirty="0"/>
              <a:t>I/O devices dan CPU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dieksekusi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secara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bersamaan</a:t>
            </a:r>
            <a:endParaRPr lang="en-US" altLang="en-US" sz="900" dirty="0"/>
          </a:p>
          <a:p>
            <a:pPr lvl="1"/>
            <a:r>
              <a:rPr lang="en-US" altLang="en-US" sz="2400" dirty="0" err="1"/>
              <a:t>Setiap</a:t>
            </a:r>
            <a:r>
              <a:rPr lang="en-US" altLang="en-US" sz="2400" dirty="0"/>
              <a:t> device controller </a:t>
            </a:r>
            <a:r>
              <a:rPr lang="en-US" altLang="en-US" sz="2400" dirty="0" err="1"/>
              <a:t>bertanggung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jawab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satu</a:t>
            </a:r>
            <a:r>
              <a:rPr lang="en-US" altLang="en-US" sz="2400" dirty="0"/>
              <a:t> device type </a:t>
            </a:r>
            <a:r>
              <a:rPr lang="en-US" altLang="en-US" sz="2400" dirty="0" err="1"/>
              <a:t>tertentu</a:t>
            </a:r>
            <a:endParaRPr lang="en-US" altLang="en-US" sz="2400" dirty="0"/>
          </a:p>
          <a:p>
            <a:pPr lvl="1"/>
            <a:r>
              <a:rPr lang="en-US" altLang="en-US" sz="2400" dirty="0" err="1"/>
              <a:t>Setiap</a:t>
            </a:r>
            <a:r>
              <a:rPr lang="en-US" altLang="en-US" sz="2400" dirty="0"/>
              <a:t> device controller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local buffer</a:t>
            </a:r>
          </a:p>
          <a:p>
            <a:pPr lvl="1"/>
            <a:r>
              <a:rPr lang="en-US" altLang="en-US" sz="2400" dirty="0" err="1"/>
              <a:t>Setiap</a:t>
            </a:r>
            <a:r>
              <a:rPr lang="en-US" altLang="en-US" sz="2400" dirty="0"/>
              <a:t> device controller type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Sistem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operasi</a:t>
            </a:r>
            <a:r>
              <a:rPr lang="en-US" altLang="en-US" sz="2400" dirty="0"/>
              <a:t> device driver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mengaturnya</a:t>
            </a:r>
            <a:endParaRPr lang="en-US" altLang="en-US" sz="2400" dirty="0"/>
          </a:p>
          <a:p>
            <a:pPr lvl="1"/>
            <a:r>
              <a:rPr lang="en-US" altLang="en-US" sz="2400" dirty="0"/>
              <a:t>CPU </a:t>
            </a:r>
            <a:r>
              <a:rPr lang="en-US" altLang="en-US" sz="2400" dirty="0" err="1"/>
              <a:t>memindahkan</a:t>
            </a:r>
            <a:r>
              <a:rPr lang="en-US" altLang="en-US" sz="2400" dirty="0"/>
              <a:t> data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/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main memory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/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local buffer</a:t>
            </a:r>
          </a:p>
          <a:p>
            <a:pPr lvl="1"/>
            <a:r>
              <a:rPr lang="en-US" altLang="en-US" sz="2400" dirty="0"/>
              <a:t>I/O </a:t>
            </a:r>
            <a:r>
              <a:rPr lang="en-US" altLang="en-US" sz="2400" dirty="0" err="1"/>
              <a:t>memindahkan</a:t>
            </a:r>
            <a:r>
              <a:rPr lang="en-US" altLang="en-US" sz="2400" dirty="0"/>
              <a:t> data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device </a:t>
            </a:r>
            <a:r>
              <a:rPr lang="en-US" altLang="en-US" sz="2400" dirty="0" err="1"/>
              <a:t>menuju</a:t>
            </a:r>
            <a:r>
              <a:rPr lang="en-US" altLang="en-US" sz="2400" dirty="0"/>
              <a:t> local buffer controller</a:t>
            </a:r>
          </a:p>
          <a:p>
            <a:pPr lvl="1"/>
            <a:r>
              <a:rPr lang="en-US" altLang="en-US" sz="2400" dirty="0"/>
              <a:t>Device controller </a:t>
            </a:r>
            <a:r>
              <a:rPr lang="en-US" altLang="en-US" sz="2400" dirty="0" err="1"/>
              <a:t>memberitahu</a:t>
            </a:r>
            <a:r>
              <a:rPr lang="en-US" altLang="en-US" sz="2400" dirty="0"/>
              <a:t> CPU </a:t>
            </a:r>
            <a:r>
              <a:rPr lang="en-US" altLang="en-US" sz="2400" dirty="0" err="1"/>
              <a:t>bahwa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operasi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sudah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selesai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melakukan</a:t>
            </a:r>
            <a:r>
              <a:rPr lang="en-US" altLang="en-US" sz="2400" dirty="0"/>
              <a:t> </a:t>
            </a:r>
            <a:r>
              <a:rPr lang="en-US" altLang="en-US" sz="2400" b="1" i="1" dirty="0">
                <a:solidFill>
                  <a:srgbClr val="0070C0"/>
                </a:solidFill>
              </a:rPr>
              <a:t>interrupt</a:t>
            </a:r>
          </a:p>
        </p:txBody>
      </p:sp>
    </p:spTree>
    <p:extLst>
      <p:ext uri="{BB962C8B-B14F-4D97-AF65-F5344CB8AC3E}">
        <p14:creationId xmlns:p14="http://schemas.microsoft.com/office/powerpoint/2010/main" val="29613299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708</TotalTime>
  <Words>905</Words>
  <Application>Microsoft Office PowerPoint</Application>
  <PresentationFormat>Widescreen</PresentationFormat>
  <Paragraphs>116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Calibri</vt:lpstr>
      <vt:lpstr>Calibri Light</vt:lpstr>
      <vt:lpstr>Retrospect</vt:lpstr>
      <vt:lpstr>Sistem Operasi</vt:lpstr>
      <vt:lpstr>Pendahuluan</vt:lpstr>
      <vt:lpstr>Sistem Komputer</vt:lpstr>
      <vt:lpstr>Struktur sistem komputer</vt:lpstr>
      <vt:lpstr>Struktur sistem komputer</vt:lpstr>
      <vt:lpstr>Sistem Operasi?</vt:lpstr>
      <vt:lpstr>Sistem Operasi?</vt:lpstr>
      <vt:lpstr>Operasi sistem komputer</vt:lpstr>
      <vt:lpstr>Operasi sistem komputer</vt:lpstr>
      <vt:lpstr>Interrupt Timeline</vt:lpstr>
      <vt:lpstr>Interrupt-drive I/O Cycle</vt:lpstr>
      <vt:lpstr>Storage</vt:lpstr>
      <vt:lpstr>Struktur Storage</vt:lpstr>
      <vt:lpstr>Hirarki Storage Device</vt:lpstr>
      <vt:lpstr>Sistem Operasi</vt:lpstr>
      <vt:lpstr>Tujuan belajar sistem operasi</vt:lpstr>
      <vt:lpstr>Tujuan sistem operasi</vt:lpstr>
      <vt:lpstr>Multiprogramming (Batch system)</vt:lpstr>
      <vt:lpstr>Multitasking (Time sharing)</vt:lpstr>
      <vt:lpstr>Manajemen Proses</vt:lpstr>
      <vt:lpstr>Aktifitas Manajemen Proses</vt:lpstr>
      <vt:lpstr>Manajemen Memory</vt:lpstr>
      <vt:lpstr>Manajemen sistem file</vt:lpstr>
      <vt:lpstr>Protection dan Security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14</cp:revision>
  <dcterms:created xsi:type="dcterms:W3CDTF">2022-02-21T14:56:09Z</dcterms:created>
  <dcterms:modified xsi:type="dcterms:W3CDTF">2022-02-23T23:57:56Z</dcterms:modified>
</cp:coreProperties>
</file>