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sldIdLst>
    <p:sldId id="266" r:id="rId2"/>
    <p:sldId id="267" r:id="rId3"/>
    <p:sldId id="268" r:id="rId4"/>
    <p:sldId id="269" r:id="rId5"/>
    <p:sldId id="270" r:id="rId6"/>
    <p:sldId id="271" r:id="rId7"/>
    <p:sldId id="272" r:id="rId8"/>
    <p:sldId id="273" r:id="rId9"/>
    <p:sldId id="27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ali" panose="020B0604020202020204" charset="-34"/>
      <p:regular r:id="rId16"/>
    </p:embeddedFont>
    <p:embeddedFont>
      <p:font typeface="Mali Light Bold" panose="020B0604020202020204" charset="-3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6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7"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60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609" name="Date Placeholder 3"/>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10" name="Footer Placeholder 4"/>
          <p:cNvSpPr>
            <a:spLocks noGrp="1"/>
          </p:cNvSpPr>
          <p:nvPr>
            <p:ph type="ftr" sz="quarter" idx="11"/>
          </p:nvPr>
        </p:nvSpPr>
        <p:spPr/>
        <p:txBody>
          <a:bodyPr/>
          <a:lstStyle/>
          <a:p>
            <a:endParaRPr lang="en-US"/>
          </a:p>
        </p:txBody>
      </p:sp>
      <p:sp>
        <p:nvSpPr>
          <p:cNvPr id="1048611"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t>Click to edit Master title style</a:t>
            </a:r>
          </a:p>
        </p:txBody>
      </p:sp>
      <p:sp>
        <p:nvSpPr>
          <p:cNvPr id="104863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4" name="Date Placeholder 3"/>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35" name="Footer Placeholder 4"/>
          <p:cNvSpPr>
            <a:spLocks noGrp="1"/>
          </p:cNvSpPr>
          <p:nvPr>
            <p:ph type="ftr" sz="quarter" idx="11"/>
          </p:nvPr>
        </p:nvSpPr>
        <p:spPr/>
        <p:txBody>
          <a:bodyPr/>
          <a:lstStyle/>
          <a:p>
            <a:endParaRPr lang="en-US"/>
          </a:p>
        </p:txBody>
      </p:sp>
      <p:sp>
        <p:nvSpPr>
          <p:cNvPr id="104863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6"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17"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8" name="Date Placeholder 3"/>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19" name="Footer Placeholder 4"/>
          <p:cNvSpPr>
            <a:spLocks noGrp="1"/>
          </p:cNvSpPr>
          <p:nvPr>
            <p:ph type="ftr" sz="quarter" idx="11"/>
          </p:nvPr>
        </p:nvSpPr>
        <p:spPr/>
        <p:txBody>
          <a:bodyPr/>
          <a:lstStyle/>
          <a:p>
            <a:endParaRPr lang="en-US"/>
          </a:p>
        </p:txBody>
      </p:sp>
      <p:sp>
        <p:nvSpPr>
          <p:cNvPr id="1048620"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t>Click to edit Master title style</a:t>
            </a:r>
          </a:p>
        </p:txBody>
      </p:sp>
      <p:sp>
        <p:nvSpPr>
          <p:cNvPr id="104862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3" name="Date Placeholder 3"/>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24" name="Footer Placeholder 4"/>
          <p:cNvSpPr>
            <a:spLocks noGrp="1"/>
          </p:cNvSpPr>
          <p:nvPr>
            <p:ph type="ftr" sz="quarter" idx="11"/>
          </p:nvPr>
        </p:nvSpPr>
        <p:spPr/>
        <p:txBody>
          <a:bodyPr/>
          <a:lstStyle/>
          <a:p>
            <a:endParaRPr lang="en-US"/>
          </a:p>
        </p:txBody>
      </p:sp>
      <p:sp>
        <p:nvSpPr>
          <p:cNvPr id="1048625"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7"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38"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39" name="Date Placeholder 3"/>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40" name="Footer Placeholder 4"/>
          <p:cNvSpPr>
            <a:spLocks noGrp="1"/>
          </p:cNvSpPr>
          <p:nvPr>
            <p:ph type="ftr" sz="quarter" idx="11"/>
          </p:nvPr>
        </p:nvSpPr>
        <p:spPr/>
        <p:txBody>
          <a:bodyPr/>
          <a:lstStyle/>
          <a:p>
            <a:endParaRPr lang="en-US"/>
          </a:p>
        </p:txBody>
      </p:sp>
      <p:sp>
        <p:nvSpPr>
          <p:cNvPr id="1048641"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en-US"/>
              <a:t>Click to edit Master title style</a:t>
            </a:r>
          </a:p>
        </p:txBody>
      </p:sp>
      <p:sp>
        <p:nvSpPr>
          <p:cNvPr id="104864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5" name="Date Placeholder 4"/>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46" name="Footer Placeholder 5"/>
          <p:cNvSpPr>
            <a:spLocks noGrp="1"/>
          </p:cNvSpPr>
          <p:nvPr>
            <p:ph type="ftr" sz="quarter" idx="11"/>
          </p:nvPr>
        </p:nvSpPr>
        <p:spPr/>
        <p:txBody>
          <a:bodyPr/>
          <a:lstStyle/>
          <a:p>
            <a:endParaRPr lang="en-US"/>
          </a:p>
        </p:txBody>
      </p:sp>
      <p:sp>
        <p:nvSpPr>
          <p:cNvPr id="104864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a:t>Click to edit Master title style</a:t>
            </a:r>
          </a:p>
        </p:txBody>
      </p:sp>
      <p:sp>
        <p:nvSpPr>
          <p:cNvPr id="104864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5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5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3" name="Date Placeholder 6"/>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54" name="Footer Placeholder 7"/>
          <p:cNvSpPr>
            <a:spLocks noGrp="1"/>
          </p:cNvSpPr>
          <p:nvPr>
            <p:ph type="ftr" sz="quarter" idx="11"/>
          </p:nvPr>
        </p:nvSpPr>
        <p:spPr/>
        <p:txBody>
          <a:bodyPr/>
          <a:lstStyle/>
          <a:p>
            <a:endParaRPr lang="en-US"/>
          </a:p>
        </p:txBody>
      </p:sp>
      <p:sp>
        <p:nvSpPr>
          <p:cNvPr id="1048655"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US"/>
              <a:t>Click to edit Master title style</a:t>
            </a:r>
          </a:p>
        </p:txBody>
      </p:sp>
      <p:sp>
        <p:nvSpPr>
          <p:cNvPr id="1048613" name="Date Placeholder 2"/>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14" name="Footer Placeholder 3"/>
          <p:cNvSpPr>
            <a:spLocks noGrp="1"/>
          </p:cNvSpPr>
          <p:nvPr>
            <p:ph type="ftr" sz="quarter" idx="11"/>
          </p:nvPr>
        </p:nvSpPr>
        <p:spPr/>
        <p:txBody>
          <a:bodyPr/>
          <a:lstStyle/>
          <a:p>
            <a:endParaRPr lang="en-US"/>
          </a:p>
        </p:txBody>
      </p:sp>
      <p:sp>
        <p:nvSpPr>
          <p:cNvPr id="104861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1D8BD707-D9CF-40AE-B4C6-C98DA3205C09}" type="datetimeFigureOut">
              <a:rPr lang="en-US" smtClean="0"/>
              <a:t>11/13/2022</a:t>
            </a:fld>
            <a:endParaRPr lang="en-US"/>
          </a:p>
        </p:txBody>
      </p:sp>
      <p:sp>
        <p:nvSpPr>
          <p:cNvPr id="1048582" name="Footer Placeholder 2"/>
          <p:cNvSpPr>
            <a:spLocks noGrp="1"/>
          </p:cNvSpPr>
          <p:nvPr>
            <p:ph type="ftr" sz="quarter" idx="11"/>
          </p:nvPr>
        </p:nvSpPr>
        <p:spPr/>
        <p:txBody>
          <a:bodyPr/>
          <a:lstStyle/>
          <a:p>
            <a:endParaRPr lang="en-US"/>
          </a:p>
        </p:txBody>
      </p:sp>
      <p:sp>
        <p:nvSpPr>
          <p:cNvPr id="1048583"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56"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57"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8"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59" name="Date Placeholder 4"/>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60" name="Footer Placeholder 5"/>
          <p:cNvSpPr>
            <a:spLocks noGrp="1"/>
          </p:cNvSpPr>
          <p:nvPr>
            <p:ph type="ftr" sz="quarter" idx="11"/>
          </p:nvPr>
        </p:nvSpPr>
        <p:spPr/>
        <p:txBody>
          <a:bodyPr/>
          <a:lstStyle/>
          <a:p>
            <a:endParaRPr lang="en-US"/>
          </a:p>
        </p:txBody>
      </p:sp>
      <p:sp>
        <p:nvSpPr>
          <p:cNvPr id="1048661"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6"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27"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2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29" name="Date Placeholder 4"/>
          <p:cNvSpPr>
            <a:spLocks noGrp="1"/>
          </p:cNvSpPr>
          <p:nvPr>
            <p:ph type="dt" sz="half" idx="10"/>
          </p:nvPr>
        </p:nvSpPr>
        <p:spPr/>
        <p:txBody>
          <a:bodyPr/>
          <a:lstStyle/>
          <a:p>
            <a:fld id="{1D8BD707-D9CF-40AE-B4C6-C98DA3205C09}" type="datetimeFigureOut">
              <a:rPr lang="en-US" smtClean="0"/>
              <a:t>11/13/2022</a:t>
            </a:fld>
            <a:endParaRPr lang="en-US"/>
          </a:p>
        </p:txBody>
      </p:sp>
      <p:sp>
        <p:nvSpPr>
          <p:cNvPr id="1048630" name="Footer Placeholder 5"/>
          <p:cNvSpPr>
            <a:spLocks noGrp="1"/>
          </p:cNvSpPr>
          <p:nvPr>
            <p:ph type="ftr" sz="quarter" idx="11"/>
          </p:nvPr>
        </p:nvSpPr>
        <p:spPr/>
        <p:txBody>
          <a:bodyPr/>
          <a:lstStyle/>
          <a:p>
            <a:endParaRPr lang="en-US"/>
          </a:p>
        </p:txBody>
      </p:sp>
      <p:sp>
        <p:nvSpPr>
          <p:cNvPr id="1048631"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11/13/2022</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65" name="Picture 3"/>
          <p:cNvPicPr>
            <a:picLocks noChangeAspect="1"/>
          </p:cNvPicPr>
          <p:nvPr/>
        </p:nvPicPr>
        <p:blipFill>
          <a:blip r:embed="rId3"/>
          <a:srcRect/>
          <a:stretch>
            <a:fillRect/>
          </a:stretch>
        </p:blipFill>
        <p:spPr>
          <a:xfrm>
            <a:off x="3504478" y="450947"/>
            <a:ext cx="11279045" cy="9385105"/>
          </a:xfrm>
          <a:prstGeom prst="rect">
            <a:avLst/>
          </a:prstGeom>
        </p:spPr>
      </p:pic>
      <p:pic>
        <p:nvPicPr>
          <p:cNvPr id="2097166" name="Picture 4"/>
          <p:cNvPicPr>
            <a:picLocks noChangeAspect="1"/>
          </p:cNvPicPr>
          <p:nvPr/>
        </p:nvPicPr>
        <p:blipFill>
          <a:blip r:embed="rId4"/>
          <a:srcRect l="53724"/>
          <a:stretch>
            <a:fillRect/>
          </a:stretch>
        </p:blipFill>
        <p:spPr>
          <a:xfrm>
            <a:off x="16450304" y="8951667"/>
            <a:ext cx="1837696" cy="1335333"/>
          </a:xfrm>
          <a:prstGeom prst="rect">
            <a:avLst/>
          </a:prstGeom>
        </p:spPr>
      </p:pic>
      <p:pic>
        <p:nvPicPr>
          <p:cNvPr id="2097167" name="Picture 5"/>
          <p:cNvPicPr>
            <a:picLocks noChangeAspect="1"/>
          </p:cNvPicPr>
          <p:nvPr/>
        </p:nvPicPr>
        <p:blipFill>
          <a:blip r:embed="rId5"/>
          <a:srcRect/>
          <a:stretch>
            <a:fillRect/>
          </a:stretch>
        </p:blipFill>
        <p:spPr>
          <a:xfrm rot="-789542">
            <a:off x="-434546" y="-2025061"/>
            <a:ext cx="3940270" cy="3718630"/>
          </a:xfrm>
          <a:prstGeom prst="rect">
            <a:avLst/>
          </a:prstGeom>
        </p:spPr>
      </p:pic>
      <p:pic>
        <p:nvPicPr>
          <p:cNvPr id="2097168" name="Picture 6"/>
          <p:cNvPicPr>
            <a:picLocks noChangeAspect="1"/>
          </p:cNvPicPr>
          <p:nvPr/>
        </p:nvPicPr>
        <p:blipFill>
          <a:blip r:embed="rId5"/>
          <a:srcRect/>
          <a:stretch>
            <a:fillRect/>
          </a:stretch>
        </p:blipFill>
        <p:spPr>
          <a:xfrm rot="1786756" flipH="1">
            <a:off x="15408940" y="-1662171"/>
            <a:ext cx="3940270" cy="3718630"/>
          </a:xfrm>
          <a:prstGeom prst="rect">
            <a:avLst/>
          </a:prstGeom>
        </p:spPr>
      </p:pic>
      <p:pic>
        <p:nvPicPr>
          <p:cNvPr id="2097169" name="Picture 7"/>
          <p:cNvPicPr>
            <a:picLocks noChangeAspect="1"/>
          </p:cNvPicPr>
          <p:nvPr/>
        </p:nvPicPr>
        <p:blipFill>
          <a:blip r:embed="rId4"/>
          <a:srcRect l="50644"/>
          <a:stretch>
            <a:fillRect/>
          </a:stretch>
        </p:blipFill>
        <p:spPr>
          <a:xfrm flipH="1">
            <a:off x="0" y="8951667"/>
            <a:ext cx="1960033" cy="1335333"/>
          </a:xfrm>
          <a:prstGeom prst="rect">
            <a:avLst/>
          </a:prstGeom>
        </p:spPr>
      </p:pic>
      <p:sp>
        <p:nvSpPr>
          <p:cNvPr id="1048590" name="TextBox 8"/>
          <p:cNvSpPr txBox="1"/>
          <p:nvPr/>
        </p:nvSpPr>
        <p:spPr>
          <a:xfrm>
            <a:off x="5395589" y="2993220"/>
            <a:ext cx="7735727" cy="3403599"/>
          </a:xfrm>
          <a:prstGeom prst="rect">
            <a:avLst/>
          </a:prstGeom>
        </p:spPr>
        <p:txBody>
          <a:bodyPr lIns="0" tIns="0" rIns="0" bIns="0" rtlCol="0" anchor="t">
            <a:spAutoFit/>
          </a:bodyPr>
          <a:lstStyle/>
          <a:p>
            <a:pPr marL="0" lvl="0" indent="0" algn="ctr">
              <a:lnSpc>
                <a:spcPts val="13386"/>
              </a:lnSpc>
              <a:spcBef>
                <a:spcPct val="0"/>
              </a:spcBef>
            </a:pPr>
            <a:r>
              <a:rPr lang="en-US" sz="9561">
                <a:solidFill>
                  <a:srgbClr val="000000"/>
                </a:solidFill>
                <a:latin typeface="Mali"/>
              </a:rPr>
              <a:t>PENDIDIKAN KARAKTER</a:t>
            </a:r>
          </a:p>
        </p:txBody>
      </p:sp>
      <p:sp>
        <p:nvSpPr>
          <p:cNvPr id="1048591" name="TextBox 9"/>
          <p:cNvSpPr txBox="1"/>
          <p:nvPr/>
        </p:nvSpPr>
        <p:spPr>
          <a:xfrm>
            <a:off x="5882701" y="6707215"/>
            <a:ext cx="6522598" cy="422103"/>
          </a:xfrm>
          <a:prstGeom prst="rect">
            <a:avLst/>
          </a:prstGeom>
        </p:spPr>
        <p:txBody>
          <a:bodyPr lIns="0" tIns="0" rIns="0" bIns="0" rtlCol="0" anchor="t">
            <a:spAutoFit/>
          </a:bodyPr>
          <a:lstStyle/>
          <a:p>
            <a:pPr algn="ctr">
              <a:lnSpc>
                <a:spcPts val="3587"/>
              </a:lnSpc>
            </a:pPr>
            <a:r>
              <a:rPr lang="en-US" sz="2562" dirty="0">
                <a:solidFill>
                  <a:srgbClr val="E45B2F"/>
                </a:solidFill>
                <a:latin typeface="Mali Light Bold"/>
              </a:rPr>
              <a:t>MATERI KE 9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53" name="Picture 3"/>
          <p:cNvPicPr>
            <a:picLocks noChangeAspect="1"/>
          </p:cNvPicPr>
          <p:nvPr/>
        </p:nvPicPr>
        <p:blipFill>
          <a:blip r:embed="rId3"/>
          <a:srcRect l="53724"/>
          <a:stretch>
            <a:fillRect/>
          </a:stretch>
        </p:blipFill>
        <p:spPr>
          <a:xfrm>
            <a:off x="16450304" y="8951667"/>
            <a:ext cx="1837696" cy="1335333"/>
          </a:xfrm>
          <a:prstGeom prst="rect">
            <a:avLst/>
          </a:prstGeom>
        </p:spPr>
      </p:pic>
      <p:pic>
        <p:nvPicPr>
          <p:cNvPr id="2097154" name="Picture 4"/>
          <p:cNvPicPr>
            <a:picLocks noChangeAspect="1"/>
          </p:cNvPicPr>
          <p:nvPr/>
        </p:nvPicPr>
        <p:blipFill>
          <a:blip r:embed="rId4"/>
          <a:srcRect/>
          <a:stretch>
            <a:fillRect/>
          </a:stretch>
        </p:blipFill>
        <p:spPr>
          <a:xfrm>
            <a:off x="2483165" y="462569"/>
            <a:ext cx="13203154" cy="9654807"/>
          </a:xfrm>
          <a:prstGeom prst="rect">
            <a:avLst/>
          </a:prstGeom>
        </p:spPr>
      </p:pic>
      <p:pic>
        <p:nvPicPr>
          <p:cNvPr id="2097155" name="Picture 5"/>
          <p:cNvPicPr>
            <a:picLocks noChangeAspect="1"/>
          </p:cNvPicPr>
          <p:nvPr/>
        </p:nvPicPr>
        <p:blipFill>
          <a:blip r:embed="rId5"/>
          <a:srcRect/>
          <a:stretch>
            <a:fillRect/>
          </a:stretch>
        </p:blipFill>
        <p:spPr>
          <a:xfrm rot="-789542">
            <a:off x="-434546" y="-2025061"/>
            <a:ext cx="3940270" cy="3718630"/>
          </a:xfrm>
          <a:prstGeom prst="rect">
            <a:avLst/>
          </a:prstGeom>
        </p:spPr>
      </p:pic>
      <p:pic>
        <p:nvPicPr>
          <p:cNvPr id="2097156" name="Picture 6"/>
          <p:cNvPicPr>
            <a:picLocks noChangeAspect="1"/>
          </p:cNvPicPr>
          <p:nvPr/>
        </p:nvPicPr>
        <p:blipFill>
          <a:blip r:embed="rId5"/>
          <a:srcRect/>
          <a:stretch>
            <a:fillRect/>
          </a:stretch>
        </p:blipFill>
        <p:spPr>
          <a:xfrm rot="1786756" flipH="1">
            <a:off x="15408940" y="-1662171"/>
            <a:ext cx="3940270" cy="3718630"/>
          </a:xfrm>
          <a:prstGeom prst="rect">
            <a:avLst/>
          </a:prstGeom>
        </p:spPr>
      </p:pic>
      <p:pic>
        <p:nvPicPr>
          <p:cNvPr id="2097157" name="Picture 7"/>
          <p:cNvPicPr>
            <a:picLocks noChangeAspect="1"/>
          </p:cNvPicPr>
          <p:nvPr/>
        </p:nvPicPr>
        <p:blipFill>
          <a:blip r:embed="rId3"/>
          <a:srcRect l="50644"/>
          <a:stretch>
            <a:fillRect/>
          </a:stretch>
        </p:blipFill>
        <p:spPr>
          <a:xfrm flipH="1">
            <a:off x="0" y="8951667"/>
            <a:ext cx="1960033" cy="1335333"/>
          </a:xfrm>
          <a:prstGeom prst="rect">
            <a:avLst/>
          </a:prstGeom>
        </p:spPr>
      </p:pic>
      <p:sp>
        <p:nvSpPr>
          <p:cNvPr id="1048584" name="TextBox 8"/>
          <p:cNvSpPr txBox="1"/>
          <p:nvPr/>
        </p:nvSpPr>
        <p:spPr>
          <a:xfrm>
            <a:off x="5085594" y="1920075"/>
            <a:ext cx="8116811" cy="1282700"/>
          </a:xfrm>
          <a:prstGeom prst="rect">
            <a:avLst/>
          </a:prstGeom>
        </p:spPr>
        <p:txBody>
          <a:bodyPr lIns="0" tIns="0" rIns="0" bIns="0" rtlCol="0" anchor="t">
            <a:spAutoFit/>
          </a:bodyPr>
          <a:lstStyle/>
          <a:p>
            <a:pPr algn="ctr">
              <a:lnSpc>
                <a:spcPts val="10080"/>
              </a:lnSpc>
            </a:pPr>
            <a:r>
              <a:rPr lang="en-US" sz="7200">
                <a:solidFill>
                  <a:srgbClr val="000000"/>
                </a:solidFill>
                <a:latin typeface="Mali"/>
              </a:rPr>
              <a:t>Latar Belakang</a:t>
            </a:r>
          </a:p>
        </p:txBody>
      </p:sp>
      <p:sp>
        <p:nvSpPr>
          <p:cNvPr id="1048585" name="TextBox 9"/>
          <p:cNvSpPr txBox="1"/>
          <p:nvPr/>
        </p:nvSpPr>
        <p:spPr>
          <a:xfrm>
            <a:off x="9049494" y="4886726"/>
            <a:ext cx="189012" cy="43180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ali Light Bold"/>
              </a:rPr>
              <a:t>a</a:t>
            </a:r>
          </a:p>
        </p:txBody>
      </p:sp>
      <p:sp>
        <p:nvSpPr>
          <p:cNvPr id="1048586" name="TextBox 10"/>
          <p:cNvSpPr txBox="1"/>
          <p:nvPr/>
        </p:nvSpPr>
        <p:spPr>
          <a:xfrm>
            <a:off x="3959518" y="3108795"/>
            <a:ext cx="10250449" cy="5334000"/>
          </a:xfrm>
          <a:prstGeom prst="rect">
            <a:avLst/>
          </a:prstGeom>
        </p:spPr>
        <p:txBody>
          <a:bodyPr lIns="0" tIns="0" rIns="0" bIns="0" rtlCol="0" anchor="t">
            <a:spAutoFit/>
          </a:bodyPr>
          <a:lstStyle/>
          <a:p>
            <a:pPr algn="ctr">
              <a:lnSpc>
                <a:spcPts val="2964"/>
              </a:lnSpc>
              <a:spcBef>
                <a:spcPct val="0"/>
              </a:spcBef>
            </a:pPr>
            <a:endParaRPr/>
          </a:p>
          <a:p>
            <a:pPr algn="ctr">
              <a:lnSpc>
                <a:spcPts val="2964"/>
              </a:lnSpc>
              <a:spcBef>
                <a:spcPct val="0"/>
              </a:spcBef>
            </a:pPr>
            <a:r>
              <a:rPr lang="en-US" sz="2117">
                <a:solidFill>
                  <a:srgbClr val="000000"/>
                </a:solidFill>
                <a:latin typeface="Mali Light Bold"/>
              </a:rPr>
              <a:t>Pendidikan karakter adalah topik hangat saat ini akan dibahas dalam pelatihan. Pendidikan adalah salah satunya sebuah proses yang harus memiliki aturan dan prosedur milik setiap siswa. Setiap siswa memiliki tanggung jawab yang sama dalam belajar. pendidikan akan datang pilar utama untuk membina generasi penerus bangsa dalam pembangunan anak intelektual Perkembangan intelektual ini akan terbentuk nantinya kepribadian atau karakter anak. Menyebarnya sikap buruk terhadap kehidupan dan budaya kekerasan dan yang terjadi selanjutnya adalah mempopulerkan bahasa bisnis dan politik, disadari atau tidak melemahkan karakter anak bangsa dan dengan demikian membentuk nilai-nilai luhur dan kebijaksanaan animasi mengambang. Anak-anak, sekarang sangat mudah membuang bahasa lisan dan bahasa tubuh, yang biasanya menurun bahasa daerah dan bahasa daerah. Nilai etika dan estetika adalah gaya hidup langsung dan abadi bosan dan cemas (Purwanto, 2011: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59" name="Picture 3"/>
          <p:cNvPicPr>
            <a:picLocks noChangeAspect="1"/>
          </p:cNvPicPr>
          <p:nvPr/>
        </p:nvPicPr>
        <p:blipFill>
          <a:blip r:embed="rId3"/>
          <a:srcRect/>
          <a:stretch>
            <a:fillRect/>
          </a:stretch>
        </p:blipFill>
        <p:spPr>
          <a:xfrm>
            <a:off x="3360616" y="904762"/>
            <a:ext cx="11566768" cy="8477477"/>
          </a:xfrm>
          <a:prstGeom prst="rect">
            <a:avLst/>
          </a:prstGeom>
        </p:spPr>
      </p:pic>
      <p:pic>
        <p:nvPicPr>
          <p:cNvPr id="2097160" name="Picture 4"/>
          <p:cNvPicPr>
            <a:picLocks noChangeAspect="1"/>
          </p:cNvPicPr>
          <p:nvPr/>
        </p:nvPicPr>
        <p:blipFill>
          <a:blip r:embed="rId4"/>
          <a:srcRect l="50644"/>
          <a:stretch>
            <a:fillRect/>
          </a:stretch>
        </p:blipFill>
        <p:spPr>
          <a:xfrm rot="-10800000">
            <a:off x="0" y="-422"/>
            <a:ext cx="2519755" cy="1716661"/>
          </a:xfrm>
          <a:prstGeom prst="rect">
            <a:avLst/>
          </a:prstGeom>
        </p:spPr>
      </p:pic>
      <p:pic>
        <p:nvPicPr>
          <p:cNvPr id="2097161" name="Picture 5"/>
          <p:cNvPicPr>
            <a:picLocks noChangeAspect="1"/>
          </p:cNvPicPr>
          <p:nvPr/>
        </p:nvPicPr>
        <p:blipFill>
          <a:blip r:embed="rId4"/>
          <a:srcRect l="50644"/>
          <a:stretch>
            <a:fillRect/>
          </a:stretch>
        </p:blipFill>
        <p:spPr>
          <a:xfrm rot="-10800000" flipH="1">
            <a:off x="15768245" y="0"/>
            <a:ext cx="2519755" cy="1716661"/>
          </a:xfrm>
          <a:prstGeom prst="rect">
            <a:avLst/>
          </a:prstGeom>
        </p:spPr>
      </p:pic>
      <p:sp>
        <p:nvSpPr>
          <p:cNvPr id="1048587" name="TextBox 6"/>
          <p:cNvSpPr txBox="1"/>
          <p:nvPr/>
        </p:nvSpPr>
        <p:spPr>
          <a:xfrm>
            <a:off x="4623023" y="3826623"/>
            <a:ext cx="9185773" cy="431799"/>
          </a:xfrm>
          <a:prstGeom prst="rect">
            <a:avLst/>
          </a:prstGeom>
        </p:spPr>
        <p:txBody>
          <a:bodyPr lIns="0" tIns="0" rIns="0" bIns="0" rtlCol="0" anchor="t">
            <a:spAutoFit/>
          </a:bodyPr>
          <a:lstStyle/>
          <a:p>
            <a:pPr>
              <a:lnSpc>
                <a:spcPts val="3359"/>
              </a:lnSpc>
            </a:pPr>
            <a:endParaRPr/>
          </a:p>
        </p:txBody>
      </p:sp>
      <p:sp>
        <p:nvSpPr>
          <p:cNvPr id="1048588" name="TextBox 7"/>
          <p:cNvSpPr txBox="1"/>
          <p:nvPr/>
        </p:nvSpPr>
        <p:spPr>
          <a:xfrm>
            <a:off x="7221474" y="1602361"/>
            <a:ext cx="7317267" cy="1981199"/>
          </a:xfrm>
          <a:prstGeom prst="rect">
            <a:avLst/>
          </a:prstGeom>
        </p:spPr>
        <p:txBody>
          <a:bodyPr lIns="0" tIns="0" rIns="0" bIns="0" rtlCol="0" anchor="t">
            <a:spAutoFit/>
          </a:bodyPr>
          <a:lstStyle/>
          <a:p>
            <a:pPr>
              <a:lnSpc>
                <a:spcPts val="7840"/>
              </a:lnSpc>
            </a:pPr>
            <a:r>
              <a:rPr lang="en-US" sz="5600">
                <a:solidFill>
                  <a:srgbClr val="000000"/>
                </a:solidFill>
                <a:latin typeface="Mali"/>
              </a:rPr>
              <a:t>PENGERTIAN KARAKTER</a:t>
            </a:r>
          </a:p>
        </p:txBody>
      </p:sp>
      <p:pic>
        <p:nvPicPr>
          <p:cNvPr id="2097162" name="Picture 8"/>
          <p:cNvPicPr>
            <a:picLocks noChangeAspect="1"/>
          </p:cNvPicPr>
          <p:nvPr/>
        </p:nvPicPr>
        <p:blipFill>
          <a:blip r:embed="rId5"/>
          <a:srcRect/>
          <a:stretch>
            <a:fillRect/>
          </a:stretch>
        </p:blipFill>
        <p:spPr>
          <a:xfrm rot="10010457">
            <a:off x="14910291" y="8688028"/>
            <a:ext cx="3940270" cy="3718630"/>
          </a:xfrm>
          <a:prstGeom prst="rect">
            <a:avLst/>
          </a:prstGeom>
        </p:spPr>
      </p:pic>
      <p:pic>
        <p:nvPicPr>
          <p:cNvPr id="2097163" name="Picture 9"/>
          <p:cNvPicPr>
            <a:picLocks noChangeAspect="1"/>
          </p:cNvPicPr>
          <p:nvPr/>
        </p:nvPicPr>
        <p:blipFill>
          <a:blip r:embed="rId5"/>
          <a:srcRect/>
          <a:stretch>
            <a:fillRect/>
          </a:stretch>
        </p:blipFill>
        <p:spPr>
          <a:xfrm rot="-10227322" flipH="1">
            <a:off x="-331703" y="8688028"/>
            <a:ext cx="3940270" cy="3718630"/>
          </a:xfrm>
          <a:prstGeom prst="rect">
            <a:avLst/>
          </a:prstGeom>
        </p:spPr>
      </p:pic>
      <p:sp>
        <p:nvSpPr>
          <p:cNvPr id="1048589" name="TextBox 10"/>
          <p:cNvSpPr txBox="1"/>
          <p:nvPr/>
        </p:nvSpPr>
        <p:spPr>
          <a:xfrm>
            <a:off x="4248149" y="4005693"/>
            <a:ext cx="9791702" cy="3644900"/>
          </a:xfrm>
          <a:prstGeom prst="rect">
            <a:avLst/>
          </a:prstGeom>
        </p:spPr>
        <p:txBody>
          <a:bodyPr lIns="0" tIns="0" rIns="0" bIns="0" rtlCol="0" anchor="t">
            <a:spAutoFit/>
          </a:bodyPr>
          <a:lstStyle/>
          <a:p>
            <a:pPr algn="ctr">
              <a:lnSpc>
                <a:spcPts val="4086"/>
              </a:lnSpc>
              <a:spcBef>
                <a:spcPct val="0"/>
              </a:spcBef>
            </a:pPr>
            <a:r>
              <a:rPr lang="en-US" sz="2918">
                <a:solidFill>
                  <a:srgbClr val="000000"/>
                </a:solidFill>
                <a:latin typeface="Mali Light Bold"/>
              </a:rPr>
              <a:t>Kata character berasal dari bahasa Yunani charassein, yang berarti to engrave (melukis, menggambar), seperti orang yang melukis kertas, memahat batu atau metal. Berakar dari pengertian yang seperti itu, character kemudian diartikan sebagai tanda atau ciri yang khusus, dan karenanya melahirkan sutu pandangan bahwa karakter adalah ‘pola perilaku yang bersifat individual, keadaan moral seseorang’.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71" name="Picture 3"/>
          <p:cNvPicPr>
            <a:picLocks noChangeAspect="1"/>
          </p:cNvPicPr>
          <p:nvPr/>
        </p:nvPicPr>
        <p:blipFill>
          <a:blip r:embed="rId3"/>
          <a:srcRect l="53724"/>
          <a:stretch>
            <a:fillRect/>
          </a:stretch>
        </p:blipFill>
        <p:spPr>
          <a:xfrm>
            <a:off x="16450304" y="8951667"/>
            <a:ext cx="1837696" cy="1335333"/>
          </a:xfrm>
          <a:prstGeom prst="rect">
            <a:avLst/>
          </a:prstGeom>
        </p:spPr>
      </p:pic>
      <p:pic>
        <p:nvPicPr>
          <p:cNvPr id="2097172" name="Picture 4"/>
          <p:cNvPicPr>
            <a:picLocks noChangeAspect="1"/>
          </p:cNvPicPr>
          <p:nvPr/>
        </p:nvPicPr>
        <p:blipFill>
          <a:blip r:embed="rId4"/>
          <a:srcRect/>
          <a:stretch>
            <a:fillRect/>
          </a:stretch>
        </p:blipFill>
        <p:spPr>
          <a:xfrm>
            <a:off x="2483165" y="462569"/>
            <a:ext cx="13203154" cy="9654807"/>
          </a:xfrm>
          <a:prstGeom prst="rect">
            <a:avLst/>
          </a:prstGeom>
        </p:spPr>
      </p:pic>
      <p:pic>
        <p:nvPicPr>
          <p:cNvPr id="2097173" name="Picture 5"/>
          <p:cNvPicPr>
            <a:picLocks noChangeAspect="1"/>
          </p:cNvPicPr>
          <p:nvPr/>
        </p:nvPicPr>
        <p:blipFill>
          <a:blip r:embed="rId5"/>
          <a:srcRect/>
          <a:stretch>
            <a:fillRect/>
          </a:stretch>
        </p:blipFill>
        <p:spPr>
          <a:xfrm rot="-789542">
            <a:off x="-434546" y="-2025061"/>
            <a:ext cx="3940270" cy="3718630"/>
          </a:xfrm>
          <a:prstGeom prst="rect">
            <a:avLst/>
          </a:prstGeom>
        </p:spPr>
      </p:pic>
      <p:pic>
        <p:nvPicPr>
          <p:cNvPr id="2097174" name="Picture 6"/>
          <p:cNvPicPr>
            <a:picLocks noChangeAspect="1"/>
          </p:cNvPicPr>
          <p:nvPr/>
        </p:nvPicPr>
        <p:blipFill>
          <a:blip r:embed="rId5"/>
          <a:srcRect/>
          <a:stretch>
            <a:fillRect/>
          </a:stretch>
        </p:blipFill>
        <p:spPr>
          <a:xfrm rot="1786756" flipH="1">
            <a:off x="15408940" y="-1662171"/>
            <a:ext cx="3940270" cy="3718630"/>
          </a:xfrm>
          <a:prstGeom prst="rect">
            <a:avLst/>
          </a:prstGeom>
        </p:spPr>
      </p:pic>
      <p:pic>
        <p:nvPicPr>
          <p:cNvPr id="2097175" name="Picture 7"/>
          <p:cNvPicPr>
            <a:picLocks noChangeAspect="1"/>
          </p:cNvPicPr>
          <p:nvPr/>
        </p:nvPicPr>
        <p:blipFill>
          <a:blip r:embed="rId3"/>
          <a:srcRect l="50644"/>
          <a:stretch>
            <a:fillRect/>
          </a:stretch>
        </p:blipFill>
        <p:spPr>
          <a:xfrm flipH="1">
            <a:off x="0" y="8951667"/>
            <a:ext cx="1960033" cy="1335333"/>
          </a:xfrm>
          <a:prstGeom prst="rect">
            <a:avLst/>
          </a:prstGeom>
        </p:spPr>
      </p:pic>
      <p:sp>
        <p:nvSpPr>
          <p:cNvPr id="1048592" name="TextBox 8"/>
          <p:cNvSpPr txBox="1"/>
          <p:nvPr/>
        </p:nvSpPr>
        <p:spPr>
          <a:xfrm>
            <a:off x="4551114" y="3441566"/>
            <a:ext cx="9185773" cy="431799"/>
          </a:xfrm>
          <a:prstGeom prst="rect">
            <a:avLst/>
          </a:prstGeom>
        </p:spPr>
        <p:txBody>
          <a:bodyPr lIns="0" tIns="0" rIns="0" bIns="0" rtlCol="0" anchor="t">
            <a:spAutoFit/>
          </a:bodyPr>
          <a:lstStyle/>
          <a:p>
            <a:pPr>
              <a:lnSpc>
                <a:spcPts val="3359"/>
              </a:lnSpc>
            </a:pPr>
            <a:endParaRPr/>
          </a:p>
        </p:txBody>
      </p:sp>
      <p:sp>
        <p:nvSpPr>
          <p:cNvPr id="1048593" name="TextBox 9"/>
          <p:cNvSpPr txBox="1"/>
          <p:nvPr/>
        </p:nvSpPr>
        <p:spPr>
          <a:xfrm>
            <a:off x="5227457" y="1967700"/>
            <a:ext cx="7819842" cy="850900"/>
          </a:xfrm>
          <a:prstGeom prst="rect">
            <a:avLst/>
          </a:prstGeom>
        </p:spPr>
        <p:txBody>
          <a:bodyPr lIns="0" tIns="0" rIns="0" bIns="0" rtlCol="0" anchor="t">
            <a:spAutoFit/>
          </a:bodyPr>
          <a:lstStyle/>
          <a:p>
            <a:pPr algn="ctr">
              <a:lnSpc>
                <a:spcPts val="6713"/>
              </a:lnSpc>
            </a:pPr>
            <a:r>
              <a:rPr lang="en-US" sz="4795">
                <a:solidFill>
                  <a:srgbClr val="000000"/>
                </a:solidFill>
                <a:latin typeface="Mali"/>
              </a:rPr>
              <a:t>PENDIDIKAN KARAKTER</a:t>
            </a:r>
          </a:p>
        </p:txBody>
      </p:sp>
      <p:sp>
        <p:nvSpPr>
          <p:cNvPr id="1048594" name="TextBox 10"/>
          <p:cNvSpPr txBox="1"/>
          <p:nvPr/>
        </p:nvSpPr>
        <p:spPr>
          <a:xfrm>
            <a:off x="4154936" y="3611111"/>
            <a:ext cx="9854889" cy="4457701"/>
          </a:xfrm>
          <a:prstGeom prst="rect">
            <a:avLst/>
          </a:prstGeom>
        </p:spPr>
        <p:txBody>
          <a:bodyPr lIns="0" tIns="0" rIns="0" bIns="0" rtlCol="0" anchor="t">
            <a:spAutoFit/>
          </a:bodyPr>
          <a:lstStyle/>
          <a:p>
            <a:pPr algn="ctr">
              <a:lnSpc>
                <a:spcPts val="3851"/>
              </a:lnSpc>
              <a:spcBef>
                <a:spcPct val="0"/>
              </a:spcBef>
            </a:pPr>
            <a:r>
              <a:rPr lang="en-US" sz="2751">
                <a:solidFill>
                  <a:srgbClr val="000000"/>
                </a:solidFill>
                <a:latin typeface="Mali Light Bold"/>
              </a:rPr>
              <a:t>Secara sederhana, pendidikan karakter dapat didefinisikan sebagai segala usaha yang dapat dilakukan untuk mempengaruhi karakter siswa. Tetapi, untuk mengetahui pengertian yang tepat, dapat dikemukakan di sini definisi pendidikan karakter yang disampaikan oleh Thomas Lickona. Lickona (1991) menyatakan bahwa pendidikan karakter adalah suatu usaha yang disengaja untuk membantu seseorang sehingga ia dapat memahami, memperhatikan, dan melakukan nilai-nilai etika yang inti.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77" name="Picture 3"/>
          <p:cNvPicPr>
            <a:picLocks noChangeAspect="1"/>
          </p:cNvPicPr>
          <p:nvPr/>
        </p:nvPicPr>
        <p:blipFill>
          <a:blip r:embed="rId3"/>
          <a:srcRect l="50644"/>
          <a:stretch>
            <a:fillRect/>
          </a:stretch>
        </p:blipFill>
        <p:spPr>
          <a:xfrm rot="-10800000">
            <a:off x="0" y="-422"/>
            <a:ext cx="2519755" cy="1716661"/>
          </a:xfrm>
          <a:prstGeom prst="rect">
            <a:avLst/>
          </a:prstGeom>
        </p:spPr>
      </p:pic>
      <p:pic>
        <p:nvPicPr>
          <p:cNvPr id="2097178" name="Picture 4"/>
          <p:cNvPicPr>
            <a:picLocks noChangeAspect="1"/>
          </p:cNvPicPr>
          <p:nvPr/>
        </p:nvPicPr>
        <p:blipFill>
          <a:blip r:embed="rId3"/>
          <a:srcRect l="50644"/>
          <a:stretch>
            <a:fillRect/>
          </a:stretch>
        </p:blipFill>
        <p:spPr>
          <a:xfrm rot="-10800000" flipH="1">
            <a:off x="15768245" y="0"/>
            <a:ext cx="2519755" cy="1716661"/>
          </a:xfrm>
          <a:prstGeom prst="rect">
            <a:avLst/>
          </a:prstGeom>
        </p:spPr>
      </p:pic>
      <p:pic>
        <p:nvPicPr>
          <p:cNvPr id="2097179" name="Picture 5"/>
          <p:cNvPicPr>
            <a:picLocks noChangeAspect="1"/>
          </p:cNvPicPr>
          <p:nvPr/>
        </p:nvPicPr>
        <p:blipFill>
          <a:blip r:embed="rId4"/>
          <a:srcRect/>
          <a:stretch>
            <a:fillRect/>
          </a:stretch>
        </p:blipFill>
        <p:spPr>
          <a:xfrm>
            <a:off x="3355741" y="-746786"/>
            <a:ext cx="11576518" cy="10365807"/>
          </a:xfrm>
          <a:prstGeom prst="rect">
            <a:avLst/>
          </a:prstGeom>
        </p:spPr>
      </p:pic>
      <p:sp>
        <p:nvSpPr>
          <p:cNvPr id="1048595" name="TextBox 6"/>
          <p:cNvSpPr txBox="1"/>
          <p:nvPr/>
        </p:nvSpPr>
        <p:spPr>
          <a:xfrm>
            <a:off x="5450342" y="4209422"/>
            <a:ext cx="7913839" cy="431800"/>
          </a:xfrm>
          <a:prstGeom prst="rect">
            <a:avLst/>
          </a:prstGeom>
        </p:spPr>
        <p:txBody>
          <a:bodyPr lIns="0" tIns="0" rIns="0" bIns="0" rtlCol="0" anchor="t">
            <a:spAutoFit/>
          </a:bodyPr>
          <a:lstStyle/>
          <a:p>
            <a:pPr>
              <a:lnSpc>
                <a:spcPts val="3359"/>
              </a:lnSpc>
            </a:pPr>
            <a:endParaRPr/>
          </a:p>
        </p:txBody>
      </p:sp>
      <p:sp>
        <p:nvSpPr>
          <p:cNvPr id="1048596" name="TextBox 7"/>
          <p:cNvSpPr txBox="1"/>
          <p:nvPr/>
        </p:nvSpPr>
        <p:spPr>
          <a:xfrm>
            <a:off x="5894842" y="1770488"/>
            <a:ext cx="7024839" cy="1676399"/>
          </a:xfrm>
          <a:prstGeom prst="rect">
            <a:avLst/>
          </a:prstGeom>
        </p:spPr>
        <p:txBody>
          <a:bodyPr lIns="0" tIns="0" rIns="0" bIns="0" rtlCol="0" anchor="t">
            <a:spAutoFit/>
          </a:bodyPr>
          <a:lstStyle/>
          <a:p>
            <a:pPr algn="ctr">
              <a:lnSpc>
                <a:spcPts val="6606"/>
              </a:lnSpc>
            </a:pPr>
            <a:r>
              <a:rPr lang="en-US" sz="4718">
                <a:solidFill>
                  <a:srgbClr val="000000"/>
                </a:solidFill>
                <a:latin typeface="Mali"/>
              </a:rPr>
              <a:t>Mengapa Harus Pendidikan Karakter?</a:t>
            </a:r>
          </a:p>
        </p:txBody>
      </p:sp>
      <p:pic>
        <p:nvPicPr>
          <p:cNvPr id="2097180" name="Picture 8"/>
          <p:cNvPicPr>
            <a:picLocks noChangeAspect="1"/>
          </p:cNvPicPr>
          <p:nvPr/>
        </p:nvPicPr>
        <p:blipFill>
          <a:blip r:embed="rId5"/>
          <a:srcRect/>
          <a:stretch>
            <a:fillRect/>
          </a:stretch>
        </p:blipFill>
        <p:spPr>
          <a:xfrm rot="10010457">
            <a:off x="14910291" y="8688028"/>
            <a:ext cx="3940270" cy="3718630"/>
          </a:xfrm>
          <a:prstGeom prst="rect">
            <a:avLst/>
          </a:prstGeom>
        </p:spPr>
      </p:pic>
      <p:pic>
        <p:nvPicPr>
          <p:cNvPr id="2097181" name="Picture 9"/>
          <p:cNvPicPr>
            <a:picLocks noChangeAspect="1"/>
          </p:cNvPicPr>
          <p:nvPr/>
        </p:nvPicPr>
        <p:blipFill>
          <a:blip r:embed="rId5"/>
          <a:srcRect/>
          <a:stretch>
            <a:fillRect/>
          </a:stretch>
        </p:blipFill>
        <p:spPr>
          <a:xfrm rot="-10227322" flipH="1">
            <a:off x="-331703" y="8688028"/>
            <a:ext cx="3940270" cy="3718630"/>
          </a:xfrm>
          <a:prstGeom prst="rect">
            <a:avLst/>
          </a:prstGeom>
        </p:spPr>
      </p:pic>
      <p:sp>
        <p:nvSpPr>
          <p:cNvPr id="1048597" name="TextBox 10"/>
          <p:cNvSpPr txBox="1"/>
          <p:nvPr/>
        </p:nvSpPr>
        <p:spPr>
          <a:xfrm>
            <a:off x="5652259" y="3935904"/>
            <a:ext cx="7510006" cy="3886200"/>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Mali Light Bold"/>
              </a:rPr>
              <a:t>Menurut Lickona ada tujuh alasan mengapa pendidikan karakter itu harus disampaikan. Ketujuh alasan yang dimaksud adalah sebagai berikut.</a:t>
            </a:r>
          </a:p>
          <a:p>
            <a:pPr algn="ctr">
              <a:lnSpc>
                <a:spcPts val="3429"/>
              </a:lnSpc>
              <a:spcBef>
                <a:spcPct val="0"/>
              </a:spcBef>
            </a:pPr>
            <a:r>
              <a:rPr lang="en-US" sz="2449">
                <a:solidFill>
                  <a:srgbClr val="000000"/>
                </a:solidFill>
                <a:latin typeface="Mali Light Bold"/>
              </a:rPr>
              <a:t>1) Cara terbaik untuk menjamin anak-anak (siswa) memiliki kepribadian yang baik dalam kehidupannya.</a:t>
            </a:r>
          </a:p>
          <a:p>
            <a:pPr algn="ctr">
              <a:lnSpc>
                <a:spcPts val="3429"/>
              </a:lnSpc>
              <a:spcBef>
                <a:spcPct val="0"/>
              </a:spcBef>
            </a:pPr>
            <a:r>
              <a:rPr lang="en-US" sz="2449">
                <a:solidFill>
                  <a:srgbClr val="000000"/>
                </a:solidFill>
                <a:latin typeface="Mali Light Bold"/>
              </a:rPr>
              <a:t>2) Cara untuk meningkatkan prestasi akademik.</a:t>
            </a:r>
          </a:p>
          <a:p>
            <a:pPr algn="ctr">
              <a:lnSpc>
                <a:spcPts val="3429"/>
              </a:lnSpc>
              <a:spcBef>
                <a:spcPct val="0"/>
              </a:spcBef>
            </a:pPr>
            <a:r>
              <a:rPr lang="en-US" sz="2449">
                <a:solidFill>
                  <a:srgbClr val="000000"/>
                </a:solidFill>
                <a:latin typeface="Mali Light Bold"/>
              </a:rPr>
              <a:t>3) Sebagian siswa tidak dapat membentuk karakter yang kuat bagi dirinya di tempat lain.</a:t>
            </a:r>
          </a:p>
          <a:p>
            <a:pPr algn="ctr">
              <a:lnSpc>
                <a:spcPts val="3429"/>
              </a:lnSpc>
              <a:spcBef>
                <a:spcPct val="0"/>
              </a:spcBef>
            </a:pPr>
            <a:endParaRPr lang="en-US" sz="2449">
              <a:solidFill>
                <a:srgbClr val="000000"/>
              </a:solidFill>
              <a:latin typeface="Mali Ligh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83" name="Picture 3"/>
          <p:cNvPicPr>
            <a:picLocks noChangeAspect="1"/>
          </p:cNvPicPr>
          <p:nvPr/>
        </p:nvPicPr>
        <p:blipFill>
          <a:blip r:embed="rId3"/>
          <a:srcRect/>
          <a:stretch>
            <a:fillRect/>
          </a:stretch>
        </p:blipFill>
        <p:spPr>
          <a:xfrm>
            <a:off x="2979758" y="-234949"/>
            <a:ext cx="12328484" cy="10099083"/>
          </a:xfrm>
          <a:prstGeom prst="rect">
            <a:avLst/>
          </a:prstGeom>
        </p:spPr>
      </p:pic>
      <p:sp>
        <p:nvSpPr>
          <p:cNvPr id="1048598" name="TextBox 4"/>
          <p:cNvSpPr txBox="1"/>
          <p:nvPr/>
        </p:nvSpPr>
        <p:spPr>
          <a:xfrm>
            <a:off x="4551114" y="2498971"/>
            <a:ext cx="9185773" cy="431799"/>
          </a:xfrm>
          <a:prstGeom prst="rect">
            <a:avLst/>
          </a:prstGeom>
        </p:spPr>
        <p:txBody>
          <a:bodyPr lIns="0" tIns="0" rIns="0" bIns="0" rtlCol="0" anchor="t">
            <a:spAutoFit/>
          </a:bodyPr>
          <a:lstStyle/>
          <a:p>
            <a:pPr>
              <a:lnSpc>
                <a:spcPts val="3359"/>
              </a:lnSpc>
            </a:pPr>
            <a:endParaRPr/>
          </a:p>
        </p:txBody>
      </p:sp>
      <p:pic>
        <p:nvPicPr>
          <p:cNvPr id="2097184" name="Picture 5"/>
          <p:cNvPicPr>
            <a:picLocks noChangeAspect="1"/>
          </p:cNvPicPr>
          <p:nvPr/>
        </p:nvPicPr>
        <p:blipFill>
          <a:blip r:embed="rId4"/>
          <a:srcRect l="53724"/>
          <a:stretch>
            <a:fillRect/>
          </a:stretch>
        </p:blipFill>
        <p:spPr>
          <a:xfrm>
            <a:off x="16450304" y="8951667"/>
            <a:ext cx="1837696" cy="1335333"/>
          </a:xfrm>
          <a:prstGeom prst="rect">
            <a:avLst/>
          </a:prstGeom>
        </p:spPr>
      </p:pic>
      <p:pic>
        <p:nvPicPr>
          <p:cNvPr id="2097185" name="Picture 6"/>
          <p:cNvPicPr>
            <a:picLocks noChangeAspect="1"/>
          </p:cNvPicPr>
          <p:nvPr/>
        </p:nvPicPr>
        <p:blipFill>
          <a:blip r:embed="rId5"/>
          <a:srcRect/>
          <a:stretch>
            <a:fillRect/>
          </a:stretch>
        </p:blipFill>
        <p:spPr>
          <a:xfrm rot="-789542">
            <a:off x="-434546" y="-2025061"/>
            <a:ext cx="3940270" cy="3718630"/>
          </a:xfrm>
          <a:prstGeom prst="rect">
            <a:avLst/>
          </a:prstGeom>
        </p:spPr>
      </p:pic>
      <p:pic>
        <p:nvPicPr>
          <p:cNvPr id="2097186" name="Picture 7"/>
          <p:cNvPicPr>
            <a:picLocks noChangeAspect="1"/>
          </p:cNvPicPr>
          <p:nvPr/>
        </p:nvPicPr>
        <p:blipFill>
          <a:blip r:embed="rId5"/>
          <a:srcRect/>
          <a:stretch>
            <a:fillRect/>
          </a:stretch>
        </p:blipFill>
        <p:spPr>
          <a:xfrm rot="975171" flipH="1">
            <a:off x="14727646" y="-2302690"/>
            <a:ext cx="4381967" cy="4135481"/>
          </a:xfrm>
          <a:prstGeom prst="rect">
            <a:avLst/>
          </a:prstGeom>
        </p:spPr>
      </p:pic>
      <p:pic>
        <p:nvPicPr>
          <p:cNvPr id="2097187" name="Picture 8"/>
          <p:cNvPicPr>
            <a:picLocks noChangeAspect="1"/>
          </p:cNvPicPr>
          <p:nvPr/>
        </p:nvPicPr>
        <p:blipFill>
          <a:blip r:embed="rId4"/>
          <a:srcRect l="50644"/>
          <a:stretch>
            <a:fillRect/>
          </a:stretch>
        </p:blipFill>
        <p:spPr>
          <a:xfrm flipH="1">
            <a:off x="0" y="8951667"/>
            <a:ext cx="1960033" cy="1335333"/>
          </a:xfrm>
          <a:prstGeom prst="rect">
            <a:avLst/>
          </a:prstGeom>
        </p:spPr>
      </p:pic>
      <p:sp>
        <p:nvSpPr>
          <p:cNvPr id="1048599" name="TextBox 9"/>
          <p:cNvSpPr txBox="1"/>
          <p:nvPr/>
        </p:nvSpPr>
        <p:spPr>
          <a:xfrm>
            <a:off x="3877274" y="2796989"/>
            <a:ext cx="10183701" cy="3759200"/>
          </a:xfrm>
          <a:prstGeom prst="rect">
            <a:avLst/>
          </a:prstGeom>
        </p:spPr>
        <p:txBody>
          <a:bodyPr lIns="0" tIns="0" rIns="0" bIns="0" rtlCol="0" anchor="t">
            <a:spAutoFit/>
          </a:bodyPr>
          <a:lstStyle/>
          <a:p>
            <a:pPr algn="ctr">
              <a:lnSpc>
                <a:spcPts val="3725"/>
              </a:lnSpc>
              <a:spcBef>
                <a:spcPct val="0"/>
              </a:spcBef>
            </a:pPr>
            <a:r>
              <a:rPr lang="en-US" sz="2660">
                <a:solidFill>
                  <a:srgbClr val="000000"/>
                </a:solidFill>
                <a:latin typeface="Mali Light Bold"/>
              </a:rPr>
              <a:t>4) Persiapan siswa untuk menghormati pihak atau orang lain dan dapat hidup dalam masyarakat yang beragam.</a:t>
            </a:r>
          </a:p>
          <a:p>
            <a:pPr algn="ctr">
              <a:lnSpc>
                <a:spcPts val="3725"/>
              </a:lnSpc>
              <a:spcBef>
                <a:spcPct val="0"/>
              </a:spcBef>
            </a:pPr>
            <a:r>
              <a:rPr lang="en-US" sz="2660">
                <a:solidFill>
                  <a:srgbClr val="000000"/>
                </a:solidFill>
                <a:latin typeface="Mali Light Bold"/>
              </a:rPr>
              <a:t>5) Berangkat dari akar masalah yang berkaitan dengan problem moral-sosial, seperti ketidaksopanan, ketidakjujuran, kekerasan, pelanggaran kegiatan seksual, dan etos kerja (belajar) yang rendah.</a:t>
            </a:r>
          </a:p>
          <a:p>
            <a:pPr algn="ctr">
              <a:lnSpc>
                <a:spcPts val="3725"/>
              </a:lnSpc>
              <a:spcBef>
                <a:spcPct val="0"/>
              </a:spcBef>
            </a:pPr>
            <a:r>
              <a:rPr lang="en-US" sz="2660">
                <a:solidFill>
                  <a:srgbClr val="000000"/>
                </a:solidFill>
                <a:latin typeface="Mali Light Bold"/>
              </a:rPr>
              <a:t>6) Persiapan terbaik untuk menyongsong perilaku di tempat kerja.</a:t>
            </a:r>
          </a:p>
          <a:p>
            <a:pPr algn="ctr">
              <a:lnSpc>
                <a:spcPts val="3725"/>
              </a:lnSpc>
              <a:spcBef>
                <a:spcPct val="0"/>
              </a:spcBef>
            </a:pPr>
            <a:r>
              <a:rPr lang="en-US" sz="2660">
                <a:solidFill>
                  <a:srgbClr val="000000"/>
                </a:solidFill>
                <a:latin typeface="Mali Light Bold"/>
              </a:rPr>
              <a:t>7) Pembelajaran nilai-nilai budaya yang merupakan bagian dari kerja peradaban.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8"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89" name="Picture 3"/>
          <p:cNvPicPr>
            <a:picLocks noChangeAspect="1"/>
          </p:cNvPicPr>
          <p:nvPr/>
        </p:nvPicPr>
        <p:blipFill>
          <a:blip r:embed="rId3"/>
          <a:srcRect l="50644"/>
          <a:stretch>
            <a:fillRect/>
          </a:stretch>
        </p:blipFill>
        <p:spPr>
          <a:xfrm rot="-10800000">
            <a:off x="0" y="-422"/>
            <a:ext cx="2519755" cy="1716661"/>
          </a:xfrm>
          <a:prstGeom prst="rect">
            <a:avLst/>
          </a:prstGeom>
        </p:spPr>
      </p:pic>
      <p:pic>
        <p:nvPicPr>
          <p:cNvPr id="2097190" name="Picture 4"/>
          <p:cNvPicPr>
            <a:picLocks noChangeAspect="1"/>
          </p:cNvPicPr>
          <p:nvPr/>
        </p:nvPicPr>
        <p:blipFill>
          <a:blip r:embed="rId3"/>
          <a:srcRect l="50644"/>
          <a:stretch>
            <a:fillRect/>
          </a:stretch>
        </p:blipFill>
        <p:spPr>
          <a:xfrm rot="-10800000" flipH="1">
            <a:off x="15768245" y="0"/>
            <a:ext cx="2519755" cy="1716661"/>
          </a:xfrm>
          <a:prstGeom prst="rect">
            <a:avLst/>
          </a:prstGeom>
        </p:spPr>
      </p:pic>
      <p:pic>
        <p:nvPicPr>
          <p:cNvPr id="2097191" name="Picture 5"/>
          <p:cNvPicPr>
            <a:picLocks noChangeAspect="1"/>
          </p:cNvPicPr>
          <p:nvPr/>
        </p:nvPicPr>
        <p:blipFill>
          <a:blip r:embed="rId4"/>
          <a:srcRect/>
          <a:stretch>
            <a:fillRect/>
          </a:stretch>
        </p:blipFill>
        <p:spPr>
          <a:xfrm>
            <a:off x="3875617" y="-114300"/>
            <a:ext cx="10536766" cy="9008935"/>
          </a:xfrm>
          <a:prstGeom prst="rect">
            <a:avLst/>
          </a:prstGeom>
        </p:spPr>
      </p:pic>
      <p:pic>
        <p:nvPicPr>
          <p:cNvPr id="2097192" name="Picture 6"/>
          <p:cNvPicPr>
            <a:picLocks noChangeAspect="1"/>
          </p:cNvPicPr>
          <p:nvPr/>
        </p:nvPicPr>
        <p:blipFill>
          <a:blip r:embed="rId5"/>
          <a:srcRect/>
          <a:stretch>
            <a:fillRect/>
          </a:stretch>
        </p:blipFill>
        <p:spPr>
          <a:xfrm rot="10010457">
            <a:off x="14910291" y="8688028"/>
            <a:ext cx="3940270" cy="3718630"/>
          </a:xfrm>
          <a:prstGeom prst="rect">
            <a:avLst/>
          </a:prstGeom>
        </p:spPr>
      </p:pic>
      <p:pic>
        <p:nvPicPr>
          <p:cNvPr id="2097193" name="Picture 7"/>
          <p:cNvPicPr>
            <a:picLocks noChangeAspect="1"/>
          </p:cNvPicPr>
          <p:nvPr/>
        </p:nvPicPr>
        <p:blipFill>
          <a:blip r:embed="rId5"/>
          <a:srcRect/>
          <a:stretch>
            <a:fillRect/>
          </a:stretch>
        </p:blipFill>
        <p:spPr>
          <a:xfrm rot="-10227322" flipH="1">
            <a:off x="-331703" y="8688028"/>
            <a:ext cx="3940270" cy="3718630"/>
          </a:xfrm>
          <a:prstGeom prst="rect">
            <a:avLst/>
          </a:prstGeom>
        </p:spPr>
      </p:pic>
      <p:sp>
        <p:nvSpPr>
          <p:cNvPr id="1048600" name="TextBox 8"/>
          <p:cNvSpPr txBox="1"/>
          <p:nvPr/>
        </p:nvSpPr>
        <p:spPr>
          <a:xfrm>
            <a:off x="4969281" y="2179918"/>
            <a:ext cx="7958411" cy="1600199"/>
          </a:xfrm>
          <a:prstGeom prst="rect">
            <a:avLst/>
          </a:prstGeom>
        </p:spPr>
        <p:txBody>
          <a:bodyPr lIns="0" tIns="0" rIns="0" bIns="0" rtlCol="0" anchor="t">
            <a:spAutoFit/>
          </a:bodyPr>
          <a:lstStyle/>
          <a:p>
            <a:pPr algn="ctr">
              <a:lnSpc>
                <a:spcPts val="6303"/>
              </a:lnSpc>
            </a:pPr>
            <a:r>
              <a:rPr lang="en-US" sz="4502">
                <a:solidFill>
                  <a:srgbClr val="000000"/>
                </a:solidFill>
                <a:latin typeface="Mali"/>
              </a:rPr>
              <a:t>Strategi Pelaksanaan Pendidikan Karakter</a:t>
            </a:r>
          </a:p>
        </p:txBody>
      </p:sp>
      <p:sp>
        <p:nvSpPr>
          <p:cNvPr id="1048601" name="TextBox 9"/>
          <p:cNvSpPr txBox="1"/>
          <p:nvPr/>
        </p:nvSpPr>
        <p:spPr>
          <a:xfrm>
            <a:off x="3424433" y="4342543"/>
            <a:ext cx="10536766" cy="431800"/>
          </a:xfrm>
          <a:prstGeom prst="rect">
            <a:avLst/>
          </a:prstGeom>
        </p:spPr>
        <p:txBody>
          <a:bodyPr lIns="0" tIns="0" rIns="0" bIns="0" rtlCol="0" anchor="t">
            <a:spAutoFit/>
          </a:bodyPr>
          <a:lstStyle/>
          <a:p>
            <a:pPr algn="ctr">
              <a:lnSpc>
                <a:spcPts val="3359"/>
              </a:lnSpc>
              <a:spcBef>
                <a:spcPct val="0"/>
              </a:spcBef>
            </a:pPr>
            <a:endParaRPr/>
          </a:p>
        </p:txBody>
      </p:sp>
      <p:sp>
        <p:nvSpPr>
          <p:cNvPr id="1048602" name="TextBox 10"/>
          <p:cNvSpPr txBox="1"/>
          <p:nvPr/>
        </p:nvSpPr>
        <p:spPr>
          <a:xfrm>
            <a:off x="4969281" y="4333018"/>
            <a:ext cx="8198115" cy="3378200"/>
          </a:xfrm>
          <a:prstGeom prst="rect">
            <a:avLst/>
          </a:prstGeom>
        </p:spPr>
        <p:txBody>
          <a:bodyPr lIns="0" tIns="0" rIns="0" bIns="0" rtlCol="0" anchor="t">
            <a:spAutoFit/>
          </a:bodyPr>
          <a:lstStyle/>
          <a:p>
            <a:pPr algn="ctr">
              <a:lnSpc>
                <a:spcPts val="3823"/>
              </a:lnSpc>
              <a:spcBef>
                <a:spcPct val="0"/>
              </a:spcBef>
            </a:pPr>
            <a:r>
              <a:rPr lang="en-US" sz="2730">
                <a:solidFill>
                  <a:srgbClr val="000000"/>
                </a:solidFill>
                <a:latin typeface="Mali Light Bold"/>
              </a:rPr>
              <a:t>Strategi pelaksanaan pendidikan karakter yang diterapkan di sekolah dapat dilakukan melalui empat cara, yaitu: </a:t>
            </a:r>
          </a:p>
          <a:p>
            <a:pPr algn="ctr">
              <a:lnSpc>
                <a:spcPts val="3823"/>
              </a:lnSpc>
              <a:spcBef>
                <a:spcPct val="0"/>
              </a:spcBef>
            </a:pPr>
            <a:r>
              <a:rPr lang="en-US" sz="2730">
                <a:solidFill>
                  <a:srgbClr val="000000"/>
                </a:solidFill>
                <a:latin typeface="Mali Light Bold"/>
              </a:rPr>
              <a:t>(1) pembelajaran (teaching), </a:t>
            </a:r>
          </a:p>
          <a:p>
            <a:pPr algn="ctr">
              <a:lnSpc>
                <a:spcPts val="3823"/>
              </a:lnSpc>
              <a:spcBef>
                <a:spcPct val="0"/>
              </a:spcBef>
            </a:pPr>
            <a:r>
              <a:rPr lang="en-US" sz="2730">
                <a:solidFill>
                  <a:srgbClr val="000000"/>
                </a:solidFill>
                <a:latin typeface="Mali Light Bold"/>
              </a:rPr>
              <a:t>(2) keteladanan (modeling), </a:t>
            </a:r>
          </a:p>
          <a:p>
            <a:pPr algn="ctr">
              <a:lnSpc>
                <a:spcPts val="3823"/>
              </a:lnSpc>
              <a:spcBef>
                <a:spcPct val="0"/>
              </a:spcBef>
            </a:pPr>
            <a:r>
              <a:rPr lang="en-US" sz="2730">
                <a:solidFill>
                  <a:srgbClr val="000000"/>
                </a:solidFill>
                <a:latin typeface="Mali Light Bold"/>
              </a:rPr>
              <a:t>(3) penguatan (reinforcing), </a:t>
            </a:r>
          </a:p>
          <a:p>
            <a:pPr algn="ctr">
              <a:lnSpc>
                <a:spcPts val="3823"/>
              </a:lnSpc>
              <a:spcBef>
                <a:spcPct val="0"/>
              </a:spcBef>
            </a:pPr>
            <a:r>
              <a:rPr lang="en-US" sz="2730">
                <a:solidFill>
                  <a:srgbClr val="000000"/>
                </a:solidFill>
                <a:latin typeface="Mali Light Bold"/>
              </a:rPr>
              <a:t>dan (4) pembiasaan (habituating).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4" name="Picture 2"/>
          <p:cNvPicPr>
            <a:picLocks noChangeAspect="1"/>
          </p:cNvPicPr>
          <p:nvPr/>
        </p:nvPicPr>
        <p:blipFill>
          <a:blip r:embed="rId2"/>
          <a:srcRect t="10664" b="10664"/>
          <a:stretch>
            <a:fillRect/>
          </a:stretch>
        </p:blipFill>
        <p:spPr>
          <a:xfrm>
            <a:off x="0" y="0"/>
            <a:ext cx="18288000" cy="10287000"/>
          </a:xfrm>
          <a:prstGeom prst="rect">
            <a:avLst/>
          </a:prstGeom>
        </p:spPr>
      </p:pic>
      <p:pic>
        <p:nvPicPr>
          <p:cNvPr id="2097195" name="Picture 3"/>
          <p:cNvPicPr>
            <a:picLocks noChangeAspect="1"/>
          </p:cNvPicPr>
          <p:nvPr/>
        </p:nvPicPr>
        <p:blipFill>
          <a:blip r:embed="rId3"/>
          <a:srcRect l="53724"/>
          <a:stretch>
            <a:fillRect/>
          </a:stretch>
        </p:blipFill>
        <p:spPr>
          <a:xfrm>
            <a:off x="16450304" y="8951667"/>
            <a:ext cx="1837696" cy="1335333"/>
          </a:xfrm>
          <a:prstGeom prst="rect">
            <a:avLst/>
          </a:prstGeom>
        </p:spPr>
      </p:pic>
      <p:pic>
        <p:nvPicPr>
          <p:cNvPr id="2097196" name="Picture 4"/>
          <p:cNvPicPr>
            <a:picLocks noChangeAspect="1"/>
          </p:cNvPicPr>
          <p:nvPr/>
        </p:nvPicPr>
        <p:blipFill>
          <a:blip r:embed="rId4"/>
          <a:srcRect/>
          <a:stretch>
            <a:fillRect/>
          </a:stretch>
        </p:blipFill>
        <p:spPr>
          <a:xfrm>
            <a:off x="2483165" y="462569"/>
            <a:ext cx="13203154" cy="9654807"/>
          </a:xfrm>
          <a:prstGeom prst="rect">
            <a:avLst/>
          </a:prstGeom>
        </p:spPr>
      </p:pic>
      <p:pic>
        <p:nvPicPr>
          <p:cNvPr id="2097197" name="Picture 5"/>
          <p:cNvPicPr>
            <a:picLocks noChangeAspect="1"/>
          </p:cNvPicPr>
          <p:nvPr/>
        </p:nvPicPr>
        <p:blipFill>
          <a:blip r:embed="rId5"/>
          <a:srcRect/>
          <a:stretch>
            <a:fillRect/>
          </a:stretch>
        </p:blipFill>
        <p:spPr>
          <a:xfrm rot="-789542">
            <a:off x="-434546" y="-2025061"/>
            <a:ext cx="3940270" cy="3718630"/>
          </a:xfrm>
          <a:prstGeom prst="rect">
            <a:avLst/>
          </a:prstGeom>
        </p:spPr>
      </p:pic>
      <p:pic>
        <p:nvPicPr>
          <p:cNvPr id="2097198" name="Picture 6"/>
          <p:cNvPicPr>
            <a:picLocks noChangeAspect="1"/>
          </p:cNvPicPr>
          <p:nvPr/>
        </p:nvPicPr>
        <p:blipFill>
          <a:blip r:embed="rId5"/>
          <a:srcRect/>
          <a:stretch>
            <a:fillRect/>
          </a:stretch>
        </p:blipFill>
        <p:spPr>
          <a:xfrm rot="1786756" flipH="1">
            <a:off x="15408940" y="-1662171"/>
            <a:ext cx="3940270" cy="3718630"/>
          </a:xfrm>
          <a:prstGeom prst="rect">
            <a:avLst/>
          </a:prstGeom>
        </p:spPr>
      </p:pic>
      <p:pic>
        <p:nvPicPr>
          <p:cNvPr id="2097199" name="Picture 7"/>
          <p:cNvPicPr>
            <a:picLocks noChangeAspect="1"/>
          </p:cNvPicPr>
          <p:nvPr/>
        </p:nvPicPr>
        <p:blipFill>
          <a:blip r:embed="rId3"/>
          <a:srcRect l="50644"/>
          <a:stretch>
            <a:fillRect/>
          </a:stretch>
        </p:blipFill>
        <p:spPr>
          <a:xfrm flipH="1">
            <a:off x="0" y="8951667"/>
            <a:ext cx="1960033" cy="1335333"/>
          </a:xfrm>
          <a:prstGeom prst="rect">
            <a:avLst/>
          </a:prstGeom>
        </p:spPr>
      </p:pic>
      <p:sp>
        <p:nvSpPr>
          <p:cNvPr id="1048603" name="TextBox 8"/>
          <p:cNvSpPr txBox="1"/>
          <p:nvPr/>
        </p:nvSpPr>
        <p:spPr>
          <a:xfrm>
            <a:off x="4551114" y="3441566"/>
            <a:ext cx="9185773" cy="431799"/>
          </a:xfrm>
          <a:prstGeom prst="rect">
            <a:avLst/>
          </a:prstGeom>
        </p:spPr>
        <p:txBody>
          <a:bodyPr lIns="0" tIns="0" rIns="0" bIns="0" rtlCol="0" anchor="t">
            <a:spAutoFit/>
          </a:bodyPr>
          <a:lstStyle/>
          <a:p>
            <a:pPr>
              <a:lnSpc>
                <a:spcPts val="3359"/>
              </a:lnSpc>
            </a:pPr>
            <a:endParaRPr/>
          </a:p>
        </p:txBody>
      </p:sp>
      <p:sp>
        <p:nvSpPr>
          <p:cNvPr id="1048604" name="TextBox 9"/>
          <p:cNvSpPr txBox="1"/>
          <p:nvPr/>
        </p:nvSpPr>
        <p:spPr>
          <a:xfrm>
            <a:off x="5227457" y="1920075"/>
            <a:ext cx="7833085" cy="1282700"/>
          </a:xfrm>
          <a:prstGeom prst="rect">
            <a:avLst/>
          </a:prstGeom>
        </p:spPr>
        <p:txBody>
          <a:bodyPr lIns="0" tIns="0" rIns="0" bIns="0" rtlCol="0" anchor="t">
            <a:spAutoFit/>
          </a:bodyPr>
          <a:lstStyle/>
          <a:p>
            <a:pPr algn="ctr">
              <a:lnSpc>
                <a:spcPts val="10080"/>
              </a:lnSpc>
            </a:pPr>
            <a:r>
              <a:rPr lang="en-US" sz="7200">
                <a:solidFill>
                  <a:srgbClr val="000000"/>
                </a:solidFill>
                <a:latin typeface="Mali"/>
              </a:rPr>
              <a:t>Kesimpulan</a:t>
            </a:r>
          </a:p>
        </p:txBody>
      </p:sp>
      <p:sp>
        <p:nvSpPr>
          <p:cNvPr id="1048605" name="TextBox 10"/>
          <p:cNvSpPr txBox="1"/>
          <p:nvPr/>
        </p:nvSpPr>
        <p:spPr>
          <a:xfrm>
            <a:off x="4138414" y="3790181"/>
            <a:ext cx="10011172" cy="4343400"/>
          </a:xfrm>
          <a:prstGeom prst="rect">
            <a:avLst/>
          </a:prstGeom>
        </p:spPr>
        <p:txBody>
          <a:bodyPr lIns="0" tIns="0" rIns="0" bIns="0" rtlCol="0" anchor="t">
            <a:spAutoFit/>
          </a:bodyPr>
          <a:lstStyle/>
          <a:p>
            <a:pPr algn="ctr">
              <a:lnSpc>
                <a:spcPts val="3841"/>
              </a:lnSpc>
              <a:spcBef>
                <a:spcPct val="0"/>
              </a:spcBef>
            </a:pPr>
            <a:r>
              <a:rPr lang="en-US" sz="2744">
                <a:solidFill>
                  <a:srgbClr val="000000"/>
                </a:solidFill>
                <a:latin typeface="Mali Light Bold"/>
              </a:rPr>
              <a:t>Pendidikan Karakter sebagai salah satu jalan untuk mengembalikan manusia pada kesadaran moralnya harus selalu dikawal oleh semua pihak. Keluarga, lembaga pendidikan, media massa, masyarakat, dan pemerintah harus bahu membahu bekerjasama dalam tanggung jawab ini. Tanpa keterlibatan semua pihak, ideal-ideal dari dilakasanakannya pendidikan karakter hanya akan berakhir di tataran wacana dan gagasan. Oleh karena itu perlu program aksi secara menyeluruh dari semua komponen bangsa ini.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0C3"/>
        </a:solidFill>
        <a:effectLst/>
      </p:bgPr>
    </p:bg>
    <p:spTree>
      <p:nvGrpSpPr>
        <p:cNvPr id="1" name=""/>
        <p:cNvGrpSpPr/>
        <p:nvPr/>
      </p:nvGrpSpPr>
      <p:grpSpPr>
        <a:xfrm>
          <a:off x="0" y="0"/>
          <a:ext cx="0" cy="0"/>
          <a:chOff x="0" y="0"/>
          <a:chExt cx="0" cy="0"/>
        </a:xfrm>
      </p:grpSpPr>
      <p:pic>
        <p:nvPicPr>
          <p:cNvPr id="2097200" name="Picture 2"/>
          <p:cNvPicPr>
            <a:picLocks noChangeAspect="1"/>
          </p:cNvPicPr>
          <p:nvPr/>
        </p:nvPicPr>
        <p:blipFill>
          <a:blip r:embed="rId2"/>
          <a:srcRect/>
          <a:stretch>
            <a:fillRect/>
          </a:stretch>
        </p:blipFill>
        <p:spPr>
          <a:xfrm>
            <a:off x="3016411" y="2774166"/>
            <a:ext cx="12255178" cy="4738669"/>
          </a:xfrm>
          <a:prstGeom prst="rect">
            <a:avLst/>
          </a:prstGeom>
        </p:spPr>
      </p:pic>
      <p:sp>
        <p:nvSpPr>
          <p:cNvPr id="1048606" name="TextBox 3"/>
          <p:cNvSpPr txBox="1"/>
          <p:nvPr/>
        </p:nvSpPr>
        <p:spPr>
          <a:xfrm>
            <a:off x="5364674" y="4353560"/>
            <a:ext cx="7558652" cy="1473199"/>
          </a:xfrm>
          <a:prstGeom prst="rect">
            <a:avLst/>
          </a:prstGeom>
        </p:spPr>
        <p:txBody>
          <a:bodyPr lIns="0" tIns="0" rIns="0" bIns="0" rtlCol="0" anchor="t">
            <a:spAutoFit/>
          </a:bodyPr>
          <a:lstStyle/>
          <a:p>
            <a:pPr marL="0" lvl="0" indent="0" algn="ctr">
              <a:lnSpc>
                <a:spcPts val="11620"/>
              </a:lnSpc>
              <a:spcBef>
                <a:spcPct val="0"/>
              </a:spcBef>
            </a:pPr>
            <a:r>
              <a:rPr lang="en-US" sz="8300" u="none">
                <a:solidFill>
                  <a:srgbClr val="000000"/>
                </a:solidFill>
                <a:latin typeface="Mali"/>
              </a:rPr>
              <a:t>TERIMA KASIH</a:t>
            </a:r>
          </a:p>
        </p:txBody>
      </p:sp>
      <p:pic>
        <p:nvPicPr>
          <p:cNvPr id="2097201" name="Picture 4"/>
          <p:cNvPicPr>
            <a:picLocks noChangeAspect="1"/>
          </p:cNvPicPr>
          <p:nvPr/>
        </p:nvPicPr>
        <p:blipFill>
          <a:blip r:embed="rId3"/>
          <a:srcRect l="50644"/>
          <a:stretch>
            <a:fillRect/>
          </a:stretch>
        </p:blipFill>
        <p:spPr>
          <a:xfrm rot="-10800000">
            <a:off x="0" y="-422"/>
            <a:ext cx="2519755" cy="1716661"/>
          </a:xfrm>
          <a:prstGeom prst="rect">
            <a:avLst/>
          </a:prstGeom>
        </p:spPr>
      </p:pic>
      <p:pic>
        <p:nvPicPr>
          <p:cNvPr id="2097202" name="Picture 5"/>
          <p:cNvPicPr>
            <a:picLocks noChangeAspect="1"/>
          </p:cNvPicPr>
          <p:nvPr/>
        </p:nvPicPr>
        <p:blipFill>
          <a:blip r:embed="rId3"/>
          <a:srcRect l="50644"/>
          <a:stretch>
            <a:fillRect/>
          </a:stretch>
        </p:blipFill>
        <p:spPr>
          <a:xfrm rot="-10800000" flipH="1">
            <a:off x="15768245" y="0"/>
            <a:ext cx="2519755" cy="1716661"/>
          </a:xfrm>
          <a:prstGeom prst="rect">
            <a:avLst/>
          </a:prstGeom>
        </p:spPr>
      </p:pic>
      <p:pic>
        <p:nvPicPr>
          <p:cNvPr id="2097203" name="Picture 6"/>
          <p:cNvPicPr>
            <a:picLocks noChangeAspect="1"/>
          </p:cNvPicPr>
          <p:nvPr/>
        </p:nvPicPr>
        <p:blipFill>
          <a:blip r:embed="rId4"/>
          <a:srcRect/>
          <a:stretch>
            <a:fillRect/>
          </a:stretch>
        </p:blipFill>
        <p:spPr>
          <a:xfrm rot="10010457">
            <a:off x="14910291" y="8688028"/>
            <a:ext cx="3940270" cy="3718630"/>
          </a:xfrm>
          <a:prstGeom prst="rect">
            <a:avLst/>
          </a:prstGeom>
        </p:spPr>
      </p:pic>
      <p:pic>
        <p:nvPicPr>
          <p:cNvPr id="2097204" name="Picture 7"/>
          <p:cNvPicPr>
            <a:picLocks noChangeAspect="1"/>
          </p:cNvPicPr>
          <p:nvPr/>
        </p:nvPicPr>
        <p:blipFill>
          <a:blip r:embed="rId4"/>
          <a:srcRect/>
          <a:stretch>
            <a:fillRect/>
          </a:stretch>
        </p:blipFill>
        <p:spPr>
          <a:xfrm rot="-10227322" flipH="1">
            <a:off x="-331703" y="8688028"/>
            <a:ext cx="3940270" cy="37186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Custom</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Mali Light Bold</vt:lpstr>
      <vt:lpstr>Calibri</vt:lpstr>
      <vt:lpstr>Arial</vt:lpstr>
      <vt:lpstr>Mali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Pendidikan Laporan Buku Ilustrasi Biru dan Oranye</dc:title>
  <dc:creator>Infinix X6817</dc:creator>
  <cp:lastModifiedBy>DELL</cp:lastModifiedBy>
  <cp:revision>2</cp:revision>
  <dcterms:created xsi:type="dcterms:W3CDTF">2006-08-15T10:00:00Z</dcterms:created>
  <dcterms:modified xsi:type="dcterms:W3CDTF">2022-11-13T13:38:07Z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5b27d956028744c08eea46e4377f525d</vt:lpwstr>
  </property>
</Properties>
</file>