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notesMasterIdLst>
    <p:notesMasterId r:id="rId25"/>
  </p:notesMasterIdLst>
  <p:sldIdLst>
    <p:sldId id="256" r:id="rId2"/>
    <p:sldId id="257" r:id="rId3"/>
    <p:sldId id="292" r:id="rId4"/>
    <p:sldId id="293" r:id="rId5"/>
    <p:sldId id="294" r:id="rId6"/>
    <p:sldId id="295" r:id="rId7"/>
    <p:sldId id="258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BC393-5FCD-44EE-BBE7-D2211C2928AE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EFDC9-D90A-4BB7-BE3E-A1A55D202A8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99872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058A74B1-161D-4710-B586-4906D659A06A}" type="slidenum">
              <a:rPr lang="en-US" sz="1200" smtClean="0">
                <a:latin typeface="Arial" charset="0"/>
              </a:rPr>
              <a:pPr eaLnBrk="1" hangingPunct="1"/>
              <a:t>3</a:t>
            </a:fld>
            <a:endParaRPr lang="en-US" sz="1200" smtClean="0">
              <a:latin typeface="Arial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3DEA6529-9717-4E71-8302-A5820EF412B3}" type="slidenum">
              <a:rPr lang="en-US" sz="1200" smtClean="0">
                <a:latin typeface="Arial" charset="0"/>
              </a:rPr>
              <a:pPr eaLnBrk="1" hangingPunct="1"/>
              <a:t>4</a:t>
            </a:fld>
            <a:endParaRPr lang="en-US" sz="1200" smtClean="0">
              <a:latin typeface="Arial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2C824AD2-59D1-4D9E-AB19-DD90BCFF71DD}" type="slidenum">
              <a:rPr lang="en-US" sz="1200" smtClean="0">
                <a:latin typeface="Arial" charset="0"/>
              </a:rPr>
              <a:pPr eaLnBrk="1" hangingPunct="1"/>
              <a:t>5</a:t>
            </a:fld>
            <a:endParaRPr lang="en-US" sz="1200" smtClean="0">
              <a:latin typeface="Arial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D3ADC80F-FA4F-4AA5-AA5C-7B7E3B38FA36}" type="slidenum">
              <a:rPr lang="en-US" sz="1200" smtClean="0">
                <a:latin typeface="Arial" charset="0"/>
              </a:rPr>
              <a:pPr eaLnBrk="1" hangingPunct="1"/>
              <a:t>6</a:t>
            </a:fld>
            <a:endParaRPr lang="en-US" sz="1200" smtClean="0">
              <a:latin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321" y="4344969"/>
            <a:ext cx="5487358" cy="411282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8CE0FDE1-AD52-4EB6-85E8-D97A22552384}" type="slidenum">
              <a:rPr lang="en-US" sz="1200" smtClean="0">
                <a:latin typeface="Arial" charset="0"/>
              </a:rPr>
              <a:pPr eaLnBrk="1" hangingPunct="1"/>
              <a:t>8</a:t>
            </a:fld>
            <a:endParaRPr lang="en-US" sz="1200" smtClean="0">
              <a:latin typeface="Arial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6844DDC8-A8F9-47E0-B846-99B66183F875}" type="slidenum">
              <a:rPr lang="en-US" sz="1200" smtClean="0">
                <a:latin typeface="Arial" charset="0"/>
              </a:rPr>
              <a:pPr eaLnBrk="1" hangingPunct="1"/>
              <a:t>9</a:t>
            </a:fld>
            <a:endParaRPr lang="en-US" sz="1200" smtClean="0">
              <a:latin typeface="Arial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3295B4AA-0B66-43A7-B23B-BBE54E271617}" type="slidenum">
              <a:rPr lang="en-US" sz="1200" smtClean="0">
                <a:latin typeface="Arial" charset="0"/>
              </a:rPr>
              <a:pPr eaLnBrk="1" hangingPunct="1"/>
              <a:t>10</a:t>
            </a:fld>
            <a:endParaRPr lang="en-US" sz="1200" smtClean="0">
              <a:latin typeface="Arial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B3090773-7B30-48DE-A647-79B2992B19CA}" type="slidenum">
              <a:rPr lang="en-US" sz="1200" smtClean="0">
                <a:latin typeface="Arial" charset="0"/>
              </a:rPr>
              <a:pPr eaLnBrk="1" hangingPunct="1"/>
              <a:t>11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3FABB3E3-91B2-4EFD-ADC8-589C83891924}" type="slidenum">
              <a:rPr lang="en-US" sz="1200" smtClean="0">
                <a:latin typeface="Arial" charset="0"/>
              </a:rPr>
              <a:pPr eaLnBrk="1" hangingPunct="1"/>
              <a:t>12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9D5D-3E1A-4560-B6F8-6F32704BAF45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E9C1BBC-3469-4AC0-A6E8-2897778CE557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9D5D-3E1A-4560-B6F8-6F32704BAF45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1BBC-3469-4AC0-A6E8-2897778CE557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E9C1BBC-3469-4AC0-A6E8-2897778CE557}" type="slidenum">
              <a:rPr lang="id-ID" smtClean="0"/>
              <a:t>‹#›</a:t>
            </a:fld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9D5D-3E1A-4560-B6F8-6F32704BAF45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64514-9EB2-4093-9DFE-77ED3D33CA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981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81DCF-9B9A-4EF1-86C2-7E6C5AD7CA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21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9D5D-3E1A-4560-B6F8-6F32704BAF45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E9C1BBC-3469-4AC0-A6E8-2897778CE557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9D5D-3E1A-4560-B6F8-6F32704BAF45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E9C1BBC-3469-4AC0-A6E8-2897778CE557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E119D5D-3E1A-4560-B6F8-6F32704BAF45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1BBC-3469-4AC0-A6E8-2897778CE557}" type="slidenum">
              <a:rPr lang="id-ID" smtClean="0"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9D5D-3E1A-4560-B6F8-6F32704BAF45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E9C1BBC-3469-4AC0-A6E8-2897778CE557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9D5D-3E1A-4560-B6F8-6F32704BAF45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E9C1BBC-3469-4AC0-A6E8-2897778CE55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9D5D-3E1A-4560-B6F8-6F32704BAF45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9C1BBC-3469-4AC0-A6E8-2897778CE55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E9C1BBC-3469-4AC0-A6E8-2897778CE557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9D5D-3E1A-4560-B6F8-6F32704BAF45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E9C1BBC-3469-4AC0-A6E8-2897778CE557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E119D5D-3E1A-4560-B6F8-6F32704BAF45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E119D5D-3E1A-4560-B6F8-6F32704BAF45}" type="datetimeFigureOut">
              <a:rPr lang="id-ID" smtClean="0"/>
              <a:t>13/09/2022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E9C1BBC-3469-4AC0-A6E8-2897778CE557}" type="slidenum">
              <a:rPr lang="id-ID" smtClean="0"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1" r:id="rId13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Identifikasi masalah dan kebutuhan masyarakat </a:t>
            </a:r>
            <a:r>
              <a:rPr lang="id-ID" sz="2400" b="1" smtClean="0">
                <a:latin typeface="Times New Roman" pitchFamily="18" charset="0"/>
                <a:cs typeface="Times New Roman" pitchFamily="18" charset="0"/>
              </a:rPr>
              <a:t>untuk </a:t>
            </a:r>
            <a:r>
              <a:rPr lang="id-ID" sz="2400" b="1" smtClean="0">
                <a:latin typeface="Times New Roman" pitchFamily="18" charset="0"/>
                <a:cs typeface="Times New Roman" pitchFamily="18" charset="0"/>
              </a:rPr>
              <a:t>penyusunan program </a:t>
            </a:r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penyuluhan pertanian 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760522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458200" cy="952500"/>
          </a:xfrm>
        </p:spPr>
        <p:txBody>
          <a:bodyPr/>
          <a:lstStyle/>
          <a:p>
            <a:pPr eaLnBrk="1" hangingPunct="1">
              <a:defRPr/>
            </a:pPr>
            <a:r>
              <a:rPr lang="en-US" sz="3300" dirty="0" smtClean="0"/>
              <a:t>PENETAPAN CARA MENCAPAI TUJUAN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196975"/>
            <a:ext cx="8443912" cy="4191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CARA MENCAPAI TUJUAN DALAM PROGRAMA MERUPAKAN BENTUK “RENCANA KEGIATAN ENYULUHAN”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RENCANA KEGIATAN MERUPAKAN KEGIATAN UNTUK MEMECAHKAN MASALAH KHUSUS YANG DIBUAT UNTUK SETIAP TAHUN ANGGARAN</a:t>
            </a:r>
          </a:p>
        </p:txBody>
      </p:sp>
    </p:spTree>
    <p:extLst>
      <p:ext uri="{BB962C8B-B14F-4D97-AF65-F5344CB8AC3E}">
        <p14:creationId xmlns:p14="http://schemas.microsoft.com/office/powerpoint/2010/main" val="258249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411163"/>
          </a:xfrm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2300" smtClean="0">
                <a:solidFill>
                  <a:schemeClr val="tx1"/>
                </a:solidFill>
                <a:cs typeface="Tahoma" pitchFamily="34" charset="0"/>
              </a:rPr>
              <a:t>Sebuah gambaran “PROSES PERUBAHAN PERILAKU”</a:t>
            </a:r>
          </a:p>
        </p:txBody>
      </p:sp>
      <p:sp>
        <p:nvSpPr>
          <p:cNvPr id="35843" name="Oval 3"/>
          <p:cNvSpPr>
            <a:spLocks noChangeArrowheads="1"/>
          </p:cNvSpPr>
          <p:nvPr/>
        </p:nvSpPr>
        <p:spPr bwMode="auto">
          <a:xfrm>
            <a:off x="152400" y="685800"/>
            <a:ext cx="1438275" cy="1447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Pengetahuan</a:t>
            </a:r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152400" y="2209800"/>
            <a:ext cx="1447800" cy="1447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Keterampilan</a:t>
            </a:r>
          </a:p>
        </p:txBody>
      </p:sp>
      <p:sp>
        <p:nvSpPr>
          <p:cNvPr id="35845" name="Oval 5"/>
          <p:cNvSpPr>
            <a:spLocks noChangeArrowheads="1"/>
          </p:cNvSpPr>
          <p:nvPr/>
        </p:nvSpPr>
        <p:spPr bwMode="auto">
          <a:xfrm>
            <a:off x="152400" y="3733800"/>
            <a:ext cx="1447800" cy="13716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Sikap</a:t>
            </a:r>
          </a:p>
        </p:txBody>
      </p:sp>
      <p:sp>
        <p:nvSpPr>
          <p:cNvPr id="35846" name="Oval 6"/>
          <p:cNvSpPr>
            <a:spLocks noChangeArrowheads="1"/>
          </p:cNvSpPr>
          <p:nvPr/>
        </p:nvSpPr>
        <p:spPr bwMode="auto">
          <a:xfrm>
            <a:off x="152400" y="5181600"/>
            <a:ext cx="1447800" cy="137160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u="sng">
                <a:solidFill>
                  <a:srgbClr val="000000"/>
                </a:solidFill>
                <a:latin typeface="Arial" charset="0"/>
              </a:rPr>
              <a:t>Kecakapan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7696200" y="990600"/>
            <a:ext cx="1219200" cy="381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EVALUASI</a:t>
            </a:r>
          </a:p>
          <a:p>
            <a:pPr algn="ctr" eaLnBrk="0" hangingPunct="0"/>
            <a:r>
              <a:rPr lang="en-US" sz="900" b="1" i="1">
                <a:solidFill>
                  <a:srgbClr val="000000"/>
                </a:solidFill>
                <a:cs typeface="Tahoma" pitchFamily="34" charset="0"/>
              </a:rPr>
              <a:t>(Evaluation)</a:t>
            </a:r>
            <a:endParaRPr lang="en-US" sz="900" b="1">
              <a:solidFill>
                <a:srgbClr val="000000"/>
              </a:solidFill>
              <a:cs typeface="Tahoma" pitchFamily="34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6477000" y="1143000"/>
            <a:ext cx="1219200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SINTESIS</a:t>
            </a:r>
          </a:p>
          <a:p>
            <a:pPr algn="ctr" eaLnBrk="0" hangingPunct="0"/>
            <a:r>
              <a:rPr lang="en-US" sz="900" b="1" i="1">
                <a:solidFill>
                  <a:srgbClr val="000000"/>
                </a:solidFill>
                <a:cs typeface="Tahoma" pitchFamily="34" charset="0"/>
              </a:rPr>
              <a:t>(Synthesis)</a:t>
            </a:r>
            <a:endParaRPr lang="en-US" sz="900" b="1">
              <a:solidFill>
                <a:srgbClr val="000000"/>
              </a:solidFill>
              <a:cs typeface="Tahoma" pitchFamily="34" charset="0"/>
            </a:endParaRP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5257800" y="1295400"/>
            <a:ext cx="1219200" cy="381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ANALISIS</a:t>
            </a:r>
          </a:p>
          <a:p>
            <a:pPr algn="ctr" eaLnBrk="0" hangingPunct="0"/>
            <a:r>
              <a:rPr lang="en-US" sz="900" b="1" i="1">
                <a:solidFill>
                  <a:srgbClr val="000000"/>
                </a:solidFill>
                <a:cs typeface="Tahoma" pitchFamily="34" charset="0"/>
              </a:rPr>
              <a:t>(Analysis)</a:t>
            </a:r>
            <a:endParaRPr lang="en-US" sz="900" b="1">
              <a:solidFill>
                <a:srgbClr val="000000"/>
              </a:solidFill>
              <a:cs typeface="Tahoma" pitchFamily="34" charset="0"/>
            </a:endParaRPr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1600200" y="1752600"/>
            <a:ext cx="1219200" cy="37465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TAHU</a:t>
            </a:r>
          </a:p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(Understand)</a:t>
            </a: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2819400" y="1600200"/>
            <a:ext cx="1219200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     PAHAM</a:t>
            </a:r>
          </a:p>
          <a:p>
            <a:pPr algn="ctr" eaLnBrk="0" hangingPunct="0"/>
            <a:r>
              <a:rPr lang="en-US" sz="900" b="1" i="1">
                <a:solidFill>
                  <a:srgbClr val="000000"/>
                </a:solidFill>
                <a:cs typeface="Tahoma" pitchFamily="34" charset="0"/>
              </a:rPr>
              <a:t>(Komprehensif)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4038600" y="1447800"/>
            <a:ext cx="121920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PENGETRAPAN</a:t>
            </a:r>
          </a:p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   </a:t>
            </a:r>
            <a:r>
              <a:rPr lang="en-US" sz="900" b="1" i="1">
                <a:solidFill>
                  <a:srgbClr val="000000"/>
                </a:solidFill>
                <a:cs typeface="Tahoma" pitchFamily="34" charset="0"/>
              </a:rPr>
              <a:t>(Aplikasi)</a:t>
            </a: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6477000" y="2743200"/>
            <a:ext cx="1219200" cy="2286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NATURALISASI</a:t>
            </a:r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5257800" y="2895600"/>
            <a:ext cx="1219200" cy="2286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ARTIKULASI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1600200" y="3352800"/>
            <a:ext cx="1219200" cy="2381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IMITASI</a:t>
            </a:r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2819400" y="3200400"/>
            <a:ext cx="1219200" cy="23812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   MEMANIPULASI</a:t>
            </a:r>
          </a:p>
        </p:txBody>
      </p:sp>
      <p:sp>
        <p:nvSpPr>
          <p:cNvPr id="35857" name="Rectangle 17"/>
          <p:cNvSpPr>
            <a:spLocks noChangeArrowheads="1"/>
          </p:cNvSpPr>
          <p:nvPr/>
        </p:nvSpPr>
        <p:spPr bwMode="auto">
          <a:xfrm>
            <a:off x="4038600" y="3048000"/>
            <a:ext cx="1219200" cy="238125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PERSISIS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6477000" y="4181475"/>
            <a:ext cx="1219200" cy="2286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KARAKTERISASI</a:t>
            </a:r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5257800" y="4333875"/>
            <a:ext cx="1219200" cy="2286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MENGORGANISASI</a:t>
            </a:r>
          </a:p>
        </p:txBody>
      </p:sp>
      <p:sp>
        <p:nvSpPr>
          <p:cNvPr id="35860" name="Rectangle 20"/>
          <p:cNvSpPr>
            <a:spLocks noChangeArrowheads="1"/>
          </p:cNvSpPr>
          <p:nvPr/>
        </p:nvSpPr>
        <p:spPr bwMode="auto">
          <a:xfrm>
            <a:off x="1600200" y="4791075"/>
            <a:ext cx="1219200" cy="2381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MENERIMA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2819400" y="4638675"/>
            <a:ext cx="1219200" cy="238125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   MERESPON</a:t>
            </a:r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4038600" y="4486275"/>
            <a:ext cx="1219200" cy="238125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MENILAI</a:t>
            </a:r>
          </a:p>
        </p:txBody>
      </p: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5257800" y="5781675"/>
            <a:ext cx="1219200" cy="2286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BERUSAHA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1600200" y="6238875"/>
            <a:ext cx="1219200" cy="2381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BERFIKIR</a:t>
            </a:r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2819400" y="6086475"/>
            <a:ext cx="1219200" cy="238125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 MENGANALISIS</a:t>
            </a:r>
          </a:p>
        </p:txBody>
      </p:sp>
      <p:sp>
        <p:nvSpPr>
          <p:cNvPr id="35866" name="Rectangle 26"/>
          <p:cNvSpPr>
            <a:spLocks noChangeArrowheads="1"/>
          </p:cNvSpPr>
          <p:nvPr/>
        </p:nvSpPr>
        <p:spPr bwMode="auto">
          <a:xfrm>
            <a:off x="4038600" y="5934075"/>
            <a:ext cx="1219200" cy="238125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1">
                <a:solidFill>
                  <a:srgbClr val="000000"/>
                </a:solidFill>
                <a:cs typeface="Tahoma" pitchFamily="34" charset="0"/>
              </a:rPr>
              <a:t>BERORGANISASI</a:t>
            </a:r>
          </a:p>
        </p:txBody>
      </p:sp>
      <p:sp>
        <p:nvSpPr>
          <p:cNvPr id="35867" name="Line 27"/>
          <p:cNvSpPr>
            <a:spLocks noChangeShapeType="1"/>
          </p:cNvSpPr>
          <p:nvPr/>
        </p:nvSpPr>
        <p:spPr bwMode="auto">
          <a:xfrm flipV="1">
            <a:off x="1600200" y="838200"/>
            <a:ext cx="632460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5868" name="Line 28"/>
          <p:cNvSpPr>
            <a:spLocks noChangeShapeType="1"/>
          </p:cNvSpPr>
          <p:nvPr/>
        </p:nvSpPr>
        <p:spPr bwMode="auto">
          <a:xfrm flipV="1">
            <a:off x="1600200" y="2514600"/>
            <a:ext cx="518160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5869" name="Line 29"/>
          <p:cNvSpPr>
            <a:spLocks noChangeShapeType="1"/>
          </p:cNvSpPr>
          <p:nvPr/>
        </p:nvSpPr>
        <p:spPr bwMode="auto">
          <a:xfrm flipV="1">
            <a:off x="1600200" y="3962400"/>
            <a:ext cx="518160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5870" name="Line 30"/>
          <p:cNvSpPr>
            <a:spLocks noChangeShapeType="1"/>
          </p:cNvSpPr>
          <p:nvPr/>
        </p:nvSpPr>
        <p:spPr bwMode="auto">
          <a:xfrm flipV="1">
            <a:off x="1600200" y="5562600"/>
            <a:ext cx="4114800" cy="5905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9732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75438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smtClean="0"/>
              <a:t>Contoh: PENETAPAN CARA MENCAPAI TUJUAN</a:t>
            </a:r>
          </a:p>
        </p:txBody>
      </p:sp>
      <p:graphicFrame>
        <p:nvGraphicFramePr>
          <p:cNvPr id="271427" name="Group 6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4119174"/>
              </p:ext>
            </p:extLst>
          </p:nvPr>
        </p:nvGraphicFramePr>
        <p:xfrm>
          <a:off x="107504" y="836712"/>
          <a:ext cx="8892480" cy="5911913"/>
        </p:xfrm>
        <a:graphic>
          <a:graphicData uri="http://schemas.openxmlformats.org/drawingml/2006/table">
            <a:tbl>
              <a:tblPr/>
              <a:tblGrid>
                <a:gridCol w="287153"/>
                <a:gridCol w="887705"/>
                <a:gridCol w="818232"/>
                <a:gridCol w="662304"/>
                <a:gridCol w="631428"/>
                <a:gridCol w="676199"/>
                <a:gridCol w="452343"/>
                <a:gridCol w="659217"/>
                <a:gridCol w="568131"/>
                <a:gridCol w="974158"/>
                <a:gridCol w="560412"/>
                <a:gridCol w="629884"/>
                <a:gridCol w="467781"/>
                <a:gridCol w="617533"/>
              </a:tblGrid>
              <a:tr h="3401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No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Masalah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Kegiatan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Tujuan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Sasaran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Metoda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Vol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Lokasi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Waktu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Biaya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Sumbr biaya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Pelaksana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Pjwb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Pihak terkait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0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4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5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6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8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10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11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12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13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14</a:t>
                      </a: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2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Baru 50% pelaku utama melakukan seleksi benih yang baik dan benar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70&amp; pelaku utama pembudidaya rumput laut belum tahu tentang jarak/bentangan tali utama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Pembudidaya nila belum tahu kedalaman air yang cocok untuk budidaya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Kegiatan penyuluhan belummendapat respon dari pelaku utama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Pertemuan kelompok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Dem.Cara/ Hasil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Dem. Cara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Dem. Cara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Pertemuan kelompok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Meningkatkan PKS pelaku utama dari 50% menjadi 60%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Meningkatkan PKS Pelaku utama dalam membuat Jarak bentangan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Meningkatkan PSK untuk menentukan kedalaaman air yang baik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Meningkatkan pengetahuan dan wawasan ttg penanganan hapen ikan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20 orang pelaku utama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 orang pelaku utama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 Klp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 klp Pelaku utama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Ceramah, Diskusi, Praktek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Praktek, Diskusi, Penyusunan RTL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Praktek, Diskusi, Penyusunan RTL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Diskusi, Penyusunan RTL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4X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24X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Rumah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/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kolam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ketua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kelompok</a:t>
                      </a: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Sanggar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tani</a:t>
                      </a: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Kolam</a:t>
                      </a: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Rumah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ketua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kelompok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,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Balai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klp</a:t>
                      </a: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Feb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Mei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Agus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Okt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Janu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Juni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Apr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Jan-Des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400.000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150.000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500.000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100.000 per ptmn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Swadaya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Swadaya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Swadaya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Swadaya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Penyuluh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Penyuluh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Kelompok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penyuluh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Koor. PP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Penyuluh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Penyuluh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Kades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,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Penyuluh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Swadaya</a:t>
                      </a: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Kades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,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Koord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PP,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Ketua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Klp</a:t>
                      </a: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Dinas</a:t>
                      </a: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, </a:t>
                      </a:r>
                      <a:r>
                        <a:rPr kumimoji="0" lang="en-GB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Klp</a:t>
                      </a: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62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id-ID" dirty="0" smtClean="0"/>
              <a:t>Cara menyususun program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4438"/>
            <a:ext cx="8229600" cy="491172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Ditentukan dari atas (</a:t>
            </a:r>
            <a:r>
              <a:rPr lang="id-ID" i="1" dirty="0" smtClean="0"/>
              <a:t>predetermined</a:t>
            </a:r>
            <a:r>
              <a:rPr lang="id-ID" dirty="0" smtClean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>
                <a:sym typeface="Wingdings" pitchFamily="2" charset="2"/>
              </a:rPr>
              <a:t>melaksanakan program pemerintah dan didasarkan atas apa yg dapat atau ingin dicapai oleh pemerintah</a:t>
            </a:r>
            <a:endParaRPr lang="id-ID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Disusun sendiri (</a:t>
            </a:r>
            <a:r>
              <a:rPr lang="id-ID" i="1" dirty="0" smtClean="0"/>
              <a:t>self-determined</a:t>
            </a:r>
            <a:r>
              <a:rPr lang="id-ID" dirty="0" smtClean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>
                <a:sym typeface="Wingdings" pitchFamily="2" charset="2"/>
              </a:rPr>
              <a:t> yg didasarkan sepenuhnya pada kebutuhan yg benar-benar dirasakan oleh anggota masyarakat pedesaan</a:t>
            </a:r>
            <a:endParaRPr lang="id-ID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Disusun bersama (</a:t>
            </a:r>
            <a:r>
              <a:rPr lang="id-ID" i="1" dirty="0" smtClean="0"/>
              <a:t>joint</a:t>
            </a:r>
            <a:r>
              <a:rPr lang="id-ID" dirty="0" smtClean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>
                <a:sym typeface="Wingdings" pitchFamily="2" charset="2"/>
              </a:rPr>
              <a:t> Penyusunan bersama antara yg berwenang dan yg berkepentingan yg dianggap terbaik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753156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488951"/>
            <a:ext cx="7416824" cy="63579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Manfaat Program PP</a:t>
            </a: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90872" y="1484784"/>
            <a:ext cx="8229600" cy="352839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Adanya pernyataan tertulis (dokumen) yang dapat digunakan setiap waktu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Adanya tujuan yang dapat digunakan untuk mengukur kemajuan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Adanya kelangsungan pelaksanaan program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Bila petani diikutsertakan dalam merencanakan program, mereka menganggap hasil program yang dicapai sebagai pemecahan masalah mereka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Pengalaman pendidikan bagi petani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Meningkatkan kepercayaan diri petani dan  sifat kepemimpinan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09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1115616" y="8353"/>
            <a:ext cx="7344816" cy="6429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endParaRPr lang="en-U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337369"/>
            <a:ext cx="8786813" cy="5520631"/>
          </a:xfrm>
        </p:spPr>
        <p:txBody>
          <a:bodyPr>
            <a:noAutofit/>
          </a:bodyPr>
          <a:lstStyle/>
          <a:p>
            <a:pPr marL="185738" indent="-185738" algn="just"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materi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 program 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penyuluhan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upaya-upaya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peningkatan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peningkatan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perbaikan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kesejahteraan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penerima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manfaatnya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 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id-ID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42925" indent="-357188" algn="just">
              <a:spcBef>
                <a:spcPts val="0"/>
              </a:spcBef>
              <a:buClr>
                <a:srgbClr val="002060"/>
              </a:buClr>
              <a:buFont typeface="+mj-lt"/>
              <a:buAutoNum type="arabicPeriod"/>
            </a:pP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Optimasi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pemanfaatan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sumberdaya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id-ID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memperhatikan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konservasi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sumberdaya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ditimbulkannya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42925" indent="-357188" algn="just">
              <a:spcBef>
                <a:spcPts val="0"/>
              </a:spcBef>
              <a:buClr>
                <a:srgbClr val="002060"/>
              </a:buClr>
              <a:buFont typeface="+mj-lt"/>
              <a:buAutoNum type="arabicPeriod"/>
            </a:pP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Efisien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id-ID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mempertimbangkan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efisiensi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teknis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efisensi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ekonomisnya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42925" indent="-357188" algn="just">
              <a:spcBef>
                <a:spcPts val="0"/>
              </a:spcBef>
              <a:buClr>
                <a:srgbClr val="002060"/>
              </a:buClr>
              <a:buFont typeface="+mj-lt"/>
              <a:buAutoNum type="arabicPeriod"/>
            </a:pP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Efisiensi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pemasaran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42925" indent="-357188" algn="just">
              <a:spcBef>
                <a:spcPts val="0"/>
              </a:spcBef>
              <a:buClr>
                <a:srgbClr val="002060"/>
              </a:buClr>
              <a:buFont typeface="+mj-lt"/>
              <a:buAutoNum type="arabicPeriod"/>
            </a:pPr>
            <a:r>
              <a:rPr lang="fi-FI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Pengelolaan </a:t>
            </a:r>
            <a:r>
              <a:rPr lang="fi-FI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usaha, termasuk pengelolaan ekonomi rumah tangga</a:t>
            </a:r>
            <a:r>
              <a:rPr lang="fi-FI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id-ID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42925" indent="-357188" algn="just">
              <a:spcBef>
                <a:spcPts val="0"/>
              </a:spcBef>
              <a:buClr>
                <a:srgbClr val="002060"/>
              </a:buClr>
              <a:buFont typeface="+mj-lt"/>
              <a:buAutoNum type="arabicPeriod"/>
            </a:pPr>
            <a:r>
              <a:rPr lang="es-E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s-E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es-E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sumberdaya</a:t>
            </a:r>
            <a:r>
              <a:rPr lang="es-E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s-E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keluarga</a:t>
            </a:r>
            <a:r>
              <a:rPr lang="es-E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terutama</a:t>
            </a:r>
            <a:r>
              <a:rPr lang="es-E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pemuda</a:t>
            </a:r>
            <a:r>
              <a:rPr lang="es-E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  dan </a:t>
            </a:r>
            <a:r>
              <a:rPr lang="es-E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wanita</a:t>
            </a:r>
            <a:r>
              <a:rPr lang="es-E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42925" indent="-357188" algn="just">
              <a:spcBef>
                <a:spcPts val="0"/>
              </a:spcBef>
              <a:buClr>
                <a:srgbClr val="002060"/>
              </a:buClr>
              <a:buFont typeface="+mj-lt"/>
              <a:buAutoNum type="arabicPeriod"/>
            </a:pPr>
            <a:r>
              <a:rPr lang="fi-FI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Pengembangan </a:t>
            </a:r>
            <a:r>
              <a:rPr lang="fi-FI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kelembagaan-ekonomi dan kelembagaan sosial.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42925" indent="-357188" algn="just">
              <a:spcBef>
                <a:spcPts val="0"/>
              </a:spcBef>
              <a:buClr>
                <a:srgbClr val="002060"/>
              </a:buClr>
              <a:buFont typeface="+mj-lt"/>
              <a:buAutoNum type="arabicPeriod"/>
            </a:pPr>
            <a:r>
              <a:rPr lang="fi-FI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Pembinaan </a:t>
            </a:r>
            <a:r>
              <a:rPr lang="fi-FI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kepemimpinan,  baik       kepemimpinan  dalam  </a:t>
            </a:r>
            <a:r>
              <a:rPr lang="fi-FI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keluarga,</a:t>
            </a:r>
            <a:r>
              <a:rPr lang="id-ID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kepemimpinan </a:t>
            </a:r>
            <a:r>
              <a:rPr lang="fi-FI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di  lingkungan pekerjaan, maupun kepemimpinan  </a:t>
            </a:r>
            <a:r>
              <a:rPr lang="fi-FI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id-ID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kelembagaan </a:t>
            </a:r>
            <a:r>
              <a:rPr lang="fi-FI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ekonomi dan  </a:t>
            </a:r>
            <a:r>
              <a:rPr lang="fi-FI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kelembagaan </a:t>
            </a:r>
            <a:r>
              <a:rPr lang="fi-FI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fi-FI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0589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114300"/>
            <a:ext cx="8229600" cy="5286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sz="2400" b="1" dirty="0" smtClean="0"/>
              <a:t>Alur Penyusunan Programa Penyuluhan Pertanian</a:t>
            </a:r>
            <a:endParaRPr lang="id-ID" sz="2400" b="1" dirty="0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9" t="928" r="6289" b="3836"/>
          <a:stretch/>
        </p:blipFill>
        <p:spPr bwMode="auto">
          <a:xfrm>
            <a:off x="0" y="548680"/>
            <a:ext cx="8964488" cy="61349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580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827584" y="165398"/>
            <a:ext cx="8229600" cy="511175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TAHAPAN PENYUSUNAN PROGRAMA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281460"/>
            <a:ext cx="8568952" cy="5286375"/>
          </a:xfrm>
        </p:spPr>
        <p:txBody>
          <a:bodyPr>
            <a:normAutofit/>
          </a:bodyPr>
          <a:lstStyle/>
          <a:p>
            <a:pPr marL="725488" algn="just" eaLnBrk="1" hangingPunct="1">
              <a:buFont typeface="Wingdings" panose="05000000000000000000" pitchFamily="2" charset="2"/>
              <a:buChar char="ü"/>
            </a:pP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dimulai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penggalian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potensi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monografi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komoditas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unggulan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produktivitasnya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keberadaan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poktan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gapoktan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keberadaan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agribisnis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masalah-masalah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dihadapi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Penggalian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bersama-sama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tokoh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menjaring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nyata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aspirasi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Participatory Rural Appraisal (PRA)</a:t>
            </a:r>
          </a:p>
          <a:p>
            <a:pPr marL="725488" algn="just" eaLnBrk="1" hangingPunct="1">
              <a:buFont typeface="Wingdings" panose="05000000000000000000" pitchFamily="2" charset="2"/>
              <a:buChar char="ü"/>
            </a:pP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Pertemuan-pertemuan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rangka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kelurahan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dimotori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(PNS,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swasta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swadaya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 yang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bertugas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kelurahan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dihadiri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kelurahan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tokoh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pengurus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endParaRPr lang="en-A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43608" y="764704"/>
            <a:ext cx="6089302" cy="428625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800" dirty="0">
                <a:ea typeface="+mj-ea"/>
              </a:rPr>
              <a:t>1. PROGRAMA PENYULUHAN DESA</a:t>
            </a:r>
          </a:p>
        </p:txBody>
      </p:sp>
    </p:spTree>
    <p:extLst>
      <p:ext uri="{BB962C8B-B14F-4D97-AF65-F5344CB8AC3E}">
        <p14:creationId xmlns:p14="http://schemas.microsoft.com/office/powerpoint/2010/main" val="1638458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300"/>
          </a:xfrm>
        </p:spPr>
        <p:txBody>
          <a:bodyPr/>
          <a:lstStyle/>
          <a:p>
            <a:pPr eaLnBrk="1" hangingPunct="1"/>
            <a:r>
              <a:rPr lang="en-US" sz="800" smtClean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99592" y="450776"/>
            <a:ext cx="7616473" cy="5354488"/>
          </a:xfrm>
        </p:spPr>
        <p:txBody>
          <a:bodyPr rtlCol="0">
            <a:noAutofit/>
          </a:bodyPr>
          <a:lstStyle/>
          <a:p>
            <a:pPr marL="725488"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Pertemuan-pertemuan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akhirnya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sintesa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poktan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gapoktan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dinas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cabang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dinas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pertanian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dialokasikan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kelurahan</a:t>
            </a:r>
            <a:endParaRPr lang="en-A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5488"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kelurahan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disahkan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diketahui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kelurahan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disinergikan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wilayahnya</a:t>
            </a:r>
            <a:endParaRPr lang="en-A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5488"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Naskah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dijabarkan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masing-masing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Rencana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(RKTP)</a:t>
            </a:r>
          </a:p>
          <a:p>
            <a:pPr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4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632848" cy="792088"/>
          </a:xfrm>
        </p:spPr>
        <p:txBody>
          <a:bodyPr>
            <a:normAutofit fontScale="90000"/>
          </a:bodyPr>
          <a:lstStyle/>
          <a:p>
            <a:pPr marL="271463" indent="-271463" eaLnBrk="1" hangingPunct="1"/>
            <a:r>
              <a:rPr lang="en-A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PROGRAMA PENYULUHAN KECAMATAN (B</a:t>
            </a:r>
            <a:r>
              <a:rPr lang="id-ID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P3K/BPP</a:t>
            </a:r>
            <a:r>
              <a:rPr lang="en-A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8496944" cy="324036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Kecamatan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dimulai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perumusan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pemeringkatan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masalah-masalah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dihadapi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skala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prioritas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kecamatan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(BP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3K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 eaLnBrk="1" hangingPunct="1"/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pertanian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kecamatan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perwakilan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serangkaian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pertemuan-pertemuan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draf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kecamatan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(BP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3K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eaLnBrk="1" hangingPunct="1"/>
            <a:endParaRPr lang="en-A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4254574"/>
            <a:ext cx="8496944" cy="2603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/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final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ditandatangani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koordinator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kecamatan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perwakilan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disahkan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auto"/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Naskah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dijabarkan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masing-masing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RKTP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kecamatan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disampaikan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forum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musrenbangtan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kecamatan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kecamatan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2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331640" y="575568"/>
            <a:ext cx="6480720" cy="6429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PERMASALAHAN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3448" y="1385392"/>
            <a:ext cx="9033048" cy="5472608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Permasalahan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faktor-faktor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tercapainya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faktor-faktor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terjadinya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faktual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ingin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Faktor-faktor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lain:</a:t>
            </a:r>
          </a:p>
          <a:p>
            <a:pPr marL="725488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adopsi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inovasi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yakin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usahanya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25488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ketersediaan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sarana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prasarana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pendukung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ketersediaan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pupuk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benih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bibit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modal.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Dari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sekian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permasalahan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diidentifikasi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pemeringkatan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prioritas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pertanian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wilayah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urutan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prioritas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identifikasi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penentu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(impact point),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pemeringkatan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A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endParaRPr lang="en-AU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965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128792" cy="725487"/>
          </a:xfrm>
        </p:spPr>
        <p:txBody>
          <a:bodyPr rtlCol="0">
            <a:normAutofit fontScale="90000"/>
          </a:bodyPr>
          <a:lstStyle/>
          <a:p>
            <a:pPr marL="271463" indent="-271463" eaLnBrk="1" fontAlgn="auto" hangingPunct="1">
              <a:spcAft>
                <a:spcPts val="0"/>
              </a:spcAft>
              <a:defRPr/>
            </a:pPr>
            <a:r>
              <a:rPr lang="en-A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PROGRAMA PENYULUHAN KABUPATEN</a:t>
            </a:r>
            <a:r>
              <a:rPr lang="id-ID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(BP4K/KOORDINATOR PENYULUH)</a:t>
            </a:r>
            <a:endParaRPr lang="en-A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143000"/>
            <a:ext cx="8424936" cy="4983163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kabupaten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dimulai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perumusan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pemeringkatan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masalah-masalah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dihadapi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skala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prioritas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masing-masing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tingkatan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pertanian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kabupaten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perwakilan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serangkaian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pertemuan-pertemuan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draf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kabupaten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Draf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kabupaten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disajikan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pertemuan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dihadiri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pejabat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membidangi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dinas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instansi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pertanian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perikanan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kehuatanan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perwakilan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rangka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sintesa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8139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800" smtClean="0"/>
              <a:t>.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1125000" y="260648"/>
            <a:ext cx="7839488" cy="519747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kabupaten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final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ditandatangani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koordinator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kabupaten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perwakilan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disahkan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pelaksana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kabupaten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diketahui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pejabat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dinas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instansi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pertanian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perikanan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kehutahan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membidangi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masing-masing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unit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kerjanya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 eaLnBrk="1" hangingPunct="1"/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Naskah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dijabarkan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masing-masing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RKTP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kabupaten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disampaikan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forum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musrenbangtan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kabupaten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kota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kabupaten</a:t>
            </a:r>
            <a:r>
              <a:rPr lang="en-A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kota</a:t>
            </a:r>
            <a:r>
              <a:rPr lang="id-ID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AU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en-US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91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331640" y="620688"/>
            <a:ext cx="7128792" cy="56264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A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PROGRAMA PENYULUHAN PROVINSI</a:t>
            </a:r>
            <a:r>
              <a:rPr lang="id-ID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435280" cy="4983163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dimulai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perumusan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pemeringkatan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masalah-masalah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dihadapi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skala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prioritas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pertanian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perwakilan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serangkaian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pertemuan-pertemuan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draf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Draf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disajikan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pertemuan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dihadiri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pejabat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membidangi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dinas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instansi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pertanian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perikanan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kehutanan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perwakilan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rangka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sintesa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r>
              <a:rPr lang="en-A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endParaRPr lang="en-A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35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37"/>
          </a:xfrm>
        </p:spPr>
        <p:txBody>
          <a:bodyPr/>
          <a:lstStyle/>
          <a:p>
            <a:pPr eaLnBrk="1" hangingPunct="1"/>
            <a:r>
              <a:rPr lang="en-US" sz="800" smtClean="0"/>
              <a:t>.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1361406" y="494507"/>
            <a:ext cx="7344816" cy="3942606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final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ditandatangani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koordinator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perwakilan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disahkan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kelembagaan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diketahui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pejabat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dinas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instansi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pertanian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perikanan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kehutahan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membidangi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masing-masing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unit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kerjanya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 eaLnBrk="1" hangingPunct="1"/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Naskah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dijabarkan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masing-masing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penyuluh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RKTP di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disampaikan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forum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musrenbangtan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provinsi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eaLnBrk="1" hangingPunct="1"/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08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/>
              <a:t>PENETAPAN MASALAH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en-US" smtClean="0"/>
              <a:t>Masalah adalah sesuatu yang tidak diinginkan atau segala sesuatu (alasan, faktor penyebab) yang mengakibatkan tidak dicapainya tujuan, kehendak, atau keinginan,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mtClean="0"/>
              <a:t>Masalah merupakan selisih/kesenjangan/ gaf antara data potensial dengan data aktual.</a:t>
            </a:r>
          </a:p>
        </p:txBody>
      </p:sp>
    </p:spTree>
    <p:extLst>
      <p:ext uri="{BB962C8B-B14F-4D97-AF65-F5344CB8AC3E}">
        <p14:creationId xmlns:p14="http://schemas.microsoft.com/office/powerpoint/2010/main" val="267863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1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2" grpId="0"/>
      <p:bldP spid="261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759"/>
            <a:ext cx="8229600" cy="4857403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,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pemecahannya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lama (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1 </a:t>
            </a:r>
            <a:r>
              <a:rPr lang="en-US" dirty="0" err="1" smtClean="0"/>
              <a:t>tahun</a:t>
            </a:r>
            <a:r>
              <a:rPr lang="en-US" dirty="0" smtClean="0"/>
              <a:t>)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yang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pemecahannya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300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3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3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900" b="1" smtClean="0"/>
              <a:t>Contoh</a:t>
            </a:r>
            <a:br>
              <a:rPr lang="en-US" sz="2900" b="1" smtClean="0"/>
            </a:br>
            <a:r>
              <a:rPr lang="en-US" sz="2900" b="1" smtClean="0"/>
              <a:t>Masalah Umum dan Masalah Khusus</a:t>
            </a:r>
          </a:p>
        </p:txBody>
      </p:sp>
      <p:graphicFrame>
        <p:nvGraphicFramePr>
          <p:cNvPr id="265238" name="Group 2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064208275"/>
              </p:ext>
            </p:extLst>
          </p:nvPr>
        </p:nvGraphicFramePr>
        <p:xfrm>
          <a:off x="255588" y="1371600"/>
          <a:ext cx="8507412" cy="4905376"/>
        </p:xfrm>
        <a:graphic>
          <a:graphicData uri="http://schemas.openxmlformats.org/drawingml/2006/table">
            <a:tbl>
              <a:tblPr/>
              <a:tblGrid>
                <a:gridCol w="3538537"/>
                <a:gridCol w="4968875"/>
              </a:tblGrid>
              <a:tr h="6636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MASALAH UMUM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MASALAH KHUSUS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749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Teknik budidaya ikan gurame di Desa Kemangkon Belum sesuai anjuran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Baru 35% pelaku utama yang melakukan pemupukan kolam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Baru 25% pelaku utama yang memberikan pakan tambahan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Baru 40% pelaku utama yang melakukan padat tebar sesuai anjuran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23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Kerjasama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antara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pelaku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utama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belum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berjalan</a:t>
                      </a:r>
                      <a:endParaRPr kumimoji="0" lang="en-U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Pelaku utama belum berkelompok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Pelaku utama belum tahu manfaat berkelompok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Kegiatan penyuluhan belum berjalan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2605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Kegiatan pengembangan  usaha budidaya ikan gurame belum berjalan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Pelaku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utama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belum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memiliki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modal yang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memadai</a:t>
                      </a:r>
                      <a:endParaRPr kumimoji="0" lang="en-U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Pelaku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utama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belum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tahu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mengakses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ke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lembaga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permodalan</a:t>
                      </a:r>
                      <a:endParaRPr kumimoji="0" lang="en-U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488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5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457200"/>
          </a:xfrm>
          <a:solidFill>
            <a:srgbClr val="FFFF00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normAutofit fontScale="90000"/>
          </a:bodyPr>
          <a:lstStyle/>
          <a:p>
            <a:pPr algn="ctr" eaLnBrk="1" hangingPunct="1"/>
            <a:r>
              <a:rPr lang="en-US" sz="330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UJI PRIORITAS MASALAH </a:t>
            </a:r>
          </a:p>
        </p:txBody>
      </p:sp>
      <p:graphicFrame>
        <p:nvGraphicFramePr>
          <p:cNvPr id="105563" name="Group 91"/>
          <p:cNvGraphicFramePr>
            <a:graphicFrameLocks noGrp="1"/>
          </p:cNvGraphicFramePr>
          <p:nvPr/>
        </p:nvGraphicFramePr>
        <p:xfrm>
          <a:off x="0" y="609600"/>
          <a:ext cx="9144000" cy="6335712"/>
        </p:xfrm>
        <a:graphic>
          <a:graphicData uri="http://schemas.openxmlformats.org/drawingml/2006/table">
            <a:tbl>
              <a:tblPr/>
              <a:tblGrid>
                <a:gridCol w="561975"/>
                <a:gridCol w="4783138"/>
                <a:gridCol w="774700"/>
                <a:gridCol w="984250"/>
                <a:gridCol w="1195387"/>
                <a:gridCol w="844550"/>
              </a:tblGrid>
              <a:tr h="481016">
                <a:tc rowSpan="2"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bertus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id-ID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" pitchFamily="34" charset="0"/>
                          <a:cs typeface="Times New Roman" pitchFamily="18" charset="0"/>
                        </a:rPr>
                        <a:t>No.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bertus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" pitchFamily="34" charset="0"/>
                          <a:cs typeface="Times New Roman" pitchFamily="18" charset="0"/>
                        </a:rPr>
                        <a:t>Jenis</a:t>
                      </a:r>
                      <a:r>
                        <a:rPr kumimoji="0" lang="id-ID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" pitchFamily="34" charset="0"/>
                          <a:cs typeface="Times New Roman" pitchFamily="18" charset="0"/>
                        </a:rPr>
                        <a:t> Masalah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" pitchFamily="34" charset="0"/>
                          <a:cs typeface="Times New Roman" pitchFamily="18" charset="0"/>
                        </a:rPr>
                        <a:t>Nilai Skor (1-3)</a:t>
                      </a:r>
                      <a:endParaRPr kumimoji="0" lang="id-ID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bertus" pitchFamily="34" charset="0"/>
                        <a:cs typeface="Times New Roman" pitchFamily="18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bertus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id-ID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" pitchFamily="34" charset="0"/>
                          <a:cs typeface="Times New Roman" pitchFamily="18" charset="0"/>
                        </a:rPr>
                        <a:t>Jumlah</a:t>
                      </a:r>
                      <a:endParaRPr kumimoji="0" lang="id-ID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bertus" pitchFamily="34" charset="0"/>
                        <a:cs typeface="Times New Roman" pitchFamily="18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22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" pitchFamily="34" charset="0"/>
                          <a:cs typeface="Times New Roman" pitchFamily="18" charset="0"/>
                        </a:rPr>
                        <a:t>Gawat</a:t>
                      </a:r>
                      <a:endParaRPr kumimoji="0" lang="id-ID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bertus" pitchFamily="34" charset="0"/>
                        <a:cs typeface="Times New Roman" pitchFamily="18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" pitchFamily="34" charset="0"/>
                          <a:cs typeface="Times New Roman" pitchFamily="18" charset="0"/>
                        </a:rPr>
                        <a:t>Mendesak</a:t>
                      </a:r>
                      <a:endParaRPr kumimoji="0" lang="id-ID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bertus" pitchFamily="34" charset="0"/>
                        <a:cs typeface="Times New Roman" pitchFamily="18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ertus" pitchFamily="34" charset="0"/>
                          <a:cs typeface="Times New Roman" pitchFamily="18" charset="0"/>
                        </a:rPr>
                        <a:t>Penyebaran</a:t>
                      </a:r>
                      <a:endParaRPr kumimoji="0" lang="id-ID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bertus" pitchFamily="34" charset="0"/>
                        <a:cs typeface="Times New Roman" pitchFamily="18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0535"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id-ID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1.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Pengetahuan, Sikap dan Keterampilan pembudidaya tentang penanganan hama penyakit masih rendah. 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633417"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id-ID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2.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Kecenderungan penurunan daya dukung lahan tambak 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8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631829"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id-ID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3.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Kegiatan kelompok pembudidaya  belum berjalan  optimal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8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438153"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4.</a:t>
                      </a:r>
                      <a:endParaRPr kumimoji="0" lang="id-ID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Koperasi tidak aktif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FF"/>
                    </a:solidFill>
                  </a:tcPr>
                </a:tc>
              </a:tr>
              <a:tr h="488953"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5.</a:t>
                      </a:r>
                      <a:endParaRPr kumimoji="0" lang="id-ID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03200" marR="0" lvl="0" indent="-203200" algn="l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Akses perbankan kurang 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6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403228"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6.</a:t>
                      </a:r>
                      <a:endParaRPr kumimoji="0" lang="id-ID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Rendahnya ketersediaan saprokan 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447678"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7.</a:t>
                      </a:r>
                      <a:endParaRPr kumimoji="0" lang="id-ID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Kerugian petambak dari segi alat ukur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6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446091"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8.</a:t>
                      </a:r>
                      <a:endParaRPr kumimoji="0" lang="id-ID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Benur dan nener diperoleh dari luar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447678"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9.</a:t>
                      </a:r>
                      <a:endParaRPr kumimoji="0" lang="id-ID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Fluktuasi harga yang tidak stabil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9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</a:tr>
              <a:tr h="604842"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10.</a:t>
                      </a:r>
                      <a:endParaRPr kumimoji="0" lang="id-ID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Konstruksi tambak belum sesuai anjuran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775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>
                          <a:tab pos="9032875" algn="r"/>
                        </a:tabLst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6</a:t>
                      </a:r>
                      <a:endParaRPr kumimoji="0" lang="id-ID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L="104731" marR="104731" marT="52365" marB="5236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748549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1403648" y="620688"/>
            <a:ext cx="6768752" cy="52124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A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8229600" cy="4515966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memuat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pernyataan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hendak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menggali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potensi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tersedia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keluarga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lingkungannya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memecahkan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dihadapi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merespon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peluang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merumuskan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indent="11113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AU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A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khas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en-A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Measurable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diukur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en-AU" sz="2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Actionary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dikerjakan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en-A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Realistic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realistis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Frame 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batasan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Hal-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merumuskan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AU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A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Audience 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khalayak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sasaran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en-A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Behaviour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dikehendaki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en-A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derajat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A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43520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5207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200" smtClean="0"/>
              <a:t>PENETAPAN TUJUAN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354138"/>
            <a:ext cx="8839200" cy="497046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b="1" smtClean="0"/>
              <a:t>TUJUAN ADALAH PERYATAAN TENTANG PEMECAHAN MASALAH ATAU PERNYATAAN TENTANG APA YANG DIINGINKAN SEHUBUNGAN DENGAN MASALAH YANG DIHADAPI.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b="1" smtClean="0"/>
              <a:t>TUJUAN UMUM DIMAKSUDKAN UNTUK MEMECAHKAN MASALAH UMUM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b="1" smtClean="0"/>
              <a:t>TUJUAN KHUSUS DIMAKSUDKAN UNTUK MEMECAHKAN MADALAH KHUSUS</a:t>
            </a:r>
          </a:p>
        </p:txBody>
      </p:sp>
    </p:spTree>
    <p:extLst>
      <p:ext uri="{BB962C8B-B14F-4D97-AF65-F5344CB8AC3E}">
        <p14:creationId xmlns:p14="http://schemas.microsoft.com/office/powerpoint/2010/main" val="378402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0"/>
            <a:ext cx="6624638" cy="60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b="1" smtClean="0"/>
              <a:t>Contoh: PENETAPAN TUJUAN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b="1" smtClean="0"/>
          </a:p>
        </p:txBody>
      </p:sp>
      <p:graphicFrame>
        <p:nvGraphicFramePr>
          <p:cNvPr id="172056" name="Group 24"/>
          <p:cNvGraphicFramePr>
            <a:graphicFrameLocks noGrp="1"/>
          </p:cNvGraphicFramePr>
          <p:nvPr>
            <p:ph sz="half" idx="2"/>
          </p:nvPr>
        </p:nvGraphicFramePr>
        <p:xfrm>
          <a:off x="250825" y="914400"/>
          <a:ext cx="8893175" cy="5656263"/>
        </p:xfrm>
        <a:graphic>
          <a:graphicData uri="http://schemas.openxmlformats.org/drawingml/2006/table">
            <a:tbl>
              <a:tblPr/>
              <a:tblGrid>
                <a:gridCol w="3711575"/>
                <a:gridCol w="5181600"/>
              </a:tblGrid>
              <a:tr h="636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TUJUAN UMUM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TUJUAN KHUSUS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8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Meningkatkan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PSK (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Pengetahuan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Sikap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dan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Ketrampilan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pelaku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utama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tentang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Teknik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budidaya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ikan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gurame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marR="0" lvl="0" indent="-1857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Meningkatkan PSK jumlah pelaku utama dari 35% menjadi 45% dalam  melakukan pemupukan kolam </a:t>
                      </a:r>
                    </a:p>
                    <a:p>
                      <a:pPr marL="185738" marR="0" lvl="0" indent="-1857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Meningkatkan PSKjumlah  pelaku utama dari 25% menjadi 50% dalam pemberikan pakan tambahan</a:t>
                      </a:r>
                    </a:p>
                    <a:p>
                      <a:pPr marL="185738" marR="0" lvl="0" indent="-1857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Meningkatkan PSK jumlah  pelaku utama dari 40% menjadi 50% dalam melakukan padat tebar sesuai anjuran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3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Meningkat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Kerjasama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antara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pelaku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utama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dalam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kegiatan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bisnis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perikanan</a:t>
                      </a:r>
                      <a:endParaRPr kumimoji="0" lang="en-U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marR="0" lvl="0" indent="-1857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Menumbuhkan kelompok pelaku utama</a:t>
                      </a:r>
                    </a:p>
                    <a:p>
                      <a:pPr marL="185738" marR="0" lvl="0" indent="-1857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Meningkatkan wawasan Pelaku pentingnya   berkelompok</a:t>
                      </a:r>
                    </a:p>
                    <a:p>
                      <a:pPr marL="185738" marR="0" lvl="0" indent="-1857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Meningkatkan Kegiatan penyuluhan perikanan yang partisipatif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9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Meningkatkan Kegiatan pengembangan  usaha budidaya ikan gurame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marR="0" lvl="0" indent="-1857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Meningkatkan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pemupukan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modal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melalui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iuran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kelompok</a:t>
                      </a:r>
                      <a:endParaRPr kumimoji="0" lang="en-U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185738" marR="0" lvl="0" indent="-1857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arenR"/>
                        <a:tabLst/>
                      </a:pP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Meningkatkan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PSK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Pelaku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utama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cara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mengakses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lembaga</a:t>
                      </a: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permodalan</a:t>
                      </a:r>
                      <a:endParaRPr kumimoji="0" lang="en-U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53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4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</TotalTime>
  <Words>1905</Words>
  <Application>Microsoft Office PowerPoint</Application>
  <PresentationFormat>On-screen Show (4:3)</PresentationFormat>
  <Paragraphs>498</Paragraphs>
  <Slides>23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Civic</vt:lpstr>
      <vt:lpstr>Identifikasi masalah dan kebutuhan masyarakat untuk penyusunan program penyuluhan pertanian </vt:lpstr>
      <vt:lpstr>PERMASALAHAN</vt:lpstr>
      <vt:lpstr>PENETAPAN MASALAH</vt:lpstr>
      <vt:lpstr>PowerPoint Presentation</vt:lpstr>
      <vt:lpstr>Contoh Masalah Umum dan Masalah Khusus</vt:lpstr>
      <vt:lpstr>UJI PRIORITAS MASALAH </vt:lpstr>
      <vt:lpstr>TUJUAN</vt:lpstr>
      <vt:lpstr>PENETAPAN TUJUAN</vt:lpstr>
      <vt:lpstr>PowerPoint Presentation</vt:lpstr>
      <vt:lpstr>PENETAPAN CARA MENCAPAI TUJUAN</vt:lpstr>
      <vt:lpstr>Sebuah gambaran “PROSES PERUBAHAN PERILAKU”</vt:lpstr>
      <vt:lpstr>Contoh: PENETAPAN CARA MENCAPAI TUJUAN</vt:lpstr>
      <vt:lpstr>Cara menyususun program</vt:lpstr>
      <vt:lpstr>Manfaat Program PP</vt:lpstr>
      <vt:lpstr>Lingkup Materi Program Penyuluhan</vt:lpstr>
      <vt:lpstr>Alur Penyusunan Programa Penyuluhan Pertanian</vt:lpstr>
      <vt:lpstr>TAHAPAN PENYUSUNAN PROGRAMA</vt:lpstr>
      <vt:lpstr>.</vt:lpstr>
      <vt:lpstr>2. PROGRAMA PENYULUHAN KECAMATAN (BP3K/BPP)</vt:lpstr>
      <vt:lpstr>3. PROGRAMA PENYULUHAN KABUPATEN (BP4K/KOORDINATOR PENYULUH)</vt:lpstr>
      <vt:lpstr>.</vt:lpstr>
      <vt:lpstr>4. PROGRAMA PENYULUHAN PROVINSI 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Identifikasi masalah dan kebutuhan masyarakat untuk penyusunanprogram penyuluhan pertanian </dc:title>
  <dc:creator>ASUS</dc:creator>
  <cp:lastModifiedBy>ASUS</cp:lastModifiedBy>
  <cp:revision>2</cp:revision>
  <dcterms:created xsi:type="dcterms:W3CDTF">2022-09-12T23:47:59Z</dcterms:created>
  <dcterms:modified xsi:type="dcterms:W3CDTF">2022-09-13T00:03:55Z</dcterms:modified>
</cp:coreProperties>
</file>