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</p:sldIdLst>
  <p:sldSz cx="9753600" cy="73152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15" Target="slides/slide2.xml" Type="http://schemas.openxmlformats.org/officeDocument/2006/relationships/slide"/><Relationship Id="rId16" Target="slides/slide3.xml" Type="http://schemas.openxmlformats.org/officeDocument/2006/relationships/slide"/><Relationship Id="rId17" Target="slides/slide4.xml" Type="http://schemas.openxmlformats.org/officeDocument/2006/relationships/slide"/><Relationship Id="rId18" Target="slides/slide5.xml" Type="http://schemas.openxmlformats.org/officeDocument/2006/relationships/slide"/><Relationship Id="rId19" Target="slides/slide6.xml" Type="http://schemas.openxmlformats.org/officeDocument/2006/relationships/slide"/><Relationship Id="rId2" Target="presProps.xml" Type="http://schemas.openxmlformats.org/officeDocument/2006/relationships/presProps"/><Relationship Id="rId20" Target="slides/slide7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8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2259" t="2273" r="19653" b="2105"/>
          <a:stretch>
            <a:fillRect/>
          </a:stretch>
        </p:blipFill>
        <p:spPr>
          <a:xfrm flipH="false" flipV="false" rot="0">
            <a:off x="6070161" y="2909936"/>
            <a:ext cx="3574043" cy="474393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15052" b="0"/>
          <a:stretch>
            <a:fillRect/>
          </a:stretch>
        </p:blipFill>
        <p:spPr>
          <a:xfrm flipH="false" flipV="false" rot="0">
            <a:off x="0" y="4128702"/>
            <a:ext cx="4204833" cy="318649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8129" t="0" r="16802" b="0"/>
          <a:stretch>
            <a:fillRect/>
          </a:stretch>
        </p:blipFill>
        <p:spPr>
          <a:xfrm flipH="false" flipV="false" rot="0">
            <a:off x="-441224" y="0"/>
            <a:ext cx="4646057" cy="4128702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519827" y="2064351"/>
            <a:ext cx="5558075" cy="2922474"/>
            <a:chOff x="0" y="0"/>
            <a:chExt cx="7410767" cy="3896632"/>
          </a:xfrm>
        </p:grpSpPr>
        <p:sp>
          <p:nvSpPr>
            <p:cNvPr name="AutoShape 6" id="6"/>
            <p:cNvSpPr/>
            <p:nvPr/>
          </p:nvSpPr>
          <p:spPr>
            <a:xfrm rot="0">
              <a:off x="0" y="0"/>
              <a:ext cx="7410767" cy="3896632"/>
            </a:xfrm>
            <a:prstGeom prst="rect">
              <a:avLst/>
            </a:prstGeom>
            <a:solidFill>
              <a:srgbClr val="628474"/>
            </a:solidFill>
          </p:spPr>
        </p:sp>
        <p:sp>
          <p:nvSpPr>
            <p:cNvPr name="TextBox 7" id="7"/>
            <p:cNvSpPr txBox="true"/>
            <p:nvPr/>
          </p:nvSpPr>
          <p:spPr>
            <a:xfrm rot="0">
              <a:off x="615765" y="621785"/>
              <a:ext cx="6179236" cy="9272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7"/>
                </a:lnSpc>
              </a:pPr>
              <a:r>
                <a:rPr lang="en-US" spc="69" sz="2323">
                  <a:solidFill>
                    <a:srgbClr val="F4F8F3"/>
                  </a:solidFill>
                  <a:latin typeface="Glacial Indifference Bold"/>
                </a:rPr>
                <a:t>PERAN PERGURUAN TINGGI DALAM PENYELENGGARAAN JPH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615764" y="1810479"/>
              <a:ext cx="6179238" cy="2905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725"/>
                </a:lnSpc>
              </a:pPr>
              <a:r>
                <a:rPr lang="en-US" spc="143" sz="1438">
                  <a:solidFill>
                    <a:srgbClr val="F4F8F3"/>
                  </a:solidFill>
                  <a:latin typeface="Glacial Indifference Bold"/>
                </a:rPr>
                <a:t> 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615764" y="2305305"/>
              <a:ext cx="6179238" cy="9695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86"/>
                </a:lnSpc>
              </a:pPr>
              <a:r>
                <a:rPr lang="en-US" spc="19" sz="1991">
                  <a:solidFill>
                    <a:srgbClr val="F4F8F3"/>
                  </a:solidFill>
                  <a:latin typeface="Glacial Indifference"/>
                </a:rPr>
                <a:t>BADAN PENYELENGGARA JAMINAN PRODUK HALAL</a:t>
              </a:r>
            </a:p>
          </p:txBody>
        </p:sp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7945584" y="196524"/>
            <a:ext cx="1698620" cy="3588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8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5005" t="0" r="35005" b="0"/>
          <a:stretch>
            <a:fillRect/>
          </a:stretch>
        </p:blipFill>
        <p:spPr>
          <a:xfrm flipH="false" flipV="false" rot="0">
            <a:off x="913520" y="-25424"/>
            <a:ext cx="3376253" cy="7458776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0" y="-3293"/>
            <a:ext cx="913520" cy="7321786"/>
          </a:xfrm>
          <a:prstGeom prst="rect">
            <a:avLst/>
          </a:prstGeom>
          <a:solidFill>
            <a:srgbClr val="C1DBDA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-363933" y="2552619"/>
            <a:ext cx="3604129" cy="2209962"/>
            <a:chOff x="0" y="0"/>
            <a:chExt cx="4805505" cy="2946616"/>
          </a:xfrm>
        </p:grpSpPr>
        <p:sp>
          <p:nvSpPr>
            <p:cNvPr name="AutoShape 5" id="5"/>
            <p:cNvSpPr/>
            <p:nvPr/>
          </p:nvSpPr>
          <p:spPr>
            <a:xfrm rot="0">
              <a:off x="0" y="0"/>
              <a:ext cx="4805505" cy="2946616"/>
            </a:xfrm>
            <a:prstGeom prst="rect">
              <a:avLst/>
            </a:prstGeom>
            <a:solidFill>
              <a:srgbClr val="628474"/>
            </a:solidFill>
          </p:spPr>
        </p:sp>
        <p:sp>
          <p:nvSpPr>
            <p:cNvPr name="TextBox 6" id="6"/>
            <p:cNvSpPr txBox="true"/>
            <p:nvPr/>
          </p:nvSpPr>
          <p:spPr>
            <a:xfrm rot="0">
              <a:off x="957299" y="488789"/>
              <a:ext cx="3302526" cy="18928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712"/>
                </a:lnSpc>
              </a:pPr>
              <a:r>
                <a:rPr lang="en-US" spc="41" sz="4200">
                  <a:solidFill>
                    <a:srgbClr val="F4F8F3"/>
                  </a:solidFill>
                  <a:latin typeface="Glacial Indifference"/>
                </a:rPr>
                <a:t>DASAR HUKUM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5587287" y="731520"/>
            <a:ext cx="3542831" cy="1045563"/>
            <a:chOff x="0" y="0"/>
            <a:chExt cx="4723774" cy="1394084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9525"/>
              <a:ext cx="4588308" cy="9848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879"/>
                </a:lnSpc>
              </a:pPr>
              <a:r>
                <a:rPr lang="en-US" spc="240" sz="2400">
                  <a:solidFill>
                    <a:srgbClr val="628474"/>
                  </a:solidFill>
                  <a:latin typeface="Glacial Indifference Bold"/>
                </a:rPr>
                <a:t>UU NO 33 TAHUN 2014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021339"/>
              <a:ext cx="4723774" cy="3727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pc="16" sz="1600">
                  <a:solidFill>
                    <a:srgbClr val="628474"/>
                  </a:solidFill>
                  <a:latin typeface="Glacial Indifference"/>
                </a:rPr>
                <a:t>Tentang Jaminan Produk Halal (JPH)</a:t>
              </a:r>
            </a:p>
          </p:txBody>
        </p:sp>
      </p:grpSp>
      <p:sp>
        <p:nvSpPr>
          <p:cNvPr name="AutoShape 10" id="10"/>
          <p:cNvSpPr/>
          <p:nvPr/>
        </p:nvSpPr>
        <p:spPr>
          <a:xfrm rot="0">
            <a:off x="5107774" y="814380"/>
            <a:ext cx="140786" cy="139080"/>
          </a:xfrm>
          <a:prstGeom prst="rect">
            <a:avLst/>
          </a:prstGeom>
          <a:solidFill>
            <a:srgbClr val="C1DBDA"/>
          </a:solidFill>
        </p:spPr>
      </p:sp>
      <p:grpSp>
        <p:nvGrpSpPr>
          <p:cNvPr name="Group 11" id="11"/>
          <p:cNvGrpSpPr/>
          <p:nvPr/>
        </p:nvGrpSpPr>
        <p:grpSpPr>
          <a:xfrm rot="0">
            <a:off x="5587287" y="2188440"/>
            <a:ext cx="3504731" cy="1045563"/>
            <a:chOff x="0" y="0"/>
            <a:chExt cx="4672974" cy="1394084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-9525"/>
              <a:ext cx="4537508" cy="9848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879"/>
                </a:lnSpc>
              </a:pPr>
              <a:r>
                <a:rPr lang="en-US" spc="240" sz="2400">
                  <a:solidFill>
                    <a:srgbClr val="628474"/>
                  </a:solidFill>
                  <a:latin typeface="Glacial Indifference Bold"/>
                </a:rPr>
                <a:t>UU NO 11 TAHUN 2020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1021339"/>
              <a:ext cx="4672974" cy="3727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pc="16" sz="1600">
                  <a:solidFill>
                    <a:srgbClr val="628474"/>
                  </a:solidFill>
                  <a:latin typeface="Glacial Indifference"/>
                </a:rPr>
                <a:t>Tentang Cipta Kerja</a:t>
              </a:r>
            </a:p>
          </p:txBody>
        </p:sp>
      </p:grpSp>
      <p:sp>
        <p:nvSpPr>
          <p:cNvPr name="AutoShape 14" id="14"/>
          <p:cNvSpPr/>
          <p:nvPr/>
        </p:nvSpPr>
        <p:spPr>
          <a:xfrm rot="0">
            <a:off x="5107774" y="2271300"/>
            <a:ext cx="140786" cy="139080"/>
          </a:xfrm>
          <a:prstGeom prst="rect">
            <a:avLst/>
          </a:prstGeom>
          <a:solidFill>
            <a:srgbClr val="C1DBDA"/>
          </a:solidFill>
        </p:spPr>
      </p:sp>
      <p:grpSp>
        <p:nvGrpSpPr>
          <p:cNvPr name="Group 15" id="15"/>
          <p:cNvGrpSpPr/>
          <p:nvPr/>
        </p:nvGrpSpPr>
        <p:grpSpPr>
          <a:xfrm rot="0">
            <a:off x="5587287" y="3568700"/>
            <a:ext cx="3479331" cy="1106523"/>
            <a:chOff x="0" y="0"/>
            <a:chExt cx="4639108" cy="1475364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-9525"/>
              <a:ext cx="4639108" cy="9848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879"/>
                </a:lnSpc>
              </a:pPr>
              <a:r>
                <a:rPr lang="en-US" spc="240" sz="2400">
                  <a:solidFill>
                    <a:srgbClr val="628474"/>
                  </a:solidFill>
                  <a:latin typeface="Glacial Indifference Bold"/>
                </a:rPr>
                <a:t>PP NO 39 TAHUN 2021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1102619"/>
              <a:ext cx="4537508" cy="3727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pc="16" sz="1600">
                  <a:solidFill>
                    <a:srgbClr val="628474"/>
                  </a:solidFill>
                  <a:latin typeface="Glacial Indifference"/>
                </a:rPr>
                <a:t>Tentang Penyelenggaraan Bidang JPH</a:t>
              </a:r>
            </a:p>
          </p:txBody>
        </p:sp>
      </p:grpSp>
      <p:sp>
        <p:nvSpPr>
          <p:cNvPr name="AutoShape 18" id="18"/>
          <p:cNvSpPr/>
          <p:nvPr/>
        </p:nvSpPr>
        <p:spPr>
          <a:xfrm rot="0">
            <a:off x="5107774" y="3651560"/>
            <a:ext cx="140786" cy="139080"/>
          </a:xfrm>
          <a:prstGeom prst="rect">
            <a:avLst/>
          </a:prstGeom>
          <a:solidFill>
            <a:srgbClr val="C1DBDA"/>
          </a:solidFill>
        </p:spPr>
      </p:sp>
      <p:grpSp>
        <p:nvGrpSpPr>
          <p:cNvPr name="Group 19" id="19"/>
          <p:cNvGrpSpPr/>
          <p:nvPr/>
        </p:nvGrpSpPr>
        <p:grpSpPr>
          <a:xfrm rot="0">
            <a:off x="5587287" y="5233317"/>
            <a:ext cx="3377731" cy="1119223"/>
            <a:chOff x="0" y="0"/>
            <a:chExt cx="4503641" cy="1492297"/>
          </a:xfrm>
        </p:grpSpPr>
        <p:sp>
          <p:nvSpPr>
            <p:cNvPr name="TextBox 20" id="20"/>
            <p:cNvSpPr txBox="true"/>
            <p:nvPr/>
          </p:nvSpPr>
          <p:spPr>
            <a:xfrm rot="0">
              <a:off x="0" y="-9525"/>
              <a:ext cx="4503641" cy="9848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879"/>
                </a:lnSpc>
              </a:pPr>
              <a:r>
                <a:rPr lang="en-US" spc="240" sz="2400">
                  <a:solidFill>
                    <a:srgbClr val="628474"/>
                  </a:solidFill>
                  <a:latin typeface="Glacial Indifference Bold"/>
                </a:rPr>
                <a:t>PMA NO 26 TAHUN 2019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0" y="1119552"/>
              <a:ext cx="4469774" cy="3727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pc="16" sz="1600">
                  <a:solidFill>
                    <a:srgbClr val="628474"/>
                  </a:solidFill>
                  <a:latin typeface="Glacial Indifference"/>
                </a:rPr>
                <a:t>Tentang Penyelenggaraan JPH</a:t>
              </a:r>
            </a:p>
          </p:txBody>
        </p:sp>
      </p:grpSp>
      <p:sp>
        <p:nvSpPr>
          <p:cNvPr name="AutoShape 22" id="22"/>
          <p:cNvSpPr/>
          <p:nvPr/>
        </p:nvSpPr>
        <p:spPr>
          <a:xfrm rot="0">
            <a:off x="5107774" y="5316177"/>
            <a:ext cx="140786" cy="139080"/>
          </a:xfrm>
          <a:prstGeom prst="rect">
            <a:avLst/>
          </a:prstGeom>
          <a:solidFill>
            <a:srgbClr val="C1DBDA"/>
          </a:solidFill>
        </p:spPr>
      </p:sp>
      <p:pic>
        <p:nvPicPr>
          <p:cNvPr name="Picture 23" id="2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8054980" y="0"/>
            <a:ext cx="1698620" cy="3588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8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70396" y="-36420"/>
            <a:ext cx="3834457" cy="7428895"/>
          </a:xfrm>
          <a:prstGeom prst="rect">
            <a:avLst/>
          </a:prstGeom>
          <a:solidFill>
            <a:srgbClr val="628474"/>
          </a:solidFill>
        </p:spPr>
      </p:sp>
      <p:sp>
        <p:nvSpPr>
          <p:cNvPr name="AutoShape 3" id="3"/>
          <p:cNvSpPr/>
          <p:nvPr/>
        </p:nvSpPr>
        <p:spPr>
          <a:xfrm rot="0">
            <a:off x="1583932" y="4038333"/>
            <a:ext cx="3741054" cy="3283988"/>
          </a:xfrm>
          <a:prstGeom prst="rect">
            <a:avLst/>
          </a:prstGeom>
          <a:solidFill>
            <a:srgbClr val="C1DBDA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11971" t="0" r="11971" b="0"/>
          <a:stretch>
            <a:fillRect/>
          </a:stretch>
        </p:blipFill>
        <p:spPr>
          <a:xfrm flipH="false" flipV="false" rot="0">
            <a:off x="829514" y="3464882"/>
            <a:ext cx="3769101" cy="3301678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7945584" y="196524"/>
            <a:ext cx="1698620" cy="358833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4946163" y="1945301"/>
            <a:ext cx="4075917" cy="4821259"/>
            <a:chOff x="0" y="0"/>
            <a:chExt cx="5434556" cy="6428345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9525"/>
              <a:ext cx="5434556" cy="492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904"/>
                </a:lnSpc>
              </a:pPr>
              <a:r>
                <a:rPr lang="en-US" spc="242" sz="2420">
                  <a:solidFill>
                    <a:srgbClr val="628474"/>
                  </a:solidFill>
                  <a:latin typeface="Glacial Indifference Bold"/>
                </a:rPr>
                <a:t>PENYELENGGARAAN JPH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038" y="773881"/>
              <a:ext cx="5410518" cy="56544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440529" indent="-220265" lvl="1">
                <a:lnSpc>
                  <a:spcPts val="3060"/>
                </a:lnSpc>
                <a:buFont typeface="Arial"/>
                <a:buChar char="•"/>
              </a:pPr>
              <a:r>
                <a:rPr lang="en-US" spc="20" sz="2040">
                  <a:solidFill>
                    <a:srgbClr val="628474"/>
                  </a:solidFill>
                  <a:latin typeface="Glacial Indifference"/>
                </a:rPr>
                <a:t>Penyelenggaraan JPH di Indonesia merupakan kerja bersama dari semua pihak terkait dalam penguatan pelaksanaan JPH  bagi masyarakat domestik dan dunia;</a:t>
              </a:r>
            </a:p>
            <a:p>
              <a:pPr marL="440529" indent="-220265" lvl="1">
                <a:lnSpc>
                  <a:spcPts val="3060"/>
                </a:lnSpc>
                <a:buFont typeface="Arial"/>
                <a:buChar char="•"/>
              </a:pPr>
              <a:r>
                <a:rPr lang="en-US" spc="20" sz="2040">
                  <a:solidFill>
                    <a:srgbClr val="628474"/>
                  </a:solidFill>
                  <a:latin typeface="Glacial Indifference"/>
                </a:rPr>
                <a:t>Regulasi JPH memberikan peran yang luas bagi perguruan Tinggi dalam penyelengaraan JPH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538997" y="721995"/>
            <a:ext cx="2915462" cy="1289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40"/>
              </a:lnSpc>
            </a:pPr>
            <a:r>
              <a:rPr lang="en-US" spc="126" sz="4200">
                <a:solidFill>
                  <a:srgbClr val="F4F8F3"/>
                </a:solidFill>
                <a:latin typeface="Glacial Indifference Bold"/>
              </a:rPr>
              <a:t>LATAR BELAKANG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2847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185458" y="-20423"/>
            <a:ext cx="10124516" cy="3845593"/>
          </a:xfrm>
          <a:prstGeom prst="rect">
            <a:avLst/>
          </a:prstGeom>
          <a:solidFill>
            <a:srgbClr val="C1DBDA"/>
          </a:solidFill>
        </p:spPr>
      </p:sp>
      <p:sp>
        <p:nvSpPr>
          <p:cNvPr name="AutoShape 3" id="3"/>
          <p:cNvSpPr/>
          <p:nvPr/>
        </p:nvSpPr>
        <p:spPr>
          <a:xfrm rot="0">
            <a:off x="548640" y="2168162"/>
            <a:ext cx="2072622" cy="4369798"/>
          </a:xfrm>
          <a:prstGeom prst="rect">
            <a:avLst/>
          </a:prstGeom>
          <a:solidFill>
            <a:srgbClr val="F4F8F3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548640" y="295656"/>
            <a:ext cx="8284990" cy="14335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12"/>
              </a:lnSpc>
            </a:pPr>
            <a:r>
              <a:rPr lang="en-US" spc="42" sz="4200">
                <a:solidFill>
                  <a:srgbClr val="628474"/>
                </a:solidFill>
                <a:latin typeface="Glacial Indifference"/>
              </a:rPr>
              <a:t>PERAN PERGURUAN TINGGI, diantaranya:</a:t>
            </a:r>
          </a:p>
        </p:txBody>
      </p:sp>
      <p:sp>
        <p:nvSpPr>
          <p:cNvPr name="AutoShape 5" id="5"/>
          <p:cNvSpPr/>
          <p:nvPr/>
        </p:nvSpPr>
        <p:spPr>
          <a:xfrm rot="0">
            <a:off x="2729444" y="2168162"/>
            <a:ext cx="2072622" cy="4369798"/>
          </a:xfrm>
          <a:prstGeom prst="rect">
            <a:avLst/>
          </a:prstGeom>
          <a:solidFill>
            <a:srgbClr val="F4F8F3"/>
          </a:solidFill>
        </p:spPr>
      </p:sp>
      <p:sp>
        <p:nvSpPr>
          <p:cNvPr name="AutoShape 6" id="6"/>
          <p:cNvSpPr/>
          <p:nvPr/>
        </p:nvSpPr>
        <p:spPr>
          <a:xfrm rot="0">
            <a:off x="4910249" y="2155462"/>
            <a:ext cx="2072622" cy="4395198"/>
          </a:xfrm>
          <a:prstGeom prst="rect">
            <a:avLst/>
          </a:prstGeom>
          <a:solidFill>
            <a:srgbClr val="F4F8F3"/>
          </a:solidFill>
        </p:spPr>
      </p:sp>
      <p:sp>
        <p:nvSpPr>
          <p:cNvPr name="AutoShape 7" id="7"/>
          <p:cNvSpPr/>
          <p:nvPr/>
        </p:nvSpPr>
        <p:spPr>
          <a:xfrm rot="0">
            <a:off x="7091053" y="2155462"/>
            <a:ext cx="2072622" cy="4395198"/>
          </a:xfrm>
          <a:prstGeom prst="rect">
            <a:avLst/>
          </a:prstGeom>
          <a:solidFill>
            <a:srgbClr val="F4F8F3"/>
          </a:solidFill>
        </p:spPr>
      </p:sp>
      <p:grpSp>
        <p:nvGrpSpPr>
          <p:cNvPr name="Group 8" id="8"/>
          <p:cNvGrpSpPr/>
          <p:nvPr/>
        </p:nvGrpSpPr>
        <p:grpSpPr>
          <a:xfrm rot="0">
            <a:off x="772942" y="2597980"/>
            <a:ext cx="1624018" cy="4228489"/>
            <a:chOff x="0" y="0"/>
            <a:chExt cx="2165357" cy="5637985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-28575"/>
              <a:ext cx="2165357" cy="25524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240"/>
                </a:lnSpc>
              </a:pPr>
              <a:r>
                <a:rPr lang="en-US" spc="208" sz="1600">
                  <a:solidFill>
                    <a:srgbClr val="628474"/>
                  </a:solidFill>
                  <a:latin typeface="Glacial Indifference"/>
                </a:rPr>
                <a:t>MELAKUKAN SOSIALISASI DAN EDUKASI JPH BAGI MASYARAKAT MELALUI HALAL CENTER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2805824"/>
              <a:ext cx="2165357" cy="28321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pc="12" sz="1200">
                  <a:solidFill>
                    <a:srgbClr val="628474"/>
                  </a:solidFill>
                  <a:latin typeface="Glacial Indifference"/>
                </a:rPr>
                <a:t>Perguruan Tinggi sebagai institusi yang mempunyai SDM intelektualitas dan memiliki sumber daya lainnya yang potensial untuk melaksanaakan peran tersebuh </a:t>
              </a:r>
            </a:p>
            <a:p>
              <a:pPr>
                <a:lnSpc>
                  <a:spcPts val="1200"/>
                </a:lnSpc>
              </a:pPr>
            </a:p>
            <a:p>
              <a:pPr>
                <a:lnSpc>
                  <a:spcPts val="1200"/>
                </a:lnSpc>
              </a:pPr>
              <a:r>
                <a:rPr lang="en-US" spc="8" sz="800">
                  <a:solidFill>
                    <a:srgbClr val="628474"/>
                  </a:solidFill>
                  <a:latin typeface="Glacial Indifference"/>
                </a:rPr>
                <a:t>Pasal 144 PP 39/2021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2953746" y="2693230"/>
            <a:ext cx="1624018" cy="3229588"/>
            <a:chOff x="0" y="0"/>
            <a:chExt cx="2165357" cy="4306117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-28575"/>
              <a:ext cx="2165357" cy="15966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380"/>
                </a:lnSpc>
              </a:pPr>
              <a:r>
                <a:rPr lang="en-US" spc="221" sz="1700">
                  <a:solidFill>
                    <a:srgbClr val="628474"/>
                  </a:solidFill>
                  <a:latin typeface="Glacial Indifference"/>
                </a:rPr>
                <a:t>MELAKUKAN RISET PRODUK HALAL  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1840412"/>
              <a:ext cx="2165357" cy="24657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pc="14" sz="1400">
                  <a:solidFill>
                    <a:srgbClr val="628474"/>
                  </a:solidFill>
                  <a:latin typeface="Glacial Indifference"/>
                </a:rPr>
                <a:t>Dalam penyususnan regulasi JPH, dibutuhkan Hasil penelitian yang mendukung penyusunan regulasi JPH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5134551" y="2597980"/>
            <a:ext cx="1624018" cy="3746478"/>
            <a:chOff x="0" y="0"/>
            <a:chExt cx="2165357" cy="4995304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-47625"/>
              <a:ext cx="2165357" cy="9789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pc="273" sz="2100">
                  <a:solidFill>
                    <a:srgbClr val="628474"/>
                  </a:solidFill>
                  <a:latin typeface="Glacial Indifference"/>
                </a:rPr>
                <a:t>PENDIRIAN LPH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1203719"/>
              <a:ext cx="2165357" cy="37915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pc="14" sz="1400">
                  <a:solidFill>
                    <a:srgbClr val="628474"/>
                  </a:solidFill>
                  <a:latin typeface="Glacial Indifference"/>
                </a:rPr>
                <a:t>Perguruan Tinggi dapat menjadi Lembaga Pemeriksa Halal (LPH)  yang membantu pemeriksaan (audit) dan pengujian produk halal</a:t>
              </a:r>
            </a:p>
            <a:p>
              <a:pPr>
                <a:lnSpc>
                  <a:spcPts val="2100"/>
                </a:lnSpc>
              </a:pPr>
            </a:p>
            <a:p>
              <a:pPr>
                <a:lnSpc>
                  <a:spcPts val="1800"/>
                </a:lnSpc>
              </a:pPr>
              <a:r>
                <a:rPr lang="en-US" spc="12" sz="1200">
                  <a:solidFill>
                    <a:srgbClr val="628474"/>
                  </a:solidFill>
                  <a:latin typeface="Glacial Indifference"/>
                </a:rPr>
                <a:t>Pasal 24 dst  PP 39/2021 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7315355" y="2597980"/>
            <a:ext cx="1624018" cy="3761812"/>
            <a:chOff x="0" y="0"/>
            <a:chExt cx="2165357" cy="5015749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-28575"/>
              <a:ext cx="2165357" cy="16321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spc="182" sz="1400">
                  <a:solidFill>
                    <a:srgbClr val="628474"/>
                  </a:solidFill>
                  <a:latin typeface="Glacial Indifference"/>
                </a:rPr>
                <a:t>PENYELENGGARAAN PELATIHAN DAN SERTIFIKASI KOMPETENSI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1885497"/>
              <a:ext cx="2165357" cy="31302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650"/>
                </a:lnSpc>
              </a:pPr>
              <a:r>
                <a:rPr lang="en-US" spc="11" sz="1100">
                  <a:solidFill>
                    <a:srgbClr val="628474"/>
                  </a:solidFill>
                  <a:latin typeface="Glacial Indifference"/>
                </a:rPr>
                <a:t>Perguruan tinggi dapat menyelenggarakan pelatihan auditor halal, penyelia halal dan pendamping PPH serta kegiatan pelatihan lainnya yang mendukung kompetensi personil yang terlibat dalam penyelenggaraan JPH</a:t>
              </a:r>
            </a:p>
            <a:p>
              <a:pPr>
                <a:lnSpc>
                  <a:spcPts val="1500"/>
                </a:lnSpc>
              </a:pPr>
            </a:p>
            <a:p>
              <a:pPr>
                <a:lnSpc>
                  <a:spcPts val="750"/>
                </a:lnSpc>
              </a:pPr>
              <a:r>
                <a:rPr lang="en-US" spc="5" sz="500">
                  <a:solidFill>
                    <a:srgbClr val="628474"/>
                  </a:solidFill>
                  <a:latin typeface="Glacial Indifference"/>
                </a:rPr>
                <a:t>Pasal 41 dst  dan 54  dst PP 39/2021 </a:t>
              </a:r>
            </a:p>
          </p:txBody>
        </p:sp>
      </p:grpSp>
      <p:pic>
        <p:nvPicPr>
          <p:cNvPr name="Picture 20" id="20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7945584" y="196524"/>
            <a:ext cx="1698620" cy="3588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2847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25294" y="324058"/>
            <a:ext cx="4872202" cy="666581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5273693" y="324058"/>
            <a:ext cx="4250364" cy="6665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2847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313227" y="621668"/>
            <a:ext cx="4563573" cy="460592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5181772" y="621668"/>
            <a:ext cx="3989074" cy="48638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8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24583" t="0" r="36101" b="0"/>
          <a:stretch>
            <a:fillRect/>
          </a:stretch>
        </p:blipFill>
        <p:spPr>
          <a:xfrm flipH="false" flipV="false" rot="0">
            <a:off x="0" y="-28179"/>
            <a:ext cx="4349899" cy="737155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32259" t="2273" r="24743" b="2105"/>
          <a:stretch>
            <a:fillRect/>
          </a:stretch>
        </p:blipFill>
        <p:spPr>
          <a:xfrm flipH="false" flipV="false" rot="0">
            <a:off x="6557841" y="1285635"/>
            <a:ext cx="3195759" cy="4743931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2364566" y="2536675"/>
            <a:ext cx="5024468" cy="2533949"/>
            <a:chOff x="0" y="0"/>
            <a:chExt cx="6699290" cy="3378599"/>
          </a:xfrm>
        </p:grpSpPr>
        <p:sp>
          <p:nvSpPr>
            <p:cNvPr name="AutoShape 5" id="5"/>
            <p:cNvSpPr/>
            <p:nvPr/>
          </p:nvSpPr>
          <p:spPr>
            <a:xfrm rot="0">
              <a:off x="0" y="0"/>
              <a:ext cx="6699290" cy="3378599"/>
            </a:xfrm>
            <a:prstGeom prst="rect">
              <a:avLst/>
            </a:prstGeom>
            <a:solidFill>
              <a:srgbClr val="628474"/>
            </a:solidFill>
          </p:spPr>
        </p:sp>
        <p:sp>
          <p:nvSpPr>
            <p:cNvPr name="TextBox 6" id="6"/>
            <p:cNvSpPr txBox="true"/>
            <p:nvPr/>
          </p:nvSpPr>
          <p:spPr>
            <a:xfrm rot="0">
              <a:off x="556648" y="552565"/>
              <a:ext cx="5585994" cy="9239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400"/>
                </a:lnSpc>
              </a:pPr>
              <a:r>
                <a:rPr lang="en-US" spc="135" sz="4500">
                  <a:solidFill>
                    <a:srgbClr val="F4F8F3"/>
                  </a:solidFill>
                  <a:latin typeface="Glacial Indifference Bold"/>
                </a:rPr>
                <a:t>TERIMA KASIH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556647" y="1711948"/>
              <a:ext cx="5585996" cy="4972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79"/>
                </a:lnSpc>
              </a:pP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556647" y="2396986"/>
              <a:ext cx="5585996" cy="4195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00"/>
                </a:lnSpc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DAEtIywd7GQ</dc:identifier>
  <dcterms:modified xsi:type="dcterms:W3CDTF">2011-08-01T06:04:30Z</dcterms:modified>
  <cp:revision>1</cp:revision>
  <dc:title>PERAN PERGURUAN TINGGI DALAM PENYELENGGARAAN JPH</dc:title>
</cp:coreProperties>
</file>