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1" r:id="rId9"/>
    <p:sldId id="262" r:id="rId10"/>
    <p:sldId id="263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Makalah sebagai Sebuah Bentuk Karya Ilmiah</a:t>
            </a:r>
            <a:br>
              <a:rPr lang="id-ID" dirty="0"/>
            </a:b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62678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DAFTAR PUSTAKA</a:t>
            </a:r>
            <a:br>
              <a:rPr lang="id-ID" dirty="0"/>
            </a:b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/>
              <a:t>Daftar Pustaka adalah daftar yang berisi buku, makalah, artikel, dan bahan bacaan lainnya yang dikutip atau digunakan sebagai sumber informasi dalam penulisan makalah.</a:t>
            </a:r>
          </a:p>
          <a:p>
            <a:r>
              <a:rPr lang="id-ID" dirty="0"/>
              <a:t>Hal-hal yang diinformasikan dari sebuah buku dalam penulisan daftar pustaka, meliputi: (a) nama pengarang, (b) tahun penerbitan, (c) judul dan subjudul (jika ada), (d) tempat penerbitan, (e) nama penerbit</a:t>
            </a:r>
            <a:r>
              <a:rPr lang="id-ID" dirty="0" smtClean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093936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/>
              <a:t>Cara menulis daftar pustaka</a:t>
            </a:r>
          </a:p>
          <a:p>
            <a:r>
              <a:rPr lang="id-ID" dirty="0"/>
              <a:t>     </a:t>
            </a:r>
            <a:r>
              <a:rPr lang="id-ID" dirty="0" smtClean="0"/>
              <a:t>1</a:t>
            </a:r>
            <a:r>
              <a:rPr lang="id-ID" dirty="0"/>
              <a:t>.  Jika nama pengarang terdiri atas dua kata, kata kedua  harus didahulukan.           Misalnya, Amin Santoso ditulis Santoso, Amin. Di belakang nama diberitande     titik(.). Nama gelar tidak         perlu dicantumkan.</a:t>
            </a:r>
          </a:p>
          <a:p>
            <a:r>
              <a:rPr lang="id-ID" dirty="0"/>
              <a:t>    </a:t>
            </a:r>
            <a:r>
              <a:rPr lang="id-ID" dirty="0" smtClean="0"/>
              <a:t>2</a:t>
            </a:r>
            <a:r>
              <a:rPr lang="id-ID" dirty="0"/>
              <a:t>.  Tahun terbit buku diakhiri tanda titik (.)</a:t>
            </a:r>
          </a:p>
          <a:p>
            <a:r>
              <a:rPr lang="id-ID" dirty="0"/>
              <a:t>    </a:t>
            </a:r>
            <a:r>
              <a:rPr lang="id-ID" dirty="0" smtClean="0"/>
              <a:t>3</a:t>
            </a:r>
            <a:r>
              <a:rPr lang="id-ID" dirty="0"/>
              <a:t>.  Judul buku dan subjudul (kalau ada) ditulis miring atau diberi garis </a:t>
            </a:r>
            <a:r>
              <a:rPr lang="id-ID" dirty="0" smtClean="0"/>
              <a:t>   bawah  </a:t>
            </a:r>
            <a:r>
              <a:rPr lang="id-ID" dirty="0"/>
              <a:t>per kata dan diakhiri tanda titik (.)</a:t>
            </a:r>
          </a:p>
          <a:p>
            <a:r>
              <a:rPr lang="id-ID" dirty="0"/>
              <a:t>     </a:t>
            </a:r>
            <a:r>
              <a:rPr lang="id-ID" dirty="0" smtClean="0"/>
              <a:t>4</a:t>
            </a:r>
            <a:r>
              <a:rPr lang="id-ID" dirty="0"/>
              <a:t>.  Kota penerbit diakhiri tanda titik (.)</a:t>
            </a:r>
          </a:p>
          <a:p>
            <a:r>
              <a:rPr lang="id-ID" dirty="0"/>
              <a:t>     </a:t>
            </a:r>
            <a:r>
              <a:rPr lang="id-ID" dirty="0" smtClean="0"/>
              <a:t>5</a:t>
            </a:r>
            <a:r>
              <a:rPr lang="id-ID" dirty="0"/>
              <a:t>.  Nama penerbit buku diakhiri tanda titik (.)</a:t>
            </a:r>
          </a:p>
          <a:p>
            <a:r>
              <a:rPr lang="id-ID" dirty="0"/>
              <a:t> </a:t>
            </a:r>
          </a:p>
          <a:p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10158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Contoh</a:t>
            </a:r>
          </a:p>
          <a:p>
            <a:r>
              <a:rPr lang="id-ID" dirty="0"/>
              <a:t>Aminuddin. 1987. Pengantar Apresiasi Sastra.  Bandung: Sinar Baru.</a:t>
            </a:r>
          </a:p>
          <a:p>
            <a:r>
              <a:rPr lang="id-ID" dirty="0"/>
              <a:t>Badudu, J.S.1981. Membina Bahasa Indonesia Baru. Seri 1, 2, 3. Bandung: Pustaka Prima.</a:t>
            </a:r>
          </a:p>
          <a:p>
            <a:r>
              <a:rPr lang="id-ID" dirty="0"/>
              <a:t>………. . 1981. Kamus Ungkapan Bahasa Indonesia. Cetakan ke-9. Bandung: Pustaka Prima.</a:t>
            </a:r>
          </a:p>
          <a:p>
            <a:r>
              <a:rPr lang="id-ID" dirty="0"/>
              <a:t>Moeliono, Anton M., dkk. 1988. Tata Bahasa Baku Bahasa Indonesia. Jakarta: Depdikbud.</a:t>
            </a:r>
          </a:p>
          <a:p>
            <a:r>
              <a:rPr lang="id-ID" dirty="0"/>
              <a:t>Wijaya, Marlina dan Euis Honiatri. 1997. Intisari Tata    Bahasa Indonesia untuk SLTP. Bandung:      Pustaka Setia.</a:t>
            </a:r>
          </a:p>
          <a:p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501009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Tahap-tahap Penyusunan Makalah</a:t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1.Persiapan</a:t>
            </a:r>
            <a:endParaRPr lang="id-ID" dirty="0"/>
          </a:p>
          <a:p>
            <a:r>
              <a:rPr lang="id-ID" dirty="0"/>
              <a:t>a. mengumpulkan dan membaca buku-buku untuk memilih dan menentukan topik</a:t>
            </a:r>
          </a:p>
          <a:p>
            <a:r>
              <a:rPr lang="id-ID" dirty="0"/>
              <a:t>b. membaca buku-buku untuk memperluas pengetahuan yang        berhubungan dengan topik yang                telah terpilih</a:t>
            </a:r>
          </a:p>
          <a:p>
            <a:r>
              <a:rPr lang="id-ID" dirty="0"/>
              <a:t>c.   mengembangkan kerangka makalah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76950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2.  Penulisan</a:t>
            </a:r>
          </a:p>
          <a:p>
            <a:r>
              <a:rPr lang="id-ID" dirty="0"/>
              <a:t>      Kegiatan pengembangan kerangka makalah menjadi sebuah makalah</a:t>
            </a:r>
          </a:p>
          <a:p>
            <a:r>
              <a:rPr lang="id-ID" dirty="0"/>
              <a:t>3.  Pemeriksaan (Revisi)</a:t>
            </a:r>
          </a:p>
          <a:p>
            <a:r>
              <a:rPr lang="id-ID" dirty="0"/>
              <a:t>      Pemeriksaan terhadap isi dan penggunaan  kata, kalimat, ejaan, dan</a:t>
            </a:r>
          </a:p>
          <a:p>
            <a:r>
              <a:rPr lang="id-ID" dirty="0"/>
              <a:t>      tanda baca.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99132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Pertimbangan dalam memilih topik</a:t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 </a:t>
            </a:r>
          </a:p>
          <a:p>
            <a:r>
              <a:rPr lang="id-ID" dirty="0" smtClean="0"/>
              <a:t>      </a:t>
            </a:r>
            <a:r>
              <a:rPr lang="id-ID" dirty="0"/>
              <a:t>(a) topik harus bermanfaat</a:t>
            </a:r>
          </a:p>
          <a:p>
            <a:r>
              <a:rPr lang="id-ID" dirty="0"/>
              <a:t>      (b) menarik dan sesuai dengan minat penulis</a:t>
            </a:r>
          </a:p>
          <a:p>
            <a:r>
              <a:rPr lang="id-ID" dirty="0"/>
              <a:t>      (c) topik harus dikuasai penulis</a:t>
            </a:r>
          </a:p>
          <a:p>
            <a:r>
              <a:rPr lang="id-ID" dirty="0"/>
              <a:t>      (d) tersedia sumber-sumber informasi dan bacaan</a:t>
            </a:r>
          </a:p>
          <a:p>
            <a:r>
              <a:rPr lang="id-ID" dirty="0"/>
              <a:t> 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18882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Kerangka Makalah</a:t>
            </a:r>
            <a:br>
              <a:rPr lang="id-ID" dirty="0"/>
            </a:br>
            <a:r>
              <a:rPr lang="id-ID" dirty="0"/>
              <a:t> </a:t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BAB </a:t>
            </a:r>
            <a:r>
              <a:rPr lang="id-ID" dirty="0"/>
              <a:t>I   PENDAHULUAN</a:t>
            </a:r>
          </a:p>
          <a:p>
            <a:r>
              <a:rPr lang="id-ID" dirty="0"/>
              <a:t>1.1 Latar </a:t>
            </a:r>
            <a:r>
              <a:rPr lang="id-ID" dirty="0" smtClean="0"/>
              <a:t>Belakang</a:t>
            </a:r>
          </a:p>
          <a:p>
            <a:r>
              <a:rPr lang="id-ID" dirty="0"/>
              <a:t>Pada bagian ini diungkapkan hal-hal yangmelatarbelakangi pembuatan makalah atau karya tulis.Bagian ini mengungkapkan landasan pemikiran pemilihan judul atau permasalahan yang akan ditulis.</a:t>
            </a:r>
          </a:p>
          <a:p>
            <a:endParaRPr lang="id-ID" dirty="0"/>
          </a:p>
          <a:p>
            <a:r>
              <a:rPr lang="id-ID" dirty="0"/>
              <a:t>1.2 </a:t>
            </a:r>
            <a:r>
              <a:rPr lang="id-ID" dirty="0" smtClean="0"/>
              <a:t>Permasalahan</a:t>
            </a:r>
          </a:p>
          <a:p>
            <a:r>
              <a:rPr lang="id-ID" dirty="0"/>
              <a:t>Bagian ini mengungkapkan cakupan masalah yang akan dibahas. Masalah yang terlalu luas harus dibatasi supaya pembahasan lebih terfokus.Pembatasan juga dapat berisi</a:t>
            </a:r>
          </a:p>
          <a:p>
            <a:r>
              <a:rPr lang="id-ID" dirty="0"/>
              <a:t>penjelasan tentang peristilahan yang digunakan dalam karya tulis.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08075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/>
              <a:t>1.3 Tujuan</a:t>
            </a:r>
          </a:p>
          <a:p>
            <a:r>
              <a:rPr lang="id-ID" dirty="0"/>
              <a:t>Bagian ini mengungkapkan tujuan yangingin dicapai melalui karya tulis tersebut</a:t>
            </a:r>
          </a:p>
          <a:p>
            <a:r>
              <a:rPr lang="id-ID" dirty="0" smtClean="0"/>
              <a:t>1.4 </a:t>
            </a:r>
            <a:r>
              <a:rPr lang="id-ID" dirty="0"/>
              <a:t>Manfaat</a:t>
            </a:r>
          </a:p>
          <a:p>
            <a:r>
              <a:rPr lang="id-ID" dirty="0"/>
              <a:t>1.5 metode pengumpulan </a:t>
            </a:r>
            <a:r>
              <a:rPr lang="id-ID" dirty="0" smtClean="0"/>
              <a:t>data</a:t>
            </a:r>
          </a:p>
          <a:p>
            <a:r>
              <a:rPr lang="id-ID" dirty="0"/>
              <a:t>Bagian ini menjelaskan berbagai teknik yang digunakan dalam pengumpulan data untuk penyusunan karya tulis tersebut.Pengumpulan data dapat dilakukan melalui pengamatan, angket, wawancara, dan membaca buku.</a:t>
            </a:r>
          </a:p>
          <a:p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673606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1.6  Definisi operasional </a:t>
            </a:r>
          </a:p>
          <a:p>
            <a:r>
              <a:rPr lang="id-ID" dirty="0"/>
              <a:t>Pada bagian ini penulis dapat menjelaskan definisi dari fariabel yang dipakai dalam tulisan. Definisi operasional bersifat teknis, artinya istilah tersebut yang dipakai dalam makalah tersebut.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62603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BAB II  PEMBAHASAN</a:t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Berisi </a:t>
            </a:r>
            <a:r>
              <a:rPr lang="id-ID" dirty="0"/>
              <a:t>uraian yang menjawab rumusan masalah secara terperinci didasarkan atas data-data dan informasi dari berbagai sumber.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91043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BAB III PENUTUP</a:t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3.1 </a:t>
            </a:r>
            <a:r>
              <a:rPr lang="id-ID" dirty="0"/>
              <a:t>Simpulan</a:t>
            </a:r>
          </a:p>
          <a:p>
            <a:r>
              <a:rPr lang="id-ID" dirty="0" smtClean="0"/>
              <a:t>3.2 Saran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1361272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</TotalTime>
  <Words>509</Words>
  <Application>Microsoft Office PowerPoint</Application>
  <PresentationFormat>Widescreen</PresentationFormat>
  <Paragraphs>54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Wisp</vt:lpstr>
      <vt:lpstr>Makalah sebagai Sebuah Bentuk Karya Ilmiah </vt:lpstr>
      <vt:lpstr>Tahap-tahap Penyusunan Makalah </vt:lpstr>
      <vt:lpstr>PowerPoint Presentation</vt:lpstr>
      <vt:lpstr>Pertimbangan dalam memilih topik </vt:lpstr>
      <vt:lpstr>Kerangka Makalah   </vt:lpstr>
      <vt:lpstr>PowerPoint Presentation</vt:lpstr>
      <vt:lpstr>PowerPoint Presentation</vt:lpstr>
      <vt:lpstr>BAB II  PEMBAHASAN </vt:lpstr>
      <vt:lpstr>BAB III PENUTUP </vt:lpstr>
      <vt:lpstr>DAFTAR PUSTAKA 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Makalah sebagai Sebuah Bentuk Karya Ilmiah</dc:title>
  <dc:creator>User</dc:creator>
  <cp:lastModifiedBy>User</cp:lastModifiedBy>
  <cp:revision>2</cp:revision>
  <dcterms:created xsi:type="dcterms:W3CDTF">2018-03-27T16:45:25Z</dcterms:created>
  <dcterms:modified xsi:type="dcterms:W3CDTF">2018-03-27T16:59:28Z</dcterms:modified>
</cp:coreProperties>
</file>