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57" r:id="rId4"/>
    <p:sldId id="258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E7DEE11-E721-4639-B8EA-5D4D66B54BF0}" type="datetimeFigureOut">
              <a:rPr lang="id-ID" smtClean="0"/>
              <a:t>08/09/2022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AE200D-1903-4BE4-9DE4-781B3BD1E68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1124744"/>
            <a:ext cx="6172200" cy="1894362"/>
          </a:xfrm>
        </p:spPr>
        <p:txBody>
          <a:bodyPr>
            <a:normAutofit/>
          </a:bodyPr>
          <a:lstStyle/>
          <a:p>
            <a:r>
              <a:rPr lang="id-ID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Analisis situasi wilayah untuk program penyuluhan </a:t>
            </a:r>
            <a:r>
              <a:rPr lang="id-ID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pertanian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882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071813" y="142875"/>
            <a:ext cx="2857500" cy="857250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</a:p>
        </p:txBody>
      </p:sp>
      <p:sp>
        <p:nvSpPr>
          <p:cNvPr id="7" name="Down Arrow 6"/>
          <p:cNvSpPr/>
          <p:nvPr/>
        </p:nvSpPr>
        <p:spPr>
          <a:xfrm>
            <a:off x="3929063" y="1071563"/>
            <a:ext cx="1252537" cy="500062"/>
          </a:xfrm>
          <a:prstGeom prst="downArrow">
            <a:avLst>
              <a:gd name="adj1" fmla="val 50000"/>
              <a:gd name="adj2" fmla="val 41813"/>
            </a:avLst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71625" y="1643062"/>
            <a:ext cx="6143625" cy="1314448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 wilayah dikatakan mempunyai masalah kalau ada fakta yang </a:t>
            </a:r>
            <a:r>
              <a:rPr lang="id-ID" sz="20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belum memuaskan</a:t>
            </a:r>
            <a:r>
              <a:rPr lang="id-ID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atau fakta tersebut belum sesuai dengan </a:t>
            </a:r>
            <a:r>
              <a:rPr lang="id-ID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diinginkan/harapan</a:t>
            </a:r>
            <a:endParaRPr lang="id-ID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3907929" y="3026964"/>
            <a:ext cx="1357312" cy="414337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399159" y="3507580"/>
            <a:ext cx="4500562" cy="695325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 perbedaan antara data aktual dan potensial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3886200" y="4272359"/>
            <a:ext cx="1428750" cy="357187"/>
          </a:xfrm>
          <a:prstGeom prst="downArrow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500312" y="4683521"/>
            <a:ext cx="4143375" cy="5715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Faktor-Faktor Penyebab Fakta tidak memuaskan (masalah)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93082" y="5735637"/>
            <a:ext cx="3414986" cy="5715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Prilaku dan Non </a:t>
            </a:r>
            <a:r>
              <a:rPr lang="id-ID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Prilaku</a:t>
            </a:r>
            <a:endParaRPr lang="id-ID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3905647" y="5322093"/>
            <a:ext cx="1428750" cy="357188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80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21" y="3588543"/>
            <a:ext cx="2047875" cy="30718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171" y="3983831"/>
            <a:ext cx="2300288" cy="26765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16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6799"/>
            <a:ext cx="8003232" cy="706090"/>
          </a:xfrm>
        </p:spPr>
        <p:txBody>
          <a:bodyPr>
            <a:normAutofit/>
          </a:bodyPr>
          <a:lstStyle/>
          <a:p>
            <a:r>
              <a:rPr lang="id-ID" dirty="0" smtClean="0"/>
              <a:t>MASALAH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8640960" cy="5217443"/>
          </a:xfrm>
        </p:spPr>
        <p:txBody>
          <a:bodyPr>
            <a:normAutofit/>
          </a:bodyPr>
          <a:lstStyle/>
          <a:p>
            <a:r>
              <a:rPr lang="id-ID" sz="2400" dirty="0" smtClean="0"/>
              <a:t>Masalah adalah faktor-faktor penyebab keadaan tidak memuaskan atau hal-hal yang tidak dikehendaki (Mardikanto, 1993). Untuk mengidentifikasi masalah dapat dilakukan dengan menganalisis kesenjangan antara: </a:t>
            </a:r>
          </a:p>
          <a:p>
            <a:r>
              <a:rPr lang="id-ID" sz="2400" dirty="0" smtClean="0"/>
              <a:t>1. data potensial dengan data aktual; </a:t>
            </a:r>
          </a:p>
          <a:p>
            <a:r>
              <a:rPr lang="id-ID" sz="2400" dirty="0" smtClean="0"/>
              <a:t>2. keadaan yang ingin dicapai dengan keadaan yang sudah dicapai; </a:t>
            </a:r>
          </a:p>
          <a:p>
            <a:r>
              <a:rPr lang="id-ID" sz="2400" dirty="0" smtClean="0"/>
              <a:t>3. teknologi yang seharusnya dilakukan dengan teknologi yang sudah diterapkan; </a:t>
            </a:r>
          </a:p>
          <a:p>
            <a:r>
              <a:rPr lang="id-ID" sz="2400" dirty="0" smtClean="0"/>
              <a:t>4. peraturan yang seharusnya dilaksanakan dengan kenyataan yang dijumpai. 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78910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09600"/>
            <a:ext cx="923301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Menurut William Pounds dalam Mardikanto (1993), ada empat kondisi</a:t>
            </a:r>
          </a:p>
          <a:p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penyebab masalah, yaitu apabila:</a:t>
            </a:r>
          </a:p>
          <a:p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1. terjadi penyimpangan dengan pengalaman masa lalu atau ada kondisi baru yang berbeda dengan kondisi yang biasa dihadapi;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2. terjadi penyimpangan antara rencana/harapan dengan kenyataan yang ada;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3. ada orang luar yang membawa masalah baru kepada sistem sosial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yang bersangkutan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; dan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4. ada pesaing yang dirasakan akan membahayakan/mengurangi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kepuasan yang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telah dinikmati.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52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404665"/>
            <a:ext cx="7546032" cy="5904696"/>
          </a:xfrm>
        </p:spPr>
        <p:txBody>
          <a:bodyPr>
            <a:normAutofit/>
          </a:bodyPr>
          <a:lstStyle/>
          <a:p>
            <a:r>
              <a:rPr lang="id-ID" sz="2400" dirty="0"/>
              <a:t>Adapun masalah yang dipilih untuk diperbaiki dapat dilakukan melalui tahapan berikut. </a:t>
            </a:r>
            <a:endParaRPr lang="id-ID" sz="2400" dirty="0" smtClean="0"/>
          </a:p>
          <a:p>
            <a:r>
              <a:rPr lang="id-ID" sz="2400" dirty="0" smtClean="0"/>
              <a:t>1</a:t>
            </a:r>
            <a:r>
              <a:rPr lang="id-ID" sz="2400" dirty="0"/>
              <a:t>. Menyangkut kebutuhan nyata (real needs). </a:t>
            </a:r>
            <a:endParaRPr lang="id-ID" sz="2400" dirty="0" smtClean="0"/>
          </a:p>
          <a:p>
            <a:r>
              <a:rPr lang="id-ID" sz="2400" dirty="0" smtClean="0"/>
              <a:t>2</a:t>
            </a:r>
            <a:r>
              <a:rPr lang="id-ID" sz="2400" dirty="0"/>
              <a:t>. Harus segera diupayakan pemecahannya. </a:t>
            </a:r>
            <a:endParaRPr lang="id-ID" sz="2400" dirty="0" smtClean="0"/>
          </a:p>
          <a:p>
            <a:r>
              <a:rPr lang="id-ID" sz="2400" dirty="0" smtClean="0"/>
              <a:t>3</a:t>
            </a:r>
            <a:r>
              <a:rPr lang="id-ID" sz="2400" dirty="0"/>
              <a:t>. Bersifat strategis, yang berkaitan dengan banyak hal ditangani secara terpadu berpengaruh besar demi keberhasilan pembangunan pertanian. </a:t>
            </a:r>
          </a:p>
        </p:txBody>
      </p:sp>
    </p:spTree>
    <p:extLst>
      <p:ext uri="{BB962C8B-B14F-4D97-AF65-F5344CB8AC3E}">
        <p14:creationId xmlns:p14="http://schemas.microsoft.com/office/powerpoint/2010/main" val="25067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331640" y="575568"/>
            <a:ext cx="6480720" cy="6429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435280" cy="5472608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tercapainya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terjadinya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faktual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lain:</a:t>
            </a:r>
          </a:p>
          <a:p>
            <a:pPr marL="725488" algn="just">
              <a:buFont typeface="Wingdings" pitchFamily="2" charset="2"/>
              <a:buChar char="Ø"/>
              <a:defRPr/>
            </a:pP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adopsi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inovasi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yakin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usahanya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/>
              <a:t>Contohnya, sebagian besar (80%) petani pelaksana Supra Insus di WKBPP ”A” belum yakin terhadap kemampuan ZPT/PPC dapat meningkatkan </a:t>
            </a:r>
            <a:r>
              <a:rPr lang="id-ID" sz="2400" dirty="0" smtClean="0"/>
              <a:t>produksi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2607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390956"/>
            <a:ext cx="7848872" cy="6453336"/>
          </a:xfrm>
        </p:spPr>
        <p:txBody>
          <a:bodyPr>
            <a:noAutofit/>
          </a:bodyPr>
          <a:lstStyle/>
          <a:p>
            <a:pPr marL="885508" indent="-342900" algn="just">
              <a:buFont typeface="Wingdings" pitchFamily="2" charset="2"/>
              <a:buChar char="Ø"/>
              <a:defRPr/>
            </a:pP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ketersediaan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sarana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prasarana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pelaku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pelaku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ketersediaan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benih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bibit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modal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Contohnya, sebagian besar (80%) petani pelaksana Supra Insus di WKBPP ”A” belum yakin terhadap kemampuan ZPT/PPC dapat meningkatkan produksi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A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Dari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sekian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diidentifikasi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dibuat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pemeringkatan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prioritas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urutan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prioritas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identifikasi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penentu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AU" sz="2400" i="1" dirty="0">
                <a:latin typeface="Times New Roman" pitchFamily="18" charset="0"/>
                <a:cs typeface="Times New Roman" pitchFamily="18" charset="0"/>
              </a:rPr>
              <a:t>impact point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pemeringkatan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>
                <a:latin typeface="Times New Roman" pitchFamily="18" charset="0"/>
                <a:cs typeface="Times New Roman" pitchFamily="18" charset="0"/>
              </a:rPr>
              <a:t>lainnya</a:t>
            </a:r>
            <a:endParaRPr lang="en-AU" sz="2400" dirty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26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442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Analisis situasi wilayah untuk program penyuluhan pertanian</vt:lpstr>
      <vt:lpstr>PowerPoint Presentation</vt:lpstr>
      <vt:lpstr>MASALAH </vt:lpstr>
      <vt:lpstr>PowerPoint Presentation</vt:lpstr>
      <vt:lpstr>PowerPoint Presentation</vt:lpstr>
      <vt:lpstr>PERMASALAHAN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</cp:revision>
  <dcterms:created xsi:type="dcterms:W3CDTF">2022-09-07T23:49:23Z</dcterms:created>
  <dcterms:modified xsi:type="dcterms:W3CDTF">2022-09-08T08:54:59Z</dcterms:modified>
</cp:coreProperties>
</file>