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2" r:id="rId6"/>
    <p:sldId id="263" r:id="rId7"/>
    <p:sldId id="264" r:id="rId8"/>
    <p:sldId id="265" r:id="rId9"/>
    <p:sldId id="266" r:id="rId10"/>
    <p:sldId id="260"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dirty="0"/>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dirty="0"/>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3/27/2018</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dirty="0"/>
              <a:t>3/27/2018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3/27/2018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3/27/2018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3/27/2018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dirty="0"/>
              <a:t>3/27/2018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3/27/2018</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pakarkomunikasi.com/tata-cara-penulisan-karya-ilmiah"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id-ID" dirty="0" smtClean="0"/>
              <a:t>Menulis Karya Ilmiah</a:t>
            </a:r>
            <a:endParaRPr lang="id-ID" dirty="0"/>
          </a:p>
        </p:txBody>
      </p:sp>
      <p:sp>
        <p:nvSpPr>
          <p:cNvPr id="3" name="Subtitle 2"/>
          <p:cNvSpPr>
            <a:spLocks noGrp="1"/>
          </p:cNvSpPr>
          <p:nvPr>
            <p:ph type="subTitle" idx="1"/>
          </p:nvPr>
        </p:nvSpPr>
        <p:spPr/>
        <p:txBody>
          <a:bodyPr/>
          <a:lstStyle/>
          <a:p>
            <a:endParaRPr lang="id-ID"/>
          </a:p>
        </p:txBody>
      </p:sp>
    </p:spTree>
    <p:extLst>
      <p:ext uri="{BB962C8B-B14F-4D97-AF65-F5344CB8AC3E}">
        <p14:creationId xmlns:p14="http://schemas.microsoft.com/office/powerpoint/2010/main" val="32464226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Karya ilmiah memiliki beberapa ciri khusus, diantaranya adalah :</a:t>
            </a:r>
          </a:p>
        </p:txBody>
      </p:sp>
      <p:sp>
        <p:nvSpPr>
          <p:cNvPr id="3" name="Content Placeholder 2"/>
          <p:cNvSpPr>
            <a:spLocks noGrp="1"/>
          </p:cNvSpPr>
          <p:nvPr>
            <p:ph idx="1"/>
          </p:nvPr>
        </p:nvSpPr>
        <p:spPr/>
        <p:txBody>
          <a:bodyPr/>
          <a:lstStyle/>
          <a:p>
            <a:pPr lvl="0"/>
            <a:r>
              <a:rPr lang="id-ID" dirty="0"/>
              <a:t>Karya ilmiah menyajikan fakta-fakta yang dapat dipertanggungjawabkan.</a:t>
            </a:r>
          </a:p>
          <a:p>
            <a:pPr lvl="0"/>
            <a:r>
              <a:rPr lang="id-ID" dirty="0"/>
              <a:t>Karya ilmiah disajikan dengan menggunakan bahasa baku.</a:t>
            </a:r>
          </a:p>
          <a:p>
            <a:pPr lvl="0"/>
            <a:r>
              <a:rPr lang="id-ID" dirty="0"/>
              <a:t>Karya ilmiah ditulis secara jujur dan akurat.</a:t>
            </a:r>
          </a:p>
          <a:p>
            <a:pPr lvl="0"/>
            <a:r>
              <a:rPr lang="id-ID" dirty="0"/>
              <a:t>Karya ilmiah disusun secara sistematis, konseptual, dan prosedural.</a:t>
            </a:r>
          </a:p>
          <a:p>
            <a:pPr lvl="0"/>
            <a:r>
              <a:rPr lang="id-ID" dirty="0"/>
              <a:t>Penyimpulan karya ilmiah dilakukan berdasarkan fakta-fakta.</a:t>
            </a:r>
          </a:p>
          <a:p>
            <a:endParaRPr lang="id-ID" dirty="0"/>
          </a:p>
        </p:txBody>
      </p:sp>
    </p:spTree>
    <p:extLst>
      <p:ext uri="{BB962C8B-B14F-4D97-AF65-F5344CB8AC3E}">
        <p14:creationId xmlns:p14="http://schemas.microsoft.com/office/powerpoint/2010/main" val="1776523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Telah disebutkan sebelumnya bahwa penulisan karya ilmiah tidaklah sembarangan. Pada umumnya, karya ilmiah ditulis dengan menggunakan jenis dan ukuran kertas tertentu. Adapun jenis dan ukuran kertas yang umum digunakan dalam penulisan karya ilmiah adalah kertas HVS berukuran A4 80 gram. Pengetikan karya ilmiah hanya pada satu sisi kertas atau tidak diketik bolak balik. Sementara itu, jenis dan ukuran huruf yang digunakan dalam karya ilmiah adalah jenis huruf Times New Roman dengan ukuran 12.</a:t>
            </a:r>
          </a:p>
          <a:p>
            <a:endParaRPr lang="id-ID" dirty="0"/>
          </a:p>
        </p:txBody>
      </p:sp>
    </p:spTree>
    <p:extLst>
      <p:ext uri="{BB962C8B-B14F-4D97-AF65-F5344CB8AC3E}">
        <p14:creationId xmlns:p14="http://schemas.microsoft.com/office/powerpoint/2010/main" val="26173610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Kemampuan menulis karya ilmiah menjadi sangat penting sebagai wujud pemahaman kita tentang permasalahan atau kajian ilmu yang kita pelajari. Melalui penulisan karya ilmiah, berbagai konsep, teori atau gagasan baru lahir dan dapat dikaji kembali secara ilmiah. Hal ini sekaligus sebagai penanda semakin berkembangnya ilmu yang dipelajari.</a:t>
            </a:r>
          </a:p>
          <a:p>
            <a:endParaRPr lang="id-ID" dirty="0"/>
          </a:p>
        </p:txBody>
      </p:sp>
    </p:spTree>
    <p:extLst>
      <p:ext uri="{BB962C8B-B14F-4D97-AF65-F5344CB8AC3E}">
        <p14:creationId xmlns:p14="http://schemas.microsoft.com/office/powerpoint/2010/main" val="11492692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Menulis sebuah karya ilmiah tidak dapat dilakukan sembarangan. Terdapat beberapa</a:t>
            </a:r>
            <a:r>
              <a:rPr lang="id-ID" dirty="0">
                <a:hlinkClick r:id="rId2"/>
              </a:rPr>
              <a:t> tata cara penulisan karya ilmiah</a:t>
            </a:r>
            <a:r>
              <a:rPr lang="id-ID" dirty="0"/>
              <a:t> atau teknik penulisan karya ilmiah yang perlu dipahami dan diterapkan dalam menulis karya ilmiah. Sebelum mengetahui lebih lanjut beberapa teknik penulisan ilmiah, ada baiknya kita pahami terlebih dahulu apa yang dimaksud dengan karya ilmiah.</a:t>
            </a:r>
          </a:p>
          <a:p>
            <a:endParaRPr lang="id-ID" dirty="0"/>
          </a:p>
        </p:txBody>
      </p:sp>
    </p:spTree>
    <p:extLst>
      <p:ext uri="{BB962C8B-B14F-4D97-AF65-F5344CB8AC3E}">
        <p14:creationId xmlns:p14="http://schemas.microsoft.com/office/powerpoint/2010/main" val="4071263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t>Pengertian</a:t>
            </a:r>
            <a:r>
              <a:rPr lang="id-ID" dirty="0"/>
              <a:t/>
            </a:r>
            <a:br>
              <a:rPr lang="id-ID" dirty="0"/>
            </a:br>
            <a:endParaRPr lang="id-ID" dirty="0"/>
          </a:p>
        </p:txBody>
      </p:sp>
      <p:sp>
        <p:nvSpPr>
          <p:cNvPr id="3" name="Content Placeholder 2"/>
          <p:cNvSpPr>
            <a:spLocks noGrp="1"/>
          </p:cNvSpPr>
          <p:nvPr>
            <p:ph idx="1"/>
          </p:nvPr>
        </p:nvSpPr>
        <p:spPr/>
        <p:txBody>
          <a:bodyPr/>
          <a:lstStyle/>
          <a:p>
            <a:r>
              <a:rPr lang="id-ID" dirty="0" smtClean="0"/>
              <a:t>Pengertian </a:t>
            </a:r>
            <a:r>
              <a:rPr lang="id-ID" dirty="0"/>
              <a:t>karya ilmiah telah banyak dirumuskan oleh para ahli. Menurut Brotowidjoyo (1985) dalam Arifin (2008 : 2) yang dimaksud dengan karya ilmiah adalah karangan ilmu pengetahuan yang menyajikan fakta dan ditulis menurut metodologi penulisan yang baik dan benar. </a:t>
            </a:r>
          </a:p>
          <a:p>
            <a:endParaRPr lang="id-ID" dirty="0"/>
          </a:p>
        </p:txBody>
      </p:sp>
    </p:spTree>
    <p:extLst>
      <p:ext uri="{BB962C8B-B14F-4D97-AF65-F5344CB8AC3E}">
        <p14:creationId xmlns:p14="http://schemas.microsoft.com/office/powerpoint/2010/main" val="2160082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Karya ilmiah terbentuk dari kata “karya” dan “ilmiah”. Karya berarti kerja dan hasil kerja dan ilmiah berari bersifat ilmu. Dengan demikian karya ilmiah berarti kerja atau hasil kerja berdasarkan ilmu atau kerja yang bersifat ilmu. Ilmu merupakan pengetahuan yang diperoleh berdasarkan metode-metode ilmiah. Metode ilmiah dilakukan untuk mendapatkan kebenaran ilmiah. Oleh karena itu, karya ilmiah harus berisi kebenaran ilmiah. Jadi, karya ilmiah adalah karya yang disusun dengan menggunakan metode ilmiah untuk mendapatkan kebenaran ilmiah.</a:t>
            </a:r>
          </a:p>
          <a:p>
            <a:endParaRPr lang="id-ID" dirty="0"/>
          </a:p>
        </p:txBody>
      </p:sp>
    </p:spTree>
    <p:extLst>
      <p:ext uri="{BB962C8B-B14F-4D97-AF65-F5344CB8AC3E}">
        <p14:creationId xmlns:p14="http://schemas.microsoft.com/office/powerpoint/2010/main" val="3468156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Kebenaran ilmiah akan tercapai apabila diperoleh dari pemikiran yang rasional (logis) dan dapat dibuktikan secara empiris. Pemikiran yang rasional merpakan pemikiran yang disertai dengan penalaran yang logis (diterima akal sehat). Penalaran yang ilmiah harus di sertai dengan informasi (pengetahuan) yang tepercaya. Sedangkan empiris maksudnya pemikiran yang disertai dengan bukti-bukti dan fakta-fakta.</a:t>
            </a:r>
          </a:p>
          <a:p>
            <a:endParaRPr lang="id-ID" dirty="0"/>
          </a:p>
        </p:txBody>
      </p:sp>
    </p:spTree>
    <p:extLst>
      <p:ext uri="{BB962C8B-B14F-4D97-AF65-F5344CB8AC3E}">
        <p14:creationId xmlns:p14="http://schemas.microsoft.com/office/powerpoint/2010/main" val="3376838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B.     Karakteristik Karya Ilmiah</a:t>
            </a:r>
            <a:br>
              <a:rPr lang="id-ID" dirty="0"/>
            </a:br>
            <a:endParaRPr lang="id-ID" dirty="0"/>
          </a:p>
        </p:txBody>
      </p:sp>
      <p:sp>
        <p:nvSpPr>
          <p:cNvPr id="3" name="Content Placeholder 2"/>
          <p:cNvSpPr>
            <a:spLocks noGrp="1"/>
          </p:cNvSpPr>
          <p:nvPr>
            <p:ph idx="1"/>
          </p:nvPr>
        </p:nvSpPr>
        <p:spPr/>
        <p:txBody>
          <a:bodyPr>
            <a:normAutofit/>
          </a:bodyPr>
          <a:lstStyle/>
          <a:p>
            <a:r>
              <a:rPr lang="id-ID" dirty="0" smtClean="0"/>
              <a:t>Sesuai </a:t>
            </a:r>
            <a:r>
              <a:rPr lang="id-ID" dirty="0"/>
              <a:t>dengan uraian di atas, karya ilmiah berkarakteristik:</a:t>
            </a:r>
          </a:p>
          <a:p>
            <a:r>
              <a:rPr lang="id-ID" dirty="0"/>
              <a:t>a.       objektif, artinya karya ilmiah harus relistis, apa adanya, sesuai objeknya, tidak ada rekayasa, dan tidak pula memasukkan unsure-unsur subjektivitas penulis,</a:t>
            </a:r>
          </a:p>
          <a:p>
            <a:r>
              <a:rPr lang="id-ID" dirty="0"/>
              <a:t>b.      faktual, artinya karya ilmiah harus didasarkan pada fakta dan dapat pula dibuktikan,</a:t>
            </a:r>
          </a:p>
          <a:p>
            <a:r>
              <a:rPr lang="id-ID" dirty="0"/>
              <a:t>c.       rasional dan logis, artinya karya ilmiah harus dapat diterima secara akal dan berisi penalaran-penalaran ilmia,</a:t>
            </a:r>
          </a:p>
          <a:p>
            <a:endParaRPr lang="id-ID" dirty="0"/>
          </a:p>
        </p:txBody>
      </p:sp>
    </p:spTree>
    <p:extLst>
      <p:ext uri="{BB962C8B-B14F-4D97-AF65-F5344CB8AC3E}">
        <p14:creationId xmlns:p14="http://schemas.microsoft.com/office/powerpoint/2010/main" val="775265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lstStyle/>
          <a:p>
            <a:r>
              <a:rPr lang="id-ID" dirty="0"/>
              <a:t>d.  </a:t>
            </a:r>
            <a:r>
              <a:rPr lang="id-ID" dirty="0" smtClean="0"/>
              <a:t> </a:t>
            </a:r>
            <a:r>
              <a:rPr lang="id-ID" dirty="0"/>
              <a:t>ilmiah, artinya karya ilmiah harus didasarkan pada bidang keilmuan dan prosedur ilmiah,</a:t>
            </a:r>
          </a:p>
          <a:p>
            <a:r>
              <a:rPr lang="id-ID" dirty="0"/>
              <a:t>e.  </a:t>
            </a:r>
            <a:r>
              <a:rPr lang="id-ID" dirty="0" smtClean="0"/>
              <a:t> </a:t>
            </a:r>
            <a:r>
              <a:rPr lang="id-ID" dirty="0"/>
              <a:t>sistematis, artinya karya ilmiah harus disusun dengan menggunakan sistematika yang baik, dan</a:t>
            </a:r>
          </a:p>
          <a:p>
            <a:r>
              <a:rPr lang="id-ID" dirty="0"/>
              <a:t>f.  </a:t>
            </a:r>
            <a:r>
              <a:rPr lang="id-ID" dirty="0" smtClean="0"/>
              <a:t> </a:t>
            </a:r>
            <a:r>
              <a:rPr lang="id-ID" dirty="0"/>
              <a:t>manfaat, artinya karya ilmiah harus mempunyai manfaat untuk pengembangan ilmu pengetahuan secara teoritis dan pihak-pihak yang memerlukan, bahkan bermanfaat secara universal, dan bermanfaat praktis,</a:t>
            </a:r>
          </a:p>
          <a:p>
            <a:r>
              <a:rPr lang="id-ID" dirty="0"/>
              <a:t> </a:t>
            </a:r>
          </a:p>
          <a:p>
            <a:endParaRPr lang="id-ID" dirty="0"/>
          </a:p>
        </p:txBody>
      </p:sp>
    </p:spTree>
    <p:extLst>
      <p:ext uri="{BB962C8B-B14F-4D97-AF65-F5344CB8AC3E}">
        <p14:creationId xmlns:p14="http://schemas.microsoft.com/office/powerpoint/2010/main" val="24310899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    Pola Pikir dalam Penulisan Karya Ilmiah</a:t>
            </a:r>
            <a:br>
              <a:rPr lang="id-ID" dirty="0"/>
            </a:br>
            <a:endParaRPr lang="id-ID" dirty="0"/>
          </a:p>
        </p:txBody>
      </p:sp>
      <p:sp>
        <p:nvSpPr>
          <p:cNvPr id="3" name="Content Placeholder 2"/>
          <p:cNvSpPr>
            <a:spLocks noGrp="1"/>
          </p:cNvSpPr>
          <p:nvPr>
            <p:ph idx="1"/>
          </p:nvPr>
        </p:nvSpPr>
        <p:spPr/>
        <p:txBody>
          <a:bodyPr>
            <a:normAutofit fontScale="85000" lnSpcReduction="20000"/>
          </a:bodyPr>
          <a:lstStyle/>
          <a:p>
            <a:r>
              <a:rPr lang="id-ID" dirty="0"/>
              <a:t> </a:t>
            </a:r>
          </a:p>
          <a:p>
            <a:r>
              <a:rPr lang="id-ID" dirty="0"/>
              <a:t>Pola piker dalam karya ilmiah memunyai peranan yang sangat penting karena sebuah karya ilmiah selalu didasarkan pada hasil berpikir ilmiah. Pola pikir dalam karya ilmiah dipilah menjadi dua, yaitu pola pikir bersifat deduksi (cara berpikir deduktif) dan pola pikiri induksi (cara berpikir deduktif). Pola pikir deduktif merupakan pola pikir ilmiah yang didahului dengan pernyataan umum yang berupa kesimpulan terhadap suatu objek atau pernyataan teoritis dari sebuah teori tertentu kemudian ditindajlanjuti dengan pernyataan khusus yang diperoleh dari analisis objek, argument-argumen, bukti-bukti, dan hal lain yang aktual, realistis, dan logis.</a:t>
            </a:r>
          </a:p>
          <a:p>
            <a:r>
              <a:rPr lang="id-ID" dirty="0"/>
              <a:t> </a:t>
            </a:r>
          </a:p>
          <a:p>
            <a:r>
              <a:rPr lang="id-ID" dirty="0"/>
              <a:t>Sedangkan pola pikir induktif merupakan pola pikir yang didahului dengan pernyataan khusus yaitu hal yang bersifat aktual, realistis, dan objektif kemudian ditarik sebuah pernyataan umum (simpulan).</a:t>
            </a:r>
          </a:p>
          <a:p>
            <a:endParaRPr lang="id-ID" dirty="0"/>
          </a:p>
        </p:txBody>
      </p:sp>
    </p:spTree>
    <p:extLst>
      <p:ext uri="{BB962C8B-B14F-4D97-AF65-F5344CB8AC3E}">
        <p14:creationId xmlns:p14="http://schemas.microsoft.com/office/powerpoint/2010/main" val="1401618518"/>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7</TotalTime>
  <Words>536</Words>
  <Application>Microsoft Office PowerPoint</Application>
  <PresentationFormat>Widescreen</PresentationFormat>
  <Paragraphs>28</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Trebuchet MS</vt:lpstr>
      <vt:lpstr>Berlin</vt:lpstr>
      <vt:lpstr>Menulis Karya Ilmiah</vt:lpstr>
      <vt:lpstr>PowerPoint Presentation</vt:lpstr>
      <vt:lpstr>PowerPoint Presentation</vt:lpstr>
      <vt:lpstr>Pengertian </vt:lpstr>
      <vt:lpstr>PowerPoint Presentation</vt:lpstr>
      <vt:lpstr>PowerPoint Presentation</vt:lpstr>
      <vt:lpstr>B.     Karakteristik Karya Ilmiah </vt:lpstr>
      <vt:lpstr>PowerPoint Presentation</vt:lpstr>
      <vt:lpstr>C.    Pola Pikir dalam Penulisan Karya Ilmiah </vt:lpstr>
      <vt:lpstr>Karya ilmiah memiliki beberapa ciri khusus, diantaranya adalah :</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Menulis Karya Ilmiah</dc:title>
  <dc:creator>User</dc:creator>
  <cp:lastModifiedBy>User</cp:lastModifiedBy>
  <cp:revision>2</cp:revision>
  <dcterms:created xsi:type="dcterms:W3CDTF">2018-03-27T15:58:24Z</dcterms:created>
  <dcterms:modified xsi:type="dcterms:W3CDTF">2018-03-27T16:34:19Z</dcterms:modified>
</cp:coreProperties>
</file>