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63"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80"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BFF7ABB2-2F68-4F31-A730-1E8F6AB2C8B0}"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101103"/>
      </p:ext>
    </p:extLst>
  </p:cSld>
  <p:clrMapOvr>
    <a:masterClrMapping/>
  </p:clrMapOvr>
  <p:extLst>
    <p:ext uri="{DCECCB84-F9BA-43D5-87BE-67443E8EF086}">
      <p15:sldGuideLst xmlns:p15="http://schemas.microsoft.com/office/powerpoint/2012/main" xmlns="">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B63C7F-4C51-45F4-9A94-F280FAE40540}" type="datetimeFigureOut">
              <a:rPr lang="id-ID" smtClean="0"/>
              <a:t>05/10/2020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FF7ABB2-2F68-4F31-A730-1E8F6AB2C8B0}" type="slidenum">
              <a:rPr lang="id-ID" smtClean="0"/>
              <a:t>‹#›</a:t>
            </a:fld>
            <a:endParaRPr lang="id-ID"/>
          </a:p>
        </p:txBody>
      </p:sp>
    </p:spTree>
    <p:extLst>
      <p:ext uri="{BB962C8B-B14F-4D97-AF65-F5344CB8AC3E}">
        <p14:creationId xmlns:p14="http://schemas.microsoft.com/office/powerpoint/2010/main" val="346593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0798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929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spTree>
    <p:extLst>
      <p:ext uri="{BB962C8B-B14F-4D97-AF65-F5344CB8AC3E}">
        <p14:creationId xmlns:p14="http://schemas.microsoft.com/office/powerpoint/2010/main" val="487152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144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86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22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41425"/>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spTree>
    <p:extLst>
      <p:ext uri="{BB962C8B-B14F-4D97-AF65-F5344CB8AC3E}">
        <p14:creationId xmlns:p14="http://schemas.microsoft.com/office/powerpoint/2010/main" val="22332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63C7F-4C51-45F4-9A94-F280FAE40540}" type="datetimeFigureOut">
              <a:rPr lang="id-ID" smtClean="0"/>
              <a:t>05/10/2020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FF7ABB2-2F68-4F31-A730-1E8F6AB2C8B0}"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09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63C7F-4C51-45F4-9A94-F280FAE40540}" type="datetimeFigureOut">
              <a:rPr lang="id-ID" smtClean="0"/>
              <a:t>05/10/2020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FF7ABB2-2F68-4F31-A730-1E8F6AB2C8B0}" type="slidenum">
              <a:rPr lang="id-ID" smtClean="0"/>
              <a:t>‹#›</a:t>
            </a:fld>
            <a:endParaRPr lang="id-ID"/>
          </a:p>
        </p:txBody>
      </p:sp>
    </p:spTree>
    <p:extLst>
      <p:ext uri="{BB962C8B-B14F-4D97-AF65-F5344CB8AC3E}">
        <p14:creationId xmlns:p14="http://schemas.microsoft.com/office/powerpoint/2010/main" val="381564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63C7F-4C51-45F4-9A94-F280FAE40540}" type="datetimeFigureOut">
              <a:rPr lang="id-ID" smtClean="0"/>
              <a:t>05/10/2020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FF7ABB2-2F68-4F31-A730-1E8F6AB2C8B0}"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09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63C7F-4C51-45F4-9A94-F280FAE40540}" type="datetimeFigureOut">
              <a:rPr lang="id-ID" smtClean="0"/>
              <a:t>05/10/2020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FF7ABB2-2F68-4F31-A730-1E8F6AB2C8B0}"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48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63C7F-4C51-45F4-9A94-F280FAE40540}" type="datetimeFigureOut">
              <a:rPr lang="id-ID" smtClean="0"/>
              <a:t>05/10/2020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FF7ABB2-2F68-4F31-A730-1E8F6AB2C8B0}" type="slidenum">
              <a:rPr lang="id-ID" smtClean="0"/>
              <a:t>‹#›</a:t>
            </a:fld>
            <a:endParaRPr lang="id-ID"/>
          </a:p>
        </p:txBody>
      </p:sp>
    </p:spTree>
    <p:extLst>
      <p:ext uri="{BB962C8B-B14F-4D97-AF65-F5344CB8AC3E}">
        <p14:creationId xmlns:p14="http://schemas.microsoft.com/office/powerpoint/2010/main" val="4288555482"/>
      </p:ext>
    </p:extLst>
  </p:cSld>
  <p:clrMapOvr>
    <a:masterClrMapping/>
  </p:clrMapOvr>
  <p:extLst>
    <p:ext uri="{DCECCB84-F9BA-43D5-87BE-67443E8EF086}">
      <p15:sldGuideLst xmlns:p15="http://schemas.microsoft.com/office/powerpoint/2012/main" xmlns="">
        <p15:guide id="1" pos="7200" userDrawn="1">
          <p15:clr>
            <a:srgbClr val="FBAE40"/>
          </p15:clr>
        </p15:guide>
        <p15:guide id="2" pos="54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B63C7F-4C51-45F4-9A94-F280FAE40540}" type="datetimeFigureOut">
              <a:rPr lang="id-ID" smtClean="0"/>
              <a:t>05/10/2020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FF7ABB2-2F68-4F31-A730-1E8F6AB2C8B0}"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478181"/>
      </p:ext>
    </p:extLst>
  </p:cSld>
  <p:clrMapOvr>
    <a:masterClrMapping/>
  </p:clrMapOvr>
  <p:extLst>
    <p:ext uri="{DCECCB84-F9BA-43D5-87BE-67443E8EF086}">
      <p15:sldGuideLst xmlns:p15="http://schemas.microsoft.com/office/powerpoint/2012/main" xmlns="">
        <p15:guide id="1" pos="7200" userDrawn="1">
          <p15:clr>
            <a:srgbClr val="FBAE40"/>
          </p15:clr>
        </p15:guide>
        <p15:guide id="2" pos="54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B63C7F-4C51-45F4-9A94-F280FAE40540}" type="datetimeFigureOut">
              <a:rPr lang="id-ID" smtClean="0"/>
              <a:t>05/10/2020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FF7ABB2-2F68-4F31-A730-1E8F6AB2C8B0}" type="slidenum">
              <a:rPr lang="id-ID" smtClean="0"/>
              <a:t>‹#›</a:t>
            </a:fld>
            <a:endParaRPr lang="id-ID"/>
          </a:p>
        </p:txBody>
      </p:sp>
    </p:spTree>
    <p:extLst>
      <p:ext uri="{BB962C8B-B14F-4D97-AF65-F5344CB8AC3E}">
        <p14:creationId xmlns:p14="http://schemas.microsoft.com/office/powerpoint/2010/main" val="334624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B63C7F-4C51-45F4-9A94-F280FAE40540}" type="datetimeFigureOut">
              <a:rPr lang="id-ID" smtClean="0"/>
              <a:t>05/10/2020</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F7ABB2-2F68-4F31-A730-1E8F6AB2C8B0}" type="slidenum">
              <a:rPr lang="id-ID" smtClean="0"/>
              <a:t>‹#›</a:t>
            </a:fld>
            <a:endParaRPr lang="id-ID"/>
          </a:p>
        </p:txBody>
      </p:sp>
    </p:spTree>
    <p:extLst>
      <p:ext uri="{BB962C8B-B14F-4D97-AF65-F5344CB8AC3E}">
        <p14:creationId xmlns:p14="http://schemas.microsoft.com/office/powerpoint/2010/main" val="234663982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464" userDrawn="1">
          <p15:clr>
            <a:srgbClr val="F26B43"/>
          </p15:clr>
        </p15:guide>
        <p15:guide id="2" pos="5888" userDrawn="1">
          <p15:clr>
            <a:srgbClr val="F26B43"/>
          </p15:clr>
        </p15:guide>
        <p15:guide id="3" pos="6400" userDrawn="1">
          <p15:clr>
            <a:srgbClr val="F26B43"/>
          </p15:clr>
        </p15:guide>
        <p15:guide id="4" pos="9824" userDrawn="1">
          <p15:clr>
            <a:srgbClr val="F26B43"/>
          </p15:clr>
        </p15:guide>
        <p15:guide id="5" pos="320" userDrawn="1">
          <p15:clr>
            <a:srgbClr val="F26B43"/>
          </p15:clr>
        </p15:guide>
        <p15:guide id="6" orient="horz" pos="2160" userDrawn="1">
          <p15:clr>
            <a:srgbClr val="F26B43"/>
          </p15:clr>
        </p15:guide>
        <p15:guide id="7" pos="1848" userDrawn="1">
          <p15:clr>
            <a:srgbClr val="F26B43"/>
          </p15:clr>
        </p15:guide>
        <p15:guide id="8" orient="horz" pos="3960" userDrawn="1">
          <p15:clr>
            <a:srgbClr val="F26B43"/>
          </p15:clr>
        </p15:guide>
        <p15:guide id="9" orient="horz" pos="1536" userDrawn="1">
          <p15:clr>
            <a:srgbClr val="F26B43"/>
          </p15:clr>
        </p15:guide>
        <p15:guide id="10" orient="horz" pos="3840" userDrawn="1">
          <p15:clr>
            <a:srgbClr val="F26B43"/>
          </p15:clr>
        </p15:guide>
        <p15:guide id="11" pos="4416" userDrawn="1">
          <p15:clr>
            <a:srgbClr val="F26B43"/>
          </p15:clr>
        </p15:guide>
        <p15:guide id="12" pos="4800" userDrawn="1">
          <p15:clr>
            <a:srgbClr val="F26B43"/>
          </p15:clr>
        </p15:guide>
        <p15:guide id="13" orient="horz" pos="360" userDrawn="1">
          <p15:clr>
            <a:srgbClr val="F26B43"/>
          </p15:clr>
        </p15:guide>
        <p15:guide id="14" pos="7368" userDrawn="1">
          <p15:clr>
            <a:srgbClr val="F26B43"/>
          </p15:clr>
        </p15:guide>
        <p15:guide id="15"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7D022-0105-4CE3-B17C-D7CDFB12E786}"/>
              </a:ext>
            </a:extLst>
          </p:cNvPr>
          <p:cNvSpPr>
            <a:spLocks noGrp="1"/>
          </p:cNvSpPr>
          <p:nvPr>
            <p:ph type="ctrTitle"/>
          </p:nvPr>
        </p:nvSpPr>
        <p:spPr>
          <a:xfrm>
            <a:off x="3646073" y="1777863"/>
            <a:ext cx="4782310" cy="938833"/>
          </a:xfrm>
        </p:spPr>
        <p:txBody>
          <a:bodyPr>
            <a:normAutofit fontScale="90000"/>
          </a:bodyPr>
          <a:lstStyle/>
          <a:p>
            <a:r>
              <a:rPr lang="id-ID" b="1" dirty="0">
                <a:solidFill>
                  <a:schemeClr val="tx1"/>
                </a:solidFill>
              </a:rPr>
              <a:t>KONSEP DASAR ANTROPOLOGI</a:t>
            </a:r>
            <a:br>
              <a:rPr lang="id-ID" b="1" dirty="0">
                <a:solidFill>
                  <a:schemeClr val="tx1"/>
                </a:solidFill>
              </a:rPr>
            </a:br>
            <a:r>
              <a:rPr lang="id-ID" b="1" dirty="0">
                <a:solidFill>
                  <a:schemeClr val="tx1"/>
                </a:solidFill>
              </a:rPr>
              <a:t/>
            </a:r>
            <a:br>
              <a:rPr lang="id-ID" b="1" dirty="0">
                <a:solidFill>
                  <a:schemeClr val="tx1"/>
                </a:solidFill>
              </a:rPr>
            </a:br>
            <a:r>
              <a:rPr lang="id-ID" b="1" dirty="0">
                <a:solidFill>
                  <a:schemeClr val="tx1"/>
                </a:solidFill>
              </a:rPr>
              <a:t/>
            </a:r>
            <a:br>
              <a:rPr lang="id-ID" b="1" dirty="0">
                <a:solidFill>
                  <a:schemeClr val="tx1"/>
                </a:solidFill>
              </a:rPr>
            </a:br>
            <a:r>
              <a:rPr lang="id-ID" b="1" dirty="0">
                <a:solidFill>
                  <a:schemeClr val="tx1"/>
                </a:solidFill>
              </a:rPr>
              <a:t/>
            </a:r>
            <a:br>
              <a:rPr lang="id-ID" b="1" dirty="0">
                <a:solidFill>
                  <a:schemeClr val="tx1"/>
                </a:solidFill>
              </a:rPr>
            </a:br>
            <a:r>
              <a:rPr lang="id-ID" b="1" dirty="0">
                <a:solidFill>
                  <a:schemeClr val="tx1"/>
                </a:solidFill>
              </a:rPr>
              <a:t/>
            </a:r>
            <a:br>
              <a:rPr lang="id-ID" b="1" dirty="0">
                <a:solidFill>
                  <a:schemeClr val="tx1"/>
                </a:solidFill>
              </a:rPr>
            </a:br>
            <a:r>
              <a:rPr lang="id-ID" b="1" dirty="0">
                <a:solidFill>
                  <a:schemeClr val="tx1"/>
                </a:solidFill>
              </a:rPr>
              <a:t/>
            </a:r>
            <a:br>
              <a:rPr lang="id-ID" b="1" dirty="0">
                <a:solidFill>
                  <a:schemeClr val="tx1"/>
                </a:solidFill>
              </a:rPr>
            </a:br>
            <a:r>
              <a:rPr lang="id-ID" sz="3100" b="1" dirty="0">
                <a:solidFill>
                  <a:schemeClr val="tx1"/>
                </a:solidFill>
                <a:effectLst>
                  <a:outerShdw blurRad="38100" dist="38100" dir="2700000" algn="tl">
                    <a:srgbClr val="000000">
                      <a:alpha val="43137"/>
                    </a:srgbClr>
                  </a:outerShdw>
                </a:effectLst>
              </a:rPr>
              <a:t>Konsep Dasar Antropologi</a:t>
            </a:r>
            <a:endParaRPr lang="id-ID" sz="3100" dirty="0">
              <a:solidFill>
                <a:schemeClr val="tx1"/>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lstStyle/>
          <a:p>
            <a:r>
              <a:rPr lang="en-US" dirty="0" err="1" smtClean="0"/>
              <a:t>Aprilia</a:t>
            </a:r>
            <a:r>
              <a:rPr lang="en-US" dirty="0" smtClean="0"/>
              <a:t> </a:t>
            </a:r>
            <a:r>
              <a:rPr lang="en-US" dirty="0" err="1" smtClean="0"/>
              <a:t>Triaristina</a:t>
            </a:r>
            <a:r>
              <a:rPr lang="en-US" dirty="0" smtClean="0"/>
              <a:t>,.S.</a:t>
            </a:r>
            <a:r>
              <a:rPr lang="en-US" dirty="0" err="1" smtClean="0"/>
              <a:t>Pd</a:t>
            </a:r>
            <a:r>
              <a:rPr lang="en-US" dirty="0" smtClean="0"/>
              <a:t>,.</a:t>
            </a:r>
            <a:r>
              <a:rPr lang="en-US" dirty="0" err="1" smtClean="0"/>
              <a:t>M.Pd</a:t>
            </a:r>
            <a:r>
              <a:rPr lang="en-US" dirty="0" smtClean="0"/>
              <a:t>.</a:t>
            </a:r>
            <a:endParaRPr lang="en-US" dirty="0"/>
          </a:p>
        </p:txBody>
      </p:sp>
    </p:spTree>
    <p:extLst>
      <p:ext uri="{BB962C8B-B14F-4D97-AF65-F5344CB8AC3E}">
        <p14:creationId xmlns:p14="http://schemas.microsoft.com/office/powerpoint/2010/main" val="35032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CF234-9F76-4B7E-9B05-DBC06527FF0E}"/>
              </a:ext>
            </a:extLst>
          </p:cNvPr>
          <p:cNvSpPr>
            <a:spLocks noGrp="1"/>
          </p:cNvSpPr>
          <p:nvPr>
            <p:ph type="title"/>
          </p:nvPr>
        </p:nvSpPr>
        <p:spPr/>
        <p:txBody>
          <a:bodyPr>
            <a:normAutofit fontScale="90000"/>
          </a:bodyPr>
          <a:lstStyle/>
          <a:p>
            <a:r>
              <a:rPr lang="id-ID" b="1" dirty="0"/>
              <a:t>Pengertian Antropologi</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8A6EAC61-D62B-4579-90D6-BB991FBBE22B}"/>
              </a:ext>
            </a:extLst>
          </p:cNvPr>
          <p:cNvSpPr>
            <a:spLocks noGrp="1"/>
          </p:cNvSpPr>
          <p:nvPr>
            <p:ph idx="1"/>
          </p:nvPr>
        </p:nvSpPr>
        <p:spPr/>
        <p:txBody>
          <a:bodyPr>
            <a:normAutofit fontScale="92500" lnSpcReduction="10000"/>
          </a:bodyPr>
          <a:lstStyle/>
          <a:p>
            <a:pPr algn="just"/>
            <a:r>
              <a:rPr lang="id-ID" dirty="0"/>
              <a:t>Antropologi berasal dari bahasa Yunani, Antropologi terdiri dari 2 suku kata yaitu </a:t>
            </a:r>
            <a:r>
              <a:rPr lang="id-ID" i="1" dirty="0"/>
              <a:t>Anthropos</a:t>
            </a:r>
            <a:r>
              <a:rPr lang="id-ID" dirty="0"/>
              <a:t> dan </a:t>
            </a:r>
            <a:r>
              <a:rPr lang="id-ID" i="1" dirty="0"/>
              <a:t>Logos</a:t>
            </a:r>
            <a:r>
              <a:rPr lang="id-ID" dirty="0"/>
              <a:t>. </a:t>
            </a:r>
            <a:r>
              <a:rPr lang="id-ID" i="1" dirty="0"/>
              <a:t>Anthropos </a:t>
            </a:r>
            <a:r>
              <a:rPr lang="id-ID" dirty="0"/>
              <a:t>berarti manusia dan </a:t>
            </a:r>
            <a:r>
              <a:rPr lang="id-ID" i="1" dirty="0"/>
              <a:t>Logos</a:t>
            </a:r>
            <a:r>
              <a:rPr lang="id-ID" dirty="0"/>
              <a:t> berarti ilmu, jadi secara etimologi Antopologi berarti ilmu yang mempelajari mengenai manusia.Jadi , dapat diartikan bahwa Antropologi merupakan ilmu yang mempelajari tentang manusia, dalam artian khusus, yaitu mengacu pada segala  jenis manusia dalam semua zaman, mulai dari manusia yang ada lebih dari sejuta tahun yang lalu sampai zaman sekarang, melalui pendekatan perbandingan dan historis dari kebudayaan di seluruh dunia, yang pernah didiami manusia. Segi yang menonjol dari ilmu antropologi ialah pendekatan secara menyeluruh (holistik) bukan terkhusus (atomistik).</a:t>
            </a:r>
          </a:p>
          <a:p>
            <a:endParaRPr lang="id-ID" dirty="0"/>
          </a:p>
        </p:txBody>
      </p:sp>
    </p:spTree>
    <p:extLst>
      <p:ext uri="{BB962C8B-B14F-4D97-AF65-F5344CB8AC3E}">
        <p14:creationId xmlns:p14="http://schemas.microsoft.com/office/powerpoint/2010/main" val="12969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42EFF-36B1-4FA9-8A7D-8E40B2D7EC19}"/>
              </a:ext>
            </a:extLst>
          </p:cNvPr>
          <p:cNvSpPr>
            <a:spLocks noGrp="1"/>
          </p:cNvSpPr>
          <p:nvPr>
            <p:ph type="title"/>
          </p:nvPr>
        </p:nvSpPr>
        <p:spPr/>
        <p:txBody>
          <a:bodyPr>
            <a:normAutofit fontScale="90000"/>
          </a:bodyPr>
          <a:lstStyle/>
          <a:p>
            <a:r>
              <a:rPr lang="id-ID" b="1" dirty="0"/>
              <a:t>Konsep-konsep antropologi, diantaranya:</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268C35A7-9E15-4567-BD5E-B7C6EE838529}"/>
              </a:ext>
            </a:extLst>
          </p:cNvPr>
          <p:cNvSpPr>
            <a:spLocks noGrp="1"/>
          </p:cNvSpPr>
          <p:nvPr>
            <p:ph idx="1"/>
          </p:nvPr>
        </p:nvSpPr>
        <p:spPr>
          <a:xfrm>
            <a:off x="838200" y="2027582"/>
            <a:ext cx="10515600" cy="4704521"/>
          </a:xfrm>
        </p:spPr>
        <p:txBody>
          <a:bodyPr>
            <a:normAutofit fontScale="62500" lnSpcReduction="20000"/>
          </a:bodyPr>
          <a:lstStyle/>
          <a:p>
            <a:pPr marL="0" indent="0">
              <a:buNone/>
            </a:pPr>
            <a:r>
              <a:rPr lang="id-ID" sz="3600" b="1" dirty="0">
                <a:solidFill>
                  <a:schemeClr val="tx1"/>
                </a:solidFill>
              </a:rPr>
              <a:t>Kebudayaan</a:t>
            </a:r>
          </a:p>
          <a:p>
            <a:pPr marL="0" indent="0">
              <a:buNone/>
            </a:pPr>
            <a:r>
              <a:rPr lang="id-ID" sz="3600" dirty="0">
                <a:solidFill>
                  <a:schemeClr val="tx1"/>
                </a:solidFill>
              </a:rPr>
              <a:t>Istilah </a:t>
            </a:r>
            <a:r>
              <a:rPr lang="id-ID" sz="3600" dirty="0">
                <a:solidFill>
                  <a:schemeClr val="tx1"/>
                </a:solidFill>
                <a:latin typeface="+mj-lt"/>
              </a:rPr>
              <a:t>culture (kebudayaan) berasal dari bahasa latin, yakni cultura dari kata dasar colere yang berarti tumbuh atau berkembang. Namun, secara umum pengertian kebudayaan memfokuskan kepada kumpulan pengetahuan yanng secara sosial diwariskan dari satu generasi ke generasi berikutnya. Makna tersebut kontras dengan pengertian kebudayaan yang sehari-hari,dimana hanya menunjuk kepada bagian-bagian tertentu warisan sosial, yakni tradisi sopan santun dan kesenian.</a:t>
            </a:r>
          </a:p>
          <a:p>
            <a:r>
              <a:rPr lang="id-ID" sz="3600" dirty="0">
                <a:solidFill>
                  <a:schemeClr val="tx1"/>
                </a:solidFill>
                <a:latin typeface="+mj-lt"/>
              </a:rPr>
              <a:t> </a:t>
            </a:r>
            <a:r>
              <a:rPr lang="id-ID" sz="3600" b="1" dirty="0">
                <a:solidFill>
                  <a:schemeClr val="tx1"/>
                </a:solidFill>
                <a:latin typeface="+mj-lt"/>
              </a:rPr>
              <a:t>Adat Kelompok Etnik</a:t>
            </a:r>
            <a:r>
              <a:rPr lang="id-ID" sz="3600" dirty="0">
                <a:solidFill>
                  <a:schemeClr val="tx1"/>
                </a:solidFill>
                <a:latin typeface="+mj-lt"/>
              </a:rPr>
              <a:t/>
            </a:r>
            <a:br>
              <a:rPr lang="id-ID" sz="3600" dirty="0">
                <a:solidFill>
                  <a:schemeClr val="tx1"/>
                </a:solidFill>
                <a:latin typeface="+mj-lt"/>
              </a:rPr>
            </a:br>
            <a:r>
              <a:rPr lang="id-ID" sz="3600" dirty="0">
                <a:solidFill>
                  <a:schemeClr val="tx1"/>
                </a:solidFill>
                <a:latin typeface="+mj-lt"/>
              </a:rPr>
              <a:t>Adat Kelompok Etnik merupakan kondisi mengeneai adat atau tradisi yang dimiliki serta dikembangkan bahkan dilestarika oleh berbagai etnik tertentu yag tinggal di dunia. </a:t>
            </a:r>
          </a:p>
          <a:p>
            <a:r>
              <a:rPr lang="id-ID" sz="3600" b="1" dirty="0">
                <a:solidFill>
                  <a:schemeClr val="tx1"/>
                </a:solidFill>
                <a:latin typeface="+mj-lt"/>
              </a:rPr>
              <a:t>Etnosentrisme</a:t>
            </a:r>
            <a:r>
              <a:rPr lang="id-ID" sz="3600" dirty="0">
                <a:solidFill>
                  <a:schemeClr val="tx1"/>
                </a:solidFill>
                <a:latin typeface="+mj-lt"/>
              </a:rPr>
              <a:t/>
            </a:r>
            <a:br>
              <a:rPr lang="id-ID" sz="3600" dirty="0">
                <a:solidFill>
                  <a:schemeClr val="tx1"/>
                </a:solidFill>
                <a:latin typeface="+mj-lt"/>
              </a:rPr>
            </a:br>
            <a:r>
              <a:rPr lang="id-ID" sz="3600" dirty="0">
                <a:solidFill>
                  <a:schemeClr val="tx1"/>
                </a:solidFill>
                <a:latin typeface="+mj-lt"/>
              </a:rPr>
              <a:t>Merupakan tindakan yang dilakukan dari berbagai kelompok tertentu yang lebih cenderung mengangungkan kebudayaannya sendiri daripada kebudayaan  suku bangsa lainnya..</a:t>
            </a:r>
          </a:p>
          <a:p>
            <a:endParaRPr lang="id-ID" dirty="0"/>
          </a:p>
        </p:txBody>
      </p:sp>
    </p:spTree>
    <p:extLst>
      <p:ext uri="{BB962C8B-B14F-4D97-AF65-F5344CB8AC3E}">
        <p14:creationId xmlns:p14="http://schemas.microsoft.com/office/powerpoint/2010/main" val="395773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7E6CD-3F54-4134-A682-E34E9DE786A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BE55551-D9EB-42AF-A14E-35CD354C1982}"/>
              </a:ext>
            </a:extLst>
          </p:cNvPr>
          <p:cNvSpPr>
            <a:spLocks noGrp="1"/>
          </p:cNvSpPr>
          <p:nvPr>
            <p:ph idx="1"/>
          </p:nvPr>
        </p:nvSpPr>
        <p:spPr/>
        <p:txBody>
          <a:bodyPr>
            <a:normAutofit fontScale="92500" lnSpcReduction="10000"/>
          </a:bodyPr>
          <a:lstStyle/>
          <a:p>
            <a:r>
              <a:rPr lang="id-ID" b="1" dirty="0">
                <a:solidFill>
                  <a:schemeClr val="tx1"/>
                </a:solidFill>
              </a:rPr>
              <a:t>Relativisme Kebudayaan (Cultural Relativism)</a:t>
            </a:r>
            <a:br>
              <a:rPr lang="id-ID" b="1" dirty="0">
                <a:solidFill>
                  <a:schemeClr val="tx1"/>
                </a:solidFill>
              </a:rPr>
            </a:br>
            <a:r>
              <a:rPr lang="id-ID" dirty="0">
                <a:solidFill>
                  <a:schemeClr val="tx1"/>
                </a:solidFill>
              </a:rPr>
              <a:t>Adalah sebuah pemikiran yang menolak kritik tertentu terhadap kebudayaan yang berguna dalam menentukan suatu rasa, pola perilaku, nilai dan norma yang telah disepakai bersama dalam masyarakat. </a:t>
            </a:r>
          </a:p>
          <a:p>
            <a:r>
              <a:rPr lang="id-ID" b="1" dirty="0">
                <a:solidFill>
                  <a:schemeClr val="tx1"/>
                </a:solidFill>
              </a:rPr>
              <a:t>Emik, Etik, Holistik</a:t>
            </a:r>
            <a:r>
              <a:rPr lang="id-ID" dirty="0">
                <a:solidFill>
                  <a:schemeClr val="tx1"/>
                </a:solidFill>
              </a:rPr>
              <a:t/>
            </a:r>
            <a:br>
              <a:rPr lang="id-ID" dirty="0">
                <a:solidFill>
                  <a:schemeClr val="tx1"/>
                </a:solidFill>
              </a:rPr>
            </a:br>
            <a:r>
              <a:rPr lang="id-ID" dirty="0">
                <a:solidFill>
                  <a:schemeClr val="tx1"/>
                </a:solidFill>
              </a:rPr>
              <a:t>Emik merupakan sudut pandang dalam etnografi yang mencoba menjelaskan suatu fenomena tertentu dalam masyarakat dengan perspektif dari masyarakat itu sendiri. Begitupula dengan etik, dimana etik disini berusaha untuk menjelaskan suatu fenomena  yang terjadi dalam masyarakat dengan sudut pandang dari peneliti.</a:t>
            </a:r>
          </a:p>
          <a:p>
            <a:endParaRPr lang="id-ID" dirty="0"/>
          </a:p>
        </p:txBody>
      </p:sp>
    </p:spTree>
    <p:extLst>
      <p:ext uri="{BB962C8B-B14F-4D97-AF65-F5344CB8AC3E}">
        <p14:creationId xmlns:p14="http://schemas.microsoft.com/office/powerpoint/2010/main" val="23884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7826F-621A-4276-BD14-5F75D2BAD0B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44FF51B9-1268-485A-9FB9-A20D03878470}"/>
              </a:ext>
            </a:extLst>
          </p:cNvPr>
          <p:cNvSpPr>
            <a:spLocks noGrp="1"/>
          </p:cNvSpPr>
          <p:nvPr>
            <p:ph idx="1"/>
          </p:nvPr>
        </p:nvSpPr>
        <p:spPr>
          <a:xfrm>
            <a:off x="477078" y="2001078"/>
            <a:ext cx="11227193" cy="4856922"/>
          </a:xfrm>
        </p:spPr>
        <p:txBody>
          <a:bodyPr>
            <a:normAutofit fontScale="25000" lnSpcReduction="20000"/>
          </a:bodyPr>
          <a:lstStyle/>
          <a:p>
            <a:r>
              <a:rPr lang="id-ID" sz="6200" b="1" dirty="0">
                <a:solidFill>
                  <a:schemeClr val="tx1"/>
                </a:solidFill>
              </a:rPr>
              <a:t>Struktur Sosial</a:t>
            </a:r>
            <a:r>
              <a:rPr lang="id-ID" sz="6200" dirty="0">
                <a:solidFill>
                  <a:schemeClr val="tx1"/>
                </a:solidFill>
              </a:rPr>
              <a:t/>
            </a:r>
            <a:br>
              <a:rPr lang="id-ID" sz="6200" dirty="0">
                <a:solidFill>
                  <a:schemeClr val="tx1"/>
                </a:solidFill>
              </a:rPr>
            </a:br>
            <a:r>
              <a:rPr lang="id-ID" sz="6200" dirty="0">
                <a:solidFill>
                  <a:schemeClr val="tx1"/>
                </a:solidFill>
              </a:rPr>
              <a:t>Merupakan suatu tatanan maupun rangkaian yang berbentuk vertikal atau tingkatan dalam masyarakat, yang menentukan kuat atau tidaknya hubungan antar anggota masyarakat dalam kehidupan sosial.</a:t>
            </a:r>
          </a:p>
          <a:p>
            <a:r>
              <a:rPr lang="id-ID" sz="6200" b="1" dirty="0">
                <a:solidFill>
                  <a:schemeClr val="tx1"/>
                </a:solidFill>
              </a:rPr>
              <a:t>Bhinneka Tunggal Ika</a:t>
            </a:r>
          </a:p>
          <a:p>
            <a:r>
              <a:rPr lang="id-ID" sz="6200" b="1" dirty="0">
                <a:solidFill>
                  <a:schemeClr val="tx1"/>
                </a:solidFill>
              </a:rPr>
              <a:t>Kerukunan nasional</a:t>
            </a:r>
            <a:r>
              <a:rPr lang="id-ID" sz="6200" dirty="0">
                <a:solidFill>
                  <a:schemeClr val="tx1"/>
                </a:solidFill>
              </a:rPr>
              <a:t/>
            </a:r>
            <a:br>
              <a:rPr lang="id-ID" sz="6200" dirty="0">
                <a:solidFill>
                  <a:schemeClr val="tx1"/>
                </a:solidFill>
              </a:rPr>
            </a:br>
            <a:r>
              <a:rPr lang="id-ID" sz="6200" dirty="0">
                <a:solidFill>
                  <a:schemeClr val="tx1"/>
                </a:solidFill>
              </a:rPr>
              <a:t>Suatu kondisi sosial ketika semua manusia dalam suatu negara terntentu, misalnya Indonesia dapat hidup rukun secara bersama tanpa mengurangi hak dan kewajibna dasar kepada negara.</a:t>
            </a:r>
          </a:p>
          <a:p>
            <a:r>
              <a:rPr lang="id-ID" sz="6200" b="1" dirty="0">
                <a:solidFill>
                  <a:schemeClr val="tx1"/>
                </a:solidFill>
              </a:rPr>
              <a:t>Sikap Mental</a:t>
            </a:r>
            <a:r>
              <a:rPr lang="id-ID" sz="6200" dirty="0">
                <a:solidFill>
                  <a:schemeClr val="tx1"/>
                </a:solidFill>
              </a:rPr>
              <a:t/>
            </a:r>
            <a:br>
              <a:rPr lang="id-ID" sz="6200" dirty="0">
                <a:solidFill>
                  <a:schemeClr val="tx1"/>
                </a:solidFill>
              </a:rPr>
            </a:br>
            <a:r>
              <a:rPr lang="id-ID" sz="6200" dirty="0">
                <a:solidFill>
                  <a:schemeClr val="tx1"/>
                </a:solidFill>
              </a:rPr>
              <a:t>Merupakan salah satu unsur mendasar dalam menjamin suatu keadaan yang baik atau normal. Unsur ini menjadi penentu bagi individu dalam perilakunya, apakah perilakunya sesuai atau tidak di dalam masyarakat. Sehingga, melalui perilaku tersebut mereka dapat menanamkan nilai-nilai yang baik seperti kejujuran, kedisplinan, kepedulian dimana itu semua sangat diperlukan dalam kehidupan bermasyarakat.</a:t>
            </a:r>
          </a:p>
          <a:p>
            <a:r>
              <a:rPr lang="id-ID" sz="6200" b="1" dirty="0">
                <a:solidFill>
                  <a:schemeClr val="tx1"/>
                </a:solidFill>
              </a:rPr>
              <a:t>Revolusi Mental</a:t>
            </a:r>
            <a:r>
              <a:rPr lang="id-ID" sz="6200" dirty="0">
                <a:solidFill>
                  <a:schemeClr val="tx1"/>
                </a:solidFill>
              </a:rPr>
              <a:t/>
            </a:r>
            <a:br>
              <a:rPr lang="id-ID" sz="6200" dirty="0">
                <a:solidFill>
                  <a:schemeClr val="tx1"/>
                </a:solidFill>
              </a:rPr>
            </a:br>
            <a:r>
              <a:rPr lang="id-ID" sz="6200" dirty="0">
                <a:solidFill>
                  <a:schemeClr val="tx1"/>
                </a:solidFill>
              </a:rPr>
              <a:t>Revolusi merupakan perubahan yang dasar dimana terjadi dalam waktu-waktu tertentu dan sangatlah singkat. Sedangkan mental adalah kemampuan individu dalam merespons kondisi tertentu. Jadi, revolui mental merupakan sebuah perubahan kondisi maupun situasi yang terjadi dalam waktu singkat terkait dengan pola pikir individu dalam bertindak (respon).</a:t>
            </a:r>
          </a:p>
          <a:p>
            <a:endParaRPr lang="id-ID" dirty="0"/>
          </a:p>
        </p:txBody>
      </p:sp>
    </p:spTree>
    <p:extLst>
      <p:ext uri="{BB962C8B-B14F-4D97-AF65-F5344CB8AC3E}">
        <p14:creationId xmlns:p14="http://schemas.microsoft.com/office/powerpoint/2010/main" val="20788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CBF88-9148-4673-945C-E21B886D05DD}"/>
              </a:ext>
            </a:extLst>
          </p:cNvPr>
          <p:cNvSpPr>
            <a:spLocks noGrp="1"/>
          </p:cNvSpPr>
          <p:nvPr>
            <p:ph type="title"/>
          </p:nvPr>
        </p:nvSpPr>
        <p:spPr/>
        <p:txBody>
          <a:bodyPr>
            <a:normAutofit fontScale="90000"/>
          </a:bodyPr>
          <a:lstStyle/>
          <a:p>
            <a:r>
              <a:rPr lang="id-ID" b="1" dirty="0"/>
              <a:t>Wujud Kebudayaan</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DD4D479C-552A-42E0-BA79-B98803938D87}"/>
              </a:ext>
            </a:extLst>
          </p:cNvPr>
          <p:cNvSpPr>
            <a:spLocks noGrp="1"/>
          </p:cNvSpPr>
          <p:nvPr>
            <p:ph idx="1"/>
          </p:nvPr>
        </p:nvSpPr>
        <p:spPr/>
        <p:txBody>
          <a:bodyPr>
            <a:normAutofit fontScale="92500" lnSpcReduction="10000"/>
          </a:bodyPr>
          <a:lstStyle/>
          <a:p>
            <a:pPr marL="0" indent="0">
              <a:buNone/>
            </a:pPr>
            <a:r>
              <a:rPr lang="id-ID" b="1" dirty="0">
                <a:solidFill>
                  <a:schemeClr val="tx1"/>
                </a:solidFill>
              </a:rPr>
              <a:t>Koentjaraningrat (1990 : 186-187)</a:t>
            </a:r>
            <a:r>
              <a:rPr lang="id-ID" dirty="0">
                <a:solidFill>
                  <a:schemeClr val="tx1"/>
                </a:solidFill>
              </a:rPr>
              <a:t>, melakukan pembagian wujud kebudayaan sebagai berikut:</a:t>
            </a:r>
          </a:p>
          <a:p>
            <a:r>
              <a:rPr lang="id-ID" dirty="0">
                <a:solidFill>
                  <a:schemeClr val="tx1"/>
                </a:solidFill>
              </a:rPr>
              <a:t>Wujud kebudayaan sebagai suatu kompleks dari ide-ide, gagasan, nilai-nilai, norma-norma, peraturan. </a:t>
            </a:r>
            <a:r>
              <a:rPr lang="id-ID" b="1" dirty="0">
                <a:solidFill>
                  <a:schemeClr val="tx1"/>
                </a:solidFill>
              </a:rPr>
              <a:t>Wujud kebudayaan ini bersifat abstrak, tidak dapat diraba</a:t>
            </a:r>
          </a:p>
          <a:p>
            <a:r>
              <a:rPr lang="id-ID" dirty="0">
                <a:solidFill>
                  <a:schemeClr val="tx1"/>
                </a:solidFill>
              </a:rPr>
              <a:t>Wujud kebudayaan sebagai suatu kompleks aktifitas serta tindakan dari kelompok manusia. </a:t>
            </a:r>
            <a:r>
              <a:rPr lang="id-ID" b="1" dirty="0">
                <a:solidFill>
                  <a:schemeClr val="tx1"/>
                </a:solidFill>
              </a:rPr>
              <a:t>Wujud kedua dari kebudayaan sering disebut sistem sosial</a:t>
            </a:r>
            <a:r>
              <a:rPr lang="id-ID" dirty="0">
                <a:solidFill>
                  <a:schemeClr val="tx1"/>
                </a:solidFill>
              </a:rPr>
              <a:t>, sistem sosial ini terdiri dari aktivitas-aktivitas manusia-manusia yang berinteraksi</a:t>
            </a:r>
          </a:p>
          <a:p>
            <a:r>
              <a:rPr lang="id-ID" dirty="0">
                <a:solidFill>
                  <a:schemeClr val="tx1"/>
                </a:solidFill>
              </a:rPr>
              <a:t>Wujud kebudayaan sebagai benda-benda hasil karya manusia. </a:t>
            </a:r>
            <a:r>
              <a:rPr lang="id-ID" b="1" dirty="0">
                <a:solidFill>
                  <a:schemeClr val="tx1"/>
                </a:solidFill>
              </a:rPr>
              <a:t>Wujud ketiga dari kebudayaan disebut kebudayaan fisik</a:t>
            </a:r>
            <a:r>
              <a:rPr lang="id-ID" dirty="0">
                <a:solidFill>
                  <a:schemeClr val="tx1"/>
                </a:solidFill>
              </a:rPr>
              <a:t>. </a:t>
            </a:r>
          </a:p>
        </p:txBody>
      </p:sp>
    </p:spTree>
    <p:extLst>
      <p:ext uri="{BB962C8B-B14F-4D97-AF65-F5344CB8AC3E}">
        <p14:creationId xmlns:p14="http://schemas.microsoft.com/office/powerpoint/2010/main" val="237507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12A35-BA8F-4C2F-9E7C-C379C9B967CE}"/>
              </a:ext>
            </a:extLst>
          </p:cNvPr>
          <p:cNvSpPr>
            <a:spLocks noGrp="1"/>
          </p:cNvSpPr>
          <p:nvPr>
            <p:ph type="title"/>
          </p:nvPr>
        </p:nvSpPr>
        <p:spPr/>
        <p:txBody>
          <a:bodyPr>
            <a:normAutofit fontScale="90000"/>
          </a:bodyPr>
          <a:lstStyle/>
          <a:p>
            <a:r>
              <a:rPr lang="id-ID" b="1" dirty="0"/>
              <a:t>Tujuan Dan Kegunaan Antropologi</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C823776A-776D-4E9E-94E5-241F28A4B22F}"/>
              </a:ext>
            </a:extLst>
          </p:cNvPr>
          <p:cNvSpPr>
            <a:spLocks noGrp="1"/>
          </p:cNvSpPr>
          <p:nvPr>
            <p:ph idx="1"/>
          </p:nvPr>
        </p:nvSpPr>
        <p:spPr/>
        <p:txBody>
          <a:bodyPr>
            <a:normAutofit lnSpcReduction="10000"/>
          </a:bodyPr>
          <a:lstStyle/>
          <a:p>
            <a:pPr marL="0" indent="0">
              <a:buNone/>
            </a:pPr>
            <a:r>
              <a:rPr lang="id-ID" dirty="0">
                <a:solidFill>
                  <a:schemeClr val="tx1"/>
                </a:solidFill>
              </a:rPr>
              <a:t>Tujuan Akademis</a:t>
            </a:r>
          </a:p>
          <a:p>
            <a:r>
              <a:rPr lang="id-ID" dirty="0">
                <a:solidFill>
                  <a:schemeClr val="tx1"/>
                </a:solidFill>
              </a:rPr>
              <a:t>Antropologi ingin mencapai pengertian tentang makhluk manusia, pada umumnya dengan mempelajari anekawarna bentuk fisik, masyarakat, serta budaya.</a:t>
            </a:r>
          </a:p>
          <a:p>
            <a:pPr marL="0" indent="0">
              <a:buNone/>
            </a:pPr>
            <a:r>
              <a:rPr lang="id-ID" dirty="0">
                <a:solidFill>
                  <a:schemeClr val="tx1"/>
                </a:solidFill>
              </a:rPr>
              <a:t>Tujuan Praktis</a:t>
            </a:r>
          </a:p>
          <a:p>
            <a:r>
              <a:rPr lang="id-ID" dirty="0">
                <a:solidFill>
                  <a:schemeClr val="tx1"/>
                </a:solidFill>
              </a:rPr>
              <a:t>Antropologi ingin mengetahui serta mempelajari manusia dalam aneka warna masyarakat, suku bangsa guna membangun masyarakat itu sendiri. Misalnya bentuk kulit, gaya bahasa dan lain sebagainya</a:t>
            </a:r>
          </a:p>
          <a:p>
            <a:endParaRPr lang="id-ID" dirty="0"/>
          </a:p>
        </p:txBody>
      </p:sp>
    </p:spTree>
    <p:extLst>
      <p:ext uri="{BB962C8B-B14F-4D97-AF65-F5344CB8AC3E}">
        <p14:creationId xmlns:p14="http://schemas.microsoft.com/office/powerpoint/2010/main" val="8414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99E57-2B82-4ED2-BFC3-ECB9E8E03863}"/>
              </a:ext>
            </a:extLst>
          </p:cNvPr>
          <p:cNvSpPr>
            <a:spLocks noGrp="1"/>
          </p:cNvSpPr>
          <p:nvPr>
            <p:ph type="title"/>
          </p:nvPr>
        </p:nvSpPr>
        <p:spPr/>
        <p:txBody>
          <a:bodyPr/>
          <a:lstStyle/>
          <a:p>
            <a:r>
              <a:rPr lang="id-ID" dirty="0"/>
              <a:t>Thank you....</a:t>
            </a:r>
          </a:p>
        </p:txBody>
      </p:sp>
      <p:sp>
        <p:nvSpPr>
          <p:cNvPr id="3" name="Content Placeholder 2">
            <a:extLst>
              <a:ext uri="{FF2B5EF4-FFF2-40B4-BE49-F238E27FC236}">
                <a16:creationId xmlns:a16="http://schemas.microsoft.com/office/drawing/2014/main" xmlns="" id="{51451FE8-B603-4D67-A71C-5917E6C9BA8A}"/>
              </a:ext>
            </a:extLst>
          </p:cNvPr>
          <p:cNvSpPr>
            <a:spLocks noGrp="1"/>
          </p:cNvSpPr>
          <p:nvPr>
            <p:ph idx="1"/>
          </p:nvPr>
        </p:nvSpPr>
        <p:spPr/>
        <p:txBody>
          <a:bodyPr/>
          <a:lstStyle/>
          <a:p>
            <a:endParaRPr lang="id-ID" dirty="0"/>
          </a:p>
        </p:txBody>
      </p:sp>
    </p:spTree>
    <p:extLst>
      <p:ext uri="{BB962C8B-B14F-4D97-AF65-F5344CB8AC3E}">
        <p14:creationId xmlns:p14="http://schemas.microsoft.com/office/powerpoint/2010/main" val="3267509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1961</TotalTime>
  <Words>196</Words>
  <Application>Microsoft Office PowerPoint</Application>
  <PresentationFormat>Custom</PresentationFormat>
  <Paragraphs>27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KONSEP DASAR ANTROPOLOGI      Konsep Dasar Antropologi</vt:lpstr>
      <vt:lpstr>Pengertian Antropologi </vt:lpstr>
      <vt:lpstr>Konsep-konsep antropologi, diantaranya: </vt:lpstr>
      <vt:lpstr>PowerPoint Presentation</vt:lpstr>
      <vt:lpstr>PowerPoint Presentation</vt:lpstr>
      <vt:lpstr>Wujud Kebudayaan </vt:lpstr>
      <vt:lpstr>Tujuan Dan Kegunaan Antropologi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DASAR ANTROPOLOGI</dc:title>
  <dc:creator>Puji</dc:creator>
  <cp:lastModifiedBy>admin</cp:lastModifiedBy>
  <cp:revision>9</cp:revision>
  <dcterms:created xsi:type="dcterms:W3CDTF">2017-11-16T11:11:10Z</dcterms:created>
  <dcterms:modified xsi:type="dcterms:W3CDTF">2020-10-05T09:50:34Z</dcterms:modified>
</cp:coreProperties>
</file>