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75" r:id="rId7"/>
    <p:sldId id="261" r:id="rId8"/>
    <p:sldId id="262" r:id="rId9"/>
    <p:sldId id="263" r:id="rId10"/>
    <p:sldId id="264" r:id="rId11"/>
    <p:sldId id="265" r:id="rId12"/>
    <p:sldId id="276" r:id="rId13"/>
    <p:sldId id="266" r:id="rId14"/>
    <p:sldId id="267" r:id="rId15"/>
    <p:sldId id="268" r:id="rId16"/>
    <p:sldId id="269" r:id="rId17"/>
    <p:sldId id="271" r:id="rId18"/>
    <p:sldId id="273" r:id="rId19"/>
    <p:sldId id="272" r:id="rId20"/>
    <p:sldId id="274" r:id="rId2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15" autoAdjust="0"/>
  </p:normalViewPr>
  <p:slideViewPr>
    <p:cSldViewPr>
      <p:cViewPr varScale="1">
        <p:scale>
          <a:sx n="106" d="100"/>
          <a:sy n="106" d="100"/>
        </p:scale>
        <p:origin x="168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E517F672-7A70-4900-B91D-329A0D5764BB}" type="datetimeFigureOut">
              <a:rPr lang="id-ID" smtClean="0"/>
              <a:pPr/>
              <a:t>24/03/2022</a:t>
            </a:fld>
            <a:endParaRPr lang="id-ID"/>
          </a:p>
        </p:txBody>
      </p:sp>
      <p:sp>
        <p:nvSpPr>
          <p:cNvPr id="17" name="Footer Placeholder 16"/>
          <p:cNvSpPr>
            <a:spLocks noGrp="1"/>
          </p:cNvSpPr>
          <p:nvPr>
            <p:ph type="ftr" sz="quarter" idx="11"/>
          </p:nvPr>
        </p:nvSpPr>
        <p:spPr>
          <a:xfrm>
            <a:off x="5410200" y="4205288"/>
            <a:ext cx="1295400" cy="457200"/>
          </a:xfrm>
        </p:spPr>
        <p:txBody>
          <a:bodyPr/>
          <a:lstStyle/>
          <a:p>
            <a:endParaRPr lang="id-ID"/>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D15F9FAC-70A2-4BEF-A833-ECE2EEECC8A9}"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17F672-7A70-4900-B91D-329A0D5764BB}" type="datetimeFigureOut">
              <a:rPr lang="id-ID" smtClean="0"/>
              <a:pPr/>
              <a:t>24/03/2022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15F9FAC-70A2-4BEF-A833-ECE2EEECC8A9}"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17F672-7A70-4900-B91D-329A0D5764BB}" type="datetimeFigureOut">
              <a:rPr lang="id-ID" smtClean="0"/>
              <a:pPr/>
              <a:t>24/03/2022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15F9FAC-70A2-4BEF-A833-ECE2EEECC8A9}"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17F672-7A70-4900-B91D-329A0D5764BB}" type="datetimeFigureOut">
              <a:rPr lang="id-ID" smtClean="0"/>
              <a:pPr/>
              <a:t>24/03/2022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15F9FAC-70A2-4BEF-A833-ECE2EEECC8A9}"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517F672-7A70-4900-B91D-329A0D5764BB}" type="datetimeFigureOut">
              <a:rPr lang="id-ID" smtClean="0"/>
              <a:pPr/>
              <a:t>24/03/2022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15F9FAC-70A2-4BEF-A833-ECE2EEECC8A9}"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517F672-7A70-4900-B91D-329A0D5764BB}" type="datetimeFigureOut">
              <a:rPr lang="id-ID" smtClean="0"/>
              <a:pPr/>
              <a:t>24/03/2022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15F9FAC-70A2-4BEF-A833-ECE2EEECC8A9}"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E517F672-7A70-4900-B91D-329A0D5764BB}" type="datetimeFigureOut">
              <a:rPr lang="id-ID" smtClean="0"/>
              <a:pPr/>
              <a:t>24/03/2022</a:t>
            </a:fld>
            <a:endParaRPr lang="id-ID"/>
          </a:p>
        </p:txBody>
      </p:sp>
      <p:sp>
        <p:nvSpPr>
          <p:cNvPr id="27" name="Slide Number Placeholder 26"/>
          <p:cNvSpPr>
            <a:spLocks noGrp="1"/>
          </p:cNvSpPr>
          <p:nvPr>
            <p:ph type="sldNum" sz="quarter" idx="11"/>
          </p:nvPr>
        </p:nvSpPr>
        <p:spPr/>
        <p:txBody>
          <a:bodyPr rtlCol="0"/>
          <a:lstStyle/>
          <a:p>
            <a:fld id="{D15F9FAC-70A2-4BEF-A833-ECE2EEECC8A9}" type="slidenum">
              <a:rPr lang="id-ID" smtClean="0"/>
              <a:pPr/>
              <a:t>‹#›</a:t>
            </a:fld>
            <a:endParaRPr lang="id-ID"/>
          </a:p>
        </p:txBody>
      </p:sp>
      <p:sp>
        <p:nvSpPr>
          <p:cNvPr id="28" name="Footer Placeholder 27"/>
          <p:cNvSpPr>
            <a:spLocks noGrp="1"/>
          </p:cNvSpPr>
          <p:nvPr>
            <p:ph type="ftr" sz="quarter" idx="12"/>
          </p:nvPr>
        </p:nvSpPr>
        <p:spPr/>
        <p:txBody>
          <a:bodyPr rtlCol="0"/>
          <a:lstStyle/>
          <a:p>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E517F672-7A70-4900-B91D-329A0D5764BB}" type="datetimeFigureOut">
              <a:rPr lang="id-ID" smtClean="0"/>
              <a:pPr/>
              <a:t>24/03/2022</a:t>
            </a:fld>
            <a:endParaRPr lang="id-ID"/>
          </a:p>
        </p:txBody>
      </p:sp>
      <p:sp>
        <p:nvSpPr>
          <p:cNvPr id="4" name="Footer Placeholder 3"/>
          <p:cNvSpPr>
            <a:spLocks noGrp="1"/>
          </p:cNvSpPr>
          <p:nvPr>
            <p:ph type="ftr" sz="quarter" idx="11"/>
          </p:nvPr>
        </p:nvSpPr>
        <p:spPr>
          <a:xfrm>
            <a:off x="5257800" y="612648"/>
            <a:ext cx="1325880" cy="457200"/>
          </a:xfrm>
        </p:spPr>
        <p:txBody>
          <a:bodyPr/>
          <a:lstStyle/>
          <a:p>
            <a:endParaRPr lang="id-ID"/>
          </a:p>
        </p:txBody>
      </p:sp>
      <p:sp>
        <p:nvSpPr>
          <p:cNvPr id="5" name="Slide Number Placeholder 4"/>
          <p:cNvSpPr>
            <a:spLocks noGrp="1"/>
          </p:cNvSpPr>
          <p:nvPr>
            <p:ph type="sldNum" sz="quarter" idx="12"/>
          </p:nvPr>
        </p:nvSpPr>
        <p:spPr>
          <a:xfrm>
            <a:off x="8174736" y="2272"/>
            <a:ext cx="762000" cy="365760"/>
          </a:xfrm>
        </p:spPr>
        <p:txBody>
          <a:bodyPr/>
          <a:lstStyle/>
          <a:p>
            <a:fld id="{D15F9FAC-70A2-4BEF-A833-ECE2EEECC8A9}"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17F672-7A70-4900-B91D-329A0D5764BB}" type="datetimeFigureOut">
              <a:rPr lang="id-ID" smtClean="0"/>
              <a:pPr/>
              <a:t>24/03/2022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D15F9FAC-70A2-4BEF-A833-ECE2EEECC8A9}"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517F672-7A70-4900-B91D-329A0D5764BB}" type="datetimeFigureOut">
              <a:rPr lang="id-ID" smtClean="0"/>
              <a:pPr/>
              <a:t>24/03/2022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15F9FAC-70A2-4BEF-A833-ECE2EEECC8A9}"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517F672-7A70-4900-B91D-329A0D5764BB}" type="datetimeFigureOut">
              <a:rPr lang="id-ID" smtClean="0"/>
              <a:pPr/>
              <a:t>24/03/2022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15F9FAC-70A2-4BEF-A833-ECE2EEECC8A9}"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E517F672-7A70-4900-B91D-329A0D5764BB}" type="datetimeFigureOut">
              <a:rPr lang="id-ID" smtClean="0"/>
              <a:pPr/>
              <a:t>24/03/2022</a:t>
            </a:fld>
            <a:endParaRPr lang="id-ID"/>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id-ID"/>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15F9FAC-70A2-4BEF-A833-ECE2EEECC8A9}"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PASAR VALUTA  ASING</a:t>
            </a:r>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1066800"/>
          </a:xfrm>
        </p:spPr>
        <p:txBody>
          <a:bodyPr>
            <a:normAutofit fontScale="90000"/>
          </a:bodyPr>
          <a:lstStyle/>
          <a:p>
            <a:r>
              <a:rPr lang="id-ID" dirty="0" smtClean="0"/>
              <a:t>Faktor-faktor yang Mempengaruhi Kurs dalam Jangka Pendek</a:t>
            </a:r>
            <a:endParaRPr lang="id-ID" dirty="0"/>
          </a:p>
        </p:txBody>
      </p:sp>
      <p:sp>
        <p:nvSpPr>
          <p:cNvPr id="3" name="Content Placeholder 2"/>
          <p:cNvSpPr>
            <a:spLocks noGrp="1"/>
          </p:cNvSpPr>
          <p:nvPr>
            <p:ph idx="1"/>
          </p:nvPr>
        </p:nvSpPr>
        <p:spPr>
          <a:xfrm>
            <a:off x="457200" y="1928802"/>
            <a:ext cx="8229600" cy="4645734"/>
          </a:xfrm>
        </p:spPr>
        <p:txBody>
          <a:bodyPr>
            <a:normAutofit fontScale="92500" lnSpcReduction="10000"/>
          </a:bodyPr>
          <a:lstStyle/>
          <a:p>
            <a:pPr marL="357188" indent="-247650">
              <a:buFontTx/>
              <a:buChar char="-"/>
            </a:pPr>
            <a:r>
              <a:rPr lang="id-ID" dirty="0" smtClean="0"/>
              <a:t>Kunci memahami prilaku kurs dalam jangka pendek adalah memahami bahwa kurs adalah harga dari aset domestik (deposito bank, obligasi, saham, dan lain-lain dalam mata uang domestik) dibandingkan dengan aset luar negeri (aset serupa yang dibandingkan dengan mata uang asing)</a:t>
            </a:r>
          </a:p>
          <a:p>
            <a:pPr marL="357188" indent="-247650">
              <a:buFontTx/>
              <a:buChar char="-"/>
            </a:pPr>
            <a:r>
              <a:rPr lang="id-ID" dirty="0" smtClean="0"/>
              <a:t>Oleh karena kurs adalah harga dari aset maka penentu kurs dalam jangka pendek menggunakan pendekatan pasar aset yang bergantung pada teori permintan aset.</a:t>
            </a:r>
          </a:p>
          <a:p>
            <a:pPr marL="357188" indent="-247650">
              <a:buFontTx/>
              <a:buChar char="-"/>
            </a:pPr>
            <a:r>
              <a:rPr lang="id-ID" dirty="0" smtClean="0"/>
              <a:t>Peran ekspor dan impor ada dalam jangka pendek namun sangat kecil pengaruhnya</a:t>
            </a:r>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1066800"/>
          </a:xfrm>
        </p:spPr>
        <p:txBody>
          <a:bodyPr>
            <a:normAutofit fontScale="90000"/>
          </a:bodyPr>
          <a:lstStyle/>
          <a:p>
            <a:r>
              <a:rPr lang="id-ID" dirty="0" smtClean="0"/>
              <a:t>Faktor-faktor yang Mempengaruhi Kurs dalam Jangka Pendek </a:t>
            </a:r>
            <a:endParaRPr lang="id-ID" dirty="0"/>
          </a:p>
        </p:txBody>
      </p:sp>
      <p:sp>
        <p:nvSpPr>
          <p:cNvPr id="3" name="Content Placeholder 2"/>
          <p:cNvSpPr>
            <a:spLocks noGrp="1"/>
          </p:cNvSpPr>
          <p:nvPr>
            <p:ph idx="1"/>
          </p:nvPr>
        </p:nvSpPr>
        <p:spPr>
          <a:xfrm>
            <a:off x="457200" y="1928802"/>
            <a:ext cx="8229600" cy="4645734"/>
          </a:xfrm>
        </p:spPr>
        <p:txBody>
          <a:bodyPr>
            <a:normAutofit/>
          </a:bodyPr>
          <a:lstStyle/>
          <a:p>
            <a:r>
              <a:rPr lang="id-ID" dirty="0" smtClean="0"/>
              <a:t>Perbandingan perkiraan tingkat pengembalian atas aset domestik dan asing.</a:t>
            </a:r>
          </a:p>
          <a:p>
            <a:pPr lvl="1"/>
            <a:r>
              <a:rPr lang="id-ID" dirty="0" smtClean="0"/>
              <a:t>Misalnya ketika orang indonesia atau orang asing mengharapkan tingkat pengembalian dari aset rupiah naik relatif lebih tinggi terhadap tingkat pengembalian aset luar negeri, akan mengakibatkan permintaan aset rupiah lebih tinggi  dan sebaliknya penurunan permintaan untuk aset dolar.</a:t>
            </a:r>
          </a:p>
          <a:p>
            <a:r>
              <a:rPr lang="id-ID" dirty="0" smtClean="0"/>
              <a:t>.</a:t>
            </a:r>
            <a:endParaRPr lang="id-ID" dirty="0"/>
          </a:p>
        </p:txBody>
      </p:sp>
      <p:sp>
        <p:nvSpPr>
          <p:cNvPr id="1126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126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127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11269" name="Picture 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214414" y="5498511"/>
            <a:ext cx="4857784" cy="1788141"/>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29600" cy="1066800"/>
          </a:xfrm>
        </p:spPr>
        <p:txBody>
          <a:bodyPr/>
          <a:lstStyle/>
          <a:p>
            <a:pPr algn="r"/>
            <a:r>
              <a:rPr lang="id-ID" dirty="0" smtClean="0"/>
              <a:t>Lanjutan</a:t>
            </a:r>
            <a:endParaRPr lang="id-ID" dirty="0"/>
          </a:p>
        </p:txBody>
      </p:sp>
      <p:sp>
        <p:nvSpPr>
          <p:cNvPr id="3" name="Content Placeholder 2"/>
          <p:cNvSpPr>
            <a:spLocks noGrp="1"/>
          </p:cNvSpPr>
          <p:nvPr>
            <p:ph idx="1"/>
          </p:nvPr>
        </p:nvSpPr>
        <p:spPr>
          <a:xfrm>
            <a:off x="428596" y="1214422"/>
            <a:ext cx="8229600" cy="5643578"/>
          </a:xfrm>
        </p:spPr>
        <p:txBody>
          <a:bodyPr>
            <a:normAutofit/>
          </a:bodyPr>
          <a:lstStyle/>
          <a:p>
            <a:r>
              <a:rPr lang="id-ID" dirty="0" smtClean="0"/>
              <a:t>Kondisi paritas suku bunga</a:t>
            </a:r>
          </a:p>
          <a:p>
            <a:pPr lvl="1"/>
            <a:r>
              <a:rPr lang="id-ID" sz="2400" dirty="0" smtClean="0"/>
              <a:t>Suku bunga domestik sama dengan suku bunga luar negeri dikurangi perkiraan apresiasi dari mata uang domestik.</a:t>
            </a:r>
          </a:p>
          <a:p>
            <a:pPr lvl="1"/>
            <a:r>
              <a:rPr lang="id-ID" sz="2400" dirty="0" smtClean="0"/>
              <a:t>Jika suku bunga domestik lebih tinggi dibandingkan dengan suku bunga luar negeri ini artinya ada perkiraan apresiasi  positif dari mata uang asing, yang akan mengkompensasi suku bunga luar negeri lebih rendah</a:t>
            </a:r>
          </a:p>
          <a:p>
            <a:pPr lvl="1"/>
            <a:r>
              <a:rPr lang="id-ID" sz="2400" dirty="0" smtClean="0"/>
              <a:t>Contoh suku bunga domestik 5%, asing 3% mean apresiasi mata uang asing 2% atau depresiasi mata uang domestik 2%.</a:t>
            </a:r>
            <a:r>
              <a:rPr lang="id-ID" dirty="0" smtClean="0"/>
              <a:t> </a:t>
            </a: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714744" y="5770324"/>
            <a:ext cx="3143272" cy="1520938"/>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1066800"/>
          </a:xfrm>
        </p:spPr>
        <p:txBody>
          <a:bodyPr>
            <a:normAutofit fontScale="90000"/>
          </a:bodyPr>
          <a:lstStyle/>
          <a:p>
            <a:r>
              <a:rPr lang="id-ID" dirty="0" smtClean="0"/>
              <a:t>Kurva Permintaan untuk Aset Domestik</a:t>
            </a:r>
            <a:endParaRPr lang="id-ID" dirty="0"/>
          </a:p>
        </p:txBody>
      </p:sp>
      <p:sp>
        <p:nvSpPr>
          <p:cNvPr id="3" name="Content Placeholder 2"/>
          <p:cNvSpPr>
            <a:spLocks noGrp="1"/>
          </p:cNvSpPr>
          <p:nvPr>
            <p:ph idx="1"/>
          </p:nvPr>
        </p:nvSpPr>
        <p:spPr/>
        <p:txBody>
          <a:bodyPr/>
          <a:lstStyle/>
          <a:p>
            <a:r>
              <a:rPr lang="id-ID" dirty="0" smtClean="0"/>
              <a:t>Kurva permintaan aset memiliki kemiringan negatif adalah dengan memperhatikan bahwa semakin rendah kurs sekarang, maka semakin besar perkiraan apresiasi dolar, sehingga semakin tinggi perkiraan tingkat pengembalian  atas aset dolar relatif terhadap aset luar negeri, sehingga permintaan aset dolar maningkat.</a:t>
            </a: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1066800"/>
          </a:xfrm>
        </p:spPr>
        <p:txBody>
          <a:bodyPr>
            <a:normAutofit fontScale="90000"/>
          </a:bodyPr>
          <a:lstStyle/>
          <a:p>
            <a:r>
              <a:rPr lang="id-ID" dirty="0" smtClean="0"/>
              <a:t>Kurva Penawaran untuk Aset Domestik</a:t>
            </a:r>
            <a:endParaRPr lang="id-ID" dirty="0"/>
          </a:p>
        </p:txBody>
      </p:sp>
      <p:sp>
        <p:nvSpPr>
          <p:cNvPr id="3" name="Content Placeholder 2"/>
          <p:cNvSpPr>
            <a:spLocks noGrp="1"/>
          </p:cNvSpPr>
          <p:nvPr>
            <p:ph idx="1"/>
          </p:nvPr>
        </p:nvSpPr>
        <p:spPr/>
        <p:txBody>
          <a:bodyPr/>
          <a:lstStyle/>
          <a:p>
            <a:r>
              <a:rPr lang="id-ID" dirty="0" smtClean="0"/>
              <a:t>Karna jumlah aset yang ditawarkan berupa deposito bank, saham dan obligasi maka penawarannya dianggap tetap dan tidak dipengaruhi oleh kurs, sehingga kurva penawarannya berbentuk vertikal</a:t>
            </a:r>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1066800"/>
          </a:xfrm>
        </p:spPr>
        <p:txBody>
          <a:bodyPr>
            <a:normAutofit fontScale="90000"/>
          </a:bodyPr>
          <a:lstStyle/>
          <a:p>
            <a:r>
              <a:rPr lang="id-ID" dirty="0" smtClean="0"/>
              <a:t>Keseimbangan dalam Pasar Valuta Asing</a:t>
            </a:r>
            <a:endParaRPr lang="id-ID" dirty="0"/>
          </a:p>
        </p:txBody>
      </p:sp>
      <p:pic>
        <p:nvPicPr>
          <p:cNvPr id="4" name="Picture 2" descr="Mishkin_c17F03_e"/>
          <p:cNvPicPr preferRelativeResize="0">
            <a:picLocks noChangeAspect="1" noChangeArrowheads="1"/>
          </p:cNvPicPr>
          <p:nvPr>
            <p:custDataLst>
              <p:tags r:id="rId1"/>
            </p:custDataLst>
          </p:nvPr>
        </p:nvPicPr>
        <p:blipFill>
          <a:blip r:embed="rId3"/>
          <a:srcRect/>
          <a:stretch>
            <a:fillRect/>
          </a:stretch>
        </p:blipFill>
        <p:spPr bwMode="auto">
          <a:xfrm>
            <a:off x="285720" y="1857364"/>
            <a:ext cx="8514423" cy="491806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1066800"/>
          </a:xfrm>
        </p:spPr>
        <p:txBody>
          <a:bodyPr>
            <a:normAutofit fontScale="90000"/>
          </a:bodyPr>
          <a:lstStyle/>
          <a:p>
            <a:r>
              <a:rPr lang="id-ID" dirty="0" smtClean="0"/>
              <a:t>Pergeseran Permintaan untuk Aset Domestik</a:t>
            </a:r>
            <a:endParaRPr lang="id-ID" dirty="0"/>
          </a:p>
        </p:txBody>
      </p:sp>
      <p:pic>
        <p:nvPicPr>
          <p:cNvPr id="2050" name="Picture 2"/>
          <p:cNvPicPr>
            <a:picLocks noGrp="1" noChangeAspect="1" noChangeArrowheads="1"/>
          </p:cNvPicPr>
          <p:nvPr>
            <p:ph idx="1"/>
          </p:nvPr>
        </p:nvPicPr>
        <p:blipFill>
          <a:blip r:embed="rId2"/>
          <a:srcRect l="46128" t="42041" r="24833" b="23164"/>
          <a:stretch>
            <a:fillRect/>
          </a:stretch>
        </p:blipFill>
        <p:spPr bwMode="auto">
          <a:xfrm>
            <a:off x="1571604" y="2547485"/>
            <a:ext cx="5929354" cy="4162899"/>
          </a:xfrm>
          <a:prstGeom prst="rect">
            <a:avLst/>
          </a:prstGeom>
          <a:noFill/>
          <a:ln w="9525">
            <a:noFill/>
            <a:miter lim="800000"/>
            <a:headEnd/>
            <a:tailEnd/>
          </a:ln>
          <a:effectLst/>
        </p:spPr>
      </p:pic>
      <p:sp>
        <p:nvSpPr>
          <p:cNvPr id="5" name="TextBox 4"/>
          <p:cNvSpPr txBox="1"/>
          <p:nvPr/>
        </p:nvSpPr>
        <p:spPr>
          <a:xfrm>
            <a:off x="571472" y="2000240"/>
            <a:ext cx="3929090" cy="461665"/>
          </a:xfrm>
          <a:prstGeom prst="rect">
            <a:avLst/>
          </a:prstGeom>
          <a:noFill/>
        </p:spPr>
        <p:txBody>
          <a:bodyPr wrap="square" rtlCol="0">
            <a:spAutoFit/>
          </a:bodyPr>
          <a:lstStyle/>
          <a:p>
            <a:r>
              <a:rPr lang="id-ID" sz="2400" dirty="0" smtClean="0"/>
              <a:t>Suku bunga domestik</a:t>
            </a:r>
            <a:endParaRPr lang="id-ID"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1066800"/>
          </a:xfrm>
        </p:spPr>
        <p:txBody>
          <a:bodyPr>
            <a:normAutofit fontScale="90000"/>
          </a:bodyPr>
          <a:lstStyle/>
          <a:p>
            <a:r>
              <a:rPr lang="id-ID" dirty="0" smtClean="0"/>
              <a:t>Pergeseran Permintaan untuk Aset Domestik</a:t>
            </a:r>
            <a:endParaRPr lang="id-ID" dirty="0"/>
          </a:p>
        </p:txBody>
      </p:sp>
      <p:sp>
        <p:nvSpPr>
          <p:cNvPr id="5" name="TextBox 4"/>
          <p:cNvSpPr txBox="1"/>
          <p:nvPr/>
        </p:nvSpPr>
        <p:spPr>
          <a:xfrm>
            <a:off x="571472" y="2000240"/>
            <a:ext cx="3929090" cy="461665"/>
          </a:xfrm>
          <a:prstGeom prst="rect">
            <a:avLst/>
          </a:prstGeom>
          <a:noFill/>
        </p:spPr>
        <p:txBody>
          <a:bodyPr wrap="square" rtlCol="0">
            <a:spAutoFit/>
          </a:bodyPr>
          <a:lstStyle/>
          <a:p>
            <a:r>
              <a:rPr lang="id-ID" sz="2400" dirty="0" smtClean="0"/>
              <a:t>Suku bunga luar negeri</a:t>
            </a:r>
            <a:endParaRPr lang="id-ID" sz="2400" dirty="0"/>
          </a:p>
        </p:txBody>
      </p:sp>
      <p:pic>
        <p:nvPicPr>
          <p:cNvPr id="7" name="Picture 2" descr="Mishkin_c17F05_e"/>
          <p:cNvPicPr preferRelativeResize="0">
            <a:picLocks noChangeAspect="1" noChangeArrowheads="1"/>
          </p:cNvPicPr>
          <p:nvPr>
            <p:custDataLst>
              <p:tags r:id="rId1"/>
            </p:custDataLst>
          </p:nvPr>
        </p:nvPicPr>
        <p:blipFill>
          <a:blip r:embed="rId3"/>
          <a:srcRect l="35846" t="3932" r="6249" b="3669"/>
          <a:stretch>
            <a:fillRect/>
          </a:stretch>
        </p:blipFill>
        <p:spPr bwMode="auto">
          <a:xfrm>
            <a:off x="1928794" y="2571744"/>
            <a:ext cx="5550885" cy="428625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1066800"/>
          </a:xfrm>
        </p:spPr>
        <p:txBody>
          <a:bodyPr>
            <a:normAutofit fontScale="90000"/>
          </a:bodyPr>
          <a:lstStyle/>
          <a:p>
            <a:r>
              <a:rPr lang="id-ID" dirty="0" smtClean="0"/>
              <a:t>Pergeseran Permintaan untuk Aset Domestik</a:t>
            </a:r>
            <a:endParaRPr lang="id-ID" dirty="0"/>
          </a:p>
        </p:txBody>
      </p:sp>
      <p:pic>
        <p:nvPicPr>
          <p:cNvPr id="2050" name="Picture 2"/>
          <p:cNvPicPr>
            <a:picLocks noGrp="1" noChangeAspect="1" noChangeArrowheads="1"/>
          </p:cNvPicPr>
          <p:nvPr>
            <p:ph idx="1"/>
          </p:nvPr>
        </p:nvPicPr>
        <p:blipFill>
          <a:blip r:embed="rId2"/>
          <a:srcRect l="46128" t="42041" r="24833" b="23164"/>
          <a:stretch>
            <a:fillRect/>
          </a:stretch>
        </p:blipFill>
        <p:spPr bwMode="auto">
          <a:xfrm>
            <a:off x="1571604" y="2547485"/>
            <a:ext cx="5929354" cy="4162899"/>
          </a:xfrm>
          <a:prstGeom prst="rect">
            <a:avLst/>
          </a:prstGeom>
          <a:noFill/>
          <a:ln w="9525">
            <a:noFill/>
            <a:miter lim="800000"/>
            <a:headEnd/>
            <a:tailEnd/>
          </a:ln>
          <a:effectLst/>
        </p:spPr>
      </p:pic>
      <p:sp>
        <p:nvSpPr>
          <p:cNvPr id="5" name="TextBox 4"/>
          <p:cNvSpPr txBox="1"/>
          <p:nvPr/>
        </p:nvSpPr>
        <p:spPr>
          <a:xfrm>
            <a:off x="571472" y="2000240"/>
            <a:ext cx="5786478" cy="461665"/>
          </a:xfrm>
          <a:prstGeom prst="rect">
            <a:avLst/>
          </a:prstGeom>
          <a:noFill/>
        </p:spPr>
        <p:txBody>
          <a:bodyPr wrap="square" rtlCol="0">
            <a:spAutoFit/>
          </a:bodyPr>
          <a:lstStyle/>
          <a:p>
            <a:r>
              <a:rPr lang="id-ID" sz="2400" dirty="0" smtClean="0"/>
              <a:t>Perkiraan kurs dimasa depan</a:t>
            </a:r>
            <a:endParaRPr lang="id-ID"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1066800"/>
          </a:xfrm>
        </p:spPr>
        <p:txBody>
          <a:bodyPr>
            <a:normAutofit fontScale="90000"/>
          </a:bodyPr>
          <a:lstStyle/>
          <a:p>
            <a:r>
              <a:rPr lang="id-ID" dirty="0" smtClean="0"/>
              <a:t>Pergeseran Permintaan untuk Aset Domestik</a:t>
            </a:r>
            <a:endParaRPr lang="id-ID" dirty="0"/>
          </a:p>
        </p:txBody>
      </p:sp>
      <p:sp>
        <p:nvSpPr>
          <p:cNvPr id="5" name="TextBox 4"/>
          <p:cNvSpPr txBox="1"/>
          <p:nvPr/>
        </p:nvSpPr>
        <p:spPr>
          <a:xfrm>
            <a:off x="500034" y="1740747"/>
            <a:ext cx="7358114" cy="830997"/>
          </a:xfrm>
          <a:prstGeom prst="rect">
            <a:avLst/>
          </a:prstGeom>
          <a:noFill/>
        </p:spPr>
        <p:txBody>
          <a:bodyPr wrap="square" rtlCol="0">
            <a:spAutoFit/>
          </a:bodyPr>
          <a:lstStyle/>
          <a:p>
            <a:r>
              <a:rPr lang="id-ID" sz="2400" dirty="0" smtClean="0"/>
              <a:t>Kenaikan suku bunga domestik akibat peningkatan  perkiraan inflasi</a:t>
            </a:r>
            <a:endParaRPr lang="id-ID" sz="2400" dirty="0"/>
          </a:p>
        </p:txBody>
      </p:sp>
      <p:pic>
        <p:nvPicPr>
          <p:cNvPr id="7" name="Picture 2" descr="Mishkin_c17F05_e"/>
          <p:cNvPicPr preferRelativeResize="0">
            <a:picLocks noChangeAspect="1" noChangeArrowheads="1"/>
          </p:cNvPicPr>
          <p:nvPr>
            <p:custDataLst>
              <p:tags r:id="rId1"/>
            </p:custDataLst>
          </p:nvPr>
        </p:nvPicPr>
        <p:blipFill>
          <a:blip r:embed="rId3"/>
          <a:srcRect l="35846" t="3932" r="6249" b="3669"/>
          <a:stretch>
            <a:fillRect/>
          </a:stretch>
        </p:blipFill>
        <p:spPr bwMode="auto">
          <a:xfrm>
            <a:off x="1928794" y="2571744"/>
            <a:ext cx="5550885" cy="428625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717304"/>
          </a:xfrm>
        </p:spPr>
        <p:txBody>
          <a:bodyPr/>
          <a:lstStyle/>
          <a:p>
            <a:r>
              <a:rPr lang="id-ID" dirty="0" smtClean="0"/>
              <a:t>Kurs atau </a:t>
            </a:r>
            <a:r>
              <a:rPr lang="id-ID" i="1" dirty="0" smtClean="0"/>
              <a:t>exchange rate </a:t>
            </a:r>
            <a:r>
              <a:rPr lang="id-ID" dirty="0" smtClean="0"/>
              <a:t>adalah harga satu mata uang terhadap mata uang lainnya.</a:t>
            </a:r>
          </a:p>
          <a:p>
            <a:r>
              <a:rPr lang="id-ID" dirty="0" smtClean="0"/>
              <a:t>Pasar Valuta Asing (Valas) adalah pasar keuangan dimana kurs ditentukan.</a:t>
            </a:r>
          </a:p>
          <a:p>
            <a:r>
              <a:rPr lang="id-ID" dirty="0" smtClean="0"/>
              <a:t>Transaksi </a:t>
            </a:r>
            <a:r>
              <a:rPr lang="id-ID" i="1" dirty="0" smtClean="0"/>
              <a:t>Spot</a:t>
            </a:r>
            <a:r>
              <a:rPr lang="id-ID" dirty="0" smtClean="0"/>
              <a:t>, pertukaran yang sifatnya segera (dua hari) dari simpanan bank</a:t>
            </a:r>
          </a:p>
          <a:p>
            <a:pPr lvl="1"/>
            <a:r>
              <a:rPr lang="id-ID" dirty="0" smtClean="0"/>
              <a:t>Kurs </a:t>
            </a:r>
            <a:r>
              <a:rPr lang="id-ID" i="1" dirty="0" smtClean="0"/>
              <a:t>Spot</a:t>
            </a:r>
          </a:p>
          <a:p>
            <a:r>
              <a:rPr lang="id-ID" dirty="0" smtClean="0"/>
              <a:t>Transaksi </a:t>
            </a:r>
            <a:r>
              <a:rPr lang="id-ID" i="1" dirty="0" smtClean="0"/>
              <a:t>Forward,</a:t>
            </a:r>
            <a:r>
              <a:rPr lang="id-ID" dirty="0" smtClean="0"/>
              <a:t> pertukaran simpanan bank untuk beberapawa waktu kedepan yang telah ditentukan</a:t>
            </a:r>
          </a:p>
          <a:p>
            <a:pPr lvl="1"/>
            <a:r>
              <a:rPr lang="id-ID" dirty="0" smtClean="0"/>
              <a:t>Kurs </a:t>
            </a:r>
            <a:r>
              <a:rPr lang="id-ID" i="1" dirty="0" smtClean="0"/>
              <a:t>Forward</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shkin_c17t02"/>
          <p:cNvPicPr preferRelativeResize="0">
            <a:picLocks noChangeAspect="1" noChangeArrowheads="1"/>
          </p:cNvPicPr>
          <p:nvPr>
            <p:custDataLst>
              <p:tags r:id="rId1"/>
            </p:custDataLst>
          </p:nvPr>
        </p:nvPicPr>
        <p:blipFill>
          <a:blip r:embed="rId3"/>
          <a:srcRect/>
          <a:stretch>
            <a:fillRect/>
          </a:stretch>
        </p:blipFill>
        <p:spPr bwMode="auto">
          <a:xfrm>
            <a:off x="1785919" y="495300"/>
            <a:ext cx="6215106" cy="63627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788742"/>
          </a:xfrm>
        </p:spPr>
        <p:txBody>
          <a:bodyPr>
            <a:normAutofit fontScale="92500"/>
          </a:bodyPr>
          <a:lstStyle/>
          <a:p>
            <a:r>
              <a:rPr lang="id-ID" dirty="0" smtClean="0"/>
              <a:t>Apresiasi adalah kondisi dimana suatu mata uang meningkat nilainya terhadap mata uang lainnya.</a:t>
            </a:r>
          </a:p>
          <a:p>
            <a:r>
              <a:rPr lang="id-ID" dirty="0" smtClean="0"/>
              <a:t>Depresiasi adalah kondisi dimana suatu mata uang menurun nilainya terhadap mata uang lainnya.</a:t>
            </a:r>
          </a:p>
          <a:p>
            <a:r>
              <a:rPr lang="id-ID" dirty="0" smtClean="0"/>
              <a:t>Ketika mata uang suatu negara terapresiasi relatif terhadap mata uang lainnya  maka  harga barang-barang yang dihasilkan oleh negara tersebut diluar negeri menjadi lebih mahal dan barang-barang dari luar negeri di negara tersebut menjadi lebih murah, demikian sebaliknya.</a:t>
            </a:r>
          </a:p>
          <a:p>
            <a:r>
              <a:rPr lang="id-ID" dirty="0" smtClean="0"/>
              <a:t>Pasar valuta asing diperdagangkan sebagaimana pasar </a:t>
            </a:r>
            <a:r>
              <a:rPr lang="id-ID" i="1" dirty="0" smtClean="0"/>
              <a:t>over the counter </a:t>
            </a:r>
            <a:r>
              <a:rPr lang="id-ID" dirty="0" smtClean="0"/>
              <a:t>dimana ratusan pialang (bank-bank besar) siap untuk membeli dan menjual simapanan</a:t>
            </a:r>
            <a:r>
              <a:rPr lang="id-ID" i="1" dirty="0" smtClean="0"/>
              <a:t> </a:t>
            </a: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l="35243" t="21835" r="26562" b="36683"/>
          <a:stretch>
            <a:fillRect/>
          </a:stretch>
        </p:blipFill>
        <p:spPr bwMode="auto">
          <a:xfrm>
            <a:off x="642910" y="1643050"/>
            <a:ext cx="7756128" cy="4714908"/>
          </a:xfrm>
          <a:prstGeom prst="rect">
            <a:avLst/>
          </a:prstGeom>
          <a:noFill/>
          <a:ln w="9525">
            <a:noFill/>
            <a:miter lim="800000"/>
            <a:headEnd/>
            <a:tailEnd/>
          </a:ln>
          <a:effectLst/>
        </p:spPr>
      </p:pic>
      <p:sp>
        <p:nvSpPr>
          <p:cNvPr id="5" name="TextBox 4"/>
          <p:cNvSpPr txBox="1"/>
          <p:nvPr/>
        </p:nvSpPr>
        <p:spPr>
          <a:xfrm>
            <a:off x="785786" y="1000108"/>
            <a:ext cx="7358114" cy="461665"/>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id-ID" sz="2400" dirty="0" smtClean="0"/>
              <a:t>Pergerakan Kurs Rupiah terhadap Dollar Amerika</a:t>
            </a:r>
            <a:endParaRPr lang="id-ID"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785794"/>
            <a:ext cx="8229600" cy="1066800"/>
          </a:xfrm>
        </p:spPr>
        <p:txBody>
          <a:bodyPr/>
          <a:lstStyle/>
          <a:p>
            <a:r>
              <a:rPr lang="id-ID" dirty="0" smtClean="0"/>
              <a:t>Kurs dalam jangka Panjang</a:t>
            </a:r>
            <a:endParaRPr lang="id-ID" dirty="0"/>
          </a:p>
        </p:txBody>
      </p:sp>
      <p:sp>
        <p:nvSpPr>
          <p:cNvPr id="3" name="Content Placeholder 2"/>
          <p:cNvSpPr>
            <a:spLocks noGrp="1"/>
          </p:cNvSpPr>
          <p:nvPr>
            <p:ph idx="1"/>
          </p:nvPr>
        </p:nvSpPr>
        <p:spPr>
          <a:xfrm>
            <a:off x="457200" y="1928802"/>
            <a:ext cx="8229600" cy="4645734"/>
          </a:xfrm>
        </p:spPr>
        <p:txBody>
          <a:bodyPr>
            <a:normAutofit fontScale="85000" lnSpcReduction="10000"/>
          </a:bodyPr>
          <a:lstStyle/>
          <a:p>
            <a:r>
              <a:rPr lang="id-ID" dirty="0" smtClean="0"/>
              <a:t>Hukum Satu Harga</a:t>
            </a:r>
          </a:p>
          <a:p>
            <a:pPr lvl="1"/>
            <a:r>
              <a:rPr lang="id-ID" dirty="0" smtClean="0"/>
              <a:t>Jika dua negara menghasilkan barang yang sama dan biaya transportasi dan hambatan perdagangan sangat rendah, harga barang seharusnya sama diseluruh dunia, tidak perduli negara mana yang menghasilknnya.</a:t>
            </a:r>
          </a:p>
          <a:p>
            <a:pPr lvl="1"/>
            <a:r>
              <a:rPr lang="id-ID" dirty="0" smtClean="0"/>
              <a:t>Harga baja USA $100/ton,  Baja Jepang kualitas sama 10.000 yen/ton</a:t>
            </a:r>
          </a:p>
          <a:p>
            <a:pPr lvl="1"/>
            <a:r>
              <a:rPr lang="id-ID" dirty="0" smtClean="0"/>
              <a:t>Jika hukum satu harga terpenuhi kurs yen dan dollar  seharusnya 100 yen per dollar</a:t>
            </a:r>
          </a:p>
          <a:p>
            <a:pPr lvl="1"/>
            <a:r>
              <a:rPr lang="id-ID" dirty="0" smtClean="0"/>
              <a:t>Jika kurs 200 yen/$, baja Jepang yg dijual di Amerika menjadi $50 /ton, baja Amerika yg dijual di Jepang menjadi 20.000 yen/ton</a:t>
            </a:r>
          </a:p>
          <a:p>
            <a:pPr lvl="1"/>
            <a:r>
              <a:rPr lang="id-ID" dirty="0" smtClean="0"/>
              <a:t>Menyebabkan permintaan baja Amerika turun, </a:t>
            </a:r>
            <a:r>
              <a:rPr lang="id-ID" dirty="0" smtClean="0"/>
              <a:t>kur</a:t>
            </a:r>
            <a:r>
              <a:rPr lang="en-US" dirty="0" smtClean="0"/>
              <a:t>s</a:t>
            </a:r>
            <a:r>
              <a:rPr lang="id-ID" dirty="0" smtClean="0"/>
              <a:t> </a:t>
            </a:r>
            <a:r>
              <a:rPr lang="id-ID" dirty="0" smtClean="0"/>
              <a:t>akan turun sampai 100 yen/$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2918"/>
            <a:ext cx="8229600" cy="1066800"/>
          </a:xfrm>
        </p:spPr>
        <p:txBody>
          <a:bodyPr/>
          <a:lstStyle/>
          <a:p>
            <a:pPr algn="r"/>
            <a:r>
              <a:rPr lang="id-ID" dirty="0" smtClean="0"/>
              <a:t>Lanjutan</a:t>
            </a:r>
            <a:endParaRPr lang="id-ID" dirty="0"/>
          </a:p>
        </p:txBody>
      </p:sp>
      <p:sp>
        <p:nvSpPr>
          <p:cNvPr id="3" name="Content Placeholder 2"/>
          <p:cNvSpPr>
            <a:spLocks noGrp="1"/>
          </p:cNvSpPr>
          <p:nvPr>
            <p:ph idx="1"/>
          </p:nvPr>
        </p:nvSpPr>
        <p:spPr>
          <a:xfrm>
            <a:off x="457200" y="1571612"/>
            <a:ext cx="8229600" cy="5143512"/>
          </a:xfrm>
        </p:spPr>
        <p:txBody>
          <a:bodyPr>
            <a:normAutofit fontScale="85000" lnSpcReduction="10000"/>
          </a:bodyPr>
          <a:lstStyle/>
          <a:p>
            <a:r>
              <a:rPr lang="id-ID" dirty="0" smtClean="0"/>
              <a:t>Teori Purchasing  Power Parity</a:t>
            </a:r>
          </a:p>
          <a:p>
            <a:pPr lvl="1"/>
            <a:r>
              <a:rPr lang="id-ID" dirty="0" smtClean="0"/>
              <a:t>Teori ini menyatakan bahwa kurs antara dua mata uang akan melakukan penyesuaian yang mencerminkan perubahan tingkat harga dari kedua negara.</a:t>
            </a:r>
          </a:p>
          <a:p>
            <a:pPr lvl="1"/>
            <a:r>
              <a:rPr lang="id-ID" dirty="0" smtClean="0"/>
              <a:t>Jika tingkat harga suatu negara meningkat secara relatif  terhadap tingkat harga negara lain, mata uang negara tersebut seharusnya terdepresiasi</a:t>
            </a:r>
          </a:p>
          <a:p>
            <a:pPr lvl="1"/>
            <a:r>
              <a:rPr lang="id-ID" dirty="0" smtClean="0"/>
              <a:t>Misal harga baja dalam yen Jepang naik 10% (menjadi 11.000 yen) relatif terhadap harga baja dalam dolar, kurs seharusnya naik menjadi 110 yen/dollar, 10% apresiasi dolar.</a:t>
            </a:r>
          </a:p>
          <a:p>
            <a:pPr lvl="1"/>
            <a:r>
              <a:rPr lang="id-ID" dirty="0" smtClean="0"/>
              <a:t>Jika tingkat harga Jepang naik 10% relatif terhadap tingkat harga Amerika, dolar akan terapresiasi sebesar 10%</a:t>
            </a:r>
          </a:p>
          <a:p>
            <a:pPr lvl="1"/>
            <a:r>
              <a:rPr lang="id-ID" dirty="0" smtClean="0"/>
              <a:t>Teori  PPP tidak  dapat menjelaskan kurs sepenuhnya krn asumsi bahwa barang adalah sama tidak berlaku pada semua barang</a:t>
            </a:r>
          </a:p>
          <a:p>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1066800"/>
          </a:xfrm>
        </p:spPr>
        <p:txBody>
          <a:bodyPr>
            <a:normAutofit fontScale="90000"/>
          </a:bodyPr>
          <a:lstStyle/>
          <a:p>
            <a:r>
              <a:rPr lang="id-ID" dirty="0" smtClean="0"/>
              <a:t>Faktor-faktor yang Mempengaruhi Kurs Dalam Jangka Panjang</a:t>
            </a:r>
            <a:endParaRPr lang="id-ID" dirty="0"/>
          </a:p>
        </p:txBody>
      </p:sp>
      <p:sp>
        <p:nvSpPr>
          <p:cNvPr id="3" name="Content Placeholder 2"/>
          <p:cNvSpPr>
            <a:spLocks noGrp="1"/>
          </p:cNvSpPr>
          <p:nvPr>
            <p:ph idx="1"/>
          </p:nvPr>
        </p:nvSpPr>
        <p:spPr>
          <a:xfrm>
            <a:off x="457200" y="1928802"/>
            <a:ext cx="8229600" cy="4645734"/>
          </a:xfrm>
        </p:spPr>
        <p:txBody>
          <a:bodyPr>
            <a:normAutofit lnSpcReduction="10000"/>
          </a:bodyPr>
          <a:lstStyle/>
          <a:p>
            <a:r>
              <a:rPr lang="id-ID" dirty="0" smtClean="0"/>
              <a:t>Tingkat harga Relatif</a:t>
            </a:r>
          </a:p>
          <a:p>
            <a:pPr lvl="1"/>
            <a:r>
              <a:rPr lang="id-ID" dirty="0" smtClean="0"/>
              <a:t>Dalam jangka panjang, kenaikan tingkat harga suatu negara (relatif terhadap tingkat harga luar negeri) menyebabkan mata uangnya terdepresiasi, dan penurunan tingkat harga relatif menyebabkan mata uangnya terapresiasi.</a:t>
            </a:r>
          </a:p>
          <a:p>
            <a:r>
              <a:rPr lang="id-ID" dirty="0" smtClean="0"/>
              <a:t>Hambatan Perdagangan</a:t>
            </a:r>
          </a:p>
          <a:p>
            <a:pPr lvl="1"/>
            <a:r>
              <a:rPr lang="id-ID" dirty="0" smtClean="0"/>
              <a:t>Tarif pajak dan kuota impor dapat mempengaruhi kurs.</a:t>
            </a:r>
          </a:p>
          <a:p>
            <a:pPr lvl="1"/>
            <a:r>
              <a:rPr lang="id-ID" dirty="0" smtClean="0"/>
              <a:t>Dalam jangka panjang meningkatnya hambatan perdagangan menyebabkan mata uang suatu negara menguat dalam jangka panjang.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9126"/>
            <a:ext cx="8229600" cy="1066800"/>
          </a:xfrm>
        </p:spPr>
        <p:txBody>
          <a:bodyPr/>
          <a:lstStyle/>
          <a:p>
            <a:pPr algn="r"/>
            <a:r>
              <a:rPr lang="id-ID" dirty="0" smtClean="0"/>
              <a:t>Lanjutan</a:t>
            </a:r>
            <a:endParaRPr lang="id-ID" dirty="0"/>
          </a:p>
        </p:txBody>
      </p:sp>
      <p:sp>
        <p:nvSpPr>
          <p:cNvPr id="3" name="Content Placeholder 2"/>
          <p:cNvSpPr>
            <a:spLocks noGrp="1"/>
          </p:cNvSpPr>
          <p:nvPr>
            <p:ph idx="1"/>
          </p:nvPr>
        </p:nvSpPr>
        <p:spPr>
          <a:xfrm>
            <a:off x="457200" y="1928802"/>
            <a:ext cx="8229600" cy="4645734"/>
          </a:xfrm>
        </p:spPr>
        <p:txBody>
          <a:bodyPr>
            <a:normAutofit lnSpcReduction="10000"/>
          </a:bodyPr>
          <a:lstStyle/>
          <a:p>
            <a:r>
              <a:rPr lang="id-ID" dirty="0" smtClean="0"/>
              <a:t>Preferensi untuk Barang Domestik vs Barang Luar Negeri</a:t>
            </a:r>
          </a:p>
          <a:p>
            <a:pPr lvl="1"/>
            <a:r>
              <a:rPr lang="id-ID" dirty="0" smtClean="0"/>
              <a:t>Meningkatnya permintaan untuk ekspor suatu negara menyebabkan mata uangnya menguat dalam jangka panjang; meningkatnya permintaan untuk impor menyebabkan mata uang domestik melemah.</a:t>
            </a:r>
          </a:p>
          <a:p>
            <a:r>
              <a:rPr lang="id-ID" dirty="0" smtClean="0"/>
              <a:t>Produktifitas</a:t>
            </a:r>
          </a:p>
          <a:p>
            <a:pPr lvl="1"/>
            <a:r>
              <a:rPr lang="id-ID" dirty="0" smtClean="0"/>
              <a:t>Dalam jangka panjang, jika suatu negara menjadi lebih produktif secara relatif terhadap negara lain maka mata uang negara tersebut akan terapresiasi</a:t>
            </a: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1066800"/>
          </a:xfrm>
        </p:spPr>
        <p:txBody>
          <a:bodyPr/>
          <a:lstStyle/>
          <a:p>
            <a:pPr algn="r"/>
            <a:r>
              <a:rPr lang="id-ID" dirty="0" smtClean="0"/>
              <a:t>Lanjutan</a:t>
            </a:r>
            <a:endParaRPr lang="id-ID" dirty="0"/>
          </a:p>
        </p:txBody>
      </p:sp>
      <p:pic>
        <p:nvPicPr>
          <p:cNvPr id="4" name="Picture 2" descr="Mishkin_c17t01"/>
          <p:cNvPicPr preferRelativeResize="0">
            <a:picLocks noChangeAspect="1" noChangeArrowheads="1"/>
          </p:cNvPicPr>
          <p:nvPr>
            <p:custDataLst>
              <p:tags r:id="rId1"/>
            </p:custDataLst>
          </p:nvPr>
        </p:nvPicPr>
        <p:blipFill>
          <a:blip r:embed="rId3"/>
          <a:srcRect/>
          <a:stretch>
            <a:fillRect/>
          </a:stretch>
        </p:blipFill>
        <p:spPr bwMode="auto">
          <a:xfrm>
            <a:off x="285720" y="1795481"/>
            <a:ext cx="8572560" cy="470535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IW_TYPE_IMAGE" val="Text Box 3"/>
</p:tagLst>
</file>

<file path=ppt/tags/tag2.xml><?xml version="1.0" encoding="utf-8"?>
<p:tagLst xmlns:a="http://schemas.openxmlformats.org/drawingml/2006/main" xmlns:r="http://schemas.openxmlformats.org/officeDocument/2006/relationships" xmlns:p="http://schemas.openxmlformats.org/presentationml/2006/main">
  <p:tag name="IIW_TYPE_IMAGE" val="Text Box 3"/>
</p:tagLst>
</file>

<file path=ppt/tags/tag3.xml><?xml version="1.0" encoding="utf-8"?>
<p:tagLst xmlns:a="http://schemas.openxmlformats.org/drawingml/2006/main" xmlns:r="http://schemas.openxmlformats.org/officeDocument/2006/relationships" xmlns:p="http://schemas.openxmlformats.org/presentationml/2006/main">
  <p:tag name="IIW_TYPE_IMAGE" val="Text Box 3"/>
</p:tagLst>
</file>

<file path=ppt/tags/tag4.xml><?xml version="1.0" encoding="utf-8"?>
<p:tagLst xmlns:a="http://schemas.openxmlformats.org/drawingml/2006/main" xmlns:r="http://schemas.openxmlformats.org/officeDocument/2006/relationships" xmlns:p="http://schemas.openxmlformats.org/presentationml/2006/main">
  <p:tag name="IIW_TYPE_IMAGE" val="Text Box 3"/>
</p:tagLst>
</file>

<file path=ppt/tags/tag5.xml><?xml version="1.0" encoding="utf-8"?>
<p:tagLst xmlns:a="http://schemas.openxmlformats.org/drawingml/2006/main" xmlns:r="http://schemas.openxmlformats.org/officeDocument/2006/relationships" xmlns:p="http://schemas.openxmlformats.org/presentationml/2006/main">
  <p:tag name="IIW_TYPE_IMAGE" val="Text Box 3"/>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637</TotalTime>
  <Words>848</Words>
  <Application>Microsoft Office PowerPoint</Application>
  <PresentationFormat>On-screen Show (4:3)</PresentationFormat>
  <Paragraphs>64</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Georgia</vt:lpstr>
      <vt:lpstr>Trebuchet MS</vt:lpstr>
      <vt:lpstr>Wingdings 2</vt:lpstr>
      <vt:lpstr>Urban</vt:lpstr>
      <vt:lpstr>PASAR VALUTA  ASING</vt:lpstr>
      <vt:lpstr>PowerPoint Presentation</vt:lpstr>
      <vt:lpstr>PowerPoint Presentation</vt:lpstr>
      <vt:lpstr>PowerPoint Presentation</vt:lpstr>
      <vt:lpstr>Kurs dalam jangka Panjang</vt:lpstr>
      <vt:lpstr>Lanjutan</vt:lpstr>
      <vt:lpstr>Faktor-faktor yang Mempengaruhi Kurs Dalam Jangka Panjang</vt:lpstr>
      <vt:lpstr>Lanjutan</vt:lpstr>
      <vt:lpstr>Lanjutan</vt:lpstr>
      <vt:lpstr>Faktor-faktor yang Mempengaruhi Kurs dalam Jangka Pendek</vt:lpstr>
      <vt:lpstr>Faktor-faktor yang Mempengaruhi Kurs dalam Jangka Pendek </vt:lpstr>
      <vt:lpstr>Lanjutan</vt:lpstr>
      <vt:lpstr>Kurva Permintaan untuk Aset Domestik</vt:lpstr>
      <vt:lpstr>Kurva Penawaran untuk Aset Domestik</vt:lpstr>
      <vt:lpstr>Keseimbangan dalam Pasar Valuta Asing</vt:lpstr>
      <vt:lpstr>Pergeseran Permintaan untuk Aset Domestik</vt:lpstr>
      <vt:lpstr>Pergeseran Permintaan untuk Aset Domestik</vt:lpstr>
      <vt:lpstr>Pergeseran Permintaan untuk Aset Domestik</vt:lpstr>
      <vt:lpstr>Pergeseran Permintaan untuk Aset Domestik</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PASAR VALUTA  ASING</dc:title>
  <dc:creator>Acer</dc:creator>
  <cp:lastModifiedBy>Asus</cp:lastModifiedBy>
  <cp:revision>34</cp:revision>
  <dcterms:created xsi:type="dcterms:W3CDTF">2014-04-30T01:25:26Z</dcterms:created>
  <dcterms:modified xsi:type="dcterms:W3CDTF">2022-03-24T00:06:05Z</dcterms:modified>
</cp:coreProperties>
</file>