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9" r:id="rId3"/>
    <p:sldId id="297" r:id="rId4"/>
    <p:sldId id="290" r:id="rId5"/>
    <p:sldId id="298" r:id="rId6"/>
    <p:sldId id="266" r:id="rId7"/>
    <p:sldId id="292" r:id="rId8"/>
    <p:sldId id="295" r:id="rId9"/>
    <p:sldId id="300" r:id="rId10"/>
    <p:sldId id="301" r:id="rId11"/>
    <p:sldId id="302" r:id="rId12"/>
    <p:sldId id="303" r:id="rId13"/>
    <p:sldId id="30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2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9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0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2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E7757A"/>
            </a:gs>
            <a:gs pos="79000">
              <a:srgbClr val="D223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7BFA-F66B-4E75-AC82-DF8253CCB76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10/08/2020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718B-E077-483C-82F5-1B029F9A7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8224" y="1576138"/>
            <a:ext cx="7290429" cy="3693889"/>
            <a:chOff x="349624" y="3204702"/>
            <a:chExt cx="7253223" cy="3150004"/>
          </a:xfrm>
        </p:grpSpPr>
        <p:grpSp>
          <p:nvGrpSpPr>
            <p:cNvPr id="18" name="Group 17"/>
            <p:cNvGrpSpPr/>
            <p:nvPr/>
          </p:nvGrpSpPr>
          <p:grpSpPr>
            <a:xfrm>
              <a:off x="349624" y="3204702"/>
              <a:ext cx="7253223" cy="3150004"/>
              <a:chOff x="335109" y="3422417"/>
              <a:chExt cx="7253223" cy="315000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5348" y="3422417"/>
                <a:ext cx="6761748" cy="563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endParaRPr lang="id-ID" sz="3600" dirty="0">
                  <a:solidFill>
                    <a:srgbClr val="FFFF66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5109" y="4617096"/>
                <a:ext cx="7253223" cy="1955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r>
                  <a:rPr lang="id-ID" sz="4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BANGSA DAN NEGARA</a:t>
                </a:r>
              </a:p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r>
                  <a:rPr lang="id-ID" sz="26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BAB 2</a:t>
                </a:r>
              </a:p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endParaRPr lang="id-ID" sz="2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endParaRPr lang="id-ID" sz="2600" b="1" dirty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711200" y="4350812"/>
              <a:ext cx="67846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29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769937" y="1784552"/>
            <a:ext cx="1116012" cy="1116012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69937" y="3245830"/>
            <a:ext cx="1116012" cy="1116012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665162" y="1688161"/>
            <a:ext cx="1116012" cy="1116012"/>
          </a:xfrm>
          <a:prstGeom prst="teardrop">
            <a:avLst/>
          </a:prstGeom>
          <a:solidFill>
            <a:srgbClr val="0B4366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665162" y="3149439"/>
            <a:ext cx="1116012" cy="1116012"/>
          </a:xfrm>
          <a:prstGeom prst="teardrop">
            <a:avLst/>
          </a:prstGeom>
          <a:solidFill>
            <a:srgbClr val="1696C9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129" y="1621071"/>
            <a:ext cx="9536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id-ID" sz="300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TEORI KONTRAK SOSIAL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9129" y="3197248"/>
            <a:ext cx="950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id-ID" sz="300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TEORI KETUHANAN (TEOKRASI)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9449" y="1788510"/>
            <a:ext cx="795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id-ID" sz="2400" dirty="0">
              <a:solidFill>
                <a:srgbClr val="FFFF99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9449" y="3211688"/>
            <a:ext cx="795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id-ID" sz="2400" dirty="0">
              <a:solidFill>
                <a:srgbClr val="FFFF99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162" y="4511068"/>
            <a:ext cx="10861675" cy="1250504"/>
            <a:chOff x="665162" y="4453918"/>
            <a:chExt cx="10861675" cy="1250504"/>
          </a:xfrm>
        </p:grpSpPr>
        <p:sp>
          <p:nvSpPr>
            <p:cNvPr id="11" name="Teardrop 10"/>
            <p:cNvSpPr/>
            <p:nvPr/>
          </p:nvSpPr>
          <p:spPr>
            <a:xfrm>
              <a:off x="769937" y="4588410"/>
              <a:ext cx="1116012" cy="1116012"/>
            </a:xfrm>
            <a:prstGeom prst="teardrop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>
              <a:off x="665162" y="4507458"/>
              <a:ext cx="1116012" cy="1116012"/>
            </a:xfrm>
            <a:prstGeom prst="teardrop">
              <a:avLst/>
            </a:prstGeom>
            <a:solidFill>
              <a:srgbClr val="FA7902"/>
            </a:solidFill>
            <a:ln w="38100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19129" y="4453918"/>
              <a:ext cx="95077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1000"/>
                </a:spcBef>
                <a:buClr>
                  <a:srgbClr val="90C226"/>
                </a:buClr>
                <a:buSzPct val="80000"/>
              </a:pPr>
              <a:r>
                <a:rPr lang="id-ID" sz="3000" dirty="0" smtClean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TEORI KEKUATAN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9449" y="4569707"/>
              <a:ext cx="795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FF99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  <a:endParaRPr lang="id-ID" sz="24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-1" y="-38637"/>
            <a:ext cx="4600136" cy="899886"/>
          </a:xfrm>
          <a:custGeom>
            <a:avLst/>
            <a:gdLst>
              <a:gd name="connsiteX0" fmla="*/ 0 w 5680166"/>
              <a:gd name="connsiteY0" fmla="*/ 0 h 899886"/>
              <a:gd name="connsiteX1" fmla="*/ 5041864 w 5680166"/>
              <a:gd name="connsiteY1" fmla="*/ 0 h 899886"/>
              <a:gd name="connsiteX2" fmla="*/ 5373857 w 5680166"/>
              <a:gd name="connsiteY2" fmla="*/ 0 h 899886"/>
              <a:gd name="connsiteX3" fmla="*/ 5680166 w 5680166"/>
              <a:gd name="connsiteY3" fmla="*/ 0 h 899886"/>
              <a:gd name="connsiteX4" fmla="*/ 5467399 w 5680166"/>
              <a:gd name="connsiteY4" fmla="*/ 899886 h 899886"/>
              <a:gd name="connsiteX5" fmla="*/ 5373857 w 5680166"/>
              <a:gd name="connsiteY5" fmla="*/ 899886 h 899886"/>
              <a:gd name="connsiteX6" fmla="*/ 4829096 w 5680166"/>
              <a:gd name="connsiteY6" fmla="*/ 899886 h 899886"/>
              <a:gd name="connsiteX7" fmla="*/ 0 w 5680166"/>
              <a:gd name="connsiteY7" fmla="*/ 899886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0166" h="899886">
                <a:moveTo>
                  <a:pt x="0" y="0"/>
                </a:moveTo>
                <a:lnTo>
                  <a:pt x="5041864" y="0"/>
                </a:lnTo>
                <a:lnTo>
                  <a:pt x="5373857" y="0"/>
                </a:lnTo>
                <a:lnTo>
                  <a:pt x="5680166" y="0"/>
                </a:lnTo>
                <a:lnTo>
                  <a:pt x="5467399" y="899886"/>
                </a:lnTo>
                <a:lnTo>
                  <a:pt x="5373857" y="899886"/>
                </a:lnTo>
                <a:lnTo>
                  <a:pt x="4829096" y="899886"/>
                </a:lnTo>
                <a:lnTo>
                  <a:pt x="0" y="89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45" y="180473"/>
            <a:ext cx="454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D2232A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PROSES TERBENTUKNYA NEGARA</a:t>
            </a:r>
            <a:endParaRPr lang="af-ZA" sz="2400" b="1" dirty="0">
              <a:solidFill>
                <a:srgbClr val="D2232A"/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59402" y="168080"/>
            <a:ext cx="979168" cy="872148"/>
          </a:xfrm>
          <a:prstGeom prst="teardrop">
            <a:avLst/>
          </a:prstGeom>
          <a:solidFill>
            <a:srgbClr val="0B4366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38637" y="77274"/>
            <a:ext cx="970229" cy="902595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4164" y="194554"/>
            <a:ext cx="3357270" cy="7853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9708" y="90985"/>
            <a:ext cx="4576292" cy="785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Proses Pembentukan Bangsa dan Negara</a:t>
            </a:r>
            <a:endParaRPr lang="en-US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402" y="1270444"/>
            <a:ext cx="118233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Secara umum dikenal adanya dua proses </a:t>
            </a:r>
            <a:r>
              <a:rPr lang="pt-BR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pembentukan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bangsa</a:t>
            </a:r>
            <a:r>
              <a:rPr lang="es-ES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-negara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yaitu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model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ortodoks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dan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model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mutakhir</a:t>
            </a:r>
            <a:r>
              <a:rPr lang="es-ES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Pertama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 model orthodox yaitu bermula dari adanya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suatu bangsa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terlebih dahulu, untuk kemudian bangsa itu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membentuk satu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negara tersendiri. Setalah bangsa-negara ini terbentuk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maka rezim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politik (penguasa) dirumuskan berdasarkan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konstitusi negara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yang selanjutnya dikembangkan oleh partisipasi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warga negara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dalam kehidupan politik bangsa-negara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yang bersangkutan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 Kedua, model mutakhir yaitu berawal dari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adanya negara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terlebih dahulu yang terbentuk melalui proses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tersendiri, sedangkan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penduduk negara merupakan sekumpulan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suku, </a:t>
            </a:r>
            <a:r>
              <a:rPr lang="nl-NL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bangsa </a:t>
            </a:r>
            <a:r>
              <a:rPr lang="nl-NL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dan ras (Winarno: 2009).</a:t>
            </a:r>
            <a:endParaRPr lang="en-US" sz="2800" dirty="0">
              <a:solidFill>
                <a:schemeClr val="bg1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2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59402" y="168080"/>
            <a:ext cx="979168" cy="872148"/>
          </a:xfrm>
          <a:prstGeom prst="teardrop">
            <a:avLst/>
          </a:prstGeom>
          <a:solidFill>
            <a:srgbClr val="0B4366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38637" y="77274"/>
            <a:ext cx="970229" cy="902595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4164" y="194554"/>
            <a:ext cx="3357270" cy="7853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9708" y="90985"/>
            <a:ext cx="3461726" cy="785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smtClean="0"/>
              <a:t>Hakikat Negara Indonesia</a:t>
            </a:r>
            <a:endParaRPr lang="en-US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402" y="1270444"/>
            <a:ext cx="118233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Negara kita adalah negara Republik Indonesia Proklamasi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17 </a:t>
            </a:r>
            <a:r>
              <a:rPr lang="fi-FI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Agustus </a:t>
            </a:r>
            <a:r>
              <a:rPr lang="fi-FI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1945, disingkat negara RI Proklamasi. Maksud </a:t>
            </a:r>
            <a:r>
              <a:rPr lang="fi-FI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dari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pernyataan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tersebut adalah bahwa negara Indonesia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yang didirikan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tidak bisa lepas dari peristiwa proklamasi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kemerdekaan </a:t>
            </a:r>
            <a:r>
              <a:rPr lang="es-ES" sz="2800" dirty="0" err="1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tanggal</a:t>
            </a:r>
            <a:r>
              <a:rPr lang="es-ES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17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Agustus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1945.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dengan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momen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proklamasi</a:t>
            </a:r>
            <a:r>
              <a:rPr lang="es-ES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17 </a:t>
            </a:r>
            <a:r>
              <a:rPr lang="es-ES" sz="2800" dirty="0" err="1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Agustus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1945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itulah, bangsa Indonesia berhasil mendirikan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negara sekaligus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menyatakan kepada dunia luar mengenai adanya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negara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baru, yaitu Indonesia. gagasan membentuk suatu bangsa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berhasil diwujudkan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dalam ikrar sumpah pemuda tangal 28 Oktober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1928. Dimana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para pemuda dari berbagi suku dan budaya di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wilayah nusantara 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berikrar menyatakan diri dalam satu tanah air, </a:t>
            </a:r>
            <a:r>
              <a:rPr lang="id-ID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satu bangsa</a:t>
            </a:r>
            <a:r>
              <a:rPr lang="id-ID" sz="28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 dan satu bahasa yaitu Indonesia (Winarno:2019).</a:t>
            </a:r>
            <a:endParaRPr lang="en-US" sz="2800" dirty="0">
              <a:solidFill>
                <a:schemeClr val="bg1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6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5163" y="944168"/>
            <a:ext cx="10861675" cy="3645011"/>
            <a:chOff x="455613" y="1471913"/>
            <a:chExt cx="10861675" cy="4210204"/>
          </a:xfrm>
        </p:grpSpPr>
        <p:grpSp>
          <p:nvGrpSpPr>
            <p:cNvPr id="12" name="Group 11"/>
            <p:cNvGrpSpPr/>
            <p:nvPr/>
          </p:nvGrpSpPr>
          <p:grpSpPr>
            <a:xfrm>
              <a:off x="455613" y="1471913"/>
              <a:ext cx="10861675" cy="4210204"/>
              <a:chOff x="455613" y="1395142"/>
              <a:chExt cx="10861675" cy="4210204"/>
            </a:xfrm>
          </p:grpSpPr>
          <p:sp>
            <p:nvSpPr>
              <p:cNvPr id="6" name="Teardrop 5"/>
              <p:cNvSpPr/>
              <p:nvPr/>
            </p:nvSpPr>
            <p:spPr>
              <a:xfrm>
                <a:off x="560388" y="1526786"/>
                <a:ext cx="1116012" cy="1116012"/>
              </a:xfrm>
              <a:prstGeom prst="teardrop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ardrop 6"/>
              <p:cNvSpPr/>
              <p:nvPr/>
            </p:nvSpPr>
            <p:spPr>
              <a:xfrm>
                <a:off x="560388" y="2988064"/>
                <a:ext cx="1116012" cy="1116012"/>
              </a:xfrm>
              <a:prstGeom prst="teardrop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ardrop 10"/>
              <p:cNvSpPr/>
              <p:nvPr/>
            </p:nvSpPr>
            <p:spPr>
              <a:xfrm>
                <a:off x="560388" y="4292544"/>
                <a:ext cx="1116012" cy="1116012"/>
              </a:xfrm>
              <a:prstGeom prst="teardrop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ardrop 13"/>
              <p:cNvSpPr/>
              <p:nvPr/>
            </p:nvSpPr>
            <p:spPr>
              <a:xfrm>
                <a:off x="455613" y="1430395"/>
                <a:ext cx="1116012" cy="1116012"/>
              </a:xfrm>
              <a:prstGeom prst="teardrop">
                <a:avLst/>
              </a:prstGeom>
              <a:solidFill>
                <a:srgbClr val="0B4366"/>
              </a:solidFill>
              <a:ln w="3810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ardrop 14"/>
              <p:cNvSpPr/>
              <p:nvPr/>
            </p:nvSpPr>
            <p:spPr>
              <a:xfrm>
                <a:off x="455613" y="2891673"/>
                <a:ext cx="1116012" cy="1116012"/>
              </a:xfrm>
              <a:prstGeom prst="teardrop">
                <a:avLst/>
              </a:prstGeom>
              <a:solidFill>
                <a:srgbClr val="0B96D2"/>
              </a:solidFill>
              <a:ln w="3810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ardrop 15"/>
              <p:cNvSpPr/>
              <p:nvPr/>
            </p:nvSpPr>
            <p:spPr>
              <a:xfrm>
                <a:off x="455613" y="4211592"/>
                <a:ext cx="1116012" cy="1116012"/>
              </a:xfrm>
              <a:prstGeom prst="teardrop">
                <a:avLst/>
              </a:prstGeom>
              <a:solidFill>
                <a:srgbClr val="FA7902"/>
              </a:solidFill>
              <a:ln w="3810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74824" y="1395142"/>
                <a:ext cx="9542464" cy="138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Terjadinya negara tidak sekedar dimulai dari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proklamasi, tetapi </a:t>
                </a: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adanya pengakuan akan hak setiap bangsa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untuk memerdekakan </a:t>
                </a: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dirinya.</a:t>
                </a:r>
                <a:endParaRPr lang="af-ZA" sz="2400" dirty="0">
                  <a:solidFill>
                    <a:schemeClr val="bg1"/>
                  </a:solidFill>
                  <a:latin typeface="Adobe Myungjo Std M" panose="02020600000000000000" pitchFamily="18" charset="-128"/>
                  <a:ea typeface="Adobe Myungjo Std M" panose="020206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09580" y="2958328"/>
                <a:ext cx="9507708" cy="533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</a:pP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Adanya perjuangan bangsa indonesia melawan penjajah.</a:t>
                </a:r>
                <a:endParaRPr lang="sq-AL" sz="2400" dirty="0">
                  <a:solidFill>
                    <a:schemeClr val="bg1"/>
                  </a:solidFill>
                  <a:latin typeface="Adobe Myungjo Std M" panose="02020600000000000000" pitchFamily="18" charset="-128"/>
                  <a:ea typeface="Adobe Myungjo Std M" panose="020206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74823" y="4218895"/>
                <a:ext cx="9233125" cy="138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Terjadinya negara Indonesia adalah kehendak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bersama seluruh </a:t>
                </a: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bangsa Indonesia, sebagai suatu keinginan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luhur bersama</a:t>
                </a: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.</a:t>
                </a:r>
                <a:endParaRPr lang="af-ZA" sz="2400" dirty="0">
                  <a:solidFill>
                    <a:schemeClr val="bg1"/>
                  </a:solidFill>
                  <a:latin typeface="Adobe Myungjo Std M" panose="02020600000000000000" pitchFamily="18" charset="-128"/>
                  <a:ea typeface="Adobe Myungjo Std M" panose="02020600000000000000" pitchFamily="18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55810" y="1599837"/>
              <a:ext cx="795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99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1</a:t>
              </a:r>
              <a:endParaRPr lang="id-ID" sz="2400" b="1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810" y="3023015"/>
              <a:ext cx="795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99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2</a:t>
              </a:r>
              <a:endParaRPr lang="id-ID" sz="2400" b="1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810" y="4286449"/>
              <a:ext cx="795130" cy="1015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FF99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3</a:t>
              </a:r>
              <a:endParaRPr lang="id-ID" sz="24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-1" y="-38637"/>
            <a:ext cx="4327301" cy="718564"/>
          </a:xfrm>
          <a:custGeom>
            <a:avLst/>
            <a:gdLst>
              <a:gd name="connsiteX0" fmla="*/ 0 w 5680166"/>
              <a:gd name="connsiteY0" fmla="*/ 0 h 899886"/>
              <a:gd name="connsiteX1" fmla="*/ 5041864 w 5680166"/>
              <a:gd name="connsiteY1" fmla="*/ 0 h 899886"/>
              <a:gd name="connsiteX2" fmla="*/ 5373857 w 5680166"/>
              <a:gd name="connsiteY2" fmla="*/ 0 h 899886"/>
              <a:gd name="connsiteX3" fmla="*/ 5680166 w 5680166"/>
              <a:gd name="connsiteY3" fmla="*/ 0 h 899886"/>
              <a:gd name="connsiteX4" fmla="*/ 5467399 w 5680166"/>
              <a:gd name="connsiteY4" fmla="*/ 899886 h 899886"/>
              <a:gd name="connsiteX5" fmla="*/ 5373857 w 5680166"/>
              <a:gd name="connsiteY5" fmla="*/ 899886 h 899886"/>
              <a:gd name="connsiteX6" fmla="*/ 4829096 w 5680166"/>
              <a:gd name="connsiteY6" fmla="*/ 899886 h 899886"/>
              <a:gd name="connsiteX7" fmla="*/ 0 w 5680166"/>
              <a:gd name="connsiteY7" fmla="*/ 899886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0166" h="899886">
                <a:moveTo>
                  <a:pt x="0" y="0"/>
                </a:moveTo>
                <a:lnTo>
                  <a:pt x="5041864" y="0"/>
                </a:lnTo>
                <a:lnTo>
                  <a:pt x="5373857" y="0"/>
                </a:lnTo>
                <a:lnTo>
                  <a:pt x="5680166" y="0"/>
                </a:lnTo>
                <a:lnTo>
                  <a:pt x="5467399" y="899886"/>
                </a:lnTo>
                <a:lnTo>
                  <a:pt x="5373857" y="899886"/>
                </a:lnTo>
                <a:lnTo>
                  <a:pt x="4829096" y="899886"/>
                </a:lnTo>
                <a:lnTo>
                  <a:pt x="0" y="89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35944"/>
            <a:ext cx="432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D2232A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PROSES TERJADINYA NEGARA INDONESIA</a:t>
            </a:r>
            <a:endParaRPr lang="af-ZA" b="1" dirty="0">
              <a:solidFill>
                <a:srgbClr val="D2232A"/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8269" y="4550348"/>
            <a:ext cx="10861675" cy="1200329"/>
            <a:chOff x="455613" y="1988391"/>
            <a:chExt cx="10861675" cy="1513815"/>
          </a:xfrm>
        </p:grpSpPr>
        <p:grpSp>
          <p:nvGrpSpPr>
            <p:cNvPr id="26" name="Group 25"/>
            <p:cNvGrpSpPr/>
            <p:nvPr/>
          </p:nvGrpSpPr>
          <p:grpSpPr>
            <a:xfrm>
              <a:off x="455613" y="1988391"/>
              <a:ext cx="10861675" cy="1513815"/>
              <a:chOff x="455613" y="1256776"/>
              <a:chExt cx="10861675" cy="15138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55613" y="1328795"/>
                <a:ext cx="1220787" cy="1212403"/>
                <a:chOff x="455613" y="1430395"/>
                <a:chExt cx="1220787" cy="1212403"/>
              </a:xfrm>
            </p:grpSpPr>
            <p:sp>
              <p:nvSpPr>
                <p:cNvPr id="33" name="Teardrop 32"/>
                <p:cNvSpPr/>
                <p:nvPr/>
              </p:nvSpPr>
              <p:spPr>
                <a:xfrm>
                  <a:off x="560388" y="1526786"/>
                  <a:ext cx="1116012" cy="1116012"/>
                </a:xfrm>
                <a:prstGeom prst="teardrop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ardrop 33"/>
                <p:cNvSpPr/>
                <p:nvPr/>
              </p:nvSpPr>
              <p:spPr>
                <a:xfrm>
                  <a:off x="455613" y="1430395"/>
                  <a:ext cx="1116012" cy="1116012"/>
                </a:xfrm>
                <a:prstGeom prst="teardrop">
                  <a:avLst/>
                </a:prstGeom>
                <a:solidFill>
                  <a:srgbClr val="0B4366"/>
                </a:solidFill>
                <a:ln w="38100">
                  <a:solidFill>
                    <a:srgbClr val="FFFF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1781175" y="1256776"/>
                <a:ext cx="9536113" cy="1513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Negara Indonesia perlu menyusun kelengkapan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negara yang </a:t>
                </a:r>
                <a:r>
                  <a:rPr lang="id-ID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meliputi tujuan negara, bentuk negara, </a:t>
                </a:r>
                <a:r>
                  <a:rPr lang="id-ID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sistem </a:t>
                </a:r>
                <a:r>
                  <a:rPr lang="es-ES" sz="2400" dirty="0" err="1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pemerintahan</a:t>
                </a:r>
                <a:r>
                  <a:rPr lang="es-ES" sz="2400" dirty="0" smtClean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 </a:t>
                </a:r>
                <a:r>
                  <a:rPr lang="es-ES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negara, UUD negara, dan </a:t>
                </a:r>
                <a:r>
                  <a:rPr lang="es-ES" sz="2400" dirty="0" err="1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dasar</a:t>
                </a:r>
                <a:r>
                  <a:rPr lang="es-ES" sz="2400" dirty="0">
                    <a:solidFill>
                      <a:schemeClr val="bg1"/>
                    </a:solidFill>
                    <a:latin typeface="Adobe Myungjo Std M" panose="02020600000000000000" pitchFamily="18" charset="-128"/>
                    <a:ea typeface="Adobe Myungjo Std M" panose="02020600000000000000" pitchFamily="18" charset="-128"/>
                  </a:rPr>
                  <a:t> negara.</a:t>
                </a:r>
                <a:endParaRPr lang="en-US" sz="2400" dirty="0">
                  <a:solidFill>
                    <a:schemeClr val="bg1"/>
                  </a:solidFill>
                  <a:latin typeface="Adobe Myungjo Std M" panose="02020600000000000000" pitchFamily="18" charset="-128"/>
                  <a:ea typeface="Adobe Myungjo Std M" panose="02020600000000000000" pitchFamily="18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3975" y="2002126"/>
              <a:ext cx="795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FF99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4</a:t>
              </a:r>
              <a:endParaRPr lang="id-ID" sz="2400" b="1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2967335"/>
            <a:ext cx="6064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5400" b="1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FF66"/>
                </a:solidFill>
                <a:latin typeface="Bookman Old Style" panose="020506040505050202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</a:t>
            </a:r>
            <a:r>
              <a:rPr lang="id-ID" sz="5400" b="1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FF66"/>
                </a:solidFill>
                <a:latin typeface="Bookman Old Style" panose="020506040505050202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ERIMA KASIH</a:t>
            </a:r>
            <a:endParaRPr lang="id-ID" sz="5400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srgbClr val="FFFF66"/>
              </a:solidFill>
              <a:latin typeface="Bookman Old Style" panose="02050604050505020204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9117"/>
            <a:ext cx="2171700" cy="5479767"/>
          </a:xfrm>
          <a:prstGeom prst="rect">
            <a:avLst/>
          </a:prstGeom>
          <a:solidFill>
            <a:srgbClr val="F0C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7298" t="260" r="16572" b="27"/>
          <a:stretch>
            <a:fillRect/>
          </a:stretch>
        </p:blipFill>
        <p:spPr>
          <a:xfrm>
            <a:off x="410814" y="992982"/>
            <a:ext cx="4872038" cy="4872037"/>
          </a:xfrm>
          <a:custGeom>
            <a:avLst/>
            <a:gdLst>
              <a:gd name="connsiteX0" fmla="*/ 0 w 4872038"/>
              <a:gd name="connsiteY0" fmla="*/ 0 h 4872037"/>
              <a:gd name="connsiteX1" fmla="*/ 4872038 w 4872038"/>
              <a:gd name="connsiteY1" fmla="*/ 0 h 4872037"/>
              <a:gd name="connsiteX2" fmla="*/ 4872038 w 4872038"/>
              <a:gd name="connsiteY2" fmla="*/ 4872037 h 4872037"/>
              <a:gd name="connsiteX3" fmla="*/ 0 w 4872038"/>
              <a:gd name="connsiteY3" fmla="*/ 4872037 h 487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038" h="4872037">
                <a:moveTo>
                  <a:pt x="0" y="0"/>
                </a:moveTo>
                <a:lnTo>
                  <a:pt x="4872038" y="0"/>
                </a:lnTo>
                <a:lnTo>
                  <a:pt x="4872038" y="4872037"/>
                </a:lnTo>
                <a:lnTo>
                  <a:pt x="0" y="4872037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9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8224" y="1576139"/>
            <a:ext cx="7290429" cy="2724392"/>
            <a:chOff x="349624" y="3204702"/>
            <a:chExt cx="7253223" cy="2323254"/>
          </a:xfrm>
        </p:grpSpPr>
        <p:grpSp>
          <p:nvGrpSpPr>
            <p:cNvPr id="18" name="Group 17"/>
            <p:cNvGrpSpPr/>
            <p:nvPr/>
          </p:nvGrpSpPr>
          <p:grpSpPr>
            <a:xfrm>
              <a:off x="349624" y="3204702"/>
              <a:ext cx="7253223" cy="2323254"/>
              <a:chOff x="335109" y="3422417"/>
              <a:chExt cx="7253223" cy="232325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5348" y="3422417"/>
                <a:ext cx="6761748" cy="563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endParaRPr lang="id-ID" sz="3600" dirty="0">
                  <a:solidFill>
                    <a:srgbClr val="FFFF66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5109" y="4617095"/>
                <a:ext cx="7253223" cy="112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r>
                  <a:rPr lang="id-ID" sz="4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HAKIKAT BANGSA DAN NEGARA</a:t>
                </a:r>
                <a:endParaRPr lang="id-ID" sz="2600" b="1" dirty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711200" y="4350812"/>
              <a:ext cx="67846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9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D223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2C261FC-6599-5141-BE79-9EE9002C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33" b="100000" l="1254" r="987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267" y="1389827"/>
            <a:ext cx="8019436" cy="407834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F6F642A-8DC4-4049-A361-84F4BC6CF180}"/>
              </a:ext>
            </a:extLst>
          </p:cNvPr>
          <p:cNvGrpSpPr/>
          <p:nvPr/>
        </p:nvGrpSpPr>
        <p:grpSpPr>
          <a:xfrm>
            <a:off x="4429907" y="151572"/>
            <a:ext cx="7432682" cy="6472425"/>
            <a:chOff x="2749255" y="-373045"/>
            <a:chExt cx="7432682" cy="647242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C54A6310-E2D7-F84C-BC8D-022E0B1CF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826" y="3870234"/>
              <a:ext cx="3149111" cy="222914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BB15E0B-DCC6-D64D-99A8-3DBC07E35C1A}"/>
                </a:ext>
              </a:extLst>
            </p:cNvPr>
            <p:cNvSpPr/>
            <p:nvPr/>
          </p:nvSpPr>
          <p:spPr>
            <a:xfrm>
              <a:off x="2749255" y="-373045"/>
              <a:ext cx="48651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000" b="1" dirty="0" smtClean="0"/>
                <a:t>PENGERTIAN BANGSA</a:t>
              </a:r>
              <a:endParaRPr lang="en-US" sz="4000" b="1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59AF625-DF28-684D-B77D-82FB84A25785}"/>
              </a:ext>
            </a:extLst>
          </p:cNvPr>
          <p:cNvSpPr/>
          <p:nvPr/>
        </p:nvSpPr>
        <p:spPr>
          <a:xfrm>
            <a:off x="399245" y="1389993"/>
            <a:ext cx="11595481" cy="40934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Secara umum kumpulan masyarakat yang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membentuk Negara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disebut Bangsa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algn="just"/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Menurut Badri Yatim dalam (Winarno: 2009)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Konsep bangsa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memiliki dua pengertian, yaitu bangsa dalam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pengertian sosiologis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antropologis dan bangsa dalam pengertian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politis. Bangsa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dalam pengertian sosiologis antropologis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adalah persekutuan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hidup masyarakat yang berdiri sendiri yang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masing-masing </a:t>
            </a:r>
            <a:r>
              <a:rPr lang="fi-FI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anggota </a:t>
            </a:r>
            <a:r>
              <a:rPr lang="fi-FI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persekutuan hidup tersebut merasa </a:t>
            </a:r>
            <a:r>
              <a:rPr lang="fi-FI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satu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kesatuan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ras, bahasa, agama, dan adat istiadat. Jadi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mereka </a:t>
            </a:r>
            <a:r>
              <a:rPr lang="fi-FI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menjadi </a:t>
            </a:r>
            <a:r>
              <a:rPr lang="fi-FI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satu bangsa karena disatukan oleh kesamaan ras, </a:t>
            </a:r>
            <a:r>
              <a:rPr lang="fi-FI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budaya,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keyakinan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bahasa dan sebagainya. Ikatan demikian disebut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ikatan primordial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 Sedangkan bangsa dalam pengertian politis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adalah suatu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masyarakat dalam suatu daerah yang sama dan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mereka tunduk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pada kedaultan negaranya sebagai suatu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kekuasaan tertinggi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keluar dan ke dalam. Jadi mereka diikat oleh 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kekuasaan politik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yaitu negara.</a:t>
            </a:r>
            <a:endParaRPr lang="id-ID" sz="20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just"/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Jadi, dapat disimpulkan bahwa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</a:t>
            </a:r>
            <a:r>
              <a:rPr lang="nn-NO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angsa </a:t>
            </a:r>
            <a:r>
              <a:rPr lang="nn-NO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adalah rakyat yang telah </a:t>
            </a:r>
            <a:r>
              <a:rPr lang="nn-NO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mempunyai</a:t>
            </a:r>
            <a:r>
              <a:rPr lang="id-ID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kesatuan </a:t>
            </a:r>
            <a:r>
              <a:rPr lang="id-ID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tekad untuk membangun masa depan bersama.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6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ducation.randmcnally.com/images/edpub/Indonesia_Politic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 b="1666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3" name="07 Indonesia Pusak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010478" y="2819400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B15E0B-DCC6-D64D-99A8-3DBC07E35C1A}"/>
              </a:ext>
            </a:extLst>
          </p:cNvPr>
          <p:cNvSpPr/>
          <p:nvPr/>
        </p:nvSpPr>
        <p:spPr>
          <a:xfrm>
            <a:off x="6728699" y="151571"/>
            <a:ext cx="4878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PENGERTIAN NEGARA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9AF625-DF28-684D-B77D-82FB84A25785}"/>
              </a:ext>
            </a:extLst>
          </p:cNvPr>
          <p:cNvSpPr/>
          <p:nvPr/>
        </p:nvSpPr>
        <p:spPr>
          <a:xfrm>
            <a:off x="6375042" y="1125291"/>
            <a:ext cx="5512158" cy="56323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d-ID" dirty="0" smtClean="0">
                <a:solidFill>
                  <a:schemeClr val="bg1"/>
                </a:solidFill>
              </a:rPr>
              <a:t>Secara etimologi</a:t>
            </a:r>
            <a:r>
              <a:rPr lang="id-ID" dirty="0">
                <a:solidFill>
                  <a:schemeClr val="bg1"/>
                </a:solidFill>
              </a:rPr>
              <a:t>, negara dapat diterjemahkan dari kata-kata asing </a:t>
            </a:r>
            <a:r>
              <a:rPr lang="id-ID" i="1" dirty="0" smtClean="0">
                <a:solidFill>
                  <a:schemeClr val="bg1"/>
                </a:solidFill>
              </a:rPr>
              <a:t>staat </a:t>
            </a:r>
            <a:r>
              <a:rPr lang="sv-SE" dirty="0" smtClean="0">
                <a:solidFill>
                  <a:schemeClr val="bg1"/>
                </a:solidFill>
              </a:rPr>
              <a:t>(bahasa </a:t>
            </a:r>
            <a:r>
              <a:rPr lang="sv-SE" dirty="0">
                <a:solidFill>
                  <a:schemeClr val="bg1"/>
                </a:solidFill>
              </a:rPr>
              <a:t>Belanda), </a:t>
            </a:r>
            <a:r>
              <a:rPr lang="sv-SE" i="1" dirty="0">
                <a:solidFill>
                  <a:schemeClr val="bg1"/>
                </a:solidFill>
              </a:rPr>
              <a:t>state </a:t>
            </a:r>
            <a:r>
              <a:rPr lang="sv-SE" dirty="0">
                <a:solidFill>
                  <a:schemeClr val="bg1"/>
                </a:solidFill>
              </a:rPr>
              <a:t>(bahasa Inggris) dan </a:t>
            </a:r>
            <a:r>
              <a:rPr lang="sv-SE" i="1" dirty="0">
                <a:solidFill>
                  <a:schemeClr val="bg1"/>
                </a:solidFill>
              </a:rPr>
              <a:t>Etat </a:t>
            </a:r>
            <a:r>
              <a:rPr lang="sv-SE" dirty="0">
                <a:solidFill>
                  <a:schemeClr val="bg1"/>
                </a:solidFill>
              </a:rPr>
              <a:t>(bahasa Prancis</a:t>
            </a:r>
            <a:r>
              <a:rPr lang="sv-SE" dirty="0" smtClean="0">
                <a:solidFill>
                  <a:schemeClr val="bg1"/>
                </a:solidFill>
              </a:rPr>
              <a:t>).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Asalnya </a:t>
            </a:r>
            <a:r>
              <a:rPr lang="sv-SE" dirty="0">
                <a:solidFill>
                  <a:schemeClr val="bg1"/>
                </a:solidFill>
              </a:rPr>
              <a:t>adalah bahasa latin yang berarti menaruh dalam </a:t>
            </a:r>
            <a:r>
              <a:rPr lang="sv-SE" dirty="0" smtClean="0">
                <a:solidFill>
                  <a:schemeClr val="bg1"/>
                </a:solidFill>
              </a:rPr>
              <a:t>keadaan</a:t>
            </a:r>
            <a:r>
              <a:rPr lang="id-ID" dirty="0" smtClean="0">
                <a:solidFill>
                  <a:schemeClr val="bg1"/>
                </a:solidFill>
              </a:rPr>
              <a:t> berdiri</a:t>
            </a:r>
            <a:r>
              <a:rPr lang="id-ID" dirty="0">
                <a:solidFill>
                  <a:schemeClr val="bg1"/>
                </a:solidFill>
              </a:rPr>
              <a:t>; membuat berdiri; menempatkan. Sedangkan </a:t>
            </a:r>
            <a:r>
              <a:rPr lang="id-ID" dirty="0" smtClean="0">
                <a:solidFill>
                  <a:schemeClr val="bg1"/>
                </a:solidFill>
              </a:rPr>
              <a:t>menurut Kamus </a:t>
            </a:r>
            <a:r>
              <a:rPr lang="id-ID" dirty="0">
                <a:solidFill>
                  <a:schemeClr val="bg1"/>
                </a:solidFill>
              </a:rPr>
              <a:t>Besar Bahasa Indonesia, negara mempunyai </a:t>
            </a:r>
            <a:r>
              <a:rPr lang="id-ID" dirty="0" smtClean="0">
                <a:solidFill>
                  <a:schemeClr val="bg1"/>
                </a:solidFill>
              </a:rPr>
              <a:t>dua </a:t>
            </a:r>
            <a:r>
              <a:rPr lang="it-IT" dirty="0" smtClean="0">
                <a:solidFill>
                  <a:schemeClr val="bg1"/>
                </a:solidFill>
              </a:rPr>
              <a:t>pengertian</a:t>
            </a:r>
            <a:r>
              <a:rPr lang="it-IT" dirty="0">
                <a:solidFill>
                  <a:schemeClr val="bg1"/>
                </a:solidFill>
              </a:rPr>
              <a:t>. Pertama, negara </a:t>
            </a:r>
            <a:r>
              <a:rPr lang="id-ID" dirty="0">
                <a:solidFill>
                  <a:schemeClr val="bg1"/>
                </a:solidFill>
              </a:rPr>
              <a:t>a</a:t>
            </a:r>
            <a:r>
              <a:rPr lang="it-IT" dirty="0" smtClean="0">
                <a:solidFill>
                  <a:schemeClr val="bg1"/>
                </a:solidFill>
              </a:rPr>
              <a:t>dalah </a:t>
            </a:r>
            <a:r>
              <a:rPr lang="it-IT" dirty="0">
                <a:solidFill>
                  <a:schemeClr val="bg1"/>
                </a:solidFill>
              </a:rPr>
              <a:t>organisasi di suatu </a:t>
            </a:r>
            <a:r>
              <a:rPr lang="it-IT" dirty="0" smtClean="0">
                <a:solidFill>
                  <a:schemeClr val="bg1"/>
                </a:solidFill>
              </a:rPr>
              <a:t>wilayah</a:t>
            </a:r>
            <a:r>
              <a:rPr lang="id-ID" dirty="0" smtClean="0">
                <a:solidFill>
                  <a:schemeClr val="bg1"/>
                </a:solidFill>
              </a:rPr>
              <a:t> yang </a:t>
            </a:r>
            <a:r>
              <a:rPr lang="id-ID" dirty="0">
                <a:solidFill>
                  <a:schemeClr val="bg1"/>
                </a:solidFill>
              </a:rPr>
              <a:t>mempunyai kekuasaan tertinggi yang sah dan </a:t>
            </a:r>
            <a:r>
              <a:rPr lang="id-ID" dirty="0" smtClean="0">
                <a:solidFill>
                  <a:schemeClr val="bg1"/>
                </a:solidFill>
              </a:rPr>
              <a:t>ditaati rakyatnya</a:t>
            </a:r>
            <a:r>
              <a:rPr lang="id-ID" dirty="0">
                <a:solidFill>
                  <a:schemeClr val="bg1"/>
                </a:solidFill>
              </a:rPr>
              <a:t>. Kedua, negara adalah kelompok sosial yang </a:t>
            </a:r>
            <a:r>
              <a:rPr lang="id-ID" dirty="0" smtClean="0">
                <a:solidFill>
                  <a:schemeClr val="bg1"/>
                </a:solidFill>
              </a:rPr>
              <a:t>menduduki wilayah </a:t>
            </a:r>
            <a:r>
              <a:rPr lang="id-ID" dirty="0">
                <a:solidFill>
                  <a:schemeClr val="bg1"/>
                </a:solidFill>
              </a:rPr>
              <a:t>atau daerah tertentu yang diorganisasi dibawah </a:t>
            </a:r>
            <a:r>
              <a:rPr lang="id-ID" dirty="0" smtClean="0">
                <a:solidFill>
                  <a:schemeClr val="bg1"/>
                </a:solidFill>
              </a:rPr>
              <a:t>lembaga politik </a:t>
            </a:r>
            <a:r>
              <a:rPr lang="id-ID" dirty="0">
                <a:solidFill>
                  <a:schemeClr val="bg1"/>
                </a:solidFill>
              </a:rPr>
              <a:t>dan pemerintahan yang efektif, mempunyai satu </a:t>
            </a:r>
            <a:r>
              <a:rPr lang="id-ID" dirty="0" smtClean="0">
                <a:solidFill>
                  <a:schemeClr val="bg1"/>
                </a:solidFill>
              </a:rPr>
              <a:t>kesatuan politik</a:t>
            </a:r>
            <a:r>
              <a:rPr lang="id-ID" dirty="0">
                <a:solidFill>
                  <a:schemeClr val="bg1"/>
                </a:solidFill>
              </a:rPr>
              <a:t>, berdaulat sehingga berhak menentukan </a:t>
            </a:r>
            <a:r>
              <a:rPr lang="id-ID" dirty="0" smtClean="0">
                <a:solidFill>
                  <a:schemeClr val="bg1"/>
                </a:solidFill>
              </a:rPr>
              <a:t>tujuan nasionalnya.</a:t>
            </a:r>
            <a:r>
              <a:rPr lang="id-ID" dirty="0">
                <a:solidFill>
                  <a:schemeClr val="bg1"/>
                </a:solidFill>
              </a:rPr>
              <a:t> </a:t>
            </a:r>
            <a:endParaRPr lang="id-ID" dirty="0" smtClean="0">
              <a:solidFill>
                <a:schemeClr val="bg1"/>
              </a:solidFill>
            </a:endParaRP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Negara </a:t>
            </a:r>
            <a:r>
              <a:rPr lang="id-ID" dirty="0">
                <a:solidFill>
                  <a:schemeClr val="bg1"/>
                </a:solidFill>
              </a:rPr>
              <a:t>adalah suatu wilayah di </a:t>
            </a:r>
            <a:r>
              <a:rPr lang="id-ID" dirty="0" smtClean="0">
                <a:solidFill>
                  <a:schemeClr val="bg1"/>
                </a:solidFill>
              </a:rPr>
              <a:t>permukaan bumi </a:t>
            </a:r>
            <a:r>
              <a:rPr lang="id-ID" dirty="0">
                <a:solidFill>
                  <a:schemeClr val="bg1"/>
                </a:solidFill>
              </a:rPr>
              <a:t>yang kekuasaannya baik politik, militer, ekonomi, </a:t>
            </a:r>
            <a:r>
              <a:rPr lang="id-ID" dirty="0" smtClean="0">
                <a:solidFill>
                  <a:schemeClr val="bg1"/>
                </a:solidFill>
              </a:rPr>
              <a:t>sosial maupun </a:t>
            </a:r>
            <a:r>
              <a:rPr lang="id-ID" dirty="0">
                <a:solidFill>
                  <a:schemeClr val="bg1"/>
                </a:solidFill>
              </a:rPr>
              <a:t>budayanya diatur oleh pemerintahan yang berada </a:t>
            </a:r>
            <a:r>
              <a:rPr lang="id-ID" dirty="0" smtClean="0">
                <a:solidFill>
                  <a:schemeClr val="bg1"/>
                </a:solidFill>
              </a:rPr>
              <a:t>di wilayah tersebut. Negara </a:t>
            </a:r>
            <a:r>
              <a:rPr lang="id-ID" dirty="0">
                <a:solidFill>
                  <a:schemeClr val="bg1"/>
                </a:solidFill>
              </a:rPr>
              <a:t>adalah pengorganisasian </a:t>
            </a:r>
            <a:r>
              <a:rPr lang="id-ID" dirty="0" smtClean="0">
                <a:solidFill>
                  <a:schemeClr val="bg1"/>
                </a:solidFill>
              </a:rPr>
              <a:t>masyarakat yang </a:t>
            </a:r>
            <a:r>
              <a:rPr lang="id-ID" dirty="0">
                <a:solidFill>
                  <a:schemeClr val="bg1"/>
                </a:solidFill>
              </a:rPr>
              <a:t>mempunyai rakyat dalam suatu wilayah tersebut, </a:t>
            </a:r>
            <a:r>
              <a:rPr lang="id-ID" dirty="0" smtClean="0">
                <a:solidFill>
                  <a:schemeClr val="bg1"/>
                </a:solidFill>
              </a:rPr>
              <a:t>dengan sejumlah </a:t>
            </a:r>
            <a:r>
              <a:rPr lang="id-ID" dirty="0">
                <a:solidFill>
                  <a:schemeClr val="bg1"/>
                </a:solidFill>
              </a:rPr>
              <a:t>orang yang menerima keberadaan organisasi ini.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5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/>
            </a:gs>
            <a:gs pos="100000">
              <a:srgbClr val="D223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="" xmlns:a16="http://schemas.microsoft.com/office/drawing/2014/main" id="{BFFBEA29-7BA4-C249-8B97-54761A708BE3}"/>
              </a:ext>
            </a:extLst>
          </p:cNvPr>
          <p:cNvSpPr/>
          <p:nvPr/>
        </p:nvSpPr>
        <p:spPr>
          <a:xfrm>
            <a:off x="159402" y="168080"/>
            <a:ext cx="1116012" cy="1116012"/>
          </a:xfrm>
          <a:prstGeom prst="teardrop">
            <a:avLst/>
          </a:prstGeom>
          <a:solidFill>
            <a:srgbClr val="0B4366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="" xmlns:a16="http://schemas.microsoft.com/office/drawing/2014/main" id="{C33F6A96-4C9C-5B42-B68E-F7CC619E4682}"/>
              </a:ext>
            </a:extLst>
          </p:cNvPr>
          <p:cNvSpPr/>
          <p:nvPr/>
        </p:nvSpPr>
        <p:spPr>
          <a:xfrm>
            <a:off x="38637" y="77274"/>
            <a:ext cx="1116012" cy="1116012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A6FCB36-EA40-D643-81F9-255A06C88943}"/>
              </a:ext>
            </a:extLst>
          </p:cNvPr>
          <p:cNvSpPr/>
          <p:nvPr/>
        </p:nvSpPr>
        <p:spPr>
          <a:xfrm>
            <a:off x="1574157" y="206359"/>
            <a:ext cx="8922155" cy="548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19F0C211-7070-4E44-9FCC-1A896875D19D}"/>
              </a:ext>
            </a:extLst>
          </p:cNvPr>
          <p:cNvSpPr/>
          <p:nvPr/>
        </p:nvSpPr>
        <p:spPr>
          <a:xfrm>
            <a:off x="1516099" y="89975"/>
            <a:ext cx="8876130" cy="5515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UNSUR-UNSUR NEGARA</a:t>
            </a:r>
            <a:endParaRPr lang="en-US" sz="2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24E771-E953-1D45-B864-304986D2EBA6}"/>
              </a:ext>
            </a:extLst>
          </p:cNvPr>
          <p:cNvSpPr/>
          <p:nvPr/>
        </p:nvSpPr>
        <p:spPr>
          <a:xfrm>
            <a:off x="244606" y="2220744"/>
            <a:ext cx="1043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d-ID" sz="2800" b="1" dirty="0" smtClean="0">
                <a:solidFill>
                  <a:schemeClr val="accent1"/>
                </a:solidFill>
              </a:rPr>
              <a:t>WILAYAH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EB4463F-AF60-3D48-A009-527586139C42}"/>
              </a:ext>
            </a:extLst>
          </p:cNvPr>
          <p:cNvGrpSpPr/>
          <p:nvPr/>
        </p:nvGrpSpPr>
        <p:grpSpPr>
          <a:xfrm>
            <a:off x="550209" y="4382086"/>
            <a:ext cx="2420441" cy="1626743"/>
            <a:chOff x="65192" y="4313541"/>
            <a:chExt cx="2420441" cy="162674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14FB611-5174-3E40-B234-91E5AABBA41D}"/>
                </a:ext>
              </a:extLst>
            </p:cNvPr>
            <p:cNvSpPr/>
            <p:nvPr/>
          </p:nvSpPr>
          <p:spPr>
            <a:xfrm>
              <a:off x="65192" y="5232398"/>
              <a:ext cx="2420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d-ID" sz="2000" b="1" dirty="0" smtClean="0">
                  <a:solidFill>
                    <a:srgbClr val="FB5135"/>
                  </a:solidFill>
                </a:rPr>
                <a:t>PEMERINTAH YANG BERDAULAT</a:t>
              </a:r>
              <a:endParaRPr lang="en-US" sz="2000" b="1" dirty="0">
                <a:solidFill>
                  <a:srgbClr val="FB5135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4352847-EB5A-7E4B-BE78-14C8E680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530" y="4313541"/>
              <a:ext cx="881766" cy="88176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334360-894C-A84F-903B-5C3CCAF7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55" y="1140499"/>
            <a:ext cx="1180626" cy="1180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68494BA-5C14-2A4B-9EFA-F511848E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81" y="4029274"/>
            <a:ext cx="1102631" cy="11026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3DB411B-4193-6143-B4C0-B44449A63240}"/>
              </a:ext>
            </a:extLst>
          </p:cNvPr>
          <p:cNvSpPr/>
          <p:nvPr/>
        </p:nvSpPr>
        <p:spPr>
          <a:xfrm>
            <a:off x="8353214" y="5100888"/>
            <a:ext cx="3323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2000" b="1" dirty="0" smtClean="0">
                <a:solidFill>
                  <a:schemeClr val="accent1">
                    <a:lumMod val="75000"/>
                  </a:schemeClr>
                </a:solidFill>
              </a:rPr>
              <a:t>RAKYAT</a:t>
            </a:r>
            <a:endParaRPr lang="id-ID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C2202DE3-BEE9-B749-8099-67CCF1AA9B13}"/>
              </a:ext>
            </a:extLst>
          </p:cNvPr>
          <p:cNvSpPr/>
          <p:nvPr/>
        </p:nvSpPr>
        <p:spPr>
          <a:xfrm rot="20413995">
            <a:off x="1290780" y="3095889"/>
            <a:ext cx="3854828" cy="1476676"/>
          </a:xfrm>
          <a:prstGeom prst="arc">
            <a:avLst>
              <a:gd name="adj1" fmla="val 10647740"/>
              <a:gd name="adj2" fmla="val 21380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="" xmlns:a16="http://schemas.microsoft.com/office/drawing/2014/main" id="{D24D2478-24BD-F945-9E92-75820E47A89E}"/>
              </a:ext>
            </a:extLst>
          </p:cNvPr>
          <p:cNvSpPr/>
          <p:nvPr/>
        </p:nvSpPr>
        <p:spPr>
          <a:xfrm rot="1041071">
            <a:off x="6027786" y="2968549"/>
            <a:ext cx="3854828" cy="1476676"/>
          </a:xfrm>
          <a:prstGeom prst="arc">
            <a:avLst>
              <a:gd name="adj1" fmla="val 10647740"/>
              <a:gd name="adj2" fmla="val 21380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0BBA9B3-F11F-2047-8BE1-C8ED06A0D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652" y="2768577"/>
            <a:ext cx="1048059" cy="12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769937" y="1784552"/>
            <a:ext cx="1116012" cy="1116012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69937" y="3245830"/>
            <a:ext cx="1116012" cy="1116012"/>
          </a:xfrm>
          <a:prstGeom prst="teardrop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665162" y="1688161"/>
            <a:ext cx="1116012" cy="1116012"/>
          </a:xfrm>
          <a:prstGeom prst="teardrop">
            <a:avLst/>
          </a:prstGeom>
          <a:solidFill>
            <a:srgbClr val="0B4366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665162" y="3149439"/>
            <a:ext cx="1116012" cy="1116012"/>
          </a:xfrm>
          <a:prstGeom prst="teardrop">
            <a:avLst/>
          </a:prstGeom>
          <a:solidFill>
            <a:srgbClr val="1696C9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6977" y="2065559"/>
            <a:ext cx="953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id-ID" sz="360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KESATUAN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599" y="3429000"/>
            <a:ext cx="950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id-ID" sz="360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SERIKAT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9449" y="1788510"/>
            <a:ext cx="795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id-ID" sz="2400" dirty="0">
              <a:solidFill>
                <a:srgbClr val="FFFF99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9449" y="3211688"/>
            <a:ext cx="795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99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id-ID" sz="2400" dirty="0">
              <a:solidFill>
                <a:srgbClr val="FFFF99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-1" y="-38637"/>
            <a:ext cx="4600136" cy="899886"/>
          </a:xfrm>
          <a:custGeom>
            <a:avLst/>
            <a:gdLst>
              <a:gd name="connsiteX0" fmla="*/ 0 w 5680166"/>
              <a:gd name="connsiteY0" fmla="*/ 0 h 899886"/>
              <a:gd name="connsiteX1" fmla="*/ 5041864 w 5680166"/>
              <a:gd name="connsiteY1" fmla="*/ 0 h 899886"/>
              <a:gd name="connsiteX2" fmla="*/ 5373857 w 5680166"/>
              <a:gd name="connsiteY2" fmla="*/ 0 h 899886"/>
              <a:gd name="connsiteX3" fmla="*/ 5680166 w 5680166"/>
              <a:gd name="connsiteY3" fmla="*/ 0 h 899886"/>
              <a:gd name="connsiteX4" fmla="*/ 5467399 w 5680166"/>
              <a:gd name="connsiteY4" fmla="*/ 899886 h 899886"/>
              <a:gd name="connsiteX5" fmla="*/ 5373857 w 5680166"/>
              <a:gd name="connsiteY5" fmla="*/ 899886 h 899886"/>
              <a:gd name="connsiteX6" fmla="*/ 4829096 w 5680166"/>
              <a:gd name="connsiteY6" fmla="*/ 899886 h 899886"/>
              <a:gd name="connsiteX7" fmla="*/ 0 w 5680166"/>
              <a:gd name="connsiteY7" fmla="*/ 899886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0166" h="899886">
                <a:moveTo>
                  <a:pt x="0" y="0"/>
                </a:moveTo>
                <a:lnTo>
                  <a:pt x="5041864" y="0"/>
                </a:lnTo>
                <a:lnTo>
                  <a:pt x="5373857" y="0"/>
                </a:lnTo>
                <a:lnTo>
                  <a:pt x="5680166" y="0"/>
                </a:lnTo>
                <a:lnTo>
                  <a:pt x="5467399" y="899886"/>
                </a:lnTo>
                <a:lnTo>
                  <a:pt x="5373857" y="899886"/>
                </a:lnTo>
                <a:lnTo>
                  <a:pt x="4829096" y="899886"/>
                </a:lnTo>
                <a:lnTo>
                  <a:pt x="0" y="89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8500" y="71514"/>
            <a:ext cx="2939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D2232A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BENTUK NEGARA</a:t>
            </a:r>
            <a:endParaRPr lang="af-ZA" sz="2800" b="1" dirty="0">
              <a:solidFill>
                <a:srgbClr val="D2232A"/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99000">
              <a:srgbClr val="D223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0432" y="58056"/>
            <a:ext cx="5158696" cy="1420812"/>
          </a:xfrm>
          <a:custGeom>
            <a:avLst/>
            <a:gdLst>
              <a:gd name="connsiteX0" fmla="*/ 268941 w 3711388"/>
              <a:gd name="connsiteY0" fmla="*/ 0 h 1600200"/>
              <a:gd name="connsiteX1" fmla="*/ 3361764 w 3711388"/>
              <a:gd name="connsiteY1" fmla="*/ 228600 h 1600200"/>
              <a:gd name="connsiteX2" fmla="*/ 3711388 w 3711388"/>
              <a:gd name="connsiteY2" fmla="*/ 1600200 h 1600200"/>
              <a:gd name="connsiteX3" fmla="*/ 0 w 3711388"/>
              <a:gd name="connsiteY3" fmla="*/ 1317812 h 1600200"/>
              <a:gd name="connsiteX4" fmla="*/ 268941 w 3711388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388" h="1600200">
                <a:moveTo>
                  <a:pt x="268941" y="0"/>
                </a:moveTo>
                <a:lnTo>
                  <a:pt x="3361764" y="228600"/>
                </a:lnTo>
                <a:lnTo>
                  <a:pt x="3711388" y="1600200"/>
                </a:lnTo>
                <a:lnTo>
                  <a:pt x="0" y="1317812"/>
                </a:lnTo>
                <a:lnTo>
                  <a:pt x="268941" y="0"/>
                </a:lnTo>
                <a:close/>
              </a:path>
            </a:pathLst>
          </a:custGeom>
          <a:solidFill>
            <a:srgbClr val="EB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Arial" panose="020B0604020202020204" pitchFamily="34" charset="0"/>
            </a:endParaRPr>
          </a:p>
        </p:txBody>
      </p:sp>
      <p:sp>
        <p:nvSpPr>
          <p:cNvPr id="22531" name="Rectangle 103"/>
          <p:cNvSpPr>
            <a:spLocks noChangeArrowheads="1"/>
          </p:cNvSpPr>
          <p:nvPr/>
        </p:nvSpPr>
        <p:spPr bwMode="gray">
          <a:xfrm>
            <a:off x="10204" y="185057"/>
            <a:ext cx="500933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sz="3200" b="1" u="sng" dirty="0" smtClean="0">
                <a:solidFill>
                  <a:schemeClr val="bg1"/>
                </a:solidFill>
              </a:rPr>
              <a:t>FUNGSI DAN TUJUAN</a:t>
            </a:r>
            <a:endParaRPr lang="de-DE" sz="3200" b="1" u="sng" dirty="0">
              <a:solidFill>
                <a:schemeClr val="bg1"/>
              </a:solidFill>
            </a:endParaRPr>
          </a:p>
        </p:txBody>
      </p:sp>
      <p:sp>
        <p:nvSpPr>
          <p:cNvPr id="22532" name="Freeform 65"/>
          <p:cNvSpPr>
            <a:spLocks/>
          </p:cNvSpPr>
          <p:nvPr/>
        </p:nvSpPr>
        <p:spPr bwMode="auto">
          <a:xfrm>
            <a:off x="5418364" y="194576"/>
            <a:ext cx="1366838" cy="1798859"/>
          </a:xfrm>
          <a:custGeom>
            <a:avLst/>
            <a:gdLst>
              <a:gd name="T0" fmla="*/ 431633 w 361"/>
              <a:gd name="T1" fmla="*/ 1349375 h 359"/>
              <a:gd name="T2" fmla="*/ 488427 w 361"/>
              <a:gd name="T3" fmla="*/ 954711 h 359"/>
              <a:gd name="T4" fmla="*/ 446778 w 361"/>
              <a:gd name="T5" fmla="*/ 845709 h 359"/>
              <a:gd name="T6" fmla="*/ 106015 w 361"/>
              <a:gd name="T7" fmla="*/ 488632 h 359"/>
              <a:gd name="T8" fmla="*/ 162809 w 361"/>
              <a:gd name="T9" fmla="*/ 206729 h 359"/>
              <a:gd name="T10" fmla="*/ 1204029 w 361"/>
              <a:gd name="T11" fmla="*/ 199211 h 359"/>
              <a:gd name="T12" fmla="*/ 1230533 w 361"/>
              <a:gd name="T13" fmla="*/ 218005 h 359"/>
              <a:gd name="T14" fmla="*/ 1275968 w 361"/>
              <a:gd name="T15" fmla="*/ 469838 h 359"/>
              <a:gd name="T16" fmla="*/ 923846 w 361"/>
              <a:gd name="T17" fmla="*/ 849467 h 359"/>
              <a:gd name="T18" fmla="*/ 878411 w 361"/>
              <a:gd name="T19" fmla="*/ 935917 h 359"/>
              <a:gd name="T20" fmla="*/ 855694 w 361"/>
              <a:gd name="T21" fmla="*/ 977263 h 359"/>
              <a:gd name="T22" fmla="*/ 454351 w 361"/>
              <a:gd name="T23" fmla="*/ 1341858 h 359"/>
              <a:gd name="T24" fmla="*/ 431633 w 361"/>
              <a:gd name="T25" fmla="*/ 1349375 h 3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1"/>
              <a:gd name="T40" fmla="*/ 0 h 359"/>
              <a:gd name="T41" fmla="*/ 361 w 361"/>
              <a:gd name="T42" fmla="*/ 359 h 3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1" h="359">
                <a:moveTo>
                  <a:pt x="114" y="359"/>
                </a:moveTo>
                <a:cubicBezTo>
                  <a:pt x="119" y="324"/>
                  <a:pt x="124" y="289"/>
                  <a:pt x="129" y="254"/>
                </a:cubicBezTo>
                <a:cubicBezTo>
                  <a:pt x="131" y="242"/>
                  <a:pt x="128" y="234"/>
                  <a:pt x="118" y="225"/>
                </a:cubicBezTo>
                <a:cubicBezTo>
                  <a:pt x="87" y="195"/>
                  <a:pt x="55" y="164"/>
                  <a:pt x="28" y="130"/>
                </a:cubicBezTo>
                <a:cubicBezTo>
                  <a:pt x="0" y="96"/>
                  <a:pt x="5" y="78"/>
                  <a:pt x="43" y="55"/>
                </a:cubicBezTo>
                <a:cubicBezTo>
                  <a:pt x="134" y="0"/>
                  <a:pt x="226" y="0"/>
                  <a:pt x="318" y="53"/>
                </a:cubicBezTo>
                <a:cubicBezTo>
                  <a:pt x="320" y="55"/>
                  <a:pt x="323" y="56"/>
                  <a:pt x="325" y="58"/>
                </a:cubicBezTo>
                <a:cubicBezTo>
                  <a:pt x="356" y="81"/>
                  <a:pt x="361" y="96"/>
                  <a:pt x="337" y="125"/>
                </a:cubicBezTo>
                <a:cubicBezTo>
                  <a:pt x="308" y="161"/>
                  <a:pt x="275" y="192"/>
                  <a:pt x="244" y="226"/>
                </a:cubicBezTo>
                <a:cubicBezTo>
                  <a:pt x="238" y="232"/>
                  <a:pt x="236" y="241"/>
                  <a:pt x="232" y="249"/>
                </a:cubicBezTo>
                <a:cubicBezTo>
                  <a:pt x="230" y="253"/>
                  <a:pt x="229" y="258"/>
                  <a:pt x="226" y="260"/>
                </a:cubicBezTo>
                <a:cubicBezTo>
                  <a:pt x="191" y="293"/>
                  <a:pt x="156" y="325"/>
                  <a:pt x="120" y="357"/>
                </a:cubicBezTo>
                <a:cubicBezTo>
                  <a:pt x="119" y="358"/>
                  <a:pt x="117" y="359"/>
                  <a:pt x="114" y="3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3" name="Freeform 66"/>
          <p:cNvSpPr>
            <a:spLocks/>
          </p:cNvSpPr>
          <p:nvPr/>
        </p:nvSpPr>
        <p:spPr bwMode="auto">
          <a:xfrm>
            <a:off x="5716588" y="4997709"/>
            <a:ext cx="1020763" cy="1685640"/>
          </a:xfrm>
          <a:custGeom>
            <a:avLst/>
            <a:gdLst>
              <a:gd name="T0" fmla="*/ 389402 w 270"/>
              <a:gd name="T1" fmla="*/ 1458913 h 388"/>
              <a:gd name="T2" fmla="*/ 0 w 270"/>
              <a:gd name="T3" fmla="*/ 1003943 h 388"/>
              <a:gd name="T4" fmla="*/ 918687 w 270"/>
              <a:gd name="T5" fmla="*/ 0 h 388"/>
              <a:gd name="T6" fmla="*/ 982957 w 270"/>
              <a:gd name="T7" fmla="*/ 409849 h 388"/>
              <a:gd name="T8" fmla="*/ 1016982 w 270"/>
              <a:gd name="T9" fmla="*/ 669295 h 388"/>
              <a:gd name="T10" fmla="*/ 998079 w 270"/>
              <a:gd name="T11" fmla="*/ 752017 h 388"/>
              <a:gd name="T12" fmla="*/ 408305 w 270"/>
              <a:gd name="T13" fmla="*/ 1443873 h 388"/>
              <a:gd name="T14" fmla="*/ 389402 w 270"/>
              <a:gd name="T15" fmla="*/ 1458913 h 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0"/>
              <a:gd name="T25" fmla="*/ 0 h 388"/>
              <a:gd name="T26" fmla="*/ 270 w 270"/>
              <a:gd name="T27" fmla="*/ 388 h 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0" h="388">
                <a:moveTo>
                  <a:pt x="103" y="388"/>
                </a:moveTo>
                <a:cubicBezTo>
                  <a:pt x="69" y="347"/>
                  <a:pt x="35" y="308"/>
                  <a:pt x="0" y="267"/>
                </a:cubicBezTo>
                <a:cubicBezTo>
                  <a:pt x="81" y="179"/>
                  <a:pt x="160" y="91"/>
                  <a:pt x="243" y="0"/>
                </a:cubicBezTo>
                <a:cubicBezTo>
                  <a:pt x="249" y="39"/>
                  <a:pt x="255" y="74"/>
                  <a:pt x="260" y="109"/>
                </a:cubicBezTo>
                <a:cubicBezTo>
                  <a:pt x="263" y="132"/>
                  <a:pt x="267" y="155"/>
                  <a:pt x="269" y="178"/>
                </a:cubicBezTo>
                <a:cubicBezTo>
                  <a:pt x="270" y="185"/>
                  <a:pt x="268" y="195"/>
                  <a:pt x="264" y="200"/>
                </a:cubicBezTo>
                <a:cubicBezTo>
                  <a:pt x="212" y="262"/>
                  <a:pt x="160" y="323"/>
                  <a:pt x="108" y="384"/>
                </a:cubicBezTo>
                <a:cubicBezTo>
                  <a:pt x="107" y="385"/>
                  <a:pt x="106" y="386"/>
                  <a:pt x="103" y="3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4" name="Freeform 68"/>
          <p:cNvSpPr>
            <a:spLocks/>
          </p:cNvSpPr>
          <p:nvPr/>
        </p:nvSpPr>
        <p:spPr bwMode="auto">
          <a:xfrm>
            <a:off x="5503636" y="3908901"/>
            <a:ext cx="1162050" cy="1876885"/>
          </a:xfrm>
          <a:custGeom>
            <a:avLst/>
            <a:gdLst>
              <a:gd name="T0" fmla="*/ 15141 w 307"/>
              <a:gd name="T1" fmla="*/ 1435100 h 382"/>
              <a:gd name="T2" fmla="*/ 3785 w 307"/>
              <a:gd name="T3" fmla="*/ 1314882 h 382"/>
              <a:gd name="T4" fmla="*/ 22711 w 307"/>
              <a:gd name="T5" fmla="*/ 1164610 h 382"/>
              <a:gd name="T6" fmla="*/ 56778 w 307"/>
              <a:gd name="T7" fmla="*/ 1078204 h 382"/>
              <a:gd name="T8" fmla="*/ 1014428 w 307"/>
              <a:gd name="T9" fmla="*/ 37568 h 382"/>
              <a:gd name="T10" fmla="*/ 1052280 w 307"/>
              <a:gd name="T11" fmla="*/ 0 h 382"/>
              <a:gd name="T12" fmla="*/ 1093917 w 307"/>
              <a:gd name="T13" fmla="*/ 247949 h 382"/>
              <a:gd name="T14" fmla="*/ 1093917 w 307"/>
              <a:gd name="T15" fmla="*/ 270490 h 382"/>
              <a:gd name="T16" fmla="*/ 965221 w 307"/>
              <a:gd name="T17" fmla="*/ 608603 h 382"/>
              <a:gd name="T18" fmla="*/ 90844 w 307"/>
              <a:gd name="T19" fmla="*/ 1393775 h 382"/>
              <a:gd name="T20" fmla="*/ 45422 w 307"/>
              <a:gd name="T21" fmla="*/ 1435100 h 382"/>
              <a:gd name="T22" fmla="*/ 15141 w 307"/>
              <a:gd name="T23" fmla="*/ 1435100 h 3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7"/>
              <a:gd name="T37" fmla="*/ 0 h 382"/>
              <a:gd name="T38" fmla="*/ 307 w 307"/>
              <a:gd name="T39" fmla="*/ 382 h 3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7" h="382">
                <a:moveTo>
                  <a:pt x="4" y="382"/>
                </a:moveTo>
                <a:cubicBezTo>
                  <a:pt x="3" y="371"/>
                  <a:pt x="0" y="360"/>
                  <a:pt x="1" y="350"/>
                </a:cubicBezTo>
                <a:cubicBezTo>
                  <a:pt x="1" y="337"/>
                  <a:pt x="3" y="323"/>
                  <a:pt x="6" y="310"/>
                </a:cubicBezTo>
                <a:cubicBezTo>
                  <a:pt x="7" y="302"/>
                  <a:pt x="10" y="293"/>
                  <a:pt x="15" y="287"/>
                </a:cubicBezTo>
                <a:cubicBezTo>
                  <a:pt x="99" y="195"/>
                  <a:pt x="184" y="102"/>
                  <a:pt x="268" y="10"/>
                </a:cubicBezTo>
                <a:cubicBezTo>
                  <a:pt x="270" y="7"/>
                  <a:pt x="273" y="5"/>
                  <a:pt x="278" y="0"/>
                </a:cubicBezTo>
                <a:cubicBezTo>
                  <a:pt x="282" y="24"/>
                  <a:pt x="285" y="45"/>
                  <a:pt x="289" y="66"/>
                </a:cubicBezTo>
                <a:cubicBezTo>
                  <a:pt x="289" y="68"/>
                  <a:pt x="288" y="71"/>
                  <a:pt x="289" y="72"/>
                </a:cubicBezTo>
                <a:cubicBezTo>
                  <a:pt x="307" y="114"/>
                  <a:pt x="283" y="137"/>
                  <a:pt x="255" y="162"/>
                </a:cubicBezTo>
                <a:cubicBezTo>
                  <a:pt x="177" y="231"/>
                  <a:pt x="101" y="301"/>
                  <a:pt x="24" y="371"/>
                </a:cubicBezTo>
                <a:cubicBezTo>
                  <a:pt x="20" y="375"/>
                  <a:pt x="16" y="378"/>
                  <a:pt x="12" y="382"/>
                </a:cubicBezTo>
                <a:cubicBezTo>
                  <a:pt x="9" y="382"/>
                  <a:pt x="7" y="382"/>
                  <a:pt x="4" y="382"/>
                </a:cubicBezTo>
                <a:close/>
              </a:path>
            </a:pathLst>
          </a:custGeom>
          <a:solidFill>
            <a:srgbClr val="37B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5" name="Freeform 69"/>
          <p:cNvSpPr>
            <a:spLocks/>
          </p:cNvSpPr>
          <p:nvPr/>
        </p:nvSpPr>
        <p:spPr bwMode="auto">
          <a:xfrm>
            <a:off x="5580064" y="2819468"/>
            <a:ext cx="911225" cy="1705648"/>
          </a:xfrm>
          <a:custGeom>
            <a:avLst/>
            <a:gdLst>
              <a:gd name="T0" fmla="*/ 850729 w 241"/>
              <a:gd name="T1" fmla="*/ 0 h 335"/>
              <a:gd name="T2" fmla="*/ 907444 w 241"/>
              <a:gd name="T3" fmla="*/ 402599 h 335"/>
              <a:gd name="T4" fmla="*/ 880977 w 241"/>
              <a:gd name="T5" fmla="*/ 474089 h 335"/>
              <a:gd name="T6" fmla="*/ 26467 w 241"/>
              <a:gd name="T7" fmla="*/ 1249187 h 335"/>
              <a:gd name="T8" fmla="*/ 0 w 241"/>
              <a:gd name="T9" fmla="*/ 1260475 h 335"/>
              <a:gd name="T10" fmla="*/ 60496 w 241"/>
              <a:gd name="T11" fmla="*/ 872926 h 335"/>
              <a:gd name="T12" fmla="*/ 86963 w 241"/>
              <a:gd name="T13" fmla="*/ 827775 h 335"/>
              <a:gd name="T14" fmla="*/ 820481 w 241"/>
              <a:gd name="T15" fmla="*/ 22576 h 335"/>
              <a:gd name="T16" fmla="*/ 850729 w 241"/>
              <a:gd name="T17" fmla="*/ 0 h 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1"/>
              <a:gd name="T28" fmla="*/ 0 h 335"/>
              <a:gd name="T29" fmla="*/ 241 w 241"/>
              <a:gd name="T30" fmla="*/ 335 h 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1" h="335">
                <a:moveTo>
                  <a:pt x="225" y="0"/>
                </a:moveTo>
                <a:cubicBezTo>
                  <a:pt x="230" y="37"/>
                  <a:pt x="236" y="72"/>
                  <a:pt x="240" y="107"/>
                </a:cubicBezTo>
                <a:cubicBezTo>
                  <a:pt x="241" y="113"/>
                  <a:pt x="238" y="122"/>
                  <a:pt x="233" y="126"/>
                </a:cubicBezTo>
                <a:cubicBezTo>
                  <a:pt x="158" y="195"/>
                  <a:pt x="83" y="263"/>
                  <a:pt x="7" y="332"/>
                </a:cubicBezTo>
                <a:cubicBezTo>
                  <a:pt x="6" y="333"/>
                  <a:pt x="4" y="333"/>
                  <a:pt x="0" y="335"/>
                </a:cubicBezTo>
                <a:cubicBezTo>
                  <a:pt x="5" y="299"/>
                  <a:pt x="10" y="266"/>
                  <a:pt x="16" y="232"/>
                </a:cubicBezTo>
                <a:cubicBezTo>
                  <a:pt x="16" y="227"/>
                  <a:pt x="20" y="223"/>
                  <a:pt x="23" y="220"/>
                </a:cubicBezTo>
                <a:cubicBezTo>
                  <a:pt x="87" y="148"/>
                  <a:pt x="152" y="77"/>
                  <a:pt x="217" y="6"/>
                </a:cubicBezTo>
                <a:cubicBezTo>
                  <a:pt x="219" y="4"/>
                  <a:pt x="220" y="3"/>
                  <a:pt x="225" y="0"/>
                </a:cubicBezTo>
                <a:close/>
              </a:path>
            </a:pathLst>
          </a:custGeom>
          <a:solidFill>
            <a:srgbClr val="FCE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6" name="Freeform 70"/>
          <p:cNvSpPr>
            <a:spLocks/>
          </p:cNvSpPr>
          <p:nvPr/>
        </p:nvSpPr>
        <p:spPr bwMode="auto">
          <a:xfrm>
            <a:off x="5716588" y="1828800"/>
            <a:ext cx="673100" cy="1448942"/>
          </a:xfrm>
          <a:custGeom>
            <a:avLst/>
            <a:gdLst>
              <a:gd name="T0" fmla="*/ 0 w 178"/>
              <a:gd name="T1" fmla="*/ 1014833 h 272"/>
              <a:gd name="T2" fmla="*/ 60503 w 178"/>
              <a:gd name="T3" fmla="*/ 608900 h 272"/>
              <a:gd name="T4" fmla="*/ 90755 w 178"/>
              <a:gd name="T5" fmla="*/ 560037 h 272"/>
              <a:gd name="T6" fmla="*/ 589908 w 178"/>
              <a:gd name="T7" fmla="*/ 15035 h 272"/>
              <a:gd name="T8" fmla="*/ 616378 w 178"/>
              <a:gd name="T9" fmla="*/ 0 h 272"/>
              <a:gd name="T10" fmla="*/ 673100 w 178"/>
              <a:gd name="T11" fmla="*/ 402174 h 272"/>
              <a:gd name="T12" fmla="*/ 654193 w 178"/>
              <a:gd name="T13" fmla="*/ 443519 h 272"/>
              <a:gd name="T14" fmla="*/ 18907 w 178"/>
              <a:gd name="T15" fmla="*/ 1022350 h 272"/>
              <a:gd name="T16" fmla="*/ 0 w 178"/>
              <a:gd name="T17" fmla="*/ 1014833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"/>
              <a:gd name="T28" fmla="*/ 0 h 272"/>
              <a:gd name="T29" fmla="*/ 178 w 178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" h="272">
                <a:moveTo>
                  <a:pt x="0" y="270"/>
                </a:moveTo>
                <a:cubicBezTo>
                  <a:pt x="5" y="234"/>
                  <a:pt x="10" y="198"/>
                  <a:pt x="16" y="162"/>
                </a:cubicBezTo>
                <a:cubicBezTo>
                  <a:pt x="16" y="158"/>
                  <a:pt x="20" y="153"/>
                  <a:pt x="24" y="149"/>
                </a:cubicBezTo>
                <a:cubicBezTo>
                  <a:pt x="68" y="101"/>
                  <a:pt x="112" y="53"/>
                  <a:pt x="156" y="4"/>
                </a:cubicBezTo>
                <a:cubicBezTo>
                  <a:pt x="157" y="3"/>
                  <a:pt x="159" y="2"/>
                  <a:pt x="163" y="0"/>
                </a:cubicBezTo>
                <a:cubicBezTo>
                  <a:pt x="168" y="36"/>
                  <a:pt x="173" y="71"/>
                  <a:pt x="178" y="107"/>
                </a:cubicBezTo>
                <a:cubicBezTo>
                  <a:pt x="178" y="110"/>
                  <a:pt x="176" y="116"/>
                  <a:pt x="173" y="118"/>
                </a:cubicBezTo>
                <a:cubicBezTo>
                  <a:pt x="117" y="170"/>
                  <a:pt x="61" y="221"/>
                  <a:pt x="5" y="272"/>
                </a:cubicBezTo>
                <a:cubicBezTo>
                  <a:pt x="3" y="271"/>
                  <a:pt x="1" y="271"/>
                  <a:pt x="0" y="270"/>
                </a:cubicBezTo>
                <a:close/>
              </a:path>
            </a:pathLst>
          </a:custGeom>
          <a:solidFill>
            <a:srgbClr val="EB57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74" name="Straight Connector 73"/>
          <p:cNvCxnSpPr/>
          <p:nvPr/>
        </p:nvCxnSpPr>
        <p:spPr>
          <a:xfrm>
            <a:off x="6389689" y="2882221"/>
            <a:ext cx="2338387" cy="0"/>
          </a:xfrm>
          <a:prstGeom prst="line">
            <a:avLst/>
          </a:prstGeom>
          <a:ln w="28575">
            <a:solidFill>
              <a:srgbClr val="FCE1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8651875" y="2806021"/>
            <a:ext cx="152400" cy="152400"/>
          </a:xfrm>
          <a:prstGeom prst="ellipse">
            <a:avLst/>
          </a:prstGeom>
          <a:solidFill>
            <a:srgbClr val="F9F9F9"/>
          </a:solidFill>
          <a:ln>
            <a:solidFill>
              <a:srgbClr val="FCE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N">
              <a:cs typeface="Arial" panose="020B06040202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338889" y="296639"/>
            <a:ext cx="2338387" cy="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8601075" y="207512"/>
            <a:ext cx="152400" cy="152400"/>
          </a:xfrm>
          <a:prstGeom prst="ellipse">
            <a:avLst/>
          </a:prstGeom>
          <a:solidFill>
            <a:srgbClr val="F9F9F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N">
              <a:cs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722916" y="2281240"/>
            <a:ext cx="2338388" cy="0"/>
          </a:xfrm>
          <a:prstGeom prst="line">
            <a:avLst/>
          </a:prstGeom>
          <a:ln w="28575">
            <a:solidFill>
              <a:srgbClr val="EF74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 flipH="1">
            <a:off x="3545112" y="2205040"/>
            <a:ext cx="152400" cy="152400"/>
          </a:xfrm>
          <a:prstGeom prst="ellipse">
            <a:avLst/>
          </a:prstGeom>
          <a:solidFill>
            <a:srgbClr val="F9F9F9"/>
          </a:solidFill>
          <a:ln>
            <a:solidFill>
              <a:srgbClr val="EF7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N">
              <a:cs typeface="Arial" panose="020B0604020202020204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3552368" y="4875209"/>
            <a:ext cx="2338388" cy="0"/>
          </a:xfrm>
          <a:prstGeom prst="line">
            <a:avLst/>
          </a:prstGeom>
          <a:ln w="28575">
            <a:solidFill>
              <a:srgbClr val="37BC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 flipH="1">
            <a:off x="3389084" y="4799009"/>
            <a:ext cx="152400" cy="152400"/>
          </a:xfrm>
          <a:prstGeom prst="ellipse">
            <a:avLst/>
          </a:prstGeom>
          <a:solidFill>
            <a:srgbClr val="F9F9F9"/>
          </a:solidFill>
          <a:ln>
            <a:solidFill>
              <a:srgbClr val="37B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N">
              <a:cs typeface="Arial" panose="020B0604020202020204" pitchFamily="34" charset="0"/>
            </a:endParaRPr>
          </a:p>
        </p:txBody>
      </p:sp>
      <p:sp>
        <p:nvSpPr>
          <p:cNvPr id="22548" name="TextBox 94"/>
          <p:cNvSpPr txBox="1">
            <a:spLocks noChangeArrowheads="1"/>
          </p:cNvSpPr>
          <p:nvPr/>
        </p:nvSpPr>
        <p:spPr bwMode="auto">
          <a:xfrm>
            <a:off x="6837821" y="3001964"/>
            <a:ext cx="3825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 dirty="0"/>
              <a:t>3. </a:t>
            </a:r>
            <a:r>
              <a:rPr lang="fi-FI" sz="1400" dirty="0"/>
              <a:t>Pertahanan yang diperlukan untuk menjaga </a:t>
            </a:r>
            <a:r>
              <a:rPr lang="fi-FI" sz="1400" dirty="0" smtClean="0"/>
              <a:t>kemungkinan</a:t>
            </a:r>
            <a:r>
              <a:rPr lang="id-ID" sz="1400" dirty="0" smtClean="0"/>
              <a:t> serangan </a:t>
            </a:r>
            <a:r>
              <a:rPr lang="id-ID" sz="1400" dirty="0"/>
              <a:t>dari </a:t>
            </a:r>
            <a:r>
              <a:rPr lang="id-ID" sz="1400" dirty="0" smtClean="0"/>
              <a:t>luar.</a:t>
            </a:r>
            <a:endParaRPr lang="en-US" sz="1400" b="1" dirty="0"/>
          </a:p>
        </p:txBody>
      </p:sp>
      <p:sp>
        <p:nvSpPr>
          <p:cNvPr id="22550" name="TextBox 96"/>
          <p:cNvSpPr txBox="1">
            <a:spLocks noChangeArrowheads="1"/>
          </p:cNvSpPr>
          <p:nvPr/>
        </p:nvSpPr>
        <p:spPr bwMode="auto">
          <a:xfrm>
            <a:off x="2791816" y="2357013"/>
            <a:ext cx="2647047" cy="7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1400" b="1" dirty="0"/>
              <a:t>2. </a:t>
            </a:r>
            <a:r>
              <a:rPr lang="fi-FI" sz="1400" dirty="0"/>
              <a:t>Mengusahakan kesejahteraan dan kemakmuran rakyat.</a:t>
            </a:r>
            <a:endParaRPr lang="en-US" sz="1400" b="1" dirty="0"/>
          </a:p>
        </p:txBody>
      </p:sp>
      <p:sp>
        <p:nvSpPr>
          <p:cNvPr id="22552" name="TextBox 98"/>
          <p:cNvSpPr txBox="1">
            <a:spLocks noChangeArrowheads="1"/>
          </p:cNvSpPr>
          <p:nvPr/>
        </p:nvSpPr>
        <p:spPr bwMode="auto">
          <a:xfrm>
            <a:off x="6792010" y="403458"/>
            <a:ext cx="38716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 dirty="0" smtClean="0"/>
              <a:t>1. </a:t>
            </a:r>
            <a:r>
              <a:rPr lang="id-ID" sz="1400" dirty="0"/>
              <a:t>Melaksanakan penertiban untuk </a:t>
            </a:r>
            <a:r>
              <a:rPr lang="id-ID" sz="1400" dirty="0" smtClean="0"/>
              <a:t>mencapai tujuan </a:t>
            </a:r>
            <a:r>
              <a:rPr lang="id-ID" sz="1400" dirty="0"/>
              <a:t>bersama </a:t>
            </a:r>
            <a:r>
              <a:rPr lang="id-ID" sz="1400" dirty="0" smtClean="0"/>
              <a:t>dan mencegah </a:t>
            </a:r>
            <a:r>
              <a:rPr lang="id-ID" sz="1400" dirty="0"/>
              <a:t>bentrokan-bentrokan dalam masyarakat, </a:t>
            </a:r>
            <a:r>
              <a:rPr lang="id-ID" sz="1400" dirty="0" smtClean="0"/>
              <a:t>dapat ikatakan </a:t>
            </a:r>
            <a:r>
              <a:rPr lang="id-ID" sz="1400" dirty="0"/>
              <a:t>negara sebagai stabilisator.</a:t>
            </a:r>
            <a:endParaRPr lang="en-US" sz="1400" b="1" dirty="0"/>
          </a:p>
        </p:txBody>
      </p:sp>
      <p:sp>
        <p:nvSpPr>
          <p:cNvPr id="22556" name="TextBox 137"/>
          <p:cNvSpPr txBox="1">
            <a:spLocks noChangeArrowheads="1"/>
          </p:cNvSpPr>
          <p:nvPr/>
        </p:nvSpPr>
        <p:spPr bwMode="auto">
          <a:xfrm>
            <a:off x="3593651" y="4985532"/>
            <a:ext cx="18452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 dirty="0"/>
              <a:t>4. </a:t>
            </a:r>
            <a:r>
              <a:rPr lang="id-ID" sz="1400" dirty="0" smtClean="0"/>
              <a:t>Menegakkan keadilan yang dilaksanakan melalui badan-badan</a:t>
            </a:r>
            <a:r>
              <a:rPr lang="id-ID" sz="1400" dirty="0"/>
              <a:t> </a:t>
            </a:r>
            <a:r>
              <a:rPr lang="id-ID" sz="1400" dirty="0" smtClean="0"/>
              <a:t>keadilan</a:t>
            </a:r>
            <a:r>
              <a:rPr lang="id-ID" sz="1400" dirty="0"/>
              <a:t>.</a:t>
            </a:r>
            <a:endParaRPr lang="en-US" sz="1400" b="1" dirty="0"/>
          </a:p>
        </p:txBody>
      </p:sp>
      <p:sp>
        <p:nvSpPr>
          <p:cNvPr id="22557" name="TextBox 2"/>
          <p:cNvSpPr txBox="1">
            <a:spLocks noChangeArrowheads="1"/>
          </p:cNvSpPr>
          <p:nvPr/>
        </p:nvSpPr>
        <p:spPr bwMode="auto">
          <a:xfrm>
            <a:off x="453570" y="857928"/>
            <a:ext cx="404423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sz="1700" b="1" dirty="0" smtClean="0">
                <a:solidFill>
                  <a:schemeClr val="bg1"/>
                </a:solidFill>
              </a:rPr>
              <a:t>NEGARA</a:t>
            </a:r>
            <a:endParaRPr lang="en-GB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02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rgbClr val="D223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8171542" y="936963"/>
            <a:ext cx="3889829" cy="4839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237" r="12026" b="13879"/>
          <a:stretch/>
        </p:blipFill>
        <p:spPr>
          <a:xfrm rot="19336070">
            <a:off x="-681701" y="582745"/>
            <a:ext cx="4408551" cy="5510813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449940" y="724650"/>
            <a:ext cx="6952343" cy="1043849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Candara" panose="020E0502030303020204" pitchFamily="34" charset="0"/>
              </a:rPr>
              <a:t>SIFAT MEMAKSA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449940" y="1856761"/>
            <a:ext cx="6952343" cy="910394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Candara" panose="020E0502030303020204" pitchFamily="34" charset="0"/>
              </a:rPr>
              <a:t>SIFAT MONOPOLI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49940" y="2901796"/>
            <a:ext cx="6952343" cy="92489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Candara" panose="020E0502030303020204" pitchFamily="34" charset="0"/>
              </a:rPr>
              <a:t>SIFAT MENCAKUP SEMUA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2" y="914400"/>
            <a:ext cx="725714" cy="6531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2" y="1975715"/>
            <a:ext cx="725714" cy="6531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79026" y="3037671"/>
            <a:ext cx="725714" cy="6531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4914" y="2901796"/>
            <a:ext cx="3643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 smtClean="0">
                <a:latin typeface="Candara" panose="020E0502030303020204" pitchFamily="34" charset="0"/>
              </a:rPr>
              <a:t>SIFAT DAN HAKIKAT NEGARA</a:t>
            </a:r>
            <a:endParaRPr lang="en-US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8224" y="1576139"/>
            <a:ext cx="7290429" cy="2724392"/>
            <a:chOff x="349624" y="3204702"/>
            <a:chExt cx="7253223" cy="2323254"/>
          </a:xfrm>
        </p:grpSpPr>
        <p:grpSp>
          <p:nvGrpSpPr>
            <p:cNvPr id="18" name="Group 17"/>
            <p:cNvGrpSpPr/>
            <p:nvPr/>
          </p:nvGrpSpPr>
          <p:grpSpPr>
            <a:xfrm>
              <a:off x="349624" y="3204702"/>
              <a:ext cx="7253223" cy="2323254"/>
              <a:chOff x="335109" y="3422417"/>
              <a:chExt cx="7253223" cy="232325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5348" y="3422417"/>
                <a:ext cx="6761748" cy="563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endParaRPr lang="id-ID" sz="3600" dirty="0">
                  <a:solidFill>
                    <a:srgbClr val="FFFF66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5109" y="4617095"/>
                <a:ext cx="7253223" cy="112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defRPr/>
                </a:pPr>
                <a:r>
                  <a:rPr lang="id-ID" sz="4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HAKIKAT BANGSA DAN NEGARA INDONESIA</a:t>
                </a:r>
                <a:endParaRPr lang="id-ID" sz="2600" b="1" dirty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711200" y="4350812"/>
              <a:ext cx="67846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713</Words>
  <Application>Microsoft Office PowerPoint</Application>
  <PresentationFormat>Widescreen</PresentationFormat>
  <Paragraphs>54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Adobe Heiti Std R</vt:lpstr>
      <vt:lpstr>Adobe Myungjo Std M</vt:lpstr>
      <vt:lpstr>Arial</vt:lpstr>
      <vt:lpstr>Arial Black</vt:lpstr>
      <vt:lpstr>Arial Narrow</vt:lpstr>
      <vt:lpstr>Bookman Old Style</vt:lpstr>
      <vt:lpstr>Calibri</vt:lpstr>
      <vt:lpstr>Calibri Light</vt:lpstr>
      <vt:lpstr>Candara</vt:lpstr>
      <vt:lpstr>Open Sans</vt:lpstr>
      <vt:lpstr>Open Sans Extrabold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Personal</cp:lastModifiedBy>
  <cp:revision>89</cp:revision>
  <dcterms:created xsi:type="dcterms:W3CDTF">2017-11-04T08:03:19Z</dcterms:created>
  <dcterms:modified xsi:type="dcterms:W3CDTF">2020-08-10T12:16:48Z</dcterms:modified>
</cp:coreProperties>
</file>