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15"/>
  </p:notesMasterIdLst>
  <p:handoutMasterIdLst>
    <p:handoutMasterId r:id="rId16"/>
  </p:handoutMasterIdLst>
  <p:sldIdLst>
    <p:sldId id="334" r:id="rId2"/>
    <p:sldId id="338" r:id="rId3"/>
    <p:sldId id="335" r:id="rId4"/>
    <p:sldId id="336" r:id="rId5"/>
    <p:sldId id="337" r:id="rId6"/>
    <p:sldId id="339" r:id="rId7"/>
    <p:sldId id="341" r:id="rId8"/>
    <p:sldId id="370" r:id="rId9"/>
    <p:sldId id="342" r:id="rId10"/>
    <p:sldId id="364" r:id="rId11"/>
    <p:sldId id="343" r:id="rId12"/>
    <p:sldId id="344" r:id="rId13"/>
    <p:sldId id="351" r:id="rId14"/>
  </p:sldIdLst>
  <p:sldSz cx="9144000" cy="6858000" type="screen4x3"/>
  <p:notesSz cx="7102475" cy="8991600"/>
  <p:defaultTextStyle>
    <a:defPPr>
      <a:defRPr lang="id-ID"/>
    </a:defPPr>
    <a:lvl1pPr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00"/>
    <a:srgbClr val="CCFFCC"/>
    <a:srgbClr val="0000FF"/>
    <a:srgbClr val="0000CC"/>
    <a:srgbClr val="006600"/>
    <a:srgbClr val="A50021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44" autoAdjust="0"/>
    <p:restoredTop sz="94677" autoAdjust="0"/>
  </p:normalViewPr>
  <p:slideViewPr>
    <p:cSldViewPr>
      <p:cViewPr>
        <p:scale>
          <a:sx n="77" d="100"/>
          <a:sy n="77" d="100"/>
        </p:scale>
        <p:origin x="-1110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116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495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495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2AAA41-0E1A-4067-93A0-EE83AC6B7CAA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40459"/>
            <a:ext cx="3077739" cy="4495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540459"/>
            <a:ext cx="3077739" cy="4495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BB0ED-F334-4EFC-8745-A32954B8F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2341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495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495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6FE7F9-2F2F-4947-BB39-7634CB3E7DE5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03338" y="674688"/>
            <a:ext cx="4495800" cy="3371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271010"/>
            <a:ext cx="5681980" cy="40462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40459"/>
            <a:ext cx="3077739" cy="4495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540459"/>
            <a:ext cx="3077739" cy="4495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25069-7B97-4DBE-B6A0-F245029E90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8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314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314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B404F-9FF8-4A5E-8134-1312196509EF}" type="datetime3">
              <a:rPr lang="en-US" smtClean="0"/>
              <a:t>15 May 2023</a:t>
            </a:fld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E1403-754F-402C-B610-69C3FF3446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430E89-03E0-4F4E-ADC4-8D4F1F74C685}" type="datetime3">
              <a:rPr lang="en-US" smtClean="0"/>
              <a:t>15 May 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9830D-4B07-4496-AEDE-EAD4E5E5C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2EBD3-86B3-4209-9D92-12EDDACCA8E4}" type="datetime3">
              <a:rPr lang="en-US" smtClean="0"/>
              <a:t>15 May 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31B81-EC21-4B11-8974-E9B1CEB379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719E9-8D09-4E81-8D4F-59AB87D1D5DC}" type="datetime3">
              <a:rPr lang="en-US" smtClean="0"/>
              <a:t>15 May 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F0019-0994-4755-8944-9C43141572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740999-9562-42D4-9352-75D484D03301}" type="datetime3">
              <a:rPr lang="en-US" smtClean="0"/>
              <a:t>15 May 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98596-5173-4EC5-8A62-EB55EB01E8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07174-FFB6-44EF-8B4F-7164C5DFE0C8}" type="datetime3">
              <a:rPr lang="en-US" smtClean="0"/>
              <a:t>15 May 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4F6630-7117-4A52-A8DD-1F78AD495B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1F8E87-6C56-419A-8022-3628ECDA7154}" type="datetime3">
              <a:rPr lang="en-US" smtClean="0"/>
              <a:t>15 May 2023</a:t>
            </a:fld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B930E-86A6-46C3-AD4F-8F788F028D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F7666-6176-4415-84C5-4AAB12FE2374}" type="datetime3">
              <a:rPr lang="en-US" smtClean="0"/>
              <a:t>15 May 2023</a:t>
            </a:fld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9D4517-F11A-436F-AE51-17EE43062A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597ABC-1822-4977-A32D-1A6511A22FDB}" type="datetime3">
              <a:rPr lang="en-US" smtClean="0"/>
              <a:t>15 May 2023</a:t>
            </a:fld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463C6-4F0B-4E58-8CB4-DB61DC286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3974C-A007-4802-8422-C3D918173904}" type="datetime3">
              <a:rPr lang="en-US" smtClean="0"/>
              <a:t>15 May 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C69C0-59C8-48CE-8811-4031527DBF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FB3674-55EC-49B1-B193-B96E46203412}" type="datetime3">
              <a:rPr lang="en-US" smtClean="0"/>
              <a:t>15 May 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3AC59-AE91-4126-A819-C3A5AAC379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320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21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321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321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321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321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21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21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A0647A16-5B59-4C3A-90F4-47B8E20FF63C}" type="datetime3">
              <a:rPr lang="en-US" smtClean="0"/>
              <a:t>15 May 2023</a:t>
            </a:fld>
            <a:endParaRPr lang="en-US"/>
          </a:p>
        </p:txBody>
      </p:sp>
      <p:sp>
        <p:nvSpPr>
          <p:cNvPr id="1321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aseline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  <p:sp>
        <p:nvSpPr>
          <p:cNvPr id="1321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BBA7DF41-B9B9-4753-8DAB-A266784450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0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34" name="Rectangle 2"/>
          <p:cNvSpPr>
            <a:spLocks noGrp="1" noChangeArrowheads="1"/>
          </p:cNvSpPr>
          <p:nvPr>
            <p:ph type="title"/>
          </p:nvPr>
        </p:nvSpPr>
        <p:spPr>
          <a:xfrm>
            <a:off x="2815245" y="304800"/>
            <a:ext cx="3474720" cy="461665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PERHITUNGAN LUAS </a:t>
            </a:r>
          </a:p>
        </p:txBody>
      </p:sp>
      <p:sp>
        <p:nvSpPr>
          <p:cNvPr id="35" name="Rectangle 3"/>
          <p:cNvSpPr>
            <a:spLocks noChangeArrowheads="1"/>
          </p:cNvSpPr>
          <p:nvPr/>
        </p:nvSpPr>
        <p:spPr bwMode="auto">
          <a:xfrm>
            <a:off x="929640" y="967770"/>
            <a:ext cx="676656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aseline="0">
                <a:latin typeface="Arial" charset="0"/>
                <a:cs typeface="Times New Roman" charset="0"/>
                <a:sym typeface="Symbol" pitchFamily="18" charset="2"/>
              </a:rPr>
              <a:t>Aplikasi integral untuk perhitungan luas dinyatakan dalam </a:t>
            </a:r>
            <a:endParaRPr lang="id-ID" sz="2000" baseline="0" smtClean="0">
              <a:latin typeface="Arial" charset="0"/>
              <a:cs typeface="Times New Roman" charset="0"/>
              <a:sym typeface="Symbol" pitchFamily="18" charset="2"/>
            </a:endParaRPr>
          </a:p>
          <a:p>
            <a:pPr>
              <a:spcAft>
                <a:spcPts val="600"/>
              </a:spcAft>
            </a:pP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persamaan </a:t>
            </a:r>
            <a:r>
              <a:rPr lang="en-US" sz="2000" baseline="0">
                <a:latin typeface="Arial" charset="0"/>
                <a:cs typeface="Times New Roman" charset="0"/>
                <a:sym typeface="Symbol" pitchFamily="18" charset="2"/>
              </a:rPr>
              <a:t>berikut: </a:t>
            </a:r>
          </a:p>
        </p:txBody>
      </p:sp>
      <p:sp>
        <p:nvSpPr>
          <p:cNvPr id="36" name="Rectangle 34"/>
          <p:cNvSpPr>
            <a:spLocks noChangeArrowheads="1"/>
          </p:cNvSpPr>
          <p:nvPr/>
        </p:nvSpPr>
        <p:spPr bwMode="auto">
          <a:xfrm>
            <a:off x="838200" y="4091970"/>
            <a:ext cx="73152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aseline="0">
                <a:latin typeface="Arial" charset="0"/>
                <a:cs typeface="Times New Roman" charset="0"/>
                <a:sym typeface="Symbol" pitchFamily="18" charset="2"/>
              </a:rPr>
              <a:t>Luas daerah yang dibatasi oleh fungsi </a:t>
            </a: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y</a:t>
            </a:r>
            <a:r>
              <a:rPr lang="en-US" sz="2000" smtClean="0">
                <a:latin typeface="Arial" charset="0"/>
                <a:cs typeface="Times New Roman" charset="0"/>
                <a:sym typeface="Symbol" pitchFamily="18" charset="2"/>
              </a:rPr>
              <a:t>2</a:t>
            </a: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 </a:t>
            </a:r>
            <a:r>
              <a:rPr lang="en-US" sz="2000" baseline="0">
                <a:latin typeface="Arial" charset="0"/>
                <a:cs typeface="Times New Roman" charset="0"/>
                <a:sym typeface="Symbol" pitchFamily="18" charset="2"/>
              </a:rPr>
              <a:t>= f(x) dan </a:t>
            </a: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y</a:t>
            </a:r>
            <a:r>
              <a:rPr lang="en-US" sz="2000" smtClean="0">
                <a:latin typeface="Arial" charset="0"/>
                <a:cs typeface="Times New Roman" charset="0"/>
                <a:sym typeface="Symbol" pitchFamily="18" charset="2"/>
              </a:rPr>
              <a:t>1</a:t>
            </a: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 </a:t>
            </a:r>
            <a:r>
              <a:rPr lang="en-US" sz="2000" baseline="0">
                <a:latin typeface="Arial" charset="0"/>
                <a:cs typeface="Times New Roman" charset="0"/>
                <a:sym typeface="Symbol" pitchFamily="18" charset="2"/>
              </a:rPr>
              <a:t>= g(x) </a:t>
            </a:r>
            <a:endParaRPr lang="id-ID" sz="2000" baseline="0" smtClean="0">
              <a:latin typeface="Arial" charset="0"/>
              <a:cs typeface="Times New Roman" charset="0"/>
              <a:sym typeface="Symbol" pitchFamily="18" charset="2"/>
            </a:endParaRPr>
          </a:p>
          <a:p>
            <a:pPr>
              <a:spcAft>
                <a:spcPts val="600"/>
              </a:spcAft>
            </a:pP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dalam </a:t>
            </a:r>
            <a:r>
              <a:rPr lang="en-US" sz="2000" baseline="0">
                <a:latin typeface="Arial" charset="0"/>
                <a:cs typeface="Times New Roman" charset="0"/>
                <a:sym typeface="Symbol" pitchFamily="18" charset="2"/>
              </a:rPr>
              <a:t>interval [a, b] sepanjang sumbu X dinyatakan sbb.: </a:t>
            </a:r>
          </a:p>
        </p:txBody>
      </p:sp>
      <p:grpSp>
        <p:nvGrpSpPr>
          <p:cNvPr id="37" name="Group 47"/>
          <p:cNvGrpSpPr>
            <a:grpSpLocks/>
          </p:cNvGrpSpPr>
          <p:nvPr/>
        </p:nvGrpSpPr>
        <p:grpSpPr bwMode="auto">
          <a:xfrm>
            <a:off x="2286000" y="1905000"/>
            <a:ext cx="4244975" cy="1960562"/>
            <a:chOff x="1310" y="1069"/>
            <a:chExt cx="2674" cy="1235"/>
          </a:xfrm>
        </p:grpSpPr>
        <p:sp>
          <p:nvSpPr>
            <p:cNvPr id="38" name="Text Box 16"/>
            <p:cNvSpPr txBox="1">
              <a:spLocks noChangeAspect="1" noChangeArrowheads="1"/>
            </p:cNvSpPr>
            <p:nvPr/>
          </p:nvSpPr>
          <p:spPr bwMode="auto">
            <a:xfrm>
              <a:off x="2034" y="1980"/>
              <a:ext cx="573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  <p:sp>
          <p:nvSpPr>
            <p:cNvPr id="39" name="Text Box 17"/>
            <p:cNvSpPr txBox="1">
              <a:spLocks noChangeAspect="1" noChangeArrowheads="1"/>
            </p:cNvSpPr>
            <p:nvPr/>
          </p:nvSpPr>
          <p:spPr bwMode="auto">
            <a:xfrm>
              <a:off x="2791" y="1980"/>
              <a:ext cx="573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  <p:grpSp>
          <p:nvGrpSpPr>
            <p:cNvPr id="40" name="Group 46"/>
            <p:cNvGrpSpPr>
              <a:grpSpLocks/>
            </p:cNvGrpSpPr>
            <p:nvPr/>
          </p:nvGrpSpPr>
          <p:grpSpPr bwMode="auto">
            <a:xfrm>
              <a:off x="1310" y="1069"/>
              <a:ext cx="2674" cy="1154"/>
              <a:chOff x="1310" y="1069"/>
              <a:chExt cx="2674" cy="1154"/>
            </a:xfrm>
          </p:grpSpPr>
          <p:grpSp>
            <p:nvGrpSpPr>
              <p:cNvPr id="41" name="Group 45"/>
              <p:cNvGrpSpPr>
                <a:grpSpLocks/>
              </p:cNvGrpSpPr>
              <p:nvPr/>
            </p:nvGrpSpPr>
            <p:grpSpPr bwMode="auto">
              <a:xfrm>
                <a:off x="1584" y="1069"/>
                <a:ext cx="2400" cy="1154"/>
                <a:chOff x="1584" y="1069"/>
                <a:chExt cx="2400" cy="1154"/>
              </a:xfrm>
            </p:grpSpPr>
            <p:sp>
              <p:nvSpPr>
                <p:cNvPr id="43" name="Line 5"/>
                <p:cNvSpPr>
                  <a:spLocks noChangeAspect="1" noChangeShapeType="1"/>
                </p:cNvSpPr>
                <p:nvPr/>
              </p:nvSpPr>
              <p:spPr bwMode="auto">
                <a:xfrm>
                  <a:off x="1951" y="1189"/>
                  <a:ext cx="0" cy="89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4" name="Line 6"/>
                <p:cNvSpPr>
                  <a:spLocks noChangeAspect="1" noChangeShapeType="1"/>
                </p:cNvSpPr>
                <p:nvPr/>
              </p:nvSpPr>
              <p:spPr bwMode="auto">
                <a:xfrm>
                  <a:off x="1705" y="1998"/>
                  <a:ext cx="172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5" name="Freeform 7"/>
                <p:cNvSpPr>
                  <a:spLocks noChangeAspect="1"/>
                </p:cNvSpPr>
                <p:nvPr/>
              </p:nvSpPr>
              <p:spPr bwMode="auto">
                <a:xfrm>
                  <a:off x="2116" y="1337"/>
                  <a:ext cx="1146" cy="500"/>
                </a:xfrm>
                <a:custGeom>
                  <a:avLst/>
                  <a:gdLst>
                    <a:gd name="T0" fmla="*/ 0 w 2310"/>
                    <a:gd name="T1" fmla="*/ 225 h 1110"/>
                    <a:gd name="T2" fmla="*/ 284 w 2310"/>
                    <a:gd name="T3" fmla="*/ 6 h 1110"/>
                    <a:gd name="T4" fmla="*/ 569 w 2310"/>
                    <a:gd name="T5" fmla="*/ 189 h 1110"/>
                    <a:gd name="T6" fmla="*/ 0 60000 65536"/>
                    <a:gd name="T7" fmla="*/ 0 60000 65536"/>
                    <a:gd name="T8" fmla="*/ 0 60000 65536"/>
                    <a:gd name="T9" fmla="*/ 0 w 2310"/>
                    <a:gd name="T10" fmla="*/ 0 h 1110"/>
                    <a:gd name="T11" fmla="*/ 2310 w 2310"/>
                    <a:gd name="T12" fmla="*/ 1110 h 111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310" h="1110">
                      <a:moveTo>
                        <a:pt x="0" y="1110"/>
                      </a:moveTo>
                      <a:cubicBezTo>
                        <a:pt x="385" y="585"/>
                        <a:pt x="770" y="60"/>
                        <a:pt x="1155" y="30"/>
                      </a:cubicBezTo>
                      <a:cubicBezTo>
                        <a:pt x="1540" y="0"/>
                        <a:pt x="1925" y="465"/>
                        <a:pt x="2310" y="930"/>
                      </a:cubicBezTo>
                    </a:path>
                  </a:pathLst>
                </a:custGeom>
                <a:noFill/>
                <a:ln w="28575">
                  <a:solidFill>
                    <a:srgbClr val="FFFF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6" name="Freeform 8"/>
                <p:cNvSpPr>
                  <a:spLocks noChangeAspect="1"/>
                </p:cNvSpPr>
                <p:nvPr/>
              </p:nvSpPr>
              <p:spPr bwMode="auto">
                <a:xfrm>
                  <a:off x="2116" y="1351"/>
                  <a:ext cx="1310" cy="350"/>
                </a:xfrm>
                <a:custGeom>
                  <a:avLst/>
                  <a:gdLst>
                    <a:gd name="T0" fmla="*/ 0 w 2640"/>
                    <a:gd name="T1" fmla="*/ 73 h 780"/>
                    <a:gd name="T2" fmla="*/ 325 w 2640"/>
                    <a:gd name="T3" fmla="*/ 145 h 780"/>
                    <a:gd name="T4" fmla="*/ 650 w 2640"/>
                    <a:gd name="T5" fmla="*/ 0 h 780"/>
                    <a:gd name="T6" fmla="*/ 0 60000 65536"/>
                    <a:gd name="T7" fmla="*/ 0 60000 65536"/>
                    <a:gd name="T8" fmla="*/ 0 60000 65536"/>
                    <a:gd name="T9" fmla="*/ 0 w 2640"/>
                    <a:gd name="T10" fmla="*/ 0 h 780"/>
                    <a:gd name="T11" fmla="*/ 2640 w 2640"/>
                    <a:gd name="T12" fmla="*/ 780 h 78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640" h="780">
                      <a:moveTo>
                        <a:pt x="0" y="360"/>
                      </a:moveTo>
                      <a:cubicBezTo>
                        <a:pt x="440" y="570"/>
                        <a:pt x="880" y="780"/>
                        <a:pt x="1320" y="720"/>
                      </a:cubicBezTo>
                      <a:cubicBezTo>
                        <a:pt x="1760" y="660"/>
                        <a:pt x="2200" y="330"/>
                        <a:pt x="2640" y="0"/>
                      </a:cubicBezTo>
                    </a:path>
                  </a:pathLst>
                </a:custGeom>
                <a:noFill/>
                <a:ln w="28575">
                  <a:solidFill>
                    <a:srgbClr val="FFFF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7" name="Text Box 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047" y="1738"/>
                  <a:ext cx="889" cy="32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2000" baseline="0" smtClean="0">
                      <a:latin typeface="Arial" pitchFamily="34" charset="0"/>
                      <a:cs typeface="Arial" pitchFamily="34" charset="0"/>
                    </a:rPr>
                    <a:t>y</a:t>
                  </a:r>
                  <a:r>
                    <a:rPr lang="en-US" sz="2000" smtClean="0">
                      <a:latin typeface="Arial" pitchFamily="34" charset="0"/>
                      <a:cs typeface="Arial" pitchFamily="34" charset="0"/>
                    </a:rPr>
                    <a:t>2</a:t>
                  </a:r>
                  <a:r>
                    <a:rPr lang="en-US" sz="2000" baseline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= f (x)</a:t>
                  </a:r>
                </a:p>
              </p:txBody>
            </p:sp>
            <p:sp>
              <p:nvSpPr>
                <p:cNvPr id="48" name="Text Box 1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135" y="1069"/>
                  <a:ext cx="849" cy="32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2000" baseline="0" smtClean="0">
                      <a:latin typeface="Arial" pitchFamily="34" charset="0"/>
                      <a:cs typeface="Arial" pitchFamily="34" charset="0"/>
                    </a:rPr>
                    <a:t>y</a:t>
                  </a:r>
                  <a:r>
                    <a:rPr lang="en-US" sz="2000" smtClean="0">
                      <a:latin typeface="Arial" pitchFamily="34" charset="0"/>
                      <a:cs typeface="Arial" pitchFamily="34" charset="0"/>
                    </a:rPr>
                    <a:t>1</a:t>
                  </a:r>
                  <a:r>
                    <a:rPr lang="en-US" sz="2000" baseline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= g (x)</a:t>
                  </a:r>
                </a:p>
              </p:txBody>
            </p:sp>
            <p:sp>
              <p:nvSpPr>
                <p:cNvPr id="49" name="Text Box 1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209" y="1900"/>
                  <a:ext cx="574" cy="32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X</a:t>
                  </a:r>
                </a:p>
              </p:txBody>
            </p:sp>
            <p:sp>
              <p:nvSpPr>
                <p:cNvPr id="50" name="Text Box 12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584" y="1135"/>
                  <a:ext cx="574" cy="32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Y</a:t>
                  </a:r>
                </a:p>
              </p:txBody>
            </p:sp>
            <p:sp>
              <p:nvSpPr>
                <p:cNvPr id="51" name="Text Box 1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432" y="1423"/>
                  <a:ext cx="574" cy="32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Luas</a:t>
                  </a:r>
                </a:p>
              </p:txBody>
            </p:sp>
            <p:sp>
              <p:nvSpPr>
                <p:cNvPr id="52" name="Line 14"/>
                <p:cNvSpPr>
                  <a:spLocks noChangeAspect="1" noChangeShapeType="1"/>
                </p:cNvSpPr>
                <p:nvPr/>
              </p:nvSpPr>
              <p:spPr bwMode="auto">
                <a:xfrm>
                  <a:off x="2319" y="1594"/>
                  <a:ext cx="0" cy="40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3" name="Line 15"/>
                <p:cNvSpPr>
                  <a:spLocks noChangeAspect="1" noChangeShapeType="1"/>
                </p:cNvSpPr>
                <p:nvPr/>
              </p:nvSpPr>
              <p:spPr bwMode="auto">
                <a:xfrm>
                  <a:off x="3078" y="1585"/>
                  <a:ext cx="0" cy="40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42" name="Rectangle 35"/>
              <p:cNvSpPr>
                <a:spLocks noChangeArrowheads="1"/>
              </p:cNvSpPr>
              <p:nvPr/>
            </p:nvSpPr>
            <p:spPr bwMode="auto">
              <a:xfrm>
                <a:off x="1310" y="1140"/>
                <a:ext cx="32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A. </a:t>
                </a:r>
              </a:p>
            </p:txBody>
          </p:sp>
        </p:grpSp>
      </p:grpSp>
      <p:grpSp>
        <p:nvGrpSpPr>
          <p:cNvPr id="54" name="Group 53"/>
          <p:cNvGrpSpPr/>
          <p:nvPr/>
        </p:nvGrpSpPr>
        <p:grpSpPr>
          <a:xfrm>
            <a:off x="3124200" y="5011305"/>
            <a:ext cx="2926080" cy="856095"/>
            <a:chOff x="1981200" y="4632325"/>
            <a:chExt cx="2926080" cy="856095"/>
          </a:xfrm>
        </p:grpSpPr>
        <p:sp>
          <p:nvSpPr>
            <p:cNvPr id="55" name="Rectangle 41"/>
            <p:cNvSpPr>
              <a:spLocks noChangeArrowheads="1"/>
            </p:cNvSpPr>
            <p:nvPr/>
          </p:nvSpPr>
          <p:spPr bwMode="auto">
            <a:xfrm>
              <a:off x="3200400" y="4632325"/>
              <a:ext cx="33972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charset="0"/>
                  <a:cs typeface="Times New Roman" charset="0"/>
                  <a:sym typeface="Symbol" pitchFamily="18" charset="2"/>
                </a:rPr>
                <a:t>b</a:t>
              </a:r>
            </a:p>
          </p:txBody>
        </p:sp>
        <p:sp>
          <p:nvSpPr>
            <p:cNvPr id="56" name="Rectangle 42"/>
            <p:cNvSpPr>
              <a:spLocks noChangeArrowheads="1"/>
            </p:cNvSpPr>
            <p:nvPr/>
          </p:nvSpPr>
          <p:spPr bwMode="auto">
            <a:xfrm>
              <a:off x="3048000" y="5091545"/>
              <a:ext cx="325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charset="0"/>
                  <a:cs typeface="Times New Roman" charset="0"/>
                  <a:sym typeface="Symbol" pitchFamily="18" charset="2"/>
                </a:rPr>
                <a:t>a</a:t>
              </a:r>
            </a:p>
          </p:txBody>
        </p:sp>
        <p:sp>
          <p:nvSpPr>
            <p:cNvPr id="57" name="Rectangle 43"/>
            <p:cNvSpPr>
              <a:spLocks noChangeArrowheads="1"/>
            </p:cNvSpPr>
            <p:nvPr/>
          </p:nvSpPr>
          <p:spPr bwMode="auto">
            <a:xfrm>
              <a:off x="1981200" y="4876800"/>
              <a:ext cx="292608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charset="0"/>
                  <a:cs typeface="Times New Roman" charset="0"/>
                  <a:sym typeface="Symbol" pitchFamily="18" charset="2"/>
                </a:rPr>
                <a:t>Luas A = </a:t>
              </a:r>
              <a:r>
                <a:rPr lang="id-ID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 </a:t>
              </a:r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∫   (y</a:t>
              </a:r>
              <a:r>
                <a:rPr lang="en-US" sz="2000" smtClean="0">
                  <a:latin typeface="Arial" charset="0"/>
                  <a:cs typeface="Times New Roman" charset="0"/>
                  <a:sym typeface="Symbol" pitchFamily="18" charset="2"/>
                </a:rPr>
                <a:t>2</a:t>
              </a:r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charset="0"/>
                  <a:cs typeface="Times New Roman" charset="0"/>
                  <a:sym typeface="Symbol" pitchFamily="18" charset="2"/>
                </a:rPr>
                <a:t>– </a:t>
              </a:r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y</a:t>
              </a:r>
              <a:r>
                <a:rPr lang="en-US" sz="2000" smtClean="0">
                  <a:latin typeface="Arial" charset="0"/>
                  <a:cs typeface="Times New Roman" charset="0"/>
                  <a:sym typeface="Symbol" pitchFamily="18" charset="2"/>
                </a:rPr>
                <a:t>1</a:t>
              </a:r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)</a:t>
              </a:r>
              <a:r>
                <a:rPr lang="en-US" sz="2000" baseline="0" smtClean="0">
                  <a:latin typeface="Arial" charset="0"/>
                  <a:cs typeface="Times New Roman" charset="0"/>
                </a:rPr>
                <a:t> </a:t>
              </a:r>
              <a:r>
                <a:rPr lang="en-US" sz="2000" baseline="0">
                  <a:latin typeface="Arial" charset="0"/>
                  <a:cs typeface="Times New Roman" charset="0"/>
                </a:rPr>
                <a:t>dx</a:t>
              </a:r>
              <a:endParaRPr lang="en-US" sz="2000" baseline="0">
                <a:latin typeface="Arial" charset="0"/>
                <a:cs typeface="Times New Roman" charset="0"/>
                <a:sym typeface="Symbol" pitchFamily="18" charset="2"/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 build="p"/>
      <p:bldP spid="36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D463C6-4F0B-4E58-8CB4-DB61DC28680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13942" y="381000"/>
            <a:ext cx="63129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Sumbu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putar </a:t>
            </a:r>
            <a:r>
              <a:rPr lang="en-US" sz="2000" u="sng" baseline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bukan</a:t>
            </a:r>
            <a:r>
              <a:rPr lang="en-US" sz="2000" baseline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pada sumbu X tetapi pada  y = yp</a:t>
            </a:r>
            <a:endParaRPr lang="en-US" sz="2000" baseline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381000" y="991363"/>
            <a:ext cx="3581400" cy="2209037"/>
            <a:chOff x="2011740" y="991363"/>
            <a:chExt cx="3581400" cy="2209037"/>
          </a:xfrm>
        </p:grpSpPr>
        <p:cxnSp>
          <p:nvCxnSpPr>
            <p:cNvPr id="46" name="Straight Connector 45"/>
            <p:cNvCxnSpPr/>
            <p:nvPr/>
          </p:nvCxnSpPr>
          <p:spPr bwMode="auto">
            <a:xfrm>
              <a:off x="2453640" y="2450460"/>
              <a:ext cx="210312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72" name="Group 71"/>
            <p:cNvGrpSpPr/>
            <p:nvPr/>
          </p:nvGrpSpPr>
          <p:grpSpPr>
            <a:xfrm>
              <a:off x="2011740" y="991363"/>
              <a:ext cx="3581400" cy="2209037"/>
              <a:chOff x="1066800" y="914400"/>
              <a:chExt cx="3581400" cy="2209037"/>
            </a:xfrm>
          </p:grpSpPr>
          <p:grpSp>
            <p:nvGrpSpPr>
              <p:cNvPr id="28" name="Group 105"/>
              <p:cNvGrpSpPr>
                <a:grpSpLocks/>
              </p:cNvGrpSpPr>
              <p:nvPr/>
            </p:nvGrpSpPr>
            <p:grpSpPr bwMode="auto">
              <a:xfrm>
                <a:off x="1066800" y="914400"/>
                <a:ext cx="3581400" cy="2209037"/>
                <a:chOff x="336" y="864"/>
                <a:chExt cx="2256" cy="1136"/>
              </a:xfrm>
            </p:grpSpPr>
            <p:sp>
              <p:nvSpPr>
                <p:cNvPr id="29" name="Text Box 6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709" y="1733"/>
                  <a:ext cx="499" cy="2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X</a:t>
                  </a:r>
                </a:p>
              </p:txBody>
            </p:sp>
            <p:sp>
              <p:nvSpPr>
                <p:cNvPr id="30" name="Text Box 6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897" y="1080"/>
                  <a:ext cx="1031" cy="42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baseline="0">
                      <a:latin typeface="Arial" pitchFamily="34" charset="0"/>
                      <a:cs typeface="Arial" pitchFamily="34" charset="0"/>
                    </a:rPr>
                    <a:t>Volume</a:t>
                  </a:r>
                </a:p>
                <a:p>
                  <a:pPr algn="ctr" eaLnBrk="0" hangingPunct="0"/>
                  <a:r>
                    <a:rPr lang="en-US" baseline="0">
                      <a:latin typeface="Arial" pitchFamily="34" charset="0"/>
                      <a:cs typeface="Arial" pitchFamily="34" charset="0"/>
                    </a:rPr>
                    <a:t>benda putar</a:t>
                  </a:r>
                </a:p>
              </p:txBody>
            </p:sp>
            <p:sp>
              <p:nvSpPr>
                <p:cNvPr id="31" name="Oval 71"/>
                <p:cNvSpPr>
                  <a:spLocks noChangeAspect="1" noChangeArrowheads="1"/>
                </p:cNvSpPr>
                <p:nvPr/>
              </p:nvSpPr>
              <p:spPr bwMode="auto">
                <a:xfrm>
                  <a:off x="1584" y="1530"/>
                  <a:ext cx="88" cy="147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" name="Line 73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1584" y="1544"/>
                  <a:ext cx="0" cy="49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3" name="Line 74"/>
                <p:cNvSpPr>
                  <a:spLocks noChangeAspect="1" noChangeShapeType="1"/>
                </p:cNvSpPr>
                <p:nvPr/>
              </p:nvSpPr>
              <p:spPr bwMode="auto">
                <a:xfrm>
                  <a:off x="666" y="1062"/>
                  <a:ext cx="0" cy="735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4" name="Line 75"/>
                <p:cNvSpPr>
                  <a:spLocks noChangeAspect="1" noChangeShapeType="1"/>
                </p:cNvSpPr>
                <p:nvPr/>
              </p:nvSpPr>
              <p:spPr bwMode="auto">
                <a:xfrm>
                  <a:off x="511" y="1731"/>
                  <a:ext cx="155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" name="Line 76"/>
                <p:cNvSpPr>
                  <a:spLocks noChangeAspect="1" noChangeShapeType="1"/>
                </p:cNvSpPr>
                <p:nvPr/>
              </p:nvSpPr>
              <p:spPr bwMode="auto">
                <a:xfrm>
                  <a:off x="1016" y="1145"/>
                  <a:ext cx="1" cy="581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6" name="Line 77"/>
                <p:cNvSpPr>
                  <a:spLocks noChangeAspect="1" noChangeShapeType="1"/>
                </p:cNvSpPr>
                <p:nvPr/>
              </p:nvSpPr>
              <p:spPr bwMode="auto">
                <a:xfrm>
                  <a:off x="1802" y="990"/>
                  <a:ext cx="0" cy="735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7" name="Text Box 7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559" y="1729"/>
                  <a:ext cx="499" cy="19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b</a:t>
                  </a:r>
                </a:p>
              </p:txBody>
            </p:sp>
            <p:sp>
              <p:nvSpPr>
                <p:cNvPr id="38" name="Text Box 8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772" y="1729"/>
                  <a:ext cx="500" cy="19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a</a:t>
                  </a:r>
                </a:p>
              </p:txBody>
            </p:sp>
            <p:sp>
              <p:nvSpPr>
                <p:cNvPr id="39" name="Text Box 8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36" y="1010"/>
                  <a:ext cx="500" cy="2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Y</a:t>
                  </a:r>
                </a:p>
              </p:txBody>
            </p:sp>
            <p:sp>
              <p:nvSpPr>
                <p:cNvPr id="40" name="Freeform 82"/>
                <p:cNvSpPr>
                  <a:spLocks noChangeAspect="1"/>
                </p:cNvSpPr>
                <p:nvPr/>
              </p:nvSpPr>
              <p:spPr bwMode="auto">
                <a:xfrm rot="600000">
                  <a:off x="919" y="1372"/>
                  <a:ext cx="1009" cy="291"/>
                </a:xfrm>
                <a:custGeom>
                  <a:avLst/>
                  <a:gdLst>
                    <a:gd name="T0" fmla="*/ 0 w 2145"/>
                    <a:gd name="T1" fmla="*/ 157 h 540"/>
                    <a:gd name="T2" fmla="*/ 219 w 2145"/>
                    <a:gd name="T3" fmla="*/ 52 h 540"/>
                    <a:gd name="T4" fmla="*/ 475 w 2145"/>
                    <a:gd name="T5" fmla="*/ 0 h 540"/>
                    <a:gd name="T6" fmla="*/ 0 60000 65536"/>
                    <a:gd name="T7" fmla="*/ 0 60000 65536"/>
                    <a:gd name="T8" fmla="*/ 0 60000 65536"/>
                    <a:gd name="T9" fmla="*/ 0 w 2145"/>
                    <a:gd name="T10" fmla="*/ 0 h 540"/>
                    <a:gd name="T11" fmla="*/ 2145 w 2145"/>
                    <a:gd name="T12" fmla="*/ 540 h 5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45" h="540">
                      <a:moveTo>
                        <a:pt x="0" y="540"/>
                      </a:moveTo>
                      <a:cubicBezTo>
                        <a:pt x="316" y="405"/>
                        <a:pt x="633" y="270"/>
                        <a:pt x="990" y="180"/>
                      </a:cubicBezTo>
                      <a:cubicBezTo>
                        <a:pt x="1347" y="90"/>
                        <a:pt x="1746" y="45"/>
                        <a:pt x="2145" y="0"/>
                      </a:cubicBezTo>
                    </a:path>
                  </a:pathLst>
                </a:cu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1" name="Freeform 84"/>
                <p:cNvSpPr>
                  <a:spLocks noChangeAspect="1"/>
                </p:cNvSpPr>
                <p:nvPr/>
              </p:nvSpPr>
              <p:spPr bwMode="auto">
                <a:xfrm flipH="1" flipV="1">
                  <a:off x="908" y="972"/>
                  <a:ext cx="1009" cy="227"/>
                </a:xfrm>
                <a:custGeom>
                  <a:avLst/>
                  <a:gdLst>
                    <a:gd name="T0" fmla="*/ 0 w 1815"/>
                    <a:gd name="T1" fmla="*/ 105 h 420"/>
                    <a:gd name="T2" fmla="*/ 255 w 1815"/>
                    <a:gd name="T3" fmla="*/ 105 h 420"/>
                    <a:gd name="T4" fmla="*/ 561 w 1815"/>
                    <a:gd name="T5" fmla="*/ 0 h 420"/>
                    <a:gd name="T6" fmla="*/ 0 60000 65536"/>
                    <a:gd name="T7" fmla="*/ 0 60000 65536"/>
                    <a:gd name="T8" fmla="*/ 0 60000 65536"/>
                    <a:gd name="T9" fmla="*/ 0 w 1815"/>
                    <a:gd name="T10" fmla="*/ 0 h 420"/>
                    <a:gd name="T11" fmla="*/ 1815 w 1815"/>
                    <a:gd name="T12" fmla="*/ 420 h 42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815" h="420">
                      <a:moveTo>
                        <a:pt x="0" y="360"/>
                      </a:moveTo>
                      <a:cubicBezTo>
                        <a:pt x="261" y="390"/>
                        <a:pt x="523" y="420"/>
                        <a:pt x="825" y="360"/>
                      </a:cubicBezTo>
                      <a:cubicBezTo>
                        <a:pt x="1127" y="300"/>
                        <a:pt x="1471" y="150"/>
                        <a:pt x="1815" y="0"/>
                      </a:cubicBezTo>
                    </a:path>
                  </a:pathLst>
                </a:cu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2" name="Text Box 7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792" y="864"/>
                  <a:ext cx="778" cy="2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2000" baseline="0" smtClean="0">
                      <a:latin typeface="Arial" pitchFamily="34" charset="0"/>
                      <a:cs typeface="Arial" pitchFamily="34" charset="0"/>
                    </a:rPr>
                    <a:t>y</a:t>
                  </a:r>
                  <a:r>
                    <a:rPr lang="en-US" sz="2000" smtClean="0">
                      <a:latin typeface="Arial" pitchFamily="34" charset="0"/>
                      <a:cs typeface="Arial" pitchFamily="34" charset="0"/>
                    </a:rPr>
                    <a:t>2</a:t>
                  </a:r>
                  <a:r>
                    <a:rPr lang="en-US" sz="2000" baseline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= f</a:t>
                  </a:r>
                  <a:r>
                    <a:rPr lang="en-US" sz="2000">
                      <a:latin typeface="Arial" pitchFamily="34" charset="0"/>
                      <a:cs typeface="Arial" pitchFamily="34" charset="0"/>
                    </a:rPr>
                    <a:t>2 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(x)</a:t>
                  </a:r>
                </a:p>
              </p:txBody>
            </p:sp>
            <p:sp>
              <p:nvSpPr>
                <p:cNvPr id="43" name="Text Box 8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814" y="1224"/>
                  <a:ext cx="778" cy="2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2000" baseline="0" smtClean="0">
                      <a:latin typeface="Arial" pitchFamily="34" charset="0"/>
                      <a:cs typeface="Arial" pitchFamily="34" charset="0"/>
                    </a:rPr>
                    <a:t>y</a:t>
                  </a:r>
                  <a:r>
                    <a:rPr lang="en-US" sz="2000" smtClean="0">
                      <a:latin typeface="Arial" pitchFamily="34" charset="0"/>
                      <a:cs typeface="Arial" pitchFamily="34" charset="0"/>
                    </a:rPr>
                    <a:t>1</a:t>
                  </a:r>
                  <a:r>
                    <a:rPr lang="en-US" sz="2000" baseline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= f</a:t>
                  </a:r>
                  <a:r>
                    <a:rPr lang="en-US" sz="2000">
                      <a:latin typeface="Arial" pitchFamily="34" charset="0"/>
                      <a:cs typeface="Arial" pitchFamily="34" charset="0"/>
                    </a:rPr>
                    <a:t>1 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(x)</a:t>
                  </a:r>
                </a:p>
              </p:txBody>
            </p:sp>
          </p:grpSp>
          <p:sp>
            <p:nvSpPr>
              <p:cNvPr id="47" name="Rectangle 46"/>
              <p:cNvSpPr/>
              <p:nvPr/>
            </p:nvSpPr>
            <p:spPr>
              <a:xfrm>
                <a:off x="3532496" y="2127375"/>
                <a:ext cx="87395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y = yp</a:t>
                </a:r>
                <a:endParaRPr lang="en-US" sz="2000"/>
              </a:p>
            </p:txBody>
          </p:sp>
        </p:grpSp>
      </p:grpSp>
      <p:sp>
        <p:nvSpPr>
          <p:cNvPr id="44" name="Rectangle 3"/>
          <p:cNvSpPr>
            <a:spLocks noChangeArrowheads="1"/>
          </p:cNvSpPr>
          <p:nvPr/>
        </p:nvSpPr>
        <p:spPr bwMode="auto">
          <a:xfrm>
            <a:off x="609600" y="3333690"/>
            <a:ext cx="63037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Sumbu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putar </a:t>
            </a:r>
            <a:r>
              <a:rPr lang="en-US" sz="2000" u="sng" baseline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bukan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 pada sumbu Y tetapi pada  x = xp</a:t>
            </a:r>
            <a:endParaRPr lang="en-US" sz="2000" baseline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304800" y="3872412"/>
            <a:ext cx="3989704" cy="2071180"/>
            <a:chOff x="2411104" y="914394"/>
            <a:chExt cx="3989704" cy="2071180"/>
          </a:xfrm>
        </p:grpSpPr>
        <p:grpSp>
          <p:nvGrpSpPr>
            <p:cNvPr id="53" name="Group 56"/>
            <p:cNvGrpSpPr/>
            <p:nvPr/>
          </p:nvGrpSpPr>
          <p:grpSpPr>
            <a:xfrm>
              <a:off x="2411104" y="914394"/>
              <a:ext cx="3989704" cy="2071180"/>
              <a:chOff x="582304" y="1066794"/>
              <a:chExt cx="3989704" cy="2071180"/>
            </a:xfrm>
          </p:grpSpPr>
          <p:grpSp>
            <p:nvGrpSpPr>
              <p:cNvPr id="55" name="Group 104"/>
              <p:cNvGrpSpPr>
                <a:grpSpLocks/>
              </p:cNvGrpSpPr>
              <p:nvPr/>
            </p:nvGrpSpPr>
            <p:grpSpPr bwMode="auto">
              <a:xfrm>
                <a:off x="762001" y="1066794"/>
                <a:ext cx="3810007" cy="2071180"/>
                <a:chOff x="336" y="2459"/>
                <a:chExt cx="2400" cy="1052"/>
              </a:xfrm>
            </p:grpSpPr>
            <p:sp>
              <p:nvSpPr>
                <p:cNvPr id="59" name="Oval 87"/>
                <p:cNvSpPr>
                  <a:spLocks noChangeAspect="1" noChangeArrowheads="1"/>
                </p:cNvSpPr>
                <p:nvPr/>
              </p:nvSpPr>
              <p:spPr bwMode="auto">
                <a:xfrm rot="16200000">
                  <a:off x="855" y="3387"/>
                  <a:ext cx="85" cy="162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0" name="Line 89"/>
                <p:cNvSpPr>
                  <a:spLocks noChangeAspect="1" noChangeShapeType="1"/>
                </p:cNvSpPr>
                <p:nvPr/>
              </p:nvSpPr>
              <p:spPr bwMode="auto">
                <a:xfrm rot="16200000" flipV="1">
                  <a:off x="900" y="3484"/>
                  <a:ext cx="0" cy="5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" name="Line 90"/>
                <p:cNvSpPr>
                  <a:spLocks noChangeAspect="1" noChangeShapeType="1"/>
                </p:cNvSpPr>
                <p:nvPr/>
              </p:nvSpPr>
              <p:spPr bwMode="auto">
                <a:xfrm>
                  <a:off x="786" y="2586"/>
                  <a:ext cx="0" cy="91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" name="Line 91"/>
                <p:cNvSpPr>
                  <a:spLocks noChangeAspect="1" noChangeShapeType="1"/>
                </p:cNvSpPr>
                <p:nvPr/>
              </p:nvSpPr>
              <p:spPr bwMode="auto">
                <a:xfrm>
                  <a:off x="657" y="3408"/>
                  <a:ext cx="161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3" name="Line 92"/>
                <p:cNvSpPr>
                  <a:spLocks noChangeAspect="1" noChangeShapeType="1"/>
                </p:cNvSpPr>
                <p:nvPr/>
              </p:nvSpPr>
              <p:spPr bwMode="auto">
                <a:xfrm rot="5400000" flipV="1">
                  <a:off x="1286" y="2693"/>
                  <a:ext cx="0" cy="1019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4" name="Line 93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1364" y="2238"/>
                  <a:ext cx="1" cy="117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5" name="Text Box 9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897" y="2459"/>
                  <a:ext cx="839" cy="2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2000" baseline="0" smtClean="0">
                      <a:latin typeface="Arial" pitchFamily="34" charset="0"/>
                      <a:cs typeface="Arial" pitchFamily="34" charset="0"/>
                    </a:rPr>
                    <a:t>x</a:t>
                  </a:r>
                  <a:r>
                    <a:rPr lang="en-US" sz="2000" smtClean="0">
                      <a:latin typeface="Arial" pitchFamily="34" charset="0"/>
                      <a:cs typeface="Arial" pitchFamily="34" charset="0"/>
                    </a:rPr>
                    <a:t>2</a:t>
                  </a:r>
                  <a:r>
                    <a:rPr lang="en-US" sz="2000" baseline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= g</a:t>
                  </a:r>
                  <a:r>
                    <a:rPr lang="en-US" sz="2000">
                      <a:latin typeface="Arial" pitchFamily="34" charset="0"/>
                      <a:cs typeface="Arial" pitchFamily="34" charset="0"/>
                    </a:rPr>
                    <a:t>2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 (y)</a:t>
                  </a:r>
                </a:p>
              </p:txBody>
            </p:sp>
            <p:sp>
              <p:nvSpPr>
                <p:cNvPr id="66" name="Text Box 9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796" y="3168"/>
                  <a:ext cx="518" cy="25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X</a:t>
                  </a:r>
                </a:p>
              </p:txBody>
            </p:sp>
            <p:sp>
              <p:nvSpPr>
                <p:cNvPr id="67" name="Text Box 96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23" y="2704"/>
                  <a:ext cx="538" cy="1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d</a:t>
                  </a:r>
                </a:p>
              </p:txBody>
            </p:sp>
            <p:sp>
              <p:nvSpPr>
                <p:cNvPr id="74" name="Text Box 9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32" y="3073"/>
                  <a:ext cx="540" cy="19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c</a:t>
                  </a:r>
                </a:p>
              </p:txBody>
            </p:sp>
            <p:sp>
              <p:nvSpPr>
                <p:cNvPr id="75" name="Text Box 9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36" y="2460"/>
                  <a:ext cx="539" cy="2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Y</a:t>
                  </a:r>
                </a:p>
              </p:txBody>
            </p:sp>
            <p:sp>
              <p:nvSpPr>
                <p:cNvPr id="76" name="Freeform 99"/>
                <p:cNvSpPr>
                  <a:spLocks noChangeAspect="1"/>
                </p:cNvSpPr>
                <p:nvPr/>
              </p:nvSpPr>
              <p:spPr bwMode="auto">
                <a:xfrm>
                  <a:off x="1783" y="2662"/>
                  <a:ext cx="400" cy="680"/>
                </a:xfrm>
                <a:custGeom>
                  <a:avLst/>
                  <a:gdLst>
                    <a:gd name="T0" fmla="*/ 0 w 1485"/>
                    <a:gd name="T1" fmla="*/ 367 h 1260"/>
                    <a:gd name="T2" fmla="*/ 48 w 1485"/>
                    <a:gd name="T3" fmla="*/ 262 h 1260"/>
                    <a:gd name="T4" fmla="*/ 84 w 1485"/>
                    <a:gd name="T5" fmla="*/ 52 h 1260"/>
                    <a:gd name="T6" fmla="*/ 108 w 1485"/>
                    <a:gd name="T7" fmla="*/ 0 h 12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485"/>
                    <a:gd name="T13" fmla="*/ 0 h 1260"/>
                    <a:gd name="T14" fmla="*/ 1485 w 1485"/>
                    <a:gd name="T15" fmla="*/ 1260 h 12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485" h="1260">
                      <a:moveTo>
                        <a:pt x="0" y="1260"/>
                      </a:moveTo>
                      <a:cubicBezTo>
                        <a:pt x="234" y="1170"/>
                        <a:pt x="468" y="1080"/>
                        <a:pt x="660" y="900"/>
                      </a:cubicBezTo>
                      <a:cubicBezTo>
                        <a:pt x="852" y="720"/>
                        <a:pt x="1017" y="330"/>
                        <a:pt x="1155" y="180"/>
                      </a:cubicBezTo>
                      <a:cubicBezTo>
                        <a:pt x="1293" y="30"/>
                        <a:pt x="1389" y="15"/>
                        <a:pt x="1485" y="0"/>
                      </a:cubicBezTo>
                    </a:path>
                  </a:pathLst>
                </a:cu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7" name="Text Box 10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071" y="2837"/>
                  <a:ext cx="1111" cy="35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Volume ben-</a:t>
                  </a:r>
                </a:p>
                <a:p>
                  <a:pPr algn="ctr" eaLnBrk="0" hangingPunct="0"/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da putar</a:t>
                  </a:r>
                </a:p>
              </p:txBody>
            </p:sp>
            <p:sp>
              <p:nvSpPr>
                <p:cNvPr id="78" name="Freeform 101"/>
                <p:cNvSpPr>
                  <a:spLocks noChangeAspect="1"/>
                </p:cNvSpPr>
                <p:nvPr/>
              </p:nvSpPr>
              <p:spPr bwMode="auto">
                <a:xfrm>
                  <a:off x="1046" y="2653"/>
                  <a:ext cx="294" cy="670"/>
                </a:xfrm>
                <a:custGeom>
                  <a:avLst/>
                  <a:gdLst>
                    <a:gd name="T0" fmla="*/ 0 w 990"/>
                    <a:gd name="T1" fmla="*/ 312 h 1440"/>
                    <a:gd name="T2" fmla="*/ 29 w 990"/>
                    <a:gd name="T3" fmla="*/ 156 h 1440"/>
                    <a:gd name="T4" fmla="*/ 87 w 990"/>
                    <a:gd name="T5" fmla="*/ 0 h 1440"/>
                    <a:gd name="T6" fmla="*/ 0 60000 65536"/>
                    <a:gd name="T7" fmla="*/ 0 60000 65536"/>
                    <a:gd name="T8" fmla="*/ 0 60000 65536"/>
                    <a:gd name="T9" fmla="*/ 0 w 990"/>
                    <a:gd name="T10" fmla="*/ 0 h 1440"/>
                    <a:gd name="T11" fmla="*/ 990 w 990"/>
                    <a:gd name="T12" fmla="*/ 1440 h 14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90" h="1440">
                      <a:moveTo>
                        <a:pt x="0" y="1440"/>
                      </a:moveTo>
                      <a:cubicBezTo>
                        <a:pt x="82" y="1200"/>
                        <a:pt x="165" y="960"/>
                        <a:pt x="330" y="720"/>
                      </a:cubicBezTo>
                      <a:cubicBezTo>
                        <a:pt x="495" y="480"/>
                        <a:pt x="742" y="240"/>
                        <a:pt x="990" y="0"/>
                      </a:cubicBezTo>
                    </a:path>
                  </a:pathLst>
                </a:cu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9" name="Text Box 102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059" y="2459"/>
                  <a:ext cx="838" cy="2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2000" baseline="0" smtClean="0">
                      <a:latin typeface="Arial" pitchFamily="34" charset="0"/>
                      <a:cs typeface="Arial" pitchFamily="34" charset="0"/>
                    </a:rPr>
                    <a:t>x</a:t>
                  </a:r>
                  <a:r>
                    <a:rPr lang="en-US" sz="2000" smtClean="0">
                      <a:latin typeface="Arial" pitchFamily="34" charset="0"/>
                      <a:cs typeface="Arial" pitchFamily="34" charset="0"/>
                    </a:rPr>
                    <a:t>1</a:t>
                  </a:r>
                  <a:r>
                    <a:rPr lang="en-US" sz="2000" baseline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= g</a:t>
                  </a:r>
                  <a:r>
                    <a:rPr lang="en-US" sz="2000">
                      <a:latin typeface="Arial" pitchFamily="34" charset="0"/>
                      <a:cs typeface="Arial" pitchFamily="34" charset="0"/>
                    </a:rPr>
                    <a:t>1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 (y)</a:t>
                  </a:r>
                </a:p>
              </p:txBody>
            </p:sp>
          </p:grpSp>
          <p:cxnSp>
            <p:nvCxnSpPr>
              <p:cNvPr id="56" name="Straight Connector 55"/>
              <p:cNvCxnSpPr/>
              <p:nvPr/>
            </p:nvCxnSpPr>
            <p:spPr bwMode="auto">
              <a:xfrm rot="5400000">
                <a:off x="945674" y="2255520"/>
                <a:ext cx="146304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8" name="Rectangle 57"/>
              <p:cNvSpPr/>
              <p:nvPr/>
            </p:nvSpPr>
            <p:spPr>
              <a:xfrm>
                <a:off x="582304" y="2071182"/>
                <a:ext cx="8066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 = xp</a:t>
                </a:r>
                <a:endParaRPr lang="en-US"/>
              </a:p>
            </p:txBody>
          </p:sp>
        </p:grpSp>
        <p:cxnSp>
          <p:nvCxnSpPr>
            <p:cNvPr id="54" name="Straight Arrow Connector 53"/>
            <p:cNvCxnSpPr/>
            <p:nvPr/>
          </p:nvCxnSpPr>
          <p:spPr bwMode="auto">
            <a:xfrm>
              <a:off x="2514600" y="1981200"/>
              <a:ext cx="9144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87" name="Group 86"/>
          <p:cNvGrpSpPr/>
          <p:nvPr/>
        </p:nvGrpSpPr>
        <p:grpSpPr>
          <a:xfrm>
            <a:off x="4191000" y="838200"/>
            <a:ext cx="4114800" cy="1005840"/>
            <a:chOff x="4114800" y="1516720"/>
            <a:chExt cx="4114800" cy="1005840"/>
          </a:xfrm>
        </p:grpSpPr>
        <p:grpSp>
          <p:nvGrpSpPr>
            <p:cNvPr id="48" name="Group 47"/>
            <p:cNvGrpSpPr/>
            <p:nvPr/>
          </p:nvGrpSpPr>
          <p:grpSpPr>
            <a:xfrm>
              <a:off x="4191000" y="1523940"/>
              <a:ext cx="3931920" cy="990660"/>
              <a:chOff x="1066800" y="3448050"/>
              <a:chExt cx="3931920" cy="990660"/>
            </a:xfrm>
          </p:grpSpPr>
          <p:sp>
            <p:nvSpPr>
              <p:cNvPr id="49" name="Rectangle 6"/>
              <p:cNvSpPr>
                <a:spLocks noChangeArrowheads="1"/>
              </p:cNvSpPr>
              <p:nvPr/>
            </p:nvSpPr>
            <p:spPr bwMode="auto">
              <a:xfrm>
                <a:off x="1066800" y="3775075"/>
                <a:ext cx="393192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V = 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/>
                  </a:rPr>
                  <a:t>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{(y</a:t>
                </a:r>
                <a:r>
                  <a:rPr lang="en-US" sz="2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– yp)</a:t>
                </a:r>
                <a:r>
                  <a:rPr lang="en-US" sz="2000" baseline="30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–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(y</a:t>
                </a:r>
                <a:r>
                  <a:rPr lang="en-US" sz="2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– yp)</a:t>
                </a:r>
                <a:r>
                  <a:rPr lang="en-US" sz="2000" baseline="30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}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dx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50" name="Rectangle 11"/>
              <p:cNvSpPr>
                <a:spLocks noChangeArrowheads="1"/>
              </p:cNvSpPr>
              <p:nvPr/>
            </p:nvSpPr>
            <p:spPr bwMode="auto">
              <a:xfrm>
                <a:off x="1793875" y="3448050"/>
                <a:ext cx="327334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b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51" name="Rectangle 12"/>
              <p:cNvSpPr>
                <a:spLocks noChangeArrowheads="1"/>
              </p:cNvSpPr>
              <p:nvPr/>
            </p:nvSpPr>
            <p:spPr bwMode="auto">
              <a:xfrm>
                <a:off x="1639887" y="4038600"/>
                <a:ext cx="327334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a</a:t>
                </a:r>
              </a:p>
            </p:txBody>
          </p:sp>
        </p:grpSp>
        <p:sp>
          <p:nvSpPr>
            <p:cNvPr id="84" name="Rectangle 83"/>
            <p:cNvSpPr/>
            <p:nvPr/>
          </p:nvSpPr>
          <p:spPr bwMode="auto">
            <a:xfrm>
              <a:off x="4114800" y="1516720"/>
              <a:ext cx="4114800" cy="1005840"/>
            </a:xfrm>
            <a:prstGeom prst="rect">
              <a:avLst/>
            </a:prstGeom>
            <a:no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4343400" y="3657600"/>
            <a:ext cx="4114800" cy="1188720"/>
            <a:chOff x="4011304" y="4311328"/>
            <a:chExt cx="4114800" cy="1188720"/>
          </a:xfrm>
        </p:grpSpPr>
        <p:grpSp>
          <p:nvGrpSpPr>
            <p:cNvPr id="80" name="Group 79"/>
            <p:cNvGrpSpPr/>
            <p:nvPr/>
          </p:nvGrpSpPr>
          <p:grpSpPr>
            <a:xfrm>
              <a:off x="4114800" y="4419600"/>
              <a:ext cx="3931920" cy="991210"/>
              <a:chOff x="1066800" y="3448050"/>
              <a:chExt cx="3931920" cy="991210"/>
            </a:xfrm>
          </p:grpSpPr>
          <p:sp>
            <p:nvSpPr>
              <p:cNvPr id="81" name="Rectangle 6"/>
              <p:cNvSpPr>
                <a:spLocks noChangeArrowheads="1"/>
              </p:cNvSpPr>
              <p:nvPr/>
            </p:nvSpPr>
            <p:spPr bwMode="auto">
              <a:xfrm>
                <a:off x="1066800" y="3775075"/>
                <a:ext cx="393192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V = 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/>
                  </a:rPr>
                  <a:t>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{(x</a:t>
                </a:r>
                <a:r>
                  <a:rPr lang="en-US" sz="2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– xp)</a:t>
                </a:r>
                <a:r>
                  <a:rPr lang="en-US" sz="2000" baseline="30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–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(x</a:t>
                </a:r>
                <a:r>
                  <a:rPr lang="en-US" sz="2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– xp)</a:t>
                </a:r>
                <a:r>
                  <a:rPr lang="en-US" sz="2000" baseline="30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}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dy</a:t>
                </a:r>
              </a:p>
            </p:txBody>
          </p:sp>
          <p:sp>
            <p:nvSpPr>
              <p:cNvPr id="82" name="Rectangle 11"/>
              <p:cNvSpPr>
                <a:spLocks noChangeArrowheads="1"/>
              </p:cNvSpPr>
              <p:nvPr/>
            </p:nvSpPr>
            <p:spPr bwMode="auto">
              <a:xfrm>
                <a:off x="1793875" y="3448050"/>
                <a:ext cx="339725" cy="397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</a:t>
                </a:r>
              </a:p>
            </p:txBody>
          </p:sp>
          <p:sp>
            <p:nvSpPr>
              <p:cNvPr id="83" name="Rectangle 12"/>
              <p:cNvSpPr>
                <a:spLocks noChangeArrowheads="1"/>
              </p:cNvSpPr>
              <p:nvPr/>
            </p:nvSpPr>
            <p:spPr bwMode="auto">
              <a:xfrm>
                <a:off x="1639887" y="4038600"/>
                <a:ext cx="312738" cy="4006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c</a:t>
                </a:r>
              </a:p>
            </p:txBody>
          </p:sp>
        </p:grpSp>
        <p:sp>
          <p:nvSpPr>
            <p:cNvPr id="85" name="Rectangle 84"/>
            <p:cNvSpPr/>
            <p:nvPr/>
          </p:nvSpPr>
          <p:spPr bwMode="auto">
            <a:xfrm>
              <a:off x="4011304" y="4311328"/>
              <a:ext cx="4114800" cy="1188720"/>
            </a:xfrm>
            <a:prstGeom prst="rect">
              <a:avLst/>
            </a:prstGeom>
            <a:no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sp>
        <p:nvSpPr>
          <p:cNvPr id="68" name="Rectangle 67"/>
          <p:cNvSpPr/>
          <p:nvPr/>
        </p:nvSpPr>
        <p:spPr>
          <a:xfrm>
            <a:off x="5181600" y="1676400"/>
            <a:ext cx="3124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untuk yp di bawah kurva</a:t>
            </a:r>
            <a:endParaRPr lang="en-US" sz="2000" baseline="0">
              <a:solidFill>
                <a:srgbClr val="FFFFFF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4191000" y="1981200"/>
            <a:ext cx="4114800" cy="1005840"/>
            <a:chOff x="4114800" y="1516720"/>
            <a:chExt cx="4114800" cy="1005840"/>
          </a:xfrm>
        </p:grpSpPr>
        <p:grpSp>
          <p:nvGrpSpPr>
            <p:cNvPr id="70" name="Group 47"/>
            <p:cNvGrpSpPr/>
            <p:nvPr/>
          </p:nvGrpSpPr>
          <p:grpSpPr>
            <a:xfrm>
              <a:off x="4191000" y="1523940"/>
              <a:ext cx="3931920" cy="990660"/>
              <a:chOff x="1066800" y="3448050"/>
              <a:chExt cx="3931920" cy="990660"/>
            </a:xfrm>
          </p:grpSpPr>
          <p:sp>
            <p:nvSpPr>
              <p:cNvPr id="88" name="Rectangle 6"/>
              <p:cNvSpPr>
                <a:spLocks noChangeArrowheads="1"/>
              </p:cNvSpPr>
              <p:nvPr/>
            </p:nvSpPr>
            <p:spPr bwMode="auto">
              <a:xfrm>
                <a:off x="1066800" y="3775075"/>
                <a:ext cx="393192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V = 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/>
                  </a:rPr>
                  <a:t>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{(yp – y</a:t>
                </a:r>
                <a:r>
                  <a:rPr lang="en-US" sz="2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)</a:t>
                </a:r>
                <a:r>
                  <a:rPr lang="en-US" sz="2000" baseline="30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–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(yp – y</a:t>
                </a:r>
                <a:r>
                  <a:rPr lang="en-US" sz="2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)</a:t>
                </a:r>
                <a:r>
                  <a:rPr lang="en-US" sz="2000" baseline="30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}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dx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89" name="Rectangle 11"/>
              <p:cNvSpPr>
                <a:spLocks noChangeArrowheads="1"/>
              </p:cNvSpPr>
              <p:nvPr/>
            </p:nvSpPr>
            <p:spPr bwMode="auto">
              <a:xfrm>
                <a:off x="1793875" y="3448050"/>
                <a:ext cx="327334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b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90" name="Rectangle 12"/>
              <p:cNvSpPr>
                <a:spLocks noChangeArrowheads="1"/>
              </p:cNvSpPr>
              <p:nvPr/>
            </p:nvSpPr>
            <p:spPr bwMode="auto">
              <a:xfrm>
                <a:off x="1639887" y="4038600"/>
                <a:ext cx="327334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a</a:t>
                </a:r>
              </a:p>
            </p:txBody>
          </p:sp>
        </p:grpSp>
        <p:sp>
          <p:nvSpPr>
            <p:cNvPr id="71" name="Rectangle 70"/>
            <p:cNvSpPr/>
            <p:nvPr/>
          </p:nvSpPr>
          <p:spPr bwMode="auto">
            <a:xfrm>
              <a:off x="4114800" y="1516720"/>
              <a:ext cx="4114800" cy="1005840"/>
            </a:xfrm>
            <a:prstGeom prst="rect">
              <a:avLst/>
            </a:prstGeom>
            <a:no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sp>
        <p:nvSpPr>
          <p:cNvPr id="91" name="Rectangle 90"/>
          <p:cNvSpPr/>
          <p:nvPr/>
        </p:nvSpPr>
        <p:spPr>
          <a:xfrm>
            <a:off x="5181600" y="2800290"/>
            <a:ext cx="2819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untuk yp di atas kurva</a:t>
            </a:r>
            <a:endParaRPr lang="en-US" sz="2000" baseline="0">
              <a:solidFill>
                <a:srgbClr val="FFFFFF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5257800" y="4552890"/>
            <a:ext cx="3124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untuk xp di kiri kurva</a:t>
            </a:r>
            <a:endParaRPr lang="en-US" sz="2000" baseline="0">
              <a:solidFill>
                <a:srgbClr val="FFFFFF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grpSp>
        <p:nvGrpSpPr>
          <p:cNvPr id="93" name="Group 92"/>
          <p:cNvGrpSpPr/>
          <p:nvPr/>
        </p:nvGrpSpPr>
        <p:grpSpPr>
          <a:xfrm>
            <a:off x="4343400" y="4800600"/>
            <a:ext cx="4114800" cy="1188720"/>
            <a:chOff x="4011304" y="4311328"/>
            <a:chExt cx="4114800" cy="1188720"/>
          </a:xfrm>
        </p:grpSpPr>
        <p:grpSp>
          <p:nvGrpSpPr>
            <p:cNvPr id="94" name="Group 79"/>
            <p:cNvGrpSpPr/>
            <p:nvPr/>
          </p:nvGrpSpPr>
          <p:grpSpPr>
            <a:xfrm>
              <a:off x="4114800" y="4419600"/>
              <a:ext cx="3931920" cy="991210"/>
              <a:chOff x="1066800" y="3448050"/>
              <a:chExt cx="3931920" cy="991210"/>
            </a:xfrm>
          </p:grpSpPr>
          <p:sp>
            <p:nvSpPr>
              <p:cNvPr id="96" name="Rectangle 6"/>
              <p:cNvSpPr>
                <a:spLocks noChangeArrowheads="1"/>
              </p:cNvSpPr>
              <p:nvPr/>
            </p:nvSpPr>
            <p:spPr bwMode="auto">
              <a:xfrm>
                <a:off x="1066800" y="3775075"/>
                <a:ext cx="393192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V = 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/>
                  </a:rPr>
                  <a:t>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{(xp – x</a:t>
                </a:r>
                <a:r>
                  <a:rPr lang="en-US" sz="2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)</a:t>
                </a:r>
                <a:r>
                  <a:rPr lang="en-US" sz="2000" baseline="30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–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(xp – x</a:t>
                </a:r>
                <a:r>
                  <a:rPr lang="en-US" sz="2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)</a:t>
                </a:r>
                <a:r>
                  <a:rPr lang="en-US" sz="2000" baseline="30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}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dy</a:t>
                </a:r>
              </a:p>
            </p:txBody>
          </p:sp>
          <p:sp>
            <p:nvSpPr>
              <p:cNvPr id="97" name="Rectangle 11"/>
              <p:cNvSpPr>
                <a:spLocks noChangeArrowheads="1"/>
              </p:cNvSpPr>
              <p:nvPr/>
            </p:nvSpPr>
            <p:spPr bwMode="auto">
              <a:xfrm>
                <a:off x="1793875" y="3448050"/>
                <a:ext cx="339725" cy="397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</a:t>
                </a:r>
              </a:p>
            </p:txBody>
          </p:sp>
          <p:sp>
            <p:nvSpPr>
              <p:cNvPr id="98" name="Rectangle 12"/>
              <p:cNvSpPr>
                <a:spLocks noChangeArrowheads="1"/>
              </p:cNvSpPr>
              <p:nvPr/>
            </p:nvSpPr>
            <p:spPr bwMode="auto">
              <a:xfrm>
                <a:off x="1639887" y="4038600"/>
                <a:ext cx="312738" cy="4006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c</a:t>
                </a:r>
              </a:p>
            </p:txBody>
          </p:sp>
        </p:grpSp>
        <p:sp>
          <p:nvSpPr>
            <p:cNvPr id="95" name="Rectangle 94"/>
            <p:cNvSpPr/>
            <p:nvPr/>
          </p:nvSpPr>
          <p:spPr bwMode="auto">
            <a:xfrm>
              <a:off x="4011304" y="4311328"/>
              <a:ext cx="4114800" cy="1188720"/>
            </a:xfrm>
            <a:prstGeom prst="rect">
              <a:avLst/>
            </a:prstGeom>
            <a:no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sp>
        <p:nvSpPr>
          <p:cNvPr id="99" name="Rectangle 98"/>
          <p:cNvSpPr/>
          <p:nvPr/>
        </p:nvSpPr>
        <p:spPr>
          <a:xfrm>
            <a:off x="5257800" y="5695890"/>
            <a:ext cx="3124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untuk xp di kanan kurva</a:t>
            </a:r>
            <a:endParaRPr lang="en-US" sz="2000" baseline="0">
              <a:solidFill>
                <a:srgbClr val="FFFFFF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000"/>
                            </p:stCondLst>
                            <p:childTnLst>
                              <p:par>
                                <p:cTn id="4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0"/>
                            </p:stCondLst>
                            <p:childTnLst>
                              <p:par>
                                <p:cTn id="5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4" grpId="0"/>
      <p:bldP spid="68" grpId="0"/>
      <p:bldP spid="91" grpId="0"/>
      <p:bldP spid="92" grpId="0"/>
      <p:bldP spid="9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20704" y="300335"/>
            <a:ext cx="3048000" cy="461665"/>
          </a:xfrm>
          <a:noFill/>
          <a:ln>
            <a:noFill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CONTOH SOAL</a:t>
            </a:r>
          </a:p>
        </p:txBody>
      </p:sp>
      <p:sp>
        <p:nvSpPr>
          <p:cNvPr id="337923" name="Rectangle 3"/>
          <p:cNvSpPr>
            <a:spLocks noChangeArrowheads="1"/>
          </p:cNvSpPr>
          <p:nvPr/>
        </p:nvSpPr>
        <p:spPr bwMode="auto">
          <a:xfrm>
            <a:off x="304800" y="838200"/>
            <a:ext cx="8382000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84175" indent="-384175">
              <a:spcAft>
                <a:spcPts val="600"/>
              </a:spcAft>
            </a:pP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1.	Hitung volume yang terbentuk karena perputaran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terhadap sumbu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X dari daerah yang dibatasi oleh parabola y = x</a:t>
            </a:r>
            <a:r>
              <a:rPr lang="en-US" sz="2000" baseline="30000"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 + 1 dan garis y = x + 3 </a:t>
            </a:r>
          </a:p>
          <a:p>
            <a:pPr marL="384175" indent="-384175">
              <a:spcAft>
                <a:spcPts val="600"/>
              </a:spcAft>
            </a:pP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	Jawab:</a:t>
            </a:r>
          </a:p>
        </p:txBody>
      </p:sp>
      <p:sp>
        <p:nvSpPr>
          <p:cNvPr id="337950" name="Rectangle 30"/>
          <p:cNvSpPr>
            <a:spLocks noChangeArrowheads="1"/>
          </p:cNvSpPr>
          <p:nvPr/>
        </p:nvSpPr>
        <p:spPr bwMode="auto">
          <a:xfrm>
            <a:off x="3581400" y="1828800"/>
            <a:ext cx="5105400" cy="170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Perpotongan parabola y = x</a:t>
            </a:r>
            <a:r>
              <a:rPr lang="en-US" sz="2000" baseline="30000"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 + 1 dan garis y = x + 3 diberikan oleh:  x</a:t>
            </a:r>
            <a:r>
              <a:rPr lang="en-US" sz="2000" baseline="30000"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 + 1 = x + 3    x</a:t>
            </a:r>
            <a:r>
              <a:rPr lang="en-US" sz="2000" baseline="30000"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 – x – 2 =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0  atau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(x – 2) (x + 1) = 0. </a:t>
            </a:r>
          </a:p>
          <a:p>
            <a:pPr>
              <a:spcAft>
                <a:spcPts val="600"/>
              </a:spcAft>
            </a:pP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Titik potong di x = – 1 dan x = 2 </a:t>
            </a:r>
          </a:p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Jadi volume benda putar tsb:</a:t>
            </a:r>
          </a:p>
        </p:txBody>
      </p:sp>
      <p:grpSp>
        <p:nvGrpSpPr>
          <p:cNvPr id="60" name="Group 59"/>
          <p:cNvGrpSpPr/>
          <p:nvPr/>
        </p:nvGrpSpPr>
        <p:grpSpPr>
          <a:xfrm>
            <a:off x="3779520" y="3465204"/>
            <a:ext cx="3657600" cy="954396"/>
            <a:chOff x="968375" y="4422775"/>
            <a:chExt cx="3657600" cy="954396"/>
          </a:xfrm>
        </p:grpSpPr>
        <p:sp>
          <p:nvSpPr>
            <p:cNvPr id="59415" name="Rectangle 40"/>
            <p:cNvSpPr>
              <a:spLocks noChangeArrowheads="1"/>
            </p:cNvSpPr>
            <p:nvPr/>
          </p:nvSpPr>
          <p:spPr bwMode="auto">
            <a:xfrm>
              <a:off x="1447800" y="4980296"/>
              <a:ext cx="40957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-1</a:t>
              </a:r>
            </a:p>
          </p:txBody>
        </p:sp>
        <p:sp>
          <p:nvSpPr>
            <p:cNvPr id="59416" name="Rectangle 34"/>
            <p:cNvSpPr>
              <a:spLocks noChangeArrowheads="1"/>
            </p:cNvSpPr>
            <p:nvPr/>
          </p:nvSpPr>
          <p:spPr bwMode="auto">
            <a:xfrm>
              <a:off x="968375" y="4699000"/>
              <a:ext cx="36576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V = 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[ (x + 3)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– (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x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+ 1)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] dx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59419" name="Rectangle 39"/>
            <p:cNvSpPr>
              <a:spLocks noChangeArrowheads="1"/>
            </p:cNvSpPr>
            <p:nvPr/>
          </p:nvSpPr>
          <p:spPr bwMode="auto">
            <a:xfrm>
              <a:off x="1722438" y="4422775"/>
              <a:ext cx="325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4709160" y="4267200"/>
            <a:ext cx="3291840" cy="946150"/>
            <a:chOff x="4683125" y="4403725"/>
            <a:chExt cx="3291840" cy="946150"/>
          </a:xfrm>
        </p:grpSpPr>
        <p:sp>
          <p:nvSpPr>
            <p:cNvPr id="59420" name="Rectangle 43"/>
            <p:cNvSpPr>
              <a:spLocks noChangeArrowheads="1"/>
            </p:cNvSpPr>
            <p:nvPr/>
          </p:nvSpPr>
          <p:spPr bwMode="auto">
            <a:xfrm>
              <a:off x="4683125" y="4686300"/>
              <a:ext cx="329184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 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[ –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4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– 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+ 6x + 8] dx</a:t>
              </a:r>
            </a:p>
          </p:txBody>
        </p:sp>
        <p:sp>
          <p:nvSpPr>
            <p:cNvPr id="59423" name="Rectangle 48"/>
            <p:cNvSpPr>
              <a:spLocks noChangeArrowheads="1"/>
            </p:cNvSpPr>
            <p:nvPr/>
          </p:nvSpPr>
          <p:spPr bwMode="auto">
            <a:xfrm>
              <a:off x="5237162" y="4403725"/>
              <a:ext cx="325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</a:p>
          </p:txBody>
        </p:sp>
        <p:sp>
          <p:nvSpPr>
            <p:cNvPr id="59424" name="Rectangle 49"/>
            <p:cNvSpPr>
              <a:spLocks noChangeArrowheads="1"/>
            </p:cNvSpPr>
            <p:nvPr/>
          </p:nvSpPr>
          <p:spPr bwMode="auto">
            <a:xfrm>
              <a:off x="4876800" y="4953000"/>
              <a:ext cx="40957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-1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810904" y="5257800"/>
            <a:ext cx="3762375" cy="699448"/>
            <a:chOff x="1219200" y="5354329"/>
            <a:chExt cx="3762375" cy="699448"/>
          </a:xfrm>
        </p:grpSpPr>
        <p:sp>
          <p:nvSpPr>
            <p:cNvPr id="59400" name="Rectangle 52"/>
            <p:cNvSpPr>
              <a:spLocks noChangeArrowheads="1"/>
            </p:cNvSpPr>
            <p:nvPr/>
          </p:nvSpPr>
          <p:spPr bwMode="auto">
            <a:xfrm>
              <a:off x="1219200" y="5486400"/>
              <a:ext cx="36576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 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[ –     x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5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–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x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3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+ 3x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+ 8x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]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59401" name="Group 56"/>
            <p:cNvGrpSpPr>
              <a:grpSpLocks/>
            </p:cNvGrpSpPr>
            <p:nvPr/>
          </p:nvGrpSpPr>
          <p:grpSpPr bwMode="auto">
            <a:xfrm>
              <a:off x="2036762" y="5354329"/>
              <a:ext cx="325438" cy="695325"/>
              <a:chOff x="4320" y="3390"/>
              <a:chExt cx="205" cy="438"/>
            </a:xfrm>
          </p:grpSpPr>
          <p:sp>
            <p:nvSpPr>
              <p:cNvPr id="59412" name="Rectangle 53"/>
              <p:cNvSpPr>
                <a:spLocks noChangeArrowheads="1"/>
              </p:cNvSpPr>
              <p:nvPr/>
            </p:nvSpPr>
            <p:spPr bwMode="auto">
              <a:xfrm>
                <a:off x="4320" y="339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59413" name="Rectangle 54"/>
              <p:cNvSpPr>
                <a:spLocks noChangeArrowheads="1"/>
              </p:cNvSpPr>
              <p:nvPr/>
            </p:nvSpPr>
            <p:spPr bwMode="auto">
              <a:xfrm>
                <a:off x="4320" y="3578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5</a:t>
                </a:r>
              </a:p>
            </p:txBody>
          </p:sp>
          <p:sp>
            <p:nvSpPr>
              <p:cNvPr id="59414" name="Line 55"/>
              <p:cNvSpPr>
                <a:spLocks noChangeShapeType="1"/>
              </p:cNvSpPr>
              <p:nvPr/>
            </p:nvSpPr>
            <p:spPr bwMode="auto">
              <a:xfrm>
                <a:off x="4366" y="3612"/>
                <a:ext cx="11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9402" name="Group 57"/>
            <p:cNvGrpSpPr>
              <a:grpSpLocks/>
            </p:cNvGrpSpPr>
            <p:nvPr/>
          </p:nvGrpSpPr>
          <p:grpSpPr bwMode="auto">
            <a:xfrm>
              <a:off x="2833048" y="5358452"/>
              <a:ext cx="325438" cy="695325"/>
              <a:chOff x="4320" y="3390"/>
              <a:chExt cx="205" cy="438"/>
            </a:xfrm>
          </p:grpSpPr>
          <p:sp>
            <p:nvSpPr>
              <p:cNvPr id="59409" name="Rectangle 58"/>
              <p:cNvSpPr>
                <a:spLocks noChangeArrowheads="1"/>
              </p:cNvSpPr>
              <p:nvPr/>
            </p:nvSpPr>
            <p:spPr bwMode="auto">
              <a:xfrm>
                <a:off x="4320" y="339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59410" name="Rectangle 59"/>
              <p:cNvSpPr>
                <a:spLocks noChangeArrowheads="1"/>
              </p:cNvSpPr>
              <p:nvPr/>
            </p:nvSpPr>
            <p:spPr bwMode="auto">
              <a:xfrm>
                <a:off x="4320" y="3578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</a:p>
            </p:txBody>
          </p:sp>
          <p:sp>
            <p:nvSpPr>
              <p:cNvPr id="59411" name="Line 60"/>
              <p:cNvSpPr>
                <a:spLocks noChangeShapeType="1"/>
              </p:cNvSpPr>
              <p:nvPr/>
            </p:nvSpPr>
            <p:spPr bwMode="auto">
              <a:xfrm>
                <a:off x="4367" y="3612"/>
                <a:ext cx="11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4572000" y="5372100"/>
              <a:ext cx="409575" cy="663575"/>
              <a:chOff x="5105400" y="5372100"/>
              <a:chExt cx="409575" cy="663575"/>
            </a:xfrm>
          </p:grpSpPr>
          <p:sp>
            <p:nvSpPr>
              <p:cNvPr id="59403" name="Rectangle 61"/>
              <p:cNvSpPr>
                <a:spLocks noChangeArrowheads="1"/>
              </p:cNvSpPr>
              <p:nvPr/>
            </p:nvSpPr>
            <p:spPr bwMode="auto">
              <a:xfrm>
                <a:off x="5105400" y="5372100"/>
                <a:ext cx="325438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59404" name="Rectangle 62"/>
              <p:cNvSpPr>
                <a:spLocks noChangeArrowheads="1"/>
              </p:cNvSpPr>
              <p:nvPr/>
            </p:nvSpPr>
            <p:spPr bwMode="auto">
              <a:xfrm>
                <a:off x="5105400" y="5638800"/>
                <a:ext cx="409575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-1</a:t>
                </a:r>
              </a:p>
            </p:txBody>
          </p:sp>
        </p:grpSp>
      </p:grpSp>
      <p:sp>
        <p:nvSpPr>
          <p:cNvPr id="55" name="Slide Number Placeholder 5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pSp>
        <p:nvGrpSpPr>
          <p:cNvPr id="52" name="Group 51"/>
          <p:cNvGrpSpPr/>
          <p:nvPr/>
        </p:nvGrpSpPr>
        <p:grpSpPr>
          <a:xfrm>
            <a:off x="838200" y="4267200"/>
            <a:ext cx="4114800" cy="946150"/>
            <a:chOff x="4683125" y="4403725"/>
            <a:chExt cx="4114800" cy="946150"/>
          </a:xfrm>
        </p:grpSpPr>
        <p:sp>
          <p:nvSpPr>
            <p:cNvPr id="53" name="Rectangle 43"/>
            <p:cNvSpPr>
              <a:spLocks noChangeArrowheads="1"/>
            </p:cNvSpPr>
            <p:nvPr/>
          </p:nvSpPr>
          <p:spPr bwMode="auto">
            <a:xfrm>
              <a:off x="4683125" y="4686300"/>
              <a:ext cx="41148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 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(x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+ 6x + 9 – x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4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– 2x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– 1)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dx</a:t>
              </a:r>
            </a:p>
          </p:txBody>
        </p:sp>
        <p:sp>
          <p:nvSpPr>
            <p:cNvPr id="58" name="Rectangle 48"/>
            <p:cNvSpPr>
              <a:spLocks noChangeArrowheads="1"/>
            </p:cNvSpPr>
            <p:nvPr/>
          </p:nvSpPr>
          <p:spPr bwMode="auto">
            <a:xfrm>
              <a:off x="5237162" y="4403725"/>
              <a:ext cx="325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</a:p>
          </p:txBody>
        </p:sp>
        <p:sp>
          <p:nvSpPr>
            <p:cNvPr id="59" name="Rectangle 49"/>
            <p:cNvSpPr>
              <a:spLocks noChangeArrowheads="1"/>
            </p:cNvSpPr>
            <p:nvPr/>
          </p:nvSpPr>
          <p:spPr bwMode="auto">
            <a:xfrm>
              <a:off x="4876800" y="4953000"/>
              <a:ext cx="40957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-1</a:t>
              </a: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4419600" y="5248275"/>
            <a:ext cx="2492990" cy="695325"/>
            <a:chOff x="4419600" y="5248275"/>
            <a:chExt cx="2492990" cy="695325"/>
          </a:xfrm>
        </p:grpSpPr>
        <p:grpSp>
          <p:nvGrpSpPr>
            <p:cNvPr id="59405" name="Group 63"/>
            <p:cNvGrpSpPr>
              <a:grpSpLocks/>
            </p:cNvGrpSpPr>
            <p:nvPr/>
          </p:nvGrpSpPr>
          <p:grpSpPr bwMode="auto">
            <a:xfrm>
              <a:off x="5112058" y="5248275"/>
              <a:ext cx="325438" cy="695325"/>
              <a:chOff x="4320" y="3390"/>
              <a:chExt cx="205" cy="438"/>
            </a:xfrm>
          </p:grpSpPr>
          <p:sp>
            <p:nvSpPr>
              <p:cNvPr id="59406" name="Rectangle 64"/>
              <p:cNvSpPr>
                <a:spLocks noChangeArrowheads="1"/>
              </p:cNvSpPr>
              <p:nvPr/>
            </p:nvSpPr>
            <p:spPr bwMode="auto">
              <a:xfrm>
                <a:off x="4320" y="339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59407" name="Rectangle 65"/>
              <p:cNvSpPr>
                <a:spLocks noChangeArrowheads="1"/>
              </p:cNvSpPr>
              <p:nvPr/>
            </p:nvSpPr>
            <p:spPr bwMode="auto">
              <a:xfrm>
                <a:off x="4320" y="3578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5</a:t>
                </a:r>
              </a:p>
            </p:txBody>
          </p:sp>
          <p:sp>
            <p:nvSpPr>
              <p:cNvPr id="59408" name="Line 66"/>
              <p:cNvSpPr>
                <a:spLocks noChangeShapeType="1"/>
              </p:cNvSpPr>
              <p:nvPr/>
            </p:nvSpPr>
            <p:spPr bwMode="auto">
              <a:xfrm>
                <a:off x="4376" y="3612"/>
                <a:ext cx="11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1" name="Rectangle 60"/>
            <p:cNvSpPr/>
            <p:nvPr/>
          </p:nvSpPr>
          <p:spPr>
            <a:xfrm>
              <a:off x="4419600" y="5391090"/>
              <a:ext cx="249299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 =  23     sat. volume</a:t>
              </a:r>
              <a:endParaRPr lang="en-US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685800" y="1981200"/>
            <a:ext cx="2651125" cy="2169321"/>
            <a:chOff x="762000" y="2113507"/>
            <a:chExt cx="2651125" cy="2169321"/>
          </a:xfrm>
        </p:grpSpPr>
        <p:grpSp>
          <p:nvGrpSpPr>
            <p:cNvPr id="2" name="Group 29"/>
            <p:cNvGrpSpPr>
              <a:grpSpLocks/>
            </p:cNvGrpSpPr>
            <p:nvPr/>
          </p:nvGrpSpPr>
          <p:grpSpPr bwMode="auto">
            <a:xfrm>
              <a:off x="762000" y="2113507"/>
              <a:ext cx="2651125" cy="2013993"/>
              <a:chOff x="528" y="1471"/>
              <a:chExt cx="1670" cy="1704"/>
            </a:xfrm>
          </p:grpSpPr>
          <p:sp>
            <p:nvSpPr>
              <p:cNvPr id="59425" name="Line 6"/>
              <p:cNvSpPr>
                <a:spLocks noChangeAspect="1" noChangeShapeType="1"/>
              </p:cNvSpPr>
              <p:nvPr/>
            </p:nvSpPr>
            <p:spPr bwMode="auto">
              <a:xfrm>
                <a:off x="528" y="2956"/>
                <a:ext cx="1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9426" name="Line 7"/>
              <p:cNvSpPr>
                <a:spLocks noChangeAspect="1" noChangeShapeType="1"/>
              </p:cNvSpPr>
              <p:nvPr/>
            </p:nvSpPr>
            <p:spPr bwMode="auto">
              <a:xfrm>
                <a:off x="1095" y="1752"/>
                <a:ext cx="0" cy="136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9428" name="Line 9"/>
              <p:cNvSpPr>
                <a:spLocks noChangeAspect="1" noChangeShapeType="1"/>
              </p:cNvSpPr>
              <p:nvPr/>
            </p:nvSpPr>
            <p:spPr bwMode="auto">
              <a:xfrm>
                <a:off x="1069" y="2789"/>
                <a:ext cx="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9429" name="Line 10"/>
              <p:cNvSpPr>
                <a:spLocks noChangeAspect="1" noChangeShapeType="1"/>
              </p:cNvSpPr>
              <p:nvPr/>
            </p:nvSpPr>
            <p:spPr bwMode="auto">
              <a:xfrm>
                <a:off x="1051" y="2576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9430" name="Line 11"/>
              <p:cNvSpPr>
                <a:spLocks noChangeAspect="1" noChangeShapeType="1"/>
              </p:cNvSpPr>
              <p:nvPr/>
            </p:nvSpPr>
            <p:spPr bwMode="auto">
              <a:xfrm>
                <a:off x="1051" y="2367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9431" name="Line 14"/>
              <p:cNvSpPr>
                <a:spLocks noChangeAspect="1" noChangeShapeType="1"/>
              </p:cNvSpPr>
              <p:nvPr/>
            </p:nvSpPr>
            <p:spPr bwMode="auto">
              <a:xfrm>
                <a:off x="1047" y="2170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9432" name="Line 15"/>
              <p:cNvSpPr>
                <a:spLocks noChangeAspect="1" noChangeShapeType="1"/>
              </p:cNvSpPr>
              <p:nvPr/>
            </p:nvSpPr>
            <p:spPr bwMode="auto">
              <a:xfrm>
                <a:off x="1051" y="1945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9433" name="Freeform 18"/>
              <p:cNvSpPr>
                <a:spLocks noChangeAspect="1"/>
              </p:cNvSpPr>
              <p:nvPr/>
            </p:nvSpPr>
            <p:spPr bwMode="auto">
              <a:xfrm>
                <a:off x="697" y="1951"/>
                <a:ext cx="406" cy="838"/>
              </a:xfrm>
              <a:custGeom>
                <a:avLst/>
                <a:gdLst>
                  <a:gd name="T0" fmla="*/ 0 w 479"/>
                  <a:gd name="T1" fmla="*/ 0 h 1042"/>
                  <a:gd name="T2" fmla="*/ 172 w 479"/>
                  <a:gd name="T3" fmla="*/ 512 h 1042"/>
                  <a:gd name="T4" fmla="*/ 344 w 479"/>
                  <a:gd name="T5" fmla="*/ 674 h 1042"/>
                  <a:gd name="T6" fmla="*/ 0 60000 65536"/>
                  <a:gd name="T7" fmla="*/ 0 60000 65536"/>
                  <a:gd name="T8" fmla="*/ 0 60000 65536"/>
                  <a:gd name="T9" fmla="*/ 0 w 479"/>
                  <a:gd name="T10" fmla="*/ 0 h 1042"/>
                  <a:gd name="T11" fmla="*/ 479 w 479"/>
                  <a:gd name="T12" fmla="*/ 1042 h 104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79" h="1042">
                    <a:moveTo>
                      <a:pt x="0" y="0"/>
                    </a:moveTo>
                    <a:cubicBezTo>
                      <a:pt x="79" y="309"/>
                      <a:pt x="159" y="618"/>
                      <a:pt x="239" y="792"/>
                    </a:cubicBezTo>
                    <a:cubicBezTo>
                      <a:pt x="319" y="966"/>
                      <a:pt x="399" y="1004"/>
                      <a:pt x="479" y="1042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9434" name="Freeform 19"/>
              <p:cNvSpPr>
                <a:spLocks noChangeAspect="1"/>
              </p:cNvSpPr>
              <p:nvPr/>
            </p:nvSpPr>
            <p:spPr bwMode="auto">
              <a:xfrm flipH="1">
                <a:off x="1108" y="1945"/>
                <a:ext cx="406" cy="838"/>
              </a:xfrm>
              <a:custGeom>
                <a:avLst/>
                <a:gdLst>
                  <a:gd name="T0" fmla="*/ 0 w 479"/>
                  <a:gd name="T1" fmla="*/ 0 h 1042"/>
                  <a:gd name="T2" fmla="*/ 172 w 479"/>
                  <a:gd name="T3" fmla="*/ 512 h 1042"/>
                  <a:gd name="T4" fmla="*/ 344 w 479"/>
                  <a:gd name="T5" fmla="*/ 674 h 1042"/>
                  <a:gd name="T6" fmla="*/ 0 60000 65536"/>
                  <a:gd name="T7" fmla="*/ 0 60000 65536"/>
                  <a:gd name="T8" fmla="*/ 0 60000 65536"/>
                  <a:gd name="T9" fmla="*/ 0 w 479"/>
                  <a:gd name="T10" fmla="*/ 0 h 1042"/>
                  <a:gd name="T11" fmla="*/ 479 w 479"/>
                  <a:gd name="T12" fmla="*/ 1042 h 104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79" h="1042">
                    <a:moveTo>
                      <a:pt x="0" y="0"/>
                    </a:moveTo>
                    <a:cubicBezTo>
                      <a:pt x="79" y="309"/>
                      <a:pt x="159" y="618"/>
                      <a:pt x="239" y="792"/>
                    </a:cubicBezTo>
                    <a:cubicBezTo>
                      <a:pt x="319" y="966"/>
                      <a:pt x="399" y="1004"/>
                      <a:pt x="479" y="1042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9435" name="Line 12"/>
              <p:cNvSpPr>
                <a:spLocks noChangeAspect="1" noChangeShapeType="1"/>
              </p:cNvSpPr>
              <p:nvPr/>
            </p:nvSpPr>
            <p:spPr bwMode="auto">
              <a:xfrm rot="5400000">
                <a:off x="1249" y="2963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9436" name="Line 13"/>
              <p:cNvSpPr>
                <a:spLocks noChangeAspect="1" noChangeShapeType="1"/>
              </p:cNvSpPr>
              <p:nvPr/>
            </p:nvSpPr>
            <p:spPr bwMode="auto">
              <a:xfrm rot="5400000">
                <a:off x="1472" y="2966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9437" name="Line 16"/>
              <p:cNvSpPr>
                <a:spLocks noChangeAspect="1" noChangeShapeType="1"/>
              </p:cNvSpPr>
              <p:nvPr/>
            </p:nvSpPr>
            <p:spPr bwMode="auto">
              <a:xfrm rot="5400000">
                <a:off x="844" y="2958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9438" name="Line 20"/>
              <p:cNvSpPr>
                <a:spLocks noChangeAspect="1" noChangeShapeType="1"/>
              </p:cNvSpPr>
              <p:nvPr/>
            </p:nvSpPr>
            <p:spPr bwMode="auto">
              <a:xfrm rot="5400000">
                <a:off x="627" y="2962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9439" name="Text Box 21"/>
              <p:cNvSpPr txBox="1">
                <a:spLocks noChangeArrowheads="1"/>
              </p:cNvSpPr>
              <p:nvPr/>
            </p:nvSpPr>
            <p:spPr bwMode="auto">
              <a:xfrm>
                <a:off x="1392" y="2279"/>
                <a:ext cx="806" cy="3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 anchorCtr="0">
                <a:spAutoFit/>
              </a:bodyPr>
              <a:lstStyle/>
              <a:p>
                <a:pPr eaLnBrk="0" hangingPunct="0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y = 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 + 1</a:t>
                </a:r>
              </a:p>
            </p:txBody>
          </p:sp>
          <p:sp>
            <p:nvSpPr>
              <p:cNvPr id="59440" name="Text Box 22"/>
              <p:cNvSpPr txBox="1">
                <a:spLocks noChangeArrowheads="1"/>
              </p:cNvSpPr>
              <p:nvPr/>
            </p:nvSpPr>
            <p:spPr bwMode="auto">
              <a:xfrm>
                <a:off x="1258" y="1471"/>
                <a:ext cx="806" cy="3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 anchorCtr="0">
                <a:spAutoFit/>
              </a:bodyPr>
              <a:lstStyle/>
              <a:p>
                <a:pPr eaLnBrk="0" hangingPunct="0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y = x + 3</a:t>
                </a:r>
              </a:p>
            </p:txBody>
          </p:sp>
          <p:sp>
            <p:nvSpPr>
              <p:cNvPr id="59441" name="Oval 23"/>
              <p:cNvSpPr>
                <a:spLocks noChangeAspect="1" noChangeArrowheads="1"/>
              </p:cNvSpPr>
              <p:nvPr/>
            </p:nvSpPr>
            <p:spPr bwMode="auto">
              <a:xfrm>
                <a:off x="1630" y="2838"/>
                <a:ext cx="76" cy="247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9442" name="Text Box 24"/>
              <p:cNvSpPr txBox="1">
                <a:spLocks noChangeAspect="1" noChangeArrowheads="1"/>
              </p:cNvSpPr>
              <p:nvPr/>
            </p:nvSpPr>
            <p:spPr bwMode="auto">
              <a:xfrm>
                <a:off x="1590" y="2814"/>
                <a:ext cx="443" cy="3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X</a:t>
                </a:r>
              </a:p>
            </p:txBody>
          </p:sp>
          <p:sp>
            <p:nvSpPr>
              <p:cNvPr id="59443" name="Text Box 25"/>
              <p:cNvSpPr txBox="1">
                <a:spLocks noChangeAspect="1" noChangeArrowheads="1"/>
              </p:cNvSpPr>
              <p:nvPr/>
            </p:nvSpPr>
            <p:spPr bwMode="auto">
              <a:xfrm>
                <a:off x="789" y="1595"/>
                <a:ext cx="443" cy="3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Y</a:t>
                </a:r>
              </a:p>
            </p:txBody>
          </p:sp>
          <p:sp>
            <p:nvSpPr>
              <p:cNvPr id="59444" name="Text Box 26"/>
              <p:cNvSpPr txBox="1">
                <a:spLocks noChangeAspect="1" noChangeArrowheads="1"/>
              </p:cNvSpPr>
              <p:nvPr/>
            </p:nvSpPr>
            <p:spPr bwMode="auto">
              <a:xfrm>
                <a:off x="555" y="2358"/>
                <a:ext cx="442" cy="3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P</a:t>
                </a:r>
              </a:p>
            </p:txBody>
          </p:sp>
          <p:sp>
            <p:nvSpPr>
              <p:cNvPr id="59445" name="Text Box 27"/>
              <p:cNvSpPr txBox="1">
                <a:spLocks noChangeAspect="1" noChangeArrowheads="1"/>
              </p:cNvSpPr>
              <p:nvPr/>
            </p:nvSpPr>
            <p:spPr bwMode="auto">
              <a:xfrm>
                <a:off x="1405" y="1846"/>
                <a:ext cx="443" cy="3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Q</a:t>
                </a:r>
              </a:p>
            </p:txBody>
          </p:sp>
        </p:grpSp>
        <p:cxnSp>
          <p:nvCxnSpPr>
            <p:cNvPr id="66" name="Straight Connector 65"/>
            <p:cNvCxnSpPr/>
            <p:nvPr/>
          </p:nvCxnSpPr>
          <p:spPr bwMode="auto">
            <a:xfrm rot="5400000">
              <a:off x="1155869" y="3636771"/>
              <a:ext cx="38824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7" name="Rectangle 66"/>
            <p:cNvSpPr/>
            <p:nvPr/>
          </p:nvSpPr>
          <p:spPr>
            <a:xfrm>
              <a:off x="1017896" y="3913496"/>
              <a:ext cx="50526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– 1</a:t>
              </a:r>
              <a:endParaRPr lang="en-US"/>
            </a:p>
          </p:txBody>
        </p:sp>
        <p:cxnSp>
          <p:nvCxnSpPr>
            <p:cNvPr id="68" name="Straight Connector 67"/>
            <p:cNvCxnSpPr/>
            <p:nvPr/>
          </p:nvCxnSpPr>
          <p:spPr bwMode="auto">
            <a:xfrm rot="5400000">
              <a:off x="1649104" y="3124200"/>
              <a:ext cx="13716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0" name="Rectangle 69"/>
            <p:cNvSpPr/>
            <p:nvPr/>
          </p:nvSpPr>
          <p:spPr>
            <a:xfrm>
              <a:off x="2188046" y="3911516"/>
              <a:ext cx="312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endParaRPr lang="en-US"/>
            </a:p>
          </p:txBody>
        </p:sp>
        <p:cxnSp>
          <p:nvCxnSpPr>
            <p:cNvPr id="72" name="Straight Connector 71"/>
            <p:cNvCxnSpPr>
              <a:cxnSpLocks noChangeAspect="1"/>
            </p:cNvCxnSpPr>
            <p:nvPr/>
          </p:nvCxnSpPr>
          <p:spPr bwMode="auto">
            <a:xfrm flipV="1">
              <a:off x="1219200" y="2473656"/>
              <a:ext cx="1371600" cy="105478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Arrow Connector 73"/>
            <p:cNvCxnSpPr/>
            <p:nvPr/>
          </p:nvCxnSpPr>
          <p:spPr bwMode="auto">
            <a:xfrm rot="10800000">
              <a:off x="2008497" y="3442648"/>
              <a:ext cx="609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37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37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337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2000"/>
                                        <p:tgtEl>
                                          <p:spTgt spid="3379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2000"/>
                                        <p:tgtEl>
                                          <p:spTgt spid="3379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3379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22" grpId="0"/>
      <p:bldP spid="337923" grpId="0" build="p"/>
      <p:bldP spid="337950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7" name="Rectangle 3"/>
          <p:cNvSpPr>
            <a:spLocks noChangeArrowheads="1"/>
          </p:cNvSpPr>
          <p:nvPr/>
        </p:nvSpPr>
        <p:spPr bwMode="auto">
          <a:xfrm>
            <a:off x="533400" y="412750"/>
            <a:ext cx="81534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1313" indent="-341313">
              <a:spcAft>
                <a:spcPts val="1200"/>
              </a:spcAft>
              <a:buAutoNum type="arabicPeriod" startAt="2"/>
            </a:pP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Tentukan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volume benda putar yang terbentuk oleh perputaran terhadap garis x = – 4 dari daerah yang dibatasi oleh dua parabola x = y – y</a:t>
            </a:r>
            <a:r>
              <a:rPr lang="en-US" sz="2000" baseline="30000"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  dan x = y</a:t>
            </a:r>
            <a:r>
              <a:rPr lang="en-US" sz="2000" baseline="30000"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 – 3 </a:t>
            </a:r>
            <a:endParaRPr lang="en-US" sz="2000" baseline="0" smtClean="0"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341313" indent="-341313">
              <a:spcAft>
                <a:spcPts val="600"/>
              </a:spcAft>
            </a:pP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	Jawab:</a:t>
            </a:r>
            <a:endParaRPr lang="en-US" sz="2000" baseline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338975" name="Rectangle 31"/>
          <p:cNvSpPr>
            <a:spLocks noChangeArrowheads="1"/>
          </p:cNvSpPr>
          <p:nvPr/>
        </p:nvSpPr>
        <p:spPr bwMode="auto">
          <a:xfrm>
            <a:off x="4114800" y="2073275"/>
            <a:ext cx="4648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Titik potong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 x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= y – y</a:t>
            </a:r>
            <a:r>
              <a:rPr lang="en-US" sz="2000" baseline="30000"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 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dan  x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= y</a:t>
            </a:r>
            <a:r>
              <a:rPr lang="en-US" sz="2000" baseline="30000"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 – 3 adalah 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824552" y="4816475"/>
            <a:ext cx="6172200" cy="746125"/>
            <a:chOff x="824552" y="4495800"/>
            <a:chExt cx="6172200" cy="746125"/>
          </a:xfrm>
        </p:grpSpPr>
        <p:sp>
          <p:nvSpPr>
            <p:cNvPr id="60428" name="Rectangle 37"/>
            <p:cNvSpPr>
              <a:spLocks noChangeArrowheads="1"/>
            </p:cNvSpPr>
            <p:nvPr/>
          </p:nvSpPr>
          <p:spPr bwMode="auto">
            <a:xfrm>
              <a:off x="824552" y="4664075"/>
              <a:ext cx="61722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Jadi titik potong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y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 –1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, x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 – 2 dan y =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, 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x = – </a:t>
              </a:r>
            </a:p>
          </p:txBody>
        </p:sp>
        <p:grpSp>
          <p:nvGrpSpPr>
            <p:cNvPr id="60429" name="Group 38"/>
            <p:cNvGrpSpPr>
              <a:grpSpLocks/>
            </p:cNvGrpSpPr>
            <p:nvPr/>
          </p:nvGrpSpPr>
          <p:grpSpPr bwMode="auto">
            <a:xfrm>
              <a:off x="5361296" y="4495800"/>
              <a:ext cx="328613" cy="730250"/>
              <a:chOff x="2865" y="1920"/>
              <a:chExt cx="207" cy="460"/>
            </a:xfrm>
          </p:grpSpPr>
          <p:sp>
            <p:nvSpPr>
              <p:cNvPr id="60434" name="Rectangle 39"/>
              <p:cNvSpPr>
                <a:spLocks noChangeArrowheads="1"/>
              </p:cNvSpPr>
              <p:nvPr/>
            </p:nvSpPr>
            <p:spPr bwMode="auto">
              <a:xfrm>
                <a:off x="2867" y="192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</a:p>
            </p:txBody>
          </p:sp>
          <p:sp>
            <p:nvSpPr>
              <p:cNvPr id="60435" name="Rectangle 40"/>
              <p:cNvSpPr>
                <a:spLocks noChangeArrowheads="1"/>
              </p:cNvSpPr>
              <p:nvPr/>
            </p:nvSpPr>
            <p:spPr bwMode="auto">
              <a:xfrm>
                <a:off x="2865" y="213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60436" name="Line 41"/>
              <p:cNvSpPr>
                <a:spLocks noChangeShapeType="1"/>
              </p:cNvSpPr>
              <p:nvPr/>
            </p:nvSpPr>
            <p:spPr bwMode="auto">
              <a:xfrm>
                <a:off x="2892" y="2160"/>
                <a:ext cx="1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0430" name="Group 43"/>
            <p:cNvGrpSpPr>
              <a:grpSpLocks/>
            </p:cNvGrpSpPr>
            <p:nvPr/>
          </p:nvGrpSpPr>
          <p:grpSpPr bwMode="auto">
            <a:xfrm>
              <a:off x="6504296" y="4511675"/>
              <a:ext cx="328613" cy="730250"/>
              <a:chOff x="2865" y="1920"/>
              <a:chExt cx="207" cy="460"/>
            </a:xfrm>
          </p:grpSpPr>
          <p:sp>
            <p:nvSpPr>
              <p:cNvPr id="60431" name="Rectangle 44"/>
              <p:cNvSpPr>
                <a:spLocks noChangeArrowheads="1"/>
              </p:cNvSpPr>
              <p:nvPr/>
            </p:nvSpPr>
            <p:spPr bwMode="auto">
              <a:xfrm>
                <a:off x="2867" y="192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</a:p>
            </p:txBody>
          </p:sp>
          <p:sp>
            <p:nvSpPr>
              <p:cNvPr id="60432" name="Rectangle 45"/>
              <p:cNvSpPr>
                <a:spLocks noChangeArrowheads="1"/>
              </p:cNvSpPr>
              <p:nvPr/>
            </p:nvSpPr>
            <p:spPr bwMode="auto">
              <a:xfrm>
                <a:off x="2865" y="213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4</a:t>
                </a:r>
              </a:p>
            </p:txBody>
          </p:sp>
          <p:sp>
            <p:nvSpPr>
              <p:cNvPr id="60433" name="Line 46"/>
              <p:cNvSpPr>
                <a:spLocks noChangeShapeType="1"/>
              </p:cNvSpPr>
              <p:nvPr/>
            </p:nvSpPr>
            <p:spPr bwMode="auto">
              <a:xfrm>
                <a:off x="2892" y="2160"/>
                <a:ext cx="1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60424" name="Rectangle 47"/>
          <p:cNvSpPr>
            <a:spLocks noChangeArrowheads="1"/>
          </p:cNvSpPr>
          <p:nvPr/>
        </p:nvSpPr>
        <p:spPr bwMode="auto">
          <a:xfrm>
            <a:off x="4152957" y="2907661"/>
            <a:ext cx="17363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y</a:t>
            </a:r>
            <a:r>
              <a:rPr lang="en-US" sz="2000" baseline="30000" smtClean="0">
                <a:latin typeface="Arial" pitchFamily="34" charset="0"/>
                <a:cs typeface="Arial" pitchFamily="34" charset="0"/>
                <a:sym typeface="Symbol" pitchFamily="18" charset="2"/>
              </a:rPr>
              <a:t>2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– 3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=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y – y</a:t>
            </a:r>
            <a:r>
              <a:rPr lang="en-US" sz="2000" baseline="30000" smtClean="0"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endParaRPr lang="en-US" sz="2000" baseline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47" name="Slide Number Placeholder 4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pSp>
        <p:nvGrpSpPr>
          <p:cNvPr id="76" name="Group 75"/>
          <p:cNvGrpSpPr/>
          <p:nvPr/>
        </p:nvGrpSpPr>
        <p:grpSpPr>
          <a:xfrm>
            <a:off x="4572000" y="3954440"/>
            <a:ext cx="2282997" cy="728663"/>
            <a:chOff x="4572000" y="3635992"/>
            <a:chExt cx="2282997" cy="728663"/>
          </a:xfrm>
        </p:grpSpPr>
        <p:grpSp>
          <p:nvGrpSpPr>
            <p:cNvPr id="52" name="Group 36"/>
            <p:cNvGrpSpPr>
              <a:grpSpLocks/>
            </p:cNvGrpSpPr>
            <p:nvPr/>
          </p:nvGrpSpPr>
          <p:grpSpPr bwMode="auto">
            <a:xfrm>
              <a:off x="5786745" y="3635992"/>
              <a:ext cx="336551" cy="728663"/>
              <a:chOff x="2867" y="1920"/>
              <a:chExt cx="212" cy="459"/>
            </a:xfrm>
          </p:grpSpPr>
          <p:sp>
            <p:nvSpPr>
              <p:cNvPr id="54" name="Rectangle 34"/>
              <p:cNvSpPr>
                <a:spLocks noChangeArrowheads="1"/>
              </p:cNvSpPr>
              <p:nvPr/>
            </p:nvSpPr>
            <p:spPr bwMode="auto">
              <a:xfrm>
                <a:off x="2874" y="2129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55" name="Rectangle 33"/>
              <p:cNvSpPr>
                <a:spLocks noChangeArrowheads="1"/>
              </p:cNvSpPr>
              <p:nvPr/>
            </p:nvSpPr>
            <p:spPr bwMode="auto">
              <a:xfrm>
                <a:off x="2867" y="192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</a:p>
            </p:txBody>
          </p:sp>
          <p:sp>
            <p:nvSpPr>
              <p:cNvPr id="56" name="Line 35"/>
              <p:cNvSpPr>
                <a:spLocks noChangeShapeType="1"/>
              </p:cNvSpPr>
              <p:nvPr/>
            </p:nvSpPr>
            <p:spPr bwMode="auto">
              <a:xfrm>
                <a:off x="2918" y="2160"/>
                <a:ext cx="11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3" name="Rectangle 47"/>
            <p:cNvSpPr>
              <a:spLocks noChangeArrowheads="1"/>
            </p:cNvSpPr>
            <p:nvPr/>
          </p:nvSpPr>
          <p:spPr bwMode="auto">
            <a:xfrm>
              <a:off x="4572000" y="3853442"/>
              <a:ext cx="228299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(y + 1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)(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y –   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) = 0 </a:t>
              </a:r>
            </a:p>
          </p:txBody>
        </p:sp>
      </p:grpSp>
      <p:sp>
        <p:nvSpPr>
          <p:cNvPr id="57" name="Rectangle 56"/>
          <p:cNvSpPr/>
          <p:nvPr/>
        </p:nvSpPr>
        <p:spPr>
          <a:xfrm>
            <a:off x="5867400" y="2895600"/>
            <a:ext cx="4379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endParaRPr lang="en-US"/>
          </a:p>
        </p:txBody>
      </p:sp>
      <p:sp>
        <p:nvSpPr>
          <p:cNvPr id="58" name="Rectangle 47"/>
          <p:cNvSpPr>
            <a:spLocks noChangeArrowheads="1"/>
          </p:cNvSpPr>
          <p:nvPr/>
        </p:nvSpPr>
        <p:spPr bwMode="auto">
          <a:xfrm>
            <a:off x="6324600" y="2939042"/>
            <a:ext cx="179889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2y</a:t>
            </a:r>
            <a:r>
              <a:rPr lang="en-US" sz="2000" baseline="30000" smtClean="0">
                <a:latin typeface="Arial" pitchFamily="34" charset="0"/>
                <a:cs typeface="Arial" pitchFamily="34" charset="0"/>
                <a:sym typeface="Symbol" pitchFamily="18" charset="2"/>
              </a:rPr>
              <a:t>2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– y – 3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=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0</a:t>
            </a:r>
            <a:endParaRPr lang="en-US" sz="2000" baseline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4191000" y="3427081"/>
            <a:ext cx="4379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endParaRPr lang="en-US"/>
          </a:p>
        </p:txBody>
      </p:sp>
      <p:grpSp>
        <p:nvGrpSpPr>
          <p:cNvPr id="69" name="Group 68"/>
          <p:cNvGrpSpPr/>
          <p:nvPr/>
        </p:nvGrpSpPr>
        <p:grpSpPr>
          <a:xfrm>
            <a:off x="4648200" y="3301977"/>
            <a:ext cx="2055371" cy="736623"/>
            <a:chOff x="4648200" y="2873992"/>
            <a:chExt cx="2055371" cy="736623"/>
          </a:xfrm>
        </p:grpSpPr>
        <p:sp>
          <p:nvSpPr>
            <p:cNvPr id="60" name="Rectangle 47"/>
            <p:cNvSpPr>
              <a:spLocks noChangeArrowheads="1"/>
            </p:cNvSpPr>
            <p:nvPr/>
          </p:nvSpPr>
          <p:spPr bwMode="auto">
            <a:xfrm>
              <a:off x="4648200" y="3042538"/>
              <a:ext cx="205537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y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–     y –    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0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61" name="Group 36"/>
            <p:cNvGrpSpPr>
              <a:grpSpLocks/>
            </p:cNvGrpSpPr>
            <p:nvPr/>
          </p:nvGrpSpPr>
          <p:grpSpPr bwMode="auto">
            <a:xfrm>
              <a:off x="5181600" y="2881952"/>
              <a:ext cx="336551" cy="728663"/>
              <a:chOff x="2867" y="1920"/>
              <a:chExt cx="212" cy="459"/>
            </a:xfrm>
          </p:grpSpPr>
          <p:sp>
            <p:nvSpPr>
              <p:cNvPr id="62" name="Rectangle 34"/>
              <p:cNvSpPr>
                <a:spLocks noChangeArrowheads="1"/>
              </p:cNvSpPr>
              <p:nvPr/>
            </p:nvSpPr>
            <p:spPr bwMode="auto">
              <a:xfrm>
                <a:off x="2874" y="2129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63" name="Rectangle 33"/>
              <p:cNvSpPr>
                <a:spLocks noChangeArrowheads="1"/>
              </p:cNvSpPr>
              <p:nvPr/>
            </p:nvSpPr>
            <p:spPr bwMode="auto">
              <a:xfrm>
                <a:off x="2867" y="1920"/>
                <a:ext cx="20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64" name="Line 35"/>
              <p:cNvSpPr>
                <a:spLocks noChangeShapeType="1"/>
              </p:cNvSpPr>
              <p:nvPr/>
            </p:nvSpPr>
            <p:spPr bwMode="auto">
              <a:xfrm>
                <a:off x="2918" y="2160"/>
                <a:ext cx="11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5" name="Group 36"/>
            <p:cNvGrpSpPr>
              <a:grpSpLocks/>
            </p:cNvGrpSpPr>
            <p:nvPr/>
          </p:nvGrpSpPr>
          <p:grpSpPr bwMode="auto">
            <a:xfrm>
              <a:off x="5862945" y="2873992"/>
              <a:ext cx="336551" cy="728663"/>
              <a:chOff x="2867" y="1920"/>
              <a:chExt cx="212" cy="459"/>
            </a:xfrm>
          </p:grpSpPr>
          <p:sp>
            <p:nvSpPr>
              <p:cNvPr id="66" name="Rectangle 34"/>
              <p:cNvSpPr>
                <a:spLocks noChangeArrowheads="1"/>
              </p:cNvSpPr>
              <p:nvPr/>
            </p:nvSpPr>
            <p:spPr bwMode="auto">
              <a:xfrm>
                <a:off x="2874" y="2129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67" name="Rectangle 33"/>
              <p:cNvSpPr>
                <a:spLocks noChangeArrowheads="1"/>
              </p:cNvSpPr>
              <p:nvPr/>
            </p:nvSpPr>
            <p:spPr bwMode="auto">
              <a:xfrm>
                <a:off x="2867" y="192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</a:p>
            </p:txBody>
          </p:sp>
          <p:sp>
            <p:nvSpPr>
              <p:cNvPr id="68" name="Line 35"/>
              <p:cNvSpPr>
                <a:spLocks noChangeShapeType="1"/>
              </p:cNvSpPr>
              <p:nvPr/>
            </p:nvSpPr>
            <p:spPr bwMode="auto">
              <a:xfrm>
                <a:off x="2918" y="2160"/>
                <a:ext cx="11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70" name="Rectangle 69"/>
          <p:cNvSpPr/>
          <p:nvPr/>
        </p:nvSpPr>
        <p:spPr>
          <a:xfrm>
            <a:off x="4191000" y="4185538"/>
            <a:ext cx="4379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endParaRPr lang="en-US"/>
          </a:p>
        </p:txBody>
      </p:sp>
      <p:grpSp>
        <p:nvGrpSpPr>
          <p:cNvPr id="75" name="Group 74"/>
          <p:cNvGrpSpPr/>
          <p:nvPr/>
        </p:nvGrpSpPr>
        <p:grpSpPr>
          <a:xfrm>
            <a:off x="457200" y="2301875"/>
            <a:ext cx="3657600" cy="2238276"/>
            <a:chOff x="457200" y="2057400"/>
            <a:chExt cx="3657600" cy="2238276"/>
          </a:xfrm>
        </p:grpSpPr>
        <p:grpSp>
          <p:nvGrpSpPr>
            <p:cNvPr id="2" name="Group 30"/>
            <p:cNvGrpSpPr>
              <a:grpSpLocks noChangeAspect="1"/>
            </p:cNvGrpSpPr>
            <p:nvPr/>
          </p:nvGrpSpPr>
          <p:grpSpPr bwMode="auto">
            <a:xfrm>
              <a:off x="457200" y="2057400"/>
              <a:ext cx="3657600" cy="2238276"/>
              <a:chOff x="288" y="1104"/>
              <a:chExt cx="2510" cy="1536"/>
            </a:xfrm>
          </p:grpSpPr>
          <p:sp>
            <p:nvSpPr>
              <p:cNvPr id="60437" name="Line 5"/>
              <p:cNvSpPr>
                <a:spLocks noChangeAspect="1" noChangeShapeType="1"/>
              </p:cNvSpPr>
              <p:nvPr/>
            </p:nvSpPr>
            <p:spPr bwMode="auto">
              <a:xfrm>
                <a:off x="839" y="1800"/>
                <a:ext cx="143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0438" name="Line 6"/>
              <p:cNvSpPr>
                <a:spLocks noChangeAspect="1" noChangeShapeType="1"/>
              </p:cNvSpPr>
              <p:nvPr/>
            </p:nvSpPr>
            <p:spPr bwMode="auto">
              <a:xfrm>
                <a:off x="1888" y="1115"/>
                <a:ext cx="0" cy="141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0439" name="Oval 12"/>
              <p:cNvSpPr>
                <a:spLocks noChangeAspect="1" noChangeArrowheads="1"/>
              </p:cNvSpPr>
              <p:nvPr/>
            </p:nvSpPr>
            <p:spPr bwMode="auto">
              <a:xfrm>
                <a:off x="1874" y="1791"/>
                <a:ext cx="32" cy="31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0440" name="Oval 13"/>
              <p:cNvSpPr>
                <a:spLocks noChangeAspect="1" noChangeArrowheads="1"/>
              </p:cNvSpPr>
              <p:nvPr/>
            </p:nvSpPr>
            <p:spPr bwMode="auto">
              <a:xfrm>
                <a:off x="1690" y="1436"/>
                <a:ext cx="32" cy="31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0441" name="Oval 14"/>
              <p:cNvSpPr>
                <a:spLocks noChangeAspect="1" noChangeArrowheads="1"/>
              </p:cNvSpPr>
              <p:nvPr/>
            </p:nvSpPr>
            <p:spPr bwMode="auto">
              <a:xfrm>
                <a:off x="1400" y="2023"/>
                <a:ext cx="32" cy="31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0442" name="Text Box 15"/>
              <p:cNvSpPr txBox="1">
                <a:spLocks noChangeAspect="1" noChangeArrowheads="1"/>
              </p:cNvSpPr>
              <p:nvPr/>
            </p:nvSpPr>
            <p:spPr bwMode="auto">
              <a:xfrm>
                <a:off x="864" y="1126"/>
                <a:ext cx="1023" cy="3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x = y – y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60443" name="Text Box 16"/>
              <p:cNvSpPr txBox="1">
                <a:spLocks noChangeAspect="1" noChangeArrowheads="1"/>
              </p:cNvSpPr>
              <p:nvPr/>
            </p:nvSpPr>
            <p:spPr bwMode="auto">
              <a:xfrm>
                <a:off x="1776" y="1104"/>
                <a:ext cx="1022" cy="3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x = y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 – 3 </a:t>
                </a:r>
              </a:p>
            </p:txBody>
          </p:sp>
          <p:sp>
            <p:nvSpPr>
              <p:cNvPr id="60444" name="Oval 17"/>
              <p:cNvSpPr>
                <a:spLocks noChangeAspect="1" noChangeArrowheads="1"/>
              </p:cNvSpPr>
              <p:nvPr/>
            </p:nvSpPr>
            <p:spPr bwMode="auto">
              <a:xfrm>
                <a:off x="1176" y="1780"/>
                <a:ext cx="32" cy="31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0445" name="Line 18"/>
              <p:cNvSpPr>
                <a:spLocks noChangeAspect="1" noChangeShapeType="1"/>
              </p:cNvSpPr>
              <p:nvPr/>
            </p:nvSpPr>
            <p:spPr bwMode="auto">
              <a:xfrm>
                <a:off x="967" y="1140"/>
                <a:ext cx="0" cy="137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0446" name="Oval 19"/>
              <p:cNvSpPr>
                <a:spLocks noChangeAspect="1" noChangeArrowheads="1"/>
              </p:cNvSpPr>
              <p:nvPr/>
            </p:nvSpPr>
            <p:spPr bwMode="auto">
              <a:xfrm>
                <a:off x="888" y="2474"/>
                <a:ext cx="160" cy="6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0447" name="Text Box 20"/>
              <p:cNvSpPr txBox="1">
                <a:spLocks noChangeAspect="1" noChangeArrowheads="1"/>
              </p:cNvSpPr>
              <p:nvPr/>
            </p:nvSpPr>
            <p:spPr bwMode="auto">
              <a:xfrm>
                <a:off x="609" y="2242"/>
                <a:ext cx="1023" cy="3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x = – 4 </a:t>
                </a:r>
              </a:p>
            </p:txBody>
          </p:sp>
          <p:sp>
            <p:nvSpPr>
              <p:cNvPr id="60448" name="Text Box 21"/>
              <p:cNvSpPr txBox="1">
                <a:spLocks noChangeAspect="1" noChangeArrowheads="1"/>
              </p:cNvSpPr>
              <p:nvPr/>
            </p:nvSpPr>
            <p:spPr bwMode="auto">
              <a:xfrm>
                <a:off x="1733" y="2331"/>
                <a:ext cx="465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Y </a:t>
                </a:r>
              </a:p>
            </p:txBody>
          </p:sp>
          <p:sp>
            <p:nvSpPr>
              <p:cNvPr id="60449" name="Text Box 22"/>
              <p:cNvSpPr txBox="1">
                <a:spLocks noChangeAspect="1" noChangeArrowheads="1"/>
              </p:cNvSpPr>
              <p:nvPr/>
            </p:nvSpPr>
            <p:spPr bwMode="auto">
              <a:xfrm>
                <a:off x="1978" y="1566"/>
                <a:ext cx="465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X </a:t>
                </a:r>
              </a:p>
            </p:txBody>
          </p:sp>
          <p:sp>
            <p:nvSpPr>
              <p:cNvPr id="60450" name="Text Box 23"/>
              <p:cNvSpPr txBox="1">
                <a:spLocks noChangeAspect="1" noChangeArrowheads="1"/>
              </p:cNvSpPr>
              <p:nvPr/>
            </p:nvSpPr>
            <p:spPr bwMode="auto">
              <a:xfrm>
                <a:off x="1711" y="1778"/>
                <a:ext cx="761" cy="2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(0, 0) </a:t>
                </a:r>
              </a:p>
            </p:txBody>
          </p:sp>
          <p:sp>
            <p:nvSpPr>
              <p:cNvPr id="60451" name="Text Box 24"/>
              <p:cNvSpPr txBox="1">
                <a:spLocks noChangeAspect="1" noChangeArrowheads="1"/>
              </p:cNvSpPr>
              <p:nvPr/>
            </p:nvSpPr>
            <p:spPr bwMode="auto">
              <a:xfrm>
                <a:off x="1488" y="1470"/>
                <a:ext cx="465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P </a:t>
                </a:r>
              </a:p>
            </p:txBody>
          </p:sp>
          <p:sp>
            <p:nvSpPr>
              <p:cNvPr id="60452" name="Text Box 25"/>
              <p:cNvSpPr txBox="1">
                <a:spLocks noChangeAspect="1" noChangeArrowheads="1"/>
              </p:cNvSpPr>
              <p:nvPr/>
            </p:nvSpPr>
            <p:spPr bwMode="auto">
              <a:xfrm>
                <a:off x="1190" y="2043"/>
                <a:ext cx="464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Q </a:t>
                </a:r>
              </a:p>
            </p:txBody>
          </p:sp>
          <p:sp>
            <p:nvSpPr>
              <p:cNvPr id="60453" name="Line 26"/>
              <p:cNvSpPr>
                <a:spLocks noChangeAspect="1" noChangeShapeType="1"/>
              </p:cNvSpPr>
              <p:nvPr/>
            </p:nvSpPr>
            <p:spPr bwMode="auto">
              <a:xfrm flipH="1">
                <a:off x="956" y="2032"/>
                <a:ext cx="479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0454" name="Line 27"/>
              <p:cNvSpPr>
                <a:spLocks noChangeAspect="1" noChangeShapeType="1"/>
              </p:cNvSpPr>
              <p:nvPr/>
            </p:nvSpPr>
            <p:spPr bwMode="auto">
              <a:xfrm flipH="1">
                <a:off x="970" y="1469"/>
                <a:ext cx="7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0455" name="Text Box 28"/>
              <p:cNvSpPr txBox="1">
                <a:spLocks noChangeAspect="1" noChangeArrowheads="1"/>
              </p:cNvSpPr>
              <p:nvPr/>
            </p:nvSpPr>
            <p:spPr bwMode="auto">
              <a:xfrm>
                <a:off x="288" y="1347"/>
                <a:ext cx="750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y = 3/2</a:t>
                </a:r>
              </a:p>
            </p:txBody>
          </p:sp>
          <p:sp>
            <p:nvSpPr>
              <p:cNvPr id="60456" name="Text Box 29"/>
              <p:cNvSpPr txBox="1">
                <a:spLocks noChangeAspect="1" noChangeArrowheads="1"/>
              </p:cNvSpPr>
              <p:nvPr/>
            </p:nvSpPr>
            <p:spPr bwMode="auto">
              <a:xfrm>
                <a:off x="336" y="1908"/>
                <a:ext cx="676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y = – 1 </a:t>
                </a:r>
              </a:p>
            </p:txBody>
          </p:sp>
          <p:grpSp>
            <p:nvGrpSpPr>
              <p:cNvPr id="60457" name="Group 7"/>
              <p:cNvGrpSpPr>
                <a:grpSpLocks noChangeAspect="1"/>
              </p:cNvGrpSpPr>
              <p:nvPr/>
            </p:nvGrpSpPr>
            <p:grpSpPr bwMode="auto">
              <a:xfrm>
                <a:off x="1192" y="1336"/>
                <a:ext cx="964" cy="940"/>
                <a:chOff x="1675" y="4638"/>
                <a:chExt cx="3905" cy="3882"/>
              </a:xfrm>
            </p:grpSpPr>
            <p:grpSp>
              <p:nvGrpSpPr>
                <p:cNvPr id="60458" name="Group 8"/>
                <p:cNvGrpSpPr>
                  <a:grpSpLocks noChangeAspect="1"/>
                </p:cNvGrpSpPr>
                <p:nvPr/>
              </p:nvGrpSpPr>
              <p:grpSpPr bwMode="auto">
                <a:xfrm>
                  <a:off x="2631" y="4638"/>
                  <a:ext cx="2211" cy="2880"/>
                  <a:chOff x="7062" y="4678"/>
                  <a:chExt cx="2233" cy="2880"/>
                </a:xfrm>
              </p:grpSpPr>
              <p:sp>
                <p:nvSpPr>
                  <p:cNvPr id="60460" name="Freeform 9"/>
                  <p:cNvSpPr>
                    <a:spLocks noChangeAspect="1"/>
                  </p:cNvSpPr>
                  <p:nvPr/>
                </p:nvSpPr>
                <p:spPr bwMode="auto">
                  <a:xfrm>
                    <a:off x="7062" y="6120"/>
                    <a:ext cx="2229" cy="1438"/>
                  </a:xfrm>
                  <a:custGeom>
                    <a:avLst/>
                    <a:gdLst>
                      <a:gd name="T0" fmla="*/ 0 w 2229"/>
                      <a:gd name="T1" fmla="*/ 1438 h 1438"/>
                      <a:gd name="T2" fmla="*/ 1815 w 2229"/>
                      <a:gd name="T3" fmla="*/ 538 h 1438"/>
                      <a:gd name="T4" fmla="*/ 2229 w 2229"/>
                      <a:gd name="T5" fmla="*/ 0 h 1438"/>
                      <a:gd name="T6" fmla="*/ 0 60000 65536"/>
                      <a:gd name="T7" fmla="*/ 0 60000 65536"/>
                      <a:gd name="T8" fmla="*/ 0 60000 65536"/>
                      <a:gd name="T9" fmla="*/ 0 w 2229"/>
                      <a:gd name="T10" fmla="*/ 0 h 1438"/>
                      <a:gd name="T11" fmla="*/ 2229 w 2229"/>
                      <a:gd name="T12" fmla="*/ 1438 h 143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229" h="1438">
                        <a:moveTo>
                          <a:pt x="0" y="1438"/>
                        </a:moveTo>
                        <a:cubicBezTo>
                          <a:pt x="721" y="1108"/>
                          <a:pt x="1443" y="778"/>
                          <a:pt x="1815" y="538"/>
                        </a:cubicBezTo>
                        <a:cubicBezTo>
                          <a:pt x="2187" y="298"/>
                          <a:pt x="2208" y="149"/>
                          <a:pt x="2229" y="0"/>
                        </a:cubicBezTo>
                      </a:path>
                    </a:pathLst>
                  </a:cu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20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0461" name="Freeform 10"/>
                  <p:cNvSpPr>
                    <a:spLocks noChangeAspect="1"/>
                  </p:cNvSpPr>
                  <p:nvPr/>
                </p:nvSpPr>
                <p:spPr bwMode="auto">
                  <a:xfrm flipV="1">
                    <a:off x="7066" y="4678"/>
                    <a:ext cx="2229" cy="1438"/>
                  </a:xfrm>
                  <a:custGeom>
                    <a:avLst/>
                    <a:gdLst>
                      <a:gd name="T0" fmla="*/ 0 w 2229"/>
                      <a:gd name="T1" fmla="*/ 1438 h 1438"/>
                      <a:gd name="T2" fmla="*/ 1815 w 2229"/>
                      <a:gd name="T3" fmla="*/ 538 h 1438"/>
                      <a:gd name="T4" fmla="*/ 2229 w 2229"/>
                      <a:gd name="T5" fmla="*/ 0 h 1438"/>
                      <a:gd name="T6" fmla="*/ 0 60000 65536"/>
                      <a:gd name="T7" fmla="*/ 0 60000 65536"/>
                      <a:gd name="T8" fmla="*/ 0 60000 65536"/>
                      <a:gd name="T9" fmla="*/ 0 w 2229"/>
                      <a:gd name="T10" fmla="*/ 0 h 1438"/>
                      <a:gd name="T11" fmla="*/ 2229 w 2229"/>
                      <a:gd name="T12" fmla="*/ 1438 h 143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229" h="1438">
                        <a:moveTo>
                          <a:pt x="0" y="1438"/>
                        </a:moveTo>
                        <a:cubicBezTo>
                          <a:pt x="721" y="1108"/>
                          <a:pt x="1443" y="778"/>
                          <a:pt x="1815" y="538"/>
                        </a:cubicBezTo>
                        <a:cubicBezTo>
                          <a:pt x="2187" y="298"/>
                          <a:pt x="2208" y="149"/>
                          <a:pt x="2229" y="0"/>
                        </a:cubicBezTo>
                      </a:path>
                    </a:pathLst>
                  </a:cu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20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60459" name="Freeform 11"/>
                <p:cNvSpPr>
                  <a:spLocks noChangeAspect="1"/>
                </p:cNvSpPr>
                <p:nvPr/>
              </p:nvSpPr>
              <p:spPr bwMode="auto">
                <a:xfrm>
                  <a:off x="1675" y="4658"/>
                  <a:ext cx="3905" cy="3862"/>
                </a:xfrm>
                <a:custGeom>
                  <a:avLst/>
                  <a:gdLst>
                    <a:gd name="T0" fmla="*/ 3821 w 3905"/>
                    <a:gd name="T1" fmla="*/ 0 h 3862"/>
                    <a:gd name="T2" fmla="*/ 1016 w 3905"/>
                    <a:gd name="T3" fmla="*/ 900 h 3862"/>
                    <a:gd name="T4" fmla="*/ 5 w 3905"/>
                    <a:gd name="T5" fmla="*/ 1942 h 3862"/>
                    <a:gd name="T6" fmla="*/ 985 w 3905"/>
                    <a:gd name="T7" fmla="*/ 2902 h 3862"/>
                    <a:gd name="T8" fmla="*/ 3905 w 3905"/>
                    <a:gd name="T9" fmla="*/ 3862 h 386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905"/>
                    <a:gd name="T16" fmla="*/ 0 h 3862"/>
                    <a:gd name="T17" fmla="*/ 3905 w 3905"/>
                    <a:gd name="T18" fmla="*/ 3862 h 386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905" h="3862">
                      <a:moveTo>
                        <a:pt x="3821" y="0"/>
                      </a:moveTo>
                      <a:cubicBezTo>
                        <a:pt x="2736" y="288"/>
                        <a:pt x="1652" y="576"/>
                        <a:pt x="1016" y="900"/>
                      </a:cubicBezTo>
                      <a:cubicBezTo>
                        <a:pt x="380" y="1224"/>
                        <a:pt x="10" y="1608"/>
                        <a:pt x="5" y="1942"/>
                      </a:cubicBezTo>
                      <a:cubicBezTo>
                        <a:pt x="0" y="2276"/>
                        <a:pt x="335" y="2582"/>
                        <a:pt x="985" y="2902"/>
                      </a:cubicBezTo>
                      <a:cubicBezTo>
                        <a:pt x="1635" y="3222"/>
                        <a:pt x="2770" y="3542"/>
                        <a:pt x="3905" y="3862"/>
                      </a:cubicBezTo>
                    </a:path>
                  </a:pathLst>
                </a:cu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cxnSp>
          <p:nvCxnSpPr>
            <p:cNvPr id="72" name="Straight Connector 71"/>
            <p:cNvCxnSpPr/>
            <p:nvPr/>
          </p:nvCxnSpPr>
          <p:spPr bwMode="auto">
            <a:xfrm rot="16200000" flipH="1">
              <a:off x="2253161" y="2811295"/>
              <a:ext cx="457200" cy="1621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 rot="16200000" flipH="1">
              <a:off x="1917882" y="3222775"/>
              <a:ext cx="365760" cy="1621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4" name="Rectangle 73"/>
            <p:cNvSpPr/>
            <p:nvPr/>
          </p:nvSpPr>
          <p:spPr>
            <a:xfrm>
              <a:off x="1613848" y="2743200"/>
              <a:ext cx="94769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x = – 2 </a:t>
              </a:r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2000"/>
                                        <p:tgtEl>
                                          <p:spTgt spid="338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2000"/>
                                        <p:tgtEl>
                                          <p:spTgt spid="60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7" grpId="0" build="p"/>
      <p:bldP spid="338975" grpId="0"/>
      <p:bldP spid="60424" grpId="0"/>
      <p:bldP spid="57" grpId="0"/>
      <p:bldP spid="58" grpId="0"/>
      <p:bldP spid="59" grpId="0"/>
      <p:bldP spid="7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3" name="Rectangle 3"/>
          <p:cNvSpPr>
            <a:spLocks noChangeArrowheads="1"/>
          </p:cNvSpPr>
          <p:nvPr/>
        </p:nvSpPr>
        <p:spPr bwMode="auto">
          <a:xfrm>
            <a:off x="685800" y="381000"/>
            <a:ext cx="7696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Volume benda putar antara kedua kurva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x = y – y</a:t>
            </a:r>
            <a:r>
              <a:rPr lang="en-US" sz="2000" baseline="30000" smtClean="0"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  dan x = y</a:t>
            </a:r>
            <a:r>
              <a:rPr lang="en-US" sz="2000" baseline="30000" smtClean="0"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 – 3 pada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sb putar x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= – 4  (sumbu putar di sebelah kiri sb x) adalah </a:t>
            </a:r>
            <a:endParaRPr lang="en-US" sz="2000" baseline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1314450" y="2133600"/>
            <a:ext cx="4114800" cy="1007688"/>
            <a:chOff x="1314450" y="2170487"/>
            <a:chExt cx="4114800" cy="1007688"/>
          </a:xfrm>
        </p:grpSpPr>
        <p:sp>
          <p:nvSpPr>
            <p:cNvPr id="61465" name="Rectangle 14"/>
            <p:cNvSpPr>
              <a:spLocks noChangeArrowheads="1"/>
            </p:cNvSpPr>
            <p:nvPr/>
          </p:nvSpPr>
          <p:spPr bwMode="auto">
            <a:xfrm>
              <a:off x="1314450" y="2498725"/>
              <a:ext cx="411480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 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[y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–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y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+ 4]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–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[y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–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3 + 4]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} dy</a:t>
              </a:r>
            </a:p>
          </p:txBody>
        </p:sp>
        <p:grpSp>
          <p:nvGrpSpPr>
            <p:cNvPr id="61466" name="Group 15"/>
            <p:cNvGrpSpPr>
              <a:grpSpLocks/>
            </p:cNvGrpSpPr>
            <p:nvPr/>
          </p:nvGrpSpPr>
          <p:grpSpPr bwMode="auto">
            <a:xfrm>
              <a:off x="1600200" y="2170487"/>
              <a:ext cx="690563" cy="1007688"/>
              <a:chOff x="503" y="742"/>
              <a:chExt cx="435" cy="601"/>
            </a:xfrm>
          </p:grpSpPr>
          <p:sp>
            <p:nvSpPr>
              <p:cNvPr id="61468" name="Rectangle 19"/>
              <p:cNvSpPr>
                <a:spLocks noChangeArrowheads="1"/>
              </p:cNvSpPr>
              <p:nvPr/>
            </p:nvSpPr>
            <p:spPr bwMode="auto">
              <a:xfrm>
                <a:off x="600" y="742"/>
                <a:ext cx="338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3/2</a:t>
                </a:r>
              </a:p>
            </p:txBody>
          </p:sp>
          <p:sp>
            <p:nvSpPr>
              <p:cNvPr id="61469" name="Rectangle 20"/>
              <p:cNvSpPr>
                <a:spLocks noChangeArrowheads="1"/>
              </p:cNvSpPr>
              <p:nvPr/>
            </p:nvSpPr>
            <p:spPr bwMode="auto">
              <a:xfrm>
                <a:off x="503" y="1106"/>
                <a:ext cx="258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-1</a:t>
                </a:r>
              </a:p>
            </p:txBody>
          </p:sp>
        </p:grpSp>
      </p:grpSp>
      <p:grpSp>
        <p:nvGrpSpPr>
          <p:cNvPr id="47" name="Group 46"/>
          <p:cNvGrpSpPr/>
          <p:nvPr/>
        </p:nvGrpSpPr>
        <p:grpSpPr>
          <a:xfrm>
            <a:off x="1312863" y="4187142"/>
            <a:ext cx="3749040" cy="1011546"/>
            <a:chOff x="1312863" y="3195329"/>
            <a:chExt cx="3749040" cy="1011546"/>
          </a:xfrm>
        </p:grpSpPr>
        <p:sp>
          <p:nvSpPr>
            <p:cNvPr id="61460" name="Rectangle 29"/>
            <p:cNvSpPr>
              <a:spLocks noChangeArrowheads="1"/>
            </p:cNvSpPr>
            <p:nvPr/>
          </p:nvSpPr>
          <p:spPr bwMode="auto">
            <a:xfrm>
              <a:off x="1647825" y="3810000"/>
              <a:ext cx="40957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-1</a:t>
              </a:r>
            </a:p>
          </p:txBody>
        </p:sp>
        <p:sp>
          <p:nvSpPr>
            <p:cNvPr id="61461" name="Rectangle 23"/>
            <p:cNvSpPr>
              <a:spLocks noChangeArrowheads="1"/>
            </p:cNvSpPr>
            <p:nvPr/>
          </p:nvSpPr>
          <p:spPr bwMode="auto">
            <a:xfrm>
              <a:off x="1312863" y="3489325"/>
              <a:ext cx="374904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 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(– 2y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3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– 9y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+ 8y + 15) dy</a:t>
              </a:r>
            </a:p>
          </p:txBody>
        </p:sp>
        <p:sp>
          <p:nvSpPr>
            <p:cNvPr id="61464" name="Rectangle 28"/>
            <p:cNvSpPr>
              <a:spLocks noChangeArrowheads="1"/>
            </p:cNvSpPr>
            <p:nvPr/>
          </p:nvSpPr>
          <p:spPr bwMode="auto">
            <a:xfrm>
              <a:off x="1811977" y="3195329"/>
              <a:ext cx="53657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3/2</a:t>
              </a: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1314450" y="5208896"/>
            <a:ext cx="6284800" cy="734704"/>
            <a:chOff x="1314450" y="5056496"/>
            <a:chExt cx="6284800" cy="734704"/>
          </a:xfrm>
        </p:grpSpPr>
        <p:grpSp>
          <p:nvGrpSpPr>
            <p:cNvPr id="54" name="Group 53"/>
            <p:cNvGrpSpPr/>
            <p:nvPr/>
          </p:nvGrpSpPr>
          <p:grpSpPr>
            <a:xfrm>
              <a:off x="1314450" y="5067300"/>
              <a:ext cx="3931920" cy="723900"/>
              <a:chOff x="1314450" y="4925704"/>
              <a:chExt cx="3931920" cy="723900"/>
            </a:xfrm>
          </p:grpSpPr>
          <p:sp>
            <p:nvSpPr>
              <p:cNvPr id="61453" name="Rectangle 31"/>
              <p:cNvSpPr>
                <a:spLocks noChangeArrowheads="1"/>
              </p:cNvSpPr>
              <p:nvPr/>
            </p:nvSpPr>
            <p:spPr bwMode="auto">
              <a:xfrm>
                <a:off x="1314450" y="5083175"/>
                <a:ext cx="3931920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=  [–     y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4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– 3y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+ 4y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+ 15y]</a:t>
                </a:r>
              </a:p>
            </p:txBody>
          </p:sp>
          <p:grpSp>
            <p:nvGrpSpPr>
              <p:cNvPr id="61454" name="Group 35"/>
              <p:cNvGrpSpPr>
                <a:grpSpLocks/>
              </p:cNvGrpSpPr>
              <p:nvPr/>
            </p:nvGrpSpPr>
            <p:grpSpPr bwMode="auto">
              <a:xfrm>
                <a:off x="2057400" y="4925704"/>
                <a:ext cx="325438" cy="723900"/>
                <a:chOff x="4368" y="1632"/>
                <a:chExt cx="205" cy="456"/>
              </a:xfrm>
            </p:grpSpPr>
            <p:sp>
              <p:nvSpPr>
                <p:cNvPr id="61457" name="Rectangle 32"/>
                <p:cNvSpPr>
                  <a:spLocks noChangeArrowheads="1"/>
                </p:cNvSpPr>
                <p:nvPr/>
              </p:nvSpPr>
              <p:spPr bwMode="auto">
                <a:xfrm>
                  <a:off x="4368" y="1632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1</a:t>
                  </a:r>
                </a:p>
              </p:txBody>
            </p:sp>
            <p:sp>
              <p:nvSpPr>
                <p:cNvPr id="61458" name="Rectangle 33"/>
                <p:cNvSpPr>
                  <a:spLocks noChangeArrowheads="1"/>
                </p:cNvSpPr>
                <p:nvPr/>
              </p:nvSpPr>
              <p:spPr bwMode="auto">
                <a:xfrm>
                  <a:off x="4368" y="1838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</a:p>
              </p:txBody>
            </p:sp>
            <p:sp>
              <p:nvSpPr>
                <p:cNvPr id="61459" name="Line 34"/>
                <p:cNvSpPr>
                  <a:spLocks noChangeShapeType="1"/>
                </p:cNvSpPr>
                <p:nvPr/>
              </p:nvSpPr>
              <p:spPr bwMode="auto">
                <a:xfrm>
                  <a:off x="4392" y="1872"/>
                  <a:ext cx="13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61455" name="Rectangle 36"/>
              <p:cNvSpPr>
                <a:spLocks noChangeArrowheads="1"/>
              </p:cNvSpPr>
              <p:nvPr/>
            </p:nvSpPr>
            <p:spPr bwMode="auto">
              <a:xfrm>
                <a:off x="4645025" y="4953000"/>
                <a:ext cx="536575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3/2</a:t>
                </a:r>
              </a:p>
            </p:txBody>
          </p:sp>
          <p:sp>
            <p:nvSpPr>
              <p:cNvPr id="61456" name="Rectangle 37"/>
              <p:cNvSpPr>
                <a:spLocks noChangeArrowheads="1"/>
              </p:cNvSpPr>
              <p:nvPr/>
            </p:nvSpPr>
            <p:spPr bwMode="auto">
              <a:xfrm>
                <a:off x="4638675" y="5238750"/>
                <a:ext cx="409575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-1</a:t>
                </a:r>
              </a:p>
            </p:txBody>
          </p:sp>
        </p:grpSp>
        <p:grpSp>
          <p:nvGrpSpPr>
            <p:cNvPr id="53" name="Group 52"/>
            <p:cNvGrpSpPr/>
            <p:nvPr/>
          </p:nvGrpSpPr>
          <p:grpSpPr>
            <a:xfrm>
              <a:off x="5181600" y="5056496"/>
              <a:ext cx="2417650" cy="723900"/>
              <a:chOff x="5520798" y="5029200"/>
              <a:chExt cx="2417650" cy="723900"/>
            </a:xfrm>
          </p:grpSpPr>
          <p:grpSp>
            <p:nvGrpSpPr>
              <p:cNvPr id="61448" name="Group 42"/>
              <p:cNvGrpSpPr>
                <a:grpSpLocks/>
              </p:cNvGrpSpPr>
              <p:nvPr/>
            </p:nvGrpSpPr>
            <p:grpSpPr bwMode="auto">
              <a:xfrm>
                <a:off x="6149027" y="5029200"/>
                <a:ext cx="466725" cy="723900"/>
                <a:chOff x="4080" y="1344"/>
                <a:chExt cx="294" cy="456"/>
              </a:xfrm>
            </p:grpSpPr>
            <p:sp>
              <p:nvSpPr>
                <p:cNvPr id="61450" name="Rectangle 39"/>
                <p:cNvSpPr>
                  <a:spLocks noChangeArrowheads="1"/>
                </p:cNvSpPr>
                <p:nvPr/>
              </p:nvSpPr>
              <p:spPr bwMode="auto">
                <a:xfrm>
                  <a:off x="4080" y="1344"/>
                  <a:ext cx="294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11</a:t>
                  </a:r>
                </a:p>
              </p:txBody>
            </p:sp>
            <p:sp>
              <p:nvSpPr>
                <p:cNvPr id="61451" name="Rectangle 40"/>
                <p:cNvSpPr>
                  <a:spLocks noChangeArrowheads="1"/>
                </p:cNvSpPr>
                <p:nvPr/>
              </p:nvSpPr>
              <p:spPr bwMode="auto">
                <a:xfrm>
                  <a:off x="4080" y="1550"/>
                  <a:ext cx="294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32</a:t>
                  </a:r>
                </a:p>
              </p:txBody>
            </p:sp>
            <p:sp>
              <p:nvSpPr>
                <p:cNvPr id="61452" name="Line 41"/>
                <p:cNvSpPr>
                  <a:spLocks noChangeShapeType="1"/>
                </p:cNvSpPr>
                <p:nvPr/>
              </p:nvSpPr>
              <p:spPr bwMode="auto">
                <a:xfrm>
                  <a:off x="4152" y="1584"/>
                  <a:ext cx="15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61449" name="Rectangle 45"/>
              <p:cNvSpPr>
                <a:spLocks noChangeArrowheads="1"/>
              </p:cNvSpPr>
              <p:nvPr/>
            </p:nvSpPr>
            <p:spPr bwMode="auto">
              <a:xfrm>
                <a:off x="5520798" y="5181600"/>
                <a:ext cx="241765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=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27      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sat. vol.  </a:t>
                </a:r>
              </a:p>
            </p:txBody>
          </p:sp>
        </p:grpSp>
      </p:grpSp>
      <p:sp>
        <p:nvSpPr>
          <p:cNvPr id="40" name="Slide Number Placeholder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>
            <a:off x="1066800" y="1143000"/>
            <a:ext cx="3931920" cy="991210"/>
            <a:chOff x="1066800" y="3448050"/>
            <a:chExt cx="3931920" cy="991210"/>
          </a:xfrm>
        </p:grpSpPr>
        <p:sp>
          <p:nvSpPr>
            <p:cNvPr id="43" name="Rectangle 6"/>
            <p:cNvSpPr>
              <a:spLocks noChangeArrowheads="1"/>
            </p:cNvSpPr>
            <p:nvPr/>
          </p:nvSpPr>
          <p:spPr bwMode="auto">
            <a:xfrm>
              <a:off x="1066800" y="3775075"/>
              <a:ext cx="393192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V = 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{x</a:t>
              </a:r>
              <a:r>
                <a:rPr lang="en-US" sz="2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– xp)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–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(x</a:t>
              </a:r>
              <a:r>
                <a:rPr lang="en-US" sz="2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1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– xp)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} dy</a:t>
              </a:r>
            </a:p>
          </p:txBody>
        </p:sp>
        <p:sp>
          <p:nvSpPr>
            <p:cNvPr id="44" name="Rectangle 11"/>
            <p:cNvSpPr>
              <a:spLocks noChangeArrowheads="1"/>
            </p:cNvSpPr>
            <p:nvPr/>
          </p:nvSpPr>
          <p:spPr bwMode="auto">
            <a:xfrm>
              <a:off x="1793875" y="3448050"/>
              <a:ext cx="339725" cy="397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</a:t>
              </a:r>
            </a:p>
          </p:txBody>
        </p:sp>
        <p:sp>
          <p:nvSpPr>
            <p:cNvPr id="45" name="Rectangle 12"/>
            <p:cNvSpPr>
              <a:spLocks noChangeArrowheads="1"/>
            </p:cNvSpPr>
            <p:nvPr/>
          </p:nvSpPr>
          <p:spPr bwMode="auto">
            <a:xfrm>
              <a:off x="1639887" y="4038600"/>
              <a:ext cx="312738" cy="400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c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1295400" y="3200399"/>
            <a:ext cx="6400800" cy="1007687"/>
            <a:chOff x="1314450" y="2170486"/>
            <a:chExt cx="6400800" cy="1007687"/>
          </a:xfrm>
        </p:grpSpPr>
        <p:sp>
          <p:nvSpPr>
            <p:cNvPr id="49" name="Rectangle 14"/>
            <p:cNvSpPr>
              <a:spLocks noChangeArrowheads="1"/>
            </p:cNvSpPr>
            <p:nvPr/>
          </p:nvSpPr>
          <p:spPr bwMode="auto">
            <a:xfrm>
              <a:off x="1314450" y="2498725"/>
              <a:ext cx="64008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 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(y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4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–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2y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3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– 7y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+ 8y + 16 – y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4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– 2y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– 1)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dy</a:t>
              </a:r>
            </a:p>
          </p:txBody>
        </p:sp>
        <p:grpSp>
          <p:nvGrpSpPr>
            <p:cNvPr id="50" name="Group 15"/>
            <p:cNvGrpSpPr>
              <a:grpSpLocks/>
            </p:cNvGrpSpPr>
            <p:nvPr/>
          </p:nvGrpSpPr>
          <p:grpSpPr bwMode="auto">
            <a:xfrm>
              <a:off x="1600200" y="2170486"/>
              <a:ext cx="690563" cy="1007687"/>
              <a:chOff x="503" y="742"/>
              <a:chExt cx="435" cy="601"/>
            </a:xfrm>
          </p:grpSpPr>
          <p:sp>
            <p:nvSpPr>
              <p:cNvPr id="51" name="Rectangle 19"/>
              <p:cNvSpPr>
                <a:spLocks noChangeArrowheads="1"/>
              </p:cNvSpPr>
              <p:nvPr/>
            </p:nvSpPr>
            <p:spPr bwMode="auto">
              <a:xfrm>
                <a:off x="600" y="742"/>
                <a:ext cx="338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3/2</a:t>
                </a:r>
              </a:p>
            </p:txBody>
          </p:sp>
          <p:sp>
            <p:nvSpPr>
              <p:cNvPr id="52" name="Rectangle 20"/>
              <p:cNvSpPr>
                <a:spLocks noChangeArrowheads="1"/>
              </p:cNvSpPr>
              <p:nvPr/>
            </p:nvSpPr>
            <p:spPr bwMode="auto">
              <a:xfrm>
                <a:off x="503" y="1106"/>
                <a:ext cx="258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-1</a:t>
                </a:r>
              </a:p>
            </p:txBody>
          </p:sp>
        </p:grp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48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6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0" name="Rectangle 17"/>
          <p:cNvSpPr>
            <a:spLocks noChangeArrowheads="1"/>
          </p:cNvSpPr>
          <p:nvPr/>
        </p:nvSpPr>
        <p:spPr bwMode="auto">
          <a:xfrm>
            <a:off x="1025525" y="3124200"/>
            <a:ext cx="7204075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aseline="0">
                <a:latin typeface="Arial" charset="0"/>
                <a:cs typeface="Times New Roman" charset="0"/>
                <a:sym typeface="Symbol" pitchFamily="18" charset="2"/>
              </a:rPr>
              <a:t>Luas daerah yang dibatasi oleh fungsi </a:t>
            </a: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x</a:t>
            </a:r>
            <a:r>
              <a:rPr lang="en-US" sz="2000" smtClean="0">
                <a:latin typeface="Arial" charset="0"/>
                <a:cs typeface="Times New Roman" charset="0"/>
                <a:sym typeface="Symbol" pitchFamily="18" charset="2"/>
              </a:rPr>
              <a:t>2</a:t>
            </a: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 </a:t>
            </a:r>
            <a:r>
              <a:rPr lang="en-US" sz="2000" baseline="0">
                <a:latin typeface="Arial" charset="0"/>
                <a:cs typeface="Times New Roman" charset="0"/>
                <a:sym typeface="Symbol" pitchFamily="18" charset="2"/>
              </a:rPr>
              <a:t>= f(y) dan </a:t>
            </a: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x</a:t>
            </a:r>
            <a:r>
              <a:rPr lang="en-US" sz="2000" smtClean="0">
                <a:latin typeface="Arial" charset="0"/>
                <a:cs typeface="Times New Roman" charset="0"/>
                <a:sym typeface="Symbol" pitchFamily="18" charset="2"/>
              </a:rPr>
              <a:t>1</a:t>
            </a: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 </a:t>
            </a:r>
            <a:r>
              <a:rPr lang="en-US" sz="2000" baseline="0">
                <a:latin typeface="Arial" charset="0"/>
                <a:cs typeface="Times New Roman" charset="0"/>
                <a:sym typeface="Symbol" pitchFamily="18" charset="2"/>
              </a:rPr>
              <a:t>= g(y) </a:t>
            </a:r>
            <a:endParaRPr lang="id-ID" sz="2000" baseline="0" smtClean="0">
              <a:latin typeface="Arial" charset="0"/>
              <a:cs typeface="Times New Roman" charset="0"/>
              <a:sym typeface="Symbol" pitchFamily="18" charset="2"/>
            </a:endParaRPr>
          </a:p>
          <a:p>
            <a:pPr>
              <a:spcAft>
                <a:spcPts val="600"/>
              </a:spcAft>
            </a:pP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dalam </a:t>
            </a:r>
            <a:r>
              <a:rPr lang="en-US" sz="2000" baseline="0">
                <a:latin typeface="Arial" charset="0"/>
                <a:cs typeface="Times New Roman" charset="0"/>
                <a:sym typeface="Symbol" pitchFamily="18" charset="2"/>
              </a:rPr>
              <a:t>interval [c, d] sepanjang sumbu Y dinyatakan sbb.: </a:t>
            </a:r>
          </a:p>
        </p:txBody>
      </p:sp>
      <p:grpSp>
        <p:nvGrpSpPr>
          <p:cNvPr id="31" name="Group 31"/>
          <p:cNvGrpSpPr>
            <a:grpSpLocks/>
          </p:cNvGrpSpPr>
          <p:nvPr/>
        </p:nvGrpSpPr>
        <p:grpSpPr bwMode="auto">
          <a:xfrm>
            <a:off x="2613025" y="838200"/>
            <a:ext cx="3863975" cy="2276475"/>
            <a:chOff x="1358" y="384"/>
            <a:chExt cx="2434" cy="1434"/>
          </a:xfrm>
        </p:grpSpPr>
        <p:sp>
          <p:nvSpPr>
            <p:cNvPr id="32" name="Text Box 8"/>
            <p:cNvSpPr txBox="1">
              <a:spLocks noChangeAspect="1" noChangeArrowheads="1"/>
            </p:cNvSpPr>
            <p:nvPr/>
          </p:nvSpPr>
          <p:spPr bwMode="auto">
            <a:xfrm>
              <a:off x="3191" y="1463"/>
              <a:ext cx="601" cy="3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</a:p>
          </p:txBody>
        </p:sp>
        <p:grpSp>
          <p:nvGrpSpPr>
            <p:cNvPr id="33" name="Group 30"/>
            <p:cNvGrpSpPr>
              <a:grpSpLocks/>
            </p:cNvGrpSpPr>
            <p:nvPr/>
          </p:nvGrpSpPr>
          <p:grpSpPr bwMode="auto">
            <a:xfrm>
              <a:off x="1358" y="384"/>
              <a:ext cx="2242" cy="1200"/>
              <a:chOff x="1175" y="480"/>
              <a:chExt cx="2242" cy="1200"/>
            </a:xfrm>
          </p:grpSpPr>
          <p:sp>
            <p:nvSpPr>
              <p:cNvPr id="34" name="Line 4"/>
              <p:cNvSpPr>
                <a:spLocks noChangeAspect="1" noChangeShapeType="1"/>
              </p:cNvSpPr>
              <p:nvPr/>
            </p:nvSpPr>
            <p:spPr bwMode="auto">
              <a:xfrm>
                <a:off x="1873" y="683"/>
                <a:ext cx="0" cy="97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" name="Line 5"/>
              <p:cNvSpPr>
                <a:spLocks noChangeAspect="1" noChangeShapeType="1"/>
              </p:cNvSpPr>
              <p:nvPr/>
            </p:nvSpPr>
            <p:spPr bwMode="auto">
              <a:xfrm>
                <a:off x="1616" y="1571"/>
                <a:ext cx="1801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" name="Text Box 6"/>
              <p:cNvSpPr txBox="1">
                <a:spLocks noChangeAspect="1" noChangeArrowheads="1"/>
              </p:cNvSpPr>
              <p:nvPr/>
            </p:nvSpPr>
            <p:spPr bwMode="auto">
              <a:xfrm>
                <a:off x="1858" y="528"/>
                <a:ext cx="791" cy="3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x</a:t>
                </a:r>
                <a:r>
                  <a:rPr lang="en-US" sz="2000" smtClean="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= f (y)</a:t>
                </a:r>
              </a:p>
            </p:txBody>
          </p:sp>
          <p:sp>
            <p:nvSpPr>
              <p:cNvPr id="37" name="Text Box 7"/>
              <p:cNvSpPr txBox="1">
                <a:spLocks noChangeAspect="1" noChangeArrowheads="1"/>
              </p:cNvSpPr>
              <p:nvPr/>
            </p:nvSpPr>
            <p:spPr bwMode="auto">
              <a:xfrm>
                <a:off x="2571" y="1296"/>
                <a:ext cx="789" cy="3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x</a:t>
                </a:r>
                <a:r>
                  <a:rPr lang="en-US" sz="2000" smtClean="0"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= g (y)</a:t>
                </a:r>
              </a:p>
            </p:txBody>
          </p:sp>
          <p:sp>
            <p:nvSpPr>
              <p:cNvPr id="38" name="Text Box 9"/>
              <p:cNvSpPr txBox="1">
                <a:spLocks noChangeAspect="1" noChangeArrowheads="1"/>
              </p:cNvSpPr>
              <p:nvPr/>
            </p:nvSpPr>
            <p:spPr bwMode="auto">
              <a:xfrm>
                <a:off x="1576" y="480"/>
                <a:ext cx="601" cy="3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Y</a:t>
                </a:r>
              </a:p>
            </p:txBody>
          </p:sp>
          <p:sp>
            <p:nvSpPr>
              <p:cNvPr id="39" name="Text Box 10"/>
              <p:cNvSpPr txBox="1">
                <a:spLocks noChangeAspect="1" noChangeArrowheads="1"/>
              </p:cNvSpPr>
              <p:nvPr/>
            </p:nvSpPr>
            <p:spPr bwMode="auto">
              <a:xfrm>
                <a:off x="2496" y="928"/>
                <a:ext cx="601" cy="3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Luas</a:t>
                </a:r>
              </a:p>
            </p:txBody>
          </p:sp>
          <p:sp>
            <p:nvSpPr>
              <p:cNvPr id="40" name="Freeform 11"/>
              <p:cNvSpPr>
                <a:spLocks noChangeAspect="1"/>
              </p:cNvSpPr>
              <p:nvPr/>
            </p:nvSpPr>
            <p:spPr bwMode="auto">
              <a:xfrm>
                <a:off x="2201" y="752"/>
                <a:ext cx="1006" cy="611"/>
              </a:xfrm>
              <a:custGeom>
                <a:avLst/>
                <a:gdLst>
                  <a:gd name="T0" fmla="*/ 0 w 990"/>
                  <a:gd name="T1" fmla="*/ 0 h 1440"/>
                  <a:gd name="T2" fmla="*/ 1022 w 990"/>
                  <a:gd name="T3" fmla="*/ 130 h 1440"/>
                  <a:gd name="T4" fmla="*/ 0 w 990"/>
                  <a:gd name="T5" fmla="*/ 259 h 1440"/>
                  <a:gd name="T6" fmla="*/ 0 60000 65536"/>
                  <a:gd name="T7" fmla="*/ 0 60000 65536"/>
                  <a:gd name="T8" fmla="*/ 0 60000 65536"/>
                  <a:gd name="T9" fmla="*/ 0 w 990"/>
                  <a:gd name="T10" fmla="*/ 0 h 1440"/>
                  <a:gd name="T11" fmla="*/ 990 w 990"/>
                  <a:gd name="T12" fmla="*/ 1440 h 144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90" h="1440">
                    <a:moveTo>
                      <a:pt x="0" y="0"/>
                    </a:moveTo>
                    <a:cubicBezTo>
                      <a:pt x="495" y="240"/>
                      <a:pt x="990" y="480"/>
                      <a:pt x="990" y="720"/>
                    </a:cubicBezTo>
                    <a:cubicBezTo>
                      <a:pt x="990" y="960"/>
                      <a:pt x="495" y="1200"/>
                      <a:pt x="0" y="1440"/>
                    </a:cubicBezTo>
                  </a:path>
                </a:pathLst>
              </a:cu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" name="Freeform 12"/>
              <p:cNvSpPr>
                <a:spLocks noChangeAspect="1"/>
              </p:cNvSpPr>
              <p:nvPr/>
            </p:nvSpPr>
            <p:spPr bwMode="auto">
              <a:xfrm>
                <a:off x="2443" y="559"/>
                <a:ext cx="311" cy="1121"/>
              </a:xfrm>
              <a:custGeom>
                <a:avLst/>
                <a:gdLst>
                  <a:gd name="T0" fmla="*/ 127 w 522"/>
                  <a:gd name="T1" fmla="*/ 0 h 1980"/>
                  <a:gd name="T2" fmla="*/ 10 w 522"/>
                  <a:gd name="T3" fmla="*/ 346 h 1980"/>
                  <a:gd name="T4" fmla="*/ 185 w 522"/>
                  <a:gd name="T5" fmla="*/ 635 h 1980"/>
                  <a:gd name="T6" fmla="*/ 0 60000 65536"/>
                  <a:gd name="T7" fmla="*/ 0 60000 65536"/>
                  <a:gd name="T8" fmla="*/ 0 60000 65536"/>
                  <a:gd name="T9" fmla="*/ 0 w 522"/>
                  <a:gd name="T10" fmla="*/ 0 h 1980"/>
                  <a:gd name="T11" fmla="*/ 522 w 522"/>
                  <a:gd name="T12" fmla="*/ 1980 h 198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22" h="1980">
                    <a:moveTo>
                      <a:pt x="357" y="0"/>
                    </a:moveTo>
                    <a:cubicBezTo>
                      <a:pt x="178" y="375"/>
                      <a:pt x="0" y="750"/>
                      <a:pt x="27" y="1080"/>
                    </a:cubicBezTo>
                    <a:cubicBezTo>
                      <a:pt x="54" y="1410"/>
                      <a:pt x="288" y="1695"/>
                      <a:pt x="522" y="1980"/>
                    </a:cubicBezTo>
                  </a:path>
                </a:pathLst>
              </a:cu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" name="Line 13"/>
              <p:cNvSpPr>
                <a:spLocks noChangeAspect="1" noChangeShapeType="1"/>
              </p:cNvSpPr>
              <p:nvPr/>
            </p:nvSpPr>
            <p:spPr bwMode="auto">
              <a:xfrm>
                <a:off x="1870" y="831"/>
                <a:ext cx="67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" name="Line 14"/>
              <p:cNvSpPr>
                <a:spLocks noChangeAspect="1" noChangeShapeType="1"/>
              </p:cNvSpPr>
              <p:nvPr/>
            </p:nvSpPr>
            <p:spPr bwMode="auto">
              <a:xfrm>
                <a:off x="1870" y="1294"/>
                <a:ext cx="64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" name="Text Box 15"/>
              <p:cNvSpPr txBox="1">
                <a:spLocks noChangeAspect="1" noChangeArrowheads="1"/>
              </p:cNvSpPr>
              <p:nvPr/>
            </p:nvSpPr>
            <p:spPr bwMode="auto">
              <a:xfrm>
                <a:off x="1488" y="706"/>
                <a:ext cx="601" cy="3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d</a:t>
                </a:r>
              </a:p>
            </p:txBody>
          </p:sp>
          <p:sp>
            <p:nvSpPr>
              <p:cNvPr id="45" name="Text Box 16"/>
              <p:cNvSpPr txBox="1">
                <a:spLocks noChangeAspect="1" noChangeArrowheads="1"/>
              </p:cNvSpPr>
              <p:nvPr/>
            </p:nvSpPr>
            <p:spPr bwMode="auto">
              <a:xfrm>
                <a:off x="1488" y="1193"/>
                <a:ext cx="601" cy="3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c</a:t>
                </a:r>
              </a:p>
            </p:txBody>
          </p:sp>
          <p:sp>
            <p:nvSpPr>
              <p:cNvPr id="46" name="Rectangle 18"/>
              <p:cNvSpPr>
                <a:spLocks noChangeArrowheads="1"/>
              </p:cNvSpPr>
              <p:nvPr/>
            </p:nvSpPr>
            <p:spPr bwMode="auto">
              <a:xfrm>
                <a:off x="1175" y="576"/>
                <a:ext cx="32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B. </a:t>
                </a:r>
              </a:p>
            </p:txBody>
          </p:sp>
        </p:grpSp>
      </p:grpSp>
      <p:grpSp>
        <p:nvGrpSpPr>
          <p:cNvPr id="47" name="Group 46"/>
          <p:cNvGrpSpPr/>
          <p:nvPr/>
        </p:nvGrpSpPr>
        <p:grpSpPr>
          <a:xfrm>
            <a:off x="3048000" y="4169870"/>
            <a:ext cx="3200400" cy="859330"/>
            <a:chOff x="1981200" y="4632325"/>
            <a:chExt cx="3200400" cy="859330"/>
          </a:xfrm>
        </p:grpSpPr>
        <p:sp>
          <p:nvSpPr>
            <p:cNvPr id="48" name="Rectangle 41"/>
            <p:cNvSpPr>
              <a:spLocks noChangeArrowheads="1"/>
            </p:cNvSpPr>
            <p:nvPr/>
          </p:nvSpPr>
          <p:spPr bwMode="auto">
            <a:xfrm>
              <a:off x="3200400" y="4632325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d</a:t>
              </a:r>
              <a:endParaRPr lang="en-US" sz="2000" baseline="0">
                <a:latin typeface="Arial" charset="0"/>
                <a:cs typeface="Times New Roman" charset="0"/>
                <a:sym typeface="Symbol" pitchFamily="18" charset="2"/>
              </a:endParaRPr>
            </a:p>
          </p:txBody>
        </p:sp>
        <p:sp>
          <p:nvSpPr>
            <p:cNvPr id="49" name="Rectangle 42"/>
            <p:cNvSpPr>
              <a:spLocks noChangeArrowheads="1"/>
            </p:cNvSpPr>
            <p:nvPr/>
          </p:nvSpPr>
          <p:spPr bwMode="auto">
            <a:xfrm>
              <a:off x="3048000" y="5091545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c</a:t>
              </a:r>
              <a:endParaRPr lang="en-US" sz="2000" baseline="0">
                <a:latin typeface="Arial" charset="0"/>
                <a:cs typeface="Times New Roman" charset="0"/>
                <a:sym typeface="Symbol" pitchFamily="18" charset="2"/>
              </a:endParaRPr>
            </a:p>
          </p:txBody>
        </p:sp>
        <p:sp>
          <p:nvSpPr>
            <p:cNvPr id="50" name="Rectangle 43"/>
            <p:cNvSpPr>
              <a:spLocks noChangeArrowheads="1"/>
            </p:cNvSpPr>
            <p:nvPr/>
          </p:nvSpPr>
          <p:spPr bwMode="auto">
            <a:xfrm>
              <a:off x="1981200" y="4876800"/>
              <a:ext cx="32004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charset="0"/>
                  <a:cs typeface="Times New Roman" charset="0"/>
                  <a:sym typeface="Symbol" pitchFamily="18" charset="2"/>
                </a:rPr>
                <a:t>Luas A = </a:t>
              </a:r>
              <a:r>
                <a:rPr lang="id-ID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 </a:t>
              </a:r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∫   (x</a:t>
              </a:r>
              <a:r>
                <a:rPr lang="en-US" sz="2000" smtClean="0">
                  <a:latin typeface="Arial" charset="0"/>
                  <a:cs typeface="Times New Roman" charset="0"/>
                  <a:sym typeface="Symbol" pitchFamily="18" charset="2"/>
                </a:rPr>
                <a:t>2</a:t>
              </a:r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charset="0"/>
                  <a:cs typeface="Times New Roman" charset="0"/>
                  <a:sym typeface="Symbol" pitchFamily="18" charset="2"/>
                </a:rPr>
                <a:t>– </a:t>
              </a:r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x</a:t>
              </a:r>
              <a:r>
                <a:rPr lang="en-US" sz="2000" smtClean="0">
                  <a:latin typeface="Arial" charset="0"/>
                  <a:cs typeface="Times New Roman" charset="0"/>
                  <a:sym typeface="Symbol" pitchFamily="18" charset="2"/>
                </a:rPr>
                <a:t>1</a:t>
              </a:r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)</a:t>
              </a:r>
              <a:r>
                <a:rPr lang="en-US" sz="2000" baseline="0" smtClean="0">
                  <a:latin typeface="Arial" charset="0"/>
                  <a:cs typeface="Times New Roman" charset="0"/>
                </a:rPr>
                <a:t> d</a:t>
              </a:r>
              <a:r>
                <a:rPr lang="id-ID" sz="2000" baseline="0" smtClean="0">
                  <a:latin typeface="Arial" charset="0"/>
                  <a:cs typeface="Times New Roman" charset="0"/>
                </a:rPr>
                <a:t>y</a:t>
              </a:r>
              <a:endParaRPr lang="en-US" sz="2000" baseline="0">
                <a:latin typeface="Arial" charset="0"/>
                <a:cs typeface="Times New Roman" charset="0"/>
                <a:sym typeface="Symbol" pitchFamily="18" charset="2"/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lide Number Placeholder 5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15640" y="304800"/>
            <a:ext cx="2651760" cy="461665"/>
          </a:xfrm>
          <a:noFill/>
          <a:ln>
            <a:noFill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CONTOH SOAL</a:t>
            </a:r>
          </a:p>
        </p:txBody>
      </p:sp>
      <p:sp>
        <p:nvSpPr>
          <p:cNvPr id="63" name="Rectangle 3"/>
          <p:cNvSpPr>
            <a:spLocks noChangeArrowheads="1"/>
          </p:cNvSpPr>
          <p:nvPr/>
        </p:nvSpPr>
        <p:spPr bwMode="auto">
          <a:xfrm>
            <a:off x="762000" y="1022350"/>
            <a:ext cx="73914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4175" indent="-384175">
              <a:spcAft>
                <a:spcPts val="600"/>
              </a:spcAft>
              <a:buFontTx/>
              <a:buAutoNum type="arabicPeriod"/>
            </a:pP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Hitung luas daerah yang dibatasi oleh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 y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= x</a:t>
            </a:r>
            <a:r>
              <a:rPr lang="en-US" sz="2000" baseline="30000">
                <a:latin typeface="Arial" pitchFamily="34" charset="0"/>
                <a:cs typeface="Arial" pitchFamily="34" charset="0"/>
                <a:sym typeface="Symbol" pitchFamily="18" charset="2"/>
              </a:rPr>
              <a:t>3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 – x dan y = 0 </a:t>
            </a:r>
          </a:p>
          <a:p>
            <a:pPr marL="384175" indent="-384175">
              <a:spcAft>
                <a:spcPts val="600"/>
              </a:spcAft>
            </a:pP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	Jawab:</a:t>
            </a:r>
          </a:p>
        </p:txBody>
      </p:sp>
      <p:grpSp>
        <p:nvGrpSpPr>
          <p:cNvPr id="64" name="Group 21"/>
          <p:cNvGrpSpPr>
            <a:grpSpLocks/>
          </p:cNvGrpSpPr>
          <p:nvPr/>
        </p:nvGrpSpPr>
        <p:grpSpPr bwMode="auto">
          <a:xfrm>
            <a:off x="838200" y="1971675"/>
            <a:ext cx="3581400" cy="2066925"/>
            <a:chOff x="720" y="1575"/>
            <a:chExt cx="2256" cy="1302"/>
          </a:xfrm>
        </p:grpSpPr>
        <p:sp>
          <p:nvSpPr>
            <p:cNvPr id="65" name="Text Box 5"/>
            <p:cNvSpPr txBox="1">
              <a:spLocks noChangeAspect="1" noChangeArrowheads="1"/>
            </p:cNvSpPr>
            <p:nvPr/>
          </p:nvSpPr>
          <p:spPr bwMode="auto">
            <a:xfrm>
              <a:off x="1446" y="1575"/>
              <a:ext cx="1530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y = 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- x</a:t>
              </a:r>
            </a:p>
          </p:txBody>
        </p:sp>
        <p:sp>
          <p:nvSpPr>
            <p:cNvPr id="66" name="Line 7"/>
            <p:cNvSpPr>
              <a:spLocks noChangeAspect="1" noChangeShapeType="1"/>
            </p:cNvSpPr>
            <p:nvPr/>
          </p:nvSpPr>
          <p:spPr bwMode="auto">
            <a:xfrm>
              <a:off x="1613" y="1775"/>
              <a:ext cx="0" cy="10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Line 8"/>
            <p:cNvSpPr>
              <a:spLocks noChangeAspect="1" noChangeShapeType="1"/>
            </p:cNvSpPr>
            <p:nvPr/>
          </p:nvSpPr>
          <p:spPr bwMode="auto">
            <a:xfrm>
              <a:off x="781" y="2374"/>
              <a:ext cx="168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68" name="Group 9"/>
            <p:cNvGrpSpPr>
              <a:grpSpLocks noChangeAspect="1"/>
            </p:cNvGrpSpPr>
            <p:nvPr/>
          </p:nvGrpSpPr>
          <p:grpSpPr bwMode="auto">
            <a:xfrm flipV="1">
              <a:off x="859" y="1860"/>
              <a:ext cx="1544" cy="1017"/>
              <a:chOff x="2381" y="12458"/>
              <a:chExt cx="2640" cy="1780"/>
            </a:xfrm>
          </p:grpSpPr>
          <p:sp>
            <p:nvSpPr>
              <p:cNvPr id="78" name="Freeform 10"/>
              <p:cNvSpPr>
                <a:spLocks noChangeAspect="1"/>
              </p:cNvSpPr>
              <p:nvPr/>
            </p:nvSpPr>
            <p:spPr bwMode="auto">
              <a:xfrm>
                <a:off x="2381" y="12458"/>
                <a:ext cx="1320" cy="1080"/>
              </a:xfrm>
              <a:custGeom>
                <a:avLst/>
                <a:gdLst>
                  <a:gd name="T0" fmla="*/ 0 w 1320"/>
                  <a:gd name="T1" fmla="*/ 0 h 1080"/>
                  <a:gd name="T2" fmla="*/ 495 w 1320"/>
                  <a:gd name="T3" fmla="*/ 900 h 1080"/>
                  <a:gd name="T4" fmla="*/ 990 w 1320"/>
                  <a:gd name="T5" fmla="*/ 1080 h 1080"/>
                  <a:gd name="T6" fmla="*/ 1320 w 1320"/>
                  <a:gd name="T7" fmla="*/ 900 h 10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20"/>
                  <a:gd name="T13" fmla="*/ 0 h 1080"/>
                  <a:gd name="T14" fmla="*/ 1320 w 1320"/>
                  <a:gd name="T15" fmla="*/ 1080 h 10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20" h="1080">
                    <a:moveTo>
                      <a:pt x="0" y="0"/>
                    </a:moveTo>
                    <a:cubicBezTo>
                      <a:pt x="165" y="360"/>
                      <a:pt x="330" y="720"/>
                      <a:pt x="495" y="900"/>
                    </a:cubicBezTo>
                    <a:cubicBezTo>
                      <a:pt x="660" y="1080"/>
                      <a:pt x="853" y="1080"/>
                      <a:pt x="990" y="1080"/>
                    </a:cubicBezTo>
                    <a:cubicBezTo>
                      <a:pt x="1127" y="1080"/>
                      <a:pt x="1182" y="960"/>
                      <a:pt x="1320" y="900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9" name="Freeform 11"/>
              <p:cNvSpPr>
                <a:spLocks noChangeAspect="1"/>
              </p:cNvSpPr>
              <p:nvPr/>
            </p:nvSpPr>
            <p:spPr bwMode="auto">
              <a:xfrm flipH="1" flipV="1">
                <a:off x="3701" y="13158"/>
                <a:ext cx="1320" cy="1080"/>
              </a:xfrm>
              <a:custGeom>
                <a:avLst/>
                <a:gdLst>
                  <a:gd name="T0" fmla="*/ 0 w 1320"/>
                  <a:gd name="T1" fmla="*/ 0 h 1080"/>
                  <a:gd name="T2" fmla="*/ 495 w 1320"/>
                  <a:gd name="T3" fmla="*/ 900 h 1080"/>
                  <a:gd name="T4" fmla="*/ 990 w 1320"/>
                  <a:gd name="T5" fmla="*/ 1080 h 1080"/>
                  <a:gd name="T6" fmla="*/ 1320 w 1320"/>
                  <a:gd name="T7" fmla="*/ 900 h 10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20"/>
                  <a:gd name="T13" fmla="*/ 0 h 1080"/>
                  <a:gd name="T14" fmla="*/ 1320 w 1320"/>
                  <a:gd name="T15" fmla="*/ 1080 h 10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20" h="1080">
                    <a:moveTo>
                      <a:pt x="0" y="0"/>
                    </a:moveTo>
                    <a:cubicBezTo>
                      <a:pt x="165" y="360"/>
                      <a:pt x="330" y="720"/>
                      <a:pt x="495" y="900"/>
                    </a:cubicBezTo>
                    <a:cubicBezTo>
                      <a:pt x="660" y="1080"/>
                      <a:pt x="853" y="1080"/>
                      <a:pt x="990" y="1080"/>
                    </a:cubicBezTo>
                    <a:cubicBezTo>
                      <a:pt x="1127" y="1080"/>
                      <a:pt x="1182" y="960"/>
                      <a:pt x="1320" y="900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9" name="Text Box 12"/>
            <p:cNvSpPr txBox="1">
              <a:spLocks noChangeAspect="1" noChangeArrowheads="1"/>
            </p:cNvSpPr>
            <p:nvPr/>
          </p:nvSpPr>
          <p:spPr bwMode="auto">
            <a:xfrm>
              <a:off x="747" y="2132"/>
              <a:ext cx="612" cy="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 – 1 </a:t>
              </a:r>
            </a:p>
          </p:txBody>
        </p:sp>
        <p:sp>
          <p:nvSpPr>
            <p:cNvPr id="70" name="Text Box 13"/>
            <p:cNvSpPr txBox="1">
              <a:spLocks noChangeAspect="1" noChangeArrowheads="1"/>
            </p:cNvSpPr>
            <p:nvPr/>
          </p:nvSpPr>
          <p:spPr bwMode="auto">
            <a:xfrm>
              <a:off x="1801" y="2355"/>
              <a:ext cx="613" cy="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 1 </a:t>
              </a:r>
            </a:p>
          </p:txBody>
        </p:sp>
        <p:sp>
          <p:nvSpPr>
            <p:cNvPr id="71" name="Text Box 14"/>
            <p:cNvSpPr txBox="1">
              <a:spLocks noChangeAspect="1" noChangeArrowheads="1"/>
            </p:cNvSpPr>
            <p:nvPr/>
          </p:nvSpPr>
          <p:spPr bwMode="auto">
            <a:xfrm>
              <a:off x="1229" y="2318"/>
              <a:ext cx="613" cy="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 0 </a:t>
              </a:r>
            </a:p>
          </p:txBody>
        </p:sp>
        <p:sp>
          <p:nvSpPr>
            <p:cNvPr id="72" name="Text Box 15"/>
            <p:cNvSpPr txBox="1">
              <a:spLocks noChangeAspect="1" noChangeArrowheads="1"/>
            </p:cNvSpPr>
            <p:nvPr/>
          </p:nvSpPr>
          <p:spPr bwMode="auto">
            <a:xfrm>
              <a:off x="2086" y="2136"/>
              <a:ext cx="612" cy="3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 X </a:t>
              </a:r>
            </a:p>
          </p:txBody>
        </p:sp>
        <p:sp>
          <p:nvSpPr>
            <p:cNvPr id="73" name="Text Box 16"/>
            <p:cNvSpPr txBox="1">
              <a:spLocks noChangeAspect="1" noChangeArrowheads="1"/>
            </p:cNvSpPr>
            <p:nvPr/>
          </p:nvSpPr>
          <p:spPr bwMode="auto">
            <a:xfrm>
              <a:off x="1212" y="1584"/>
              <a:ext cx="612" cy="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 Y </a:t>
              </a:r>
            </a:p>
          </p:txBody>
        </p:sp>
        <p:sp>
          <p:nvSpPr>
            <p:cNvPr id="74" name="Text Box 17"/>
            <p:cNvSpPr txBox="1">
              <a:spLocks noChangeAspect="1" noChangeArrowheads="1"/>
            </p:cNvSpPr>
            <p:nvPr/>
          </p:nvSpPr>
          <p:spPr bwMode="auto">
            <a:xfrm>
              <a:off x="1331" y="1897"/>
              <a:ext cx="1095" cy="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 Luas 1 </a:t>
              </a:r>
            </a:p>
          </p:txBody>
        </p:sp>
        <p:sp>
          <p:nvSpPr>
            <p:cNvPr id="75" name="Text Box 18"/>
            <p:cNvSpPr txBox="1">
              <a:spLocks noChangeAspect="1" noChangeArrowheads="1"/>
            </p:cNvSpPr>
            <p:nvPr/>
          </p:nvSpPr>
          <p:spPr bwMode="auto">
            <a:xfrm>
              <a:off x="720" y="2540"/>
              <a:ext cx="1094" cy="3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 Luas 2 </a:t>
              </a:r>
            </a:p>
          </p:txBody>
        </p:sp>
        <p:sp>
          <p:nvSpPr>
            <p:cNvPr id="76" name="Line 19"/>
            <p:cNvSpPr>
              <a:spLocks noChangeAspect="1" noChangeShapeType="1"/>
            </p:cNvSpPr>
            <p:nvPr/>
          </p:nvSpPr>
          <p:spPr bwMode="auto">
            <a:xfrm>
              <a:off x="1882" y="2145"/>
              <a:ext cx="0" cy="2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Line 20"/>
            <p:cNvSpPr>
              <a:spLocks noChangeAspect="1" noChangeShapeType="1"/>
            </p:cNvSpPr>
            <p:nvPr/>
          </p:nvSpPr>
          <p:spPr bwMode="auto">
            <a:xfrm>
              <a:off x="1381" y="2309"/>
              <a:ext cx="0" cy="2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0" name="Rectangle 22"/>
          <p:cNvSpPr>
            <a:spLocks noChangeArrowheads="1"/>
          </p:cNvSpPr>
          <p:nvPr/>
        </p:nvSpPr>
        <p:spPr bwMode="auto">
          <a:xfrm>
            <a:off x="4267200" y="2133600"/>
            <a:ext cx="3962400" cy="1554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Fungsi y = x</a:t>
            </a:r>
            <a:r>
              <a:rPr lang="en-US" sz="2000" baseline="30000">
                <a:latin typeface="Arial" pitchFamily="34" charset="0"/>
                <a:cs typeface="Arial" pitchFamily="34" charset="0"/>
                <a:sym typeface="Symbol" pitchFamily="18" charset="2"/>
              </a:rPr>
              <a:t>3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 – x dan y = 0 </a:t>
            </a:r>
            <a:endParaRPr lang="en-US" sz="2000" baseline="0" smtClean="0"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>
              <a:spcAft>
                <a:spcPts val="600"/>
              </a:spcAft>
            </a:pP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berpotongan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di titik x = 1,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x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= 0, </a:t>
            </a:r>
            <a:endParaRPr lang="en-US" sz="2000" baseline="0" smtClean="0"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>
              <a:spcAft>
                <a:spcPts val="600"/>
              </a:spcAft>
            </a:pP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dan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x =  – 1. </a:t>
            </a:r>
            <a:endParaRPr lang="en-US" sz="2000" baseline="0" smtClean="0"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>
              <a:spcAft>
                <a:spcPts val="600"/>
              </a:spcAft>
            </a:pP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Terdapat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2 luasan yang simetris </a:t>
            </a:r>
          </a:p>
        </p:txBody>
      </p:sp>
      <p:grpSp>
        <p:nvGrpSpPr>
          <p:cNvPr id="121" name="Group 120"/>
          <p:cNvGrpSpPr/>
          <p:nvPr/>
        </p:nvGrpSpPr>
        <p:grpSpPr>
          <a:xfrm>
            <a:off x="1905000" y="5025077"/>
            <a:ext cx="4846320" cy="766123"/>
            <a:chOff x="1943100" y="4901252"/>
            <a:chExt cx="4846320" cy="766123"/>
          </a:xfrm>
        </p:grpSpPr>
        <p:sp>
          <p:nvSpPr>
            <p:cNvPr id="84" name="Rectangle 39"/>
            <p:cNvSpPr>
              <a:spLocks noChangeArrowheads="1"/>
            </p:cNvSpPr>
            <p:nvPr/>
          </p:nvSpPr>
          <p:spPr bwMode="auto">
            <a:xfrm>
              <a:off x="1943100" y="5048250"/>
              <a:ext cx="484632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 – 2 (     –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)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 – 2. (–    ) = 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sat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. luas </a:t>
              </a:r>
            </a:p>
          </p:txBody>
        </p:sp>
        <p:grpSp>
          <p:nvGrpSpPr>
            <p:cNvPr id="85" name="Group 43"/>
            <p:cNvGrpSpPr>
              <a:grpSpLocks/>
            </p:cNvGrpSpPr>
            <p:nvPr/>
          </p:nvGrpSpPr>
          <p:grpSpPr bwMode="auto">
            <a:xfrm>
              <a:off x="2735571" y="4901252"/>
              <a:ext cx="339725" cy="752475"/>
              <a:chOff x="2760" y="2382"/>
              <a:chExt cx="214" cy="474"/>
            </a:xfrm>
          </p:grpSpPr>
          <p:sp>
            <p:nvSpPr>
              <p:cNvPr id="98" name="Rectangle 44"/>
              <p:cNvSpPr>
                <a:spLocks noChangeArrowheads="1"/>
              </p:cNvSpPr>
              <p:nvPr/>
            </p:nvSpPr>
            <p:spPr bwMode="auto">
              <a:xfrm>
                <a:off x="2769" y="2382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99" name="Rectangle 45"/>
              <p:cNvSpPr>
                <a:spLocks noChangeArrowheads="1"/>
              </p:cNvSpPr>
              <p:nvPr/>
            </p:nvSpPr>
            <p:spPr bwMode="auto">
              <a:xfrm>
                <a:off x="2760" y="2606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4</a:t>
                </a:r>
              </a:p>
            </p:txBody>
          </p:sp>
          <p:sp>
            <p:nvSpPr>
              <p:cNvPr id="100" name="Line 46"/>
              <p:cNvSpPr>
                <a:spLocks noChangeShapeType="1"/>
              </p:cNvSpPr>
              <p:nvPr/>
            </p:nvSpPr>
            <p:spPr bwMode="auto">
              <a:xfrm>
                <a:off x="2796" y="2616"/>
                <a:ext cx="1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6" name="Group 47"/>
            <p:cNvGrpSpPr>
              <a:grpSpLocks/>
            </p:cNvGrpSpPr>
            <p:nvPr/>
          </p:nvGrpSpPr>
          <p:grpSpPr bwMode="auto">
            <a:xfrm>
              <a:off x="4662179" y="4914900"/>
              <a:ext cx="339725" cy="752475"/>
              <a:chOff x="2760" y="2382"/>
              <a:chExt cx="214" cy="474"/>
            </a:xfrm>
          </p:grpSpPr>
          <p:sp>
            <p:nvSpPr>
              <p:cNvPr id="95" name="Rectangle 48"/>
              <p:cNvSpPr>
                <a:spLocks noChangeArrowheads="1"/>
              </p:cNvSpPr>
              <p:nvPr/>
            </p:nvSpPr>
            <p:spPr bwMode="auto">
              <a:xfrm>
                <a:off x="2769" y="2382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96" name="Rectangle 49"/>
              <p:cNvSpPr>
                <a:spLocks noChangeArrowheads="1"/>
              </p:cNvSpPr>
              <p:nvPr/>
            </p:nvSpPr>
            <p:spPr bwMode="auto">
              <a:xfrm>
                <a:off x="2760" y="2606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4</a:t>
                </a:r>
              </a:p>
            </p:txBody>
          </p:sp>
          <p:sp>
            <p:nvSpPr>
              <p:cNvPr id="97" name="Line 50"/>
              <p:cNvSpPr>
                <a:spLocks noChangeShapeType="1"/>
              </p:cNvSpPr>
              <p:nvPr/>
            </p:nvSpPr>
            <p:spPr bwMode="auto">
              <a:xfrm>
                <a:off x="2796" y="2616"/>
                <a:ext cx="1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7" name="Group 51"/>
            <p:cNvGrpSpPr>
              <a:grpSpLocks/>
            </p:cNvGrpSpPr>
            <p:nvPr/>
          </p:nvGrpSpPr>
          <p:grpSpPr bwMode="auto">
            <a:xfrm>
              <a:off x="3255324" y="4901252"/>
              <a:ext cx="339725" cy="752475"/>
              <a:chOff x="2760" y="2382"/>
              <a:chExt cx="214" cy="474"/>
            </a:xfrm>
          </p:grpSpPr>
          <p:sp>
            <p:nvSpPr>
              <p:cNvPr id="92" name="Rectangle 52"/>
              <p:cNvSpPr>
                <a:spLocks noChangeArrowheads="1"/>
              </p:cNvSpPr>
              <p:nvPr/>
            </p:nvSpPr>
            <p:spPr bwMode="auto">
              <a:xfrm>
                <a:off x="2769" y="2382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93" name="Rectangle 53"/>
              <p:cNvSpPr>
                <a:spLocks noChangeArrowheads="1"/>
              </p:cNvSpPr>
              <p:nvPr/>
            </p:nvSpPr>
            <p:spPr bwMode="auto">
              <a:xfrm>
                <a:off x="2760" y="2606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94" name="Line 54"/>
              <p:cNvSpPr>
                <a:spLocks noChangeShapeType="1"/>
              </p:cNvSpPr>
              <p:nvPr/>
            </p:nvSpPr>
            <p:spPr bwMode="auto">
              <a:xfrm>
                <a:off x="2796" y="2616"/>
                <a:ext cx="1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8" name="Group 55"/>
            <p:cNvGrpSpPr>
              <a:grpSpLocks/>
            </p:cNvGrpSpPr>
            <p:nvPr/>
          </p:nvGrpSpPr>
          <p:grpSpPr bwMode="auto">
            <a:xfrm>
              <a:off x="5285096" y="4914900"/>
              <a:ext cx="339725" cy="752475"/>
              <a:chOff x="2760" y="2382"/>
              <a:chExt cx="214" cy="474"/>
            </a:xfrm>
          </p:grpSpPr>
          <p:sp>
            <p:nvSpPr>
              <p:cNvPr id="89" name="Rectangle 56"/>
              <p:cNvSpPr>
                <a:spLocks noChangeArrowheads="1"/>
              </p:cNvSpPr>
              <p:nvPr/>
            </p:nvSpPr>
            <p:spPr bwMode="auto">
              <a:xfrm>
                <a:off x="2769" y="2382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90" name="Rectangle 57"/>
              <p:cNvSpPr>
                <a:spLocks noChangeArrowheads="1"/>
              </p:cNvSpPr>
              <p:nvPr/>
            </p:nvSpPr>
            <p:spPr bwMode="auto">
              <a:xfrm>
                <a:off x="2760" y="2606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91" name="Line 58"/>
              <p:cNvSpPr>
                <a:spLocks noChangeShapeType="1"/>
              </p:cNvSpPr>
              <p:nvPr/>
            </p:nvSpPr>
            <p:spPr bwMode="auto">
              <a:xfrm>
                <a:off x="2796" y="2616"/>
                <a:ext cx="1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20" name="Group 119"/>
          <p:cNvGrpSpPr/>
          <p:nvPr/>
        </p:nvGrpSpPr>
        <p:grpSpPr>
          <a:xfrm>
            <a:off x="1261114" y="4014479"/>
            <a:ext cx="5977886" cy="938521"/>
            <a:chOff x="1143000" y="4057650"/>
            <a:chExt cx="5977886" cy="938521"/>
          </a:xfrm>
        </p:grpSpPr>
        <p:sp>
          <p:nvSpPr>
            <p:cNvPr id="101" name="Rectangle 23"/>
            <p:cNvSpPr>
              <a:spLocks noChangeArrowheads="1"/>
            </p:cNvSpPr>
            <p:nvPr/>
          </p:nvSpPr>
          <p:spPr bwMode="auto">
            <a:xfrm>
              <a:off x="1143000" y="4324350"/>
              <a:ext cx="345318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Luas = –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  </a:t>
              </a:r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∫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[(x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3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– x) – 0]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dx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114" name="Rectangle 28"/>
            <p:cNvSpPr>
              <a:spLocks noChangeArrowheads="1"/>
            </p:cNvSpPr>
            <p:nvPr/>
          </p:nvSpPr>
          <p:spPr bwMode="auto">
            <a:xfrm>
              <a:off x="2514600" y="4057650"/>
              <a:ext cx="325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1</a:t>
              </a:r>
            </a:p>
          </p:txBody>
        </p:sp>
        <p:sp>
          <p:nvSpPr>
            <p:cNvPr id="115" name="Rectangle 29"/>
            <p:cNvSpPr>
              <a:spLocks noChangeArrowheads="1"/>
            </p:cNvSpPr>
            <p:nvPr/>
          </p:nvSpPr>
          <p:spPr bwMode="auto">
            <a:xfrm>
              <a:off x="2263775" y="4599296"/>
              <a:ext cx="325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0</a:t>
              </a:r>
            </a:p>
          </p:txBody>
        </p:sp>
        <p:grpSp>
          <p:nvGrpSpPr>
            <p:cNvPr id="103" name="Group 33"/>
            <p:cNvGrpSpPr>
              <a:grpSpLocks/>
            </p:cNvGrpSpPr>
            <p:nvPr/>
          </p:nvGrpSpPr>
          <p:grpSpPr bwMode="auto">
            <a:xfrm>
              <a:off x="5375275" y="4159581"/>
              <a:ext cx="339725" cy="752475"/>
              <a:chOff x="2760" y="2382"/>
              <a:chExt cx="214" cy="474"/>
            </a:xfrm>
          </p:grpSpPr>
          <p:sp>
            <p:nvSpPr>
              <p:cNvPr id="110" name="Rectangle 30"/>
              <p:cNvSpPr>
                <a:spLocks noChangeArrowheads="1"/>
              </p:cNvSpPr>
              <p:nvPr/>
            </p:nvSpPr>
            <p:spPr bwMode="auto">
              <a:xfrm>
                <a:off x="2769" y="2382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111" name="Rectangle 31"/>
              <p:cNvSpPr>
                <a:spLocks noChangeArrowheads="1"/>
              </p:cNvSpPr>
              <p:nvPr/>
            </p:nvSpPr>
            <p:spPr bwMode="auto">
              <a:xfrm>
                <a:off x="2760" y="2606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4</a:t>
                </a:r>
              </a:p>
            </p:txBody>
          </p:sp>
          <p:sp>
            <p:nvSpPr>
              <p:cNvPr id="112" name="Line 32"/>
              <p:cNvSpPr>
                <a:spLocks noChangeShapeType="1"/>
              </p:cNvSpPr>
              <p:nvPr/>
            </p:nvSpPr>
            <p:spPr bwMode="auto">
              <a:xfrm>
                <a:off x="2796" y="2616"/>
                <a:ext cx="1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04" name="Group 34"/>
            <p:cNvGrpSpPr>
              <a:grpSpLocks/>
            </p:cNvGrpSpPr>
            <p:nvPr/>
          </p:nvGrpSpPr>
          <p:grpSpPr bwMode="auto">
            <a:xfrm>
              <a:off x="6158552" y="4191000"/>
              <a:ext cx="339725" cy="752475"/>
              <a:chOff x="2760" y="2382"/>
              <a:chExt cx="214" cy="474"/>
            </a:xfrm>
          </p:grpSpPr>
          <p:sp>
            <p:nvSpPr>
              <p:cNvPr id="107" name="Rectangle 35"/>
              <p:cNvSpPr>
                <a:spLocks noChangeArrowheads="1"/>
              </p:cNvSpPr>
              <p:nvPr/>
            </p:nvSpPr>
            <p:spPr bwMode="auto">
              <a:xfrm>
                <a:off x="2769" y="2382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108" name="Rectangle 36"/>
              <p:cNvSpPr>
                <a:spLocks noChangeArrowheads="1"/>
              </p:cNvSpPr>
              <p:nvPr/>
            </p:nvSpPr>
            <p:spPr bwMode="auto">
              <a:xfrm>
                <a:off x="2760" y="2606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109" name="Line 37"/>
              <p:cNvSpPr>
                <a:spLocks noChangeShapeType="1"/>
              </p:cNvSpPr>
              <p:nvPr/>
            </p:nvSpPr>
            <p:spPr bwMode="auto">
              <a:xfrm>
                <a:off x="2796" y="2616"/>
                <a:ext cx="1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19" name="Group 118"/>
            <p:cNvGrpSpPr/>
            <p:nvPr/>
          </p:nvGrpSpPr>
          <p:grpSpPr>
            <a:xfrm>
              <a:off x="6795448" y="4204648"/>
              <a:ext cx="325438" cy="723900"/>
              <a:chOff x="7315200" y="4076700"/>
              <a:chExt cx="325438" cy="723900"/>
            </a:xfrm>
          </p:grpSpPr>
          <p:sp>
            <p:nvSpPr>
              <p:cNvPr id="105" name="Rectangle 40"/>
              <p:cNvSpPr>
                <a:spLocks noChangeArrowheads="1"/>
              </p:cNvSpPr>
              <p:nvPr/>
            </p:nvSpPr>
            <p:spPr bwMode="auto">
              <a:xfrm>
                <a:off x="7315200" y="4403725"/>
                <a:ext cx="325438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0</a:t>
                </a:r>
              </a:p>
            </p:txBody>
          </p:sp>
          <p:sp>
            <p:nvSpPr>
              <p:cNvPr id="106" name="Rectangle 41"/>
              <p:cNvSpPr>
                <a:spLocks noChangeArrowheads="1"/>
              </p:cNvSpPr>
              <p:nvPr/>
            </p:nvSpPr>
            <p:spPr bwMode="auto">
              <a:xfrm>
                <a:off x="7315200" y="4076700"/>
                <a:ext cx="325438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</p:grpSp>
        <p:sp>
          <p:nvSpPr>
            <p:cNvPr id="118" name="Rectangle 117"/>
            <p:cNvSpPr/>
            <p:nvPr/>
          </p:nvSpPr>
          <p:spPr>
            <a:xfrm>
              <a:off x="4572000" y="4316330"/>
              <a:ext cx="246888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= – 2 [     x</a:t>
              </a:r>
              <a:r>
                <a:rPr lang="en-US" sz="2000" baseline="3000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4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 –     x</a:t>
              </a:r>
              <a:r>
                <a:rPr lang="en-US" sz="2000" baseline="3000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2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]  </a:t>
              </a:r>
              <a:endParaRPr lang="en-US" sz="2000" baseline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 build="p"/>
      <p:bldP spid="8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838200" y="381000"/>
            <a:ext cx="73914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84175" indent="-384175">
              <a:spcAft>
                <a:spcPts val="600"/>
              </a:spcAft>
            </a:pPr>
            <a:r>
              <a:rPr lang="en-US" sz="2000" baseline="0">
                <a:latin typeface="Arial" charset="0"/>
                <a:cs typeface="Times New Roman" charset="0"/>
                <a:sym typeface="Symbol" pitchFamily="18" charset="2"/>
              </a:rPr>
              <a:t>2.	Hitung luas daerah yang dibatasi oleh </a:t>
            </a: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 </a:t>
            </a:r>
            <a:r>
              <a:rPr lang="en-US" sz="2000" baseline="0">
                <a:latin typeface="Arial" charset="0"/>
                <a:cs typeface="Times New Roman" charset="0"/>
                <a:sym typeface="Symbol" pitchFamily="18" charset="2"/>
              </a:rPr>
              <a:t>x = y</a:t>
            </a:r>
            <a:r>
              <a:rPr lang="en-US" sz="2000" baseline="30000">
                <a:latin typeface="Arial" charset="0"/>
                <a:cs typeface="Times New Roman" charset="0"/>
                <a:sym typeface="Symbol" pitchFamily="18" charset="2"/>
              </a:rPr>
              <a:t>2</a:t>
            </a:r>
            <a:r>
              <a:rPr lang="en-US" sz="2000" baseline="0">
                <a:latin typeface="Arial" charset="0"/>
                <a:cs typeface="Times New Roman" charset="0"/>
                <a:sym typeface="Symbol" pitchFamily="18" charset="2"/>
              </a:rPr>
              <a:t> + 1 dan x = 5 </a:t>
            </a:r>
          </a:p>
          <a:p>
            <a:pPr marL="384175" indent="-384175"/>
            <a:r>
              <a:rPr lang="en-US" sz="2000" baseline="0">
                <a:latin typeface="Arial" charset="0"/>
                <a:cs typeface="Times New Roman" charset="0"/>
                <a:sym typeface="Symbol" pitchFamily="18" charset="2"/>
              </a:rPr>
              <a:t>	Jawab: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1981200" y="1219200"/>
            <a:ext cx="4191000" cy="2422525"/>
            <a:chOff x="384" y="1200"/>
            <a:chExt cx="2640" cy="1526"/>
          </a:xfrm>
        </p:grpSpPr>
        <p:sp>
          <p:nvSpPr>
            <p:cNvPr id="53279" name="Text Box 5"/>
            <p:cNvSpPr txBox="1">
              <a:spLocks noChangeAspect="1" noChangeArrowheads="1"/>
            </p:cNvSpPr>
            <p:nvPr/>
          </p:nvSpPr>
          <p:spPr bwMode="auto">
            <a:xfrm>
              <a:off x="2033" y="2208"/>
              <a:ext cx="991" cy="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x = y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+ 1</a:t>
              </a:r>
            </a:p>
          </p:txBody>
        </p:sp>
        <p:sp>
          <p:nvSpPr>
            <p:cNvPr id="53280" name="Line 7"/>
            <p:cNvSpPr>
              <a:spLocks noChangeAspect="1" noChangeShapeType="1"/>
            </p:cNvSpPr>
            <p:nvPr/>
          </p:nvSpPr>
          <p:spPr bwMode="auto">
            <a:xfrm>
              <a:off x="884" y="1295"/>
              <a:ext cx="0" cy="115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281" name="Line 8"/>
            <p:cNvSpPr>
              <a:spLocks noChangeAspect="1" noChangeShapeType="1"/>
            </p:cNvSpPr>
            <p:nvPr/>
          </p:nvSpPr>
          <p:spPr bwMode="auto">
            <a:xfrm>
              <a:off x="639" y="1881"/>
              <a:ext cx="19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282" name="Freeform 9"/>
            <p:cNvSpPr>
              <a:spLocks noChangeAspect="1"/>
            </p:cNvSpPr>
            <p:nvPr/>
          </p:nvSpPr>
          <p:spPr bwMode="auto">
            <a:xfrm>
              <a:off x="1033" y="1515"/>
              <a:ext cx="1478" cy="734"/>
            </a:xfrm>
            <a:custGeom>
              <a:avLst/>
              <a:gdLst>
                <a:gd name="T0" fmla="*/ 930 w 2172"/>
                <a:gd name="T1" fmla="*/ 0 h 1440"/>
                <a:gd name="T2" fmla="*/ 12 w 2172"/>
                <a:gd name="T3" fmla="*/ 187 h 1440"/>
                <a:gd name="T4" fmla="*/ 1006 w 2172"/>
                <a:gd name="T5" fmla="*/ 374 h 1440"/>
                <a:gd name="T6" fmla="*/ 0 60000 65536"/>
                <a:gd name="T7" fmla="*/ 0 60000 65536"/>
                <a:gd name="T8" fmla="*/ 0 60000 65536"/>
                <a:gd name="T9" fmla="*/ 0 w 2172"/>
                <a:gd name="T10" fmla="*/ 0 h 1440"/>
                <a:gd name="T11" fmla="*/ 2172 w 2172"/>
                <a:gd name="T12" fmla="*/ 1440 h 14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2" h="1440">
                  <a:moveTo>
                    <a:pt x="2007" y="0"/>
                  </a:moveTo>
                  <a:cubicBezTo>
                    <a:pt x="1003" y="240"/>
                    <a:pt x="0" y="480"/>
                    <a:pt x="27" y="720"/>
                  </a:cubicBezTo>
                  <a:cubicBezTo>
                    <a:pt x="54" y="960"/>
                    <a:pt x="1113" y="1200"/>
                    <a:pt x="2172" y="144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283" name="Line 10"/>
            <p:cNvSpPr>
              <a:spLocks noChangeAspect="1" noChangeShapeType="1"/>
            </p:cNvSpPr>
            <p:nvPr/>
          </p:nvSpPr>
          <p:spPr bwMode="auto">
            <a:xfrm>
              <a:off x="2120" y="1268"/>
              <a:ext cx="0" cy="12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284" name="Text Box 11"/>
            <p:cNvSpPr txBox="1">
              <a:spLocks noChangeAspect="1" noChangeArrowheads="1"/>
            </p:cNvSpPr>
            <p:nvPr/>
          </p:nvSpPr>
          <p:spPr bwMode="auto">
            <a:xfrm>
              <a:off x="466" y="1839"/>
              <a:ext cx="674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53285" name="Text Box 12"/>
            <p:cNvSpPr txBox="1">
              <a:spLocks noChangeAspect="1" noChangeArrowheads="1"/>
            </p:cNvSpPr>
            <p:nvPr/>
          </p:nvSpPr>
          <p:spPr bwMode="auto">
            <a:xfrm>
              <a:off x="687" y="1840"/>
              <a:ext cx="674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53286" name="Line 13"/>
            <p:cNvSpPr>
              <a:spLocks noChangeAspect="1" noChangeShapeType="1"/>
            </p:cNvSpPr>
            <p:nvPr/>
          </p:nvSpPr>
          <p:spPr bwMode="auto">
            <a:xfrm>
              <a:off x="884" y="1554"/>
              <a:ext cx="123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287" name="Line 14"/>
            <p:cNvSpPr>
              <a:spLocks noChangeAspect="1" noChangeShapeType="1"/>
            </p:cNvSpPr>
            <p:nvPr/>
          </p:nvSpPr>
          <p:spPr bwMode="auto">
            <a:xfrm>
              <a:off x="884" y="2195"/>
              <a:ext cx="123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288" name="Text Box 15"/>
            <p:cNvSpPr txBox="1">
              <a:spLocks noChangeAspect="1" noChangeArrowheads="1"/>
            </p:cNvSpPr>
            <p:nvPr/>
          </p:nvSpPr>
          <p:spPr bwMode="auto">
            <a:xfrm>
              <a:off x="464" y="1416"/>
              <a:ext cx="674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53289" name="Text Box 16"/>
            <p:cNvSpPr txBox="1">
              <a:spLocks noChangeAspect="1" noChangeArrowheads="1"/>
            </p:cNvSpPr>
            <p:nvPr/>
          </p:nvSpPr>
          <p:spPr bwMode="auto">
            <a:xfrm>
              <a:off x="384" y="2059"/>
              <a:ext cx="674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– 2</a:t>
              </a:r>
            </a:p>
          </p:txBody>
        </p:sp>
        <p:sp>
          <p:nvSpPr>
            <p:cNvPr id="53290" name="Text Box 17"/>
            <p:cNvSpPr txBox="1">
              <a:spLocks noChangeAspect="1" noChangeArrowheads="1"/>
            </p:cNvSpPr>
            <p:nvPr/>
          </p:nvSpPr>
          <p:spPr bwMode="auto">
            <a:xfrm>
              <a:off x="1317" y="2236"/>
              <a:ext cx="1123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x = 5</a:t>
              </a:r>
            </a:p>
          </p:txBody>
        </p:sp>
        <p:sp>
          <p:nvSpPr>
            <p:cNvPr id="53291" name="Text Box 18"/>
            <p:cNvSpPr txBox="1">
              <a:spLocks noChangeAspect="1" noChangeArrowheads="1"/>
            </p:cNvSpPr>
            <p:nvPr/>
          </p:nvSpPr>
          <p:spPr bwMode="auto">
            <a:xfrm>
              <a:off x="2062" y="1636"/>
              <a:ext cx="674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</a:p>
          </p:txBody>
        </p:sp>
        <p:sp>
          <p:nvSpPr>
            <p:cNvPr id="53292" name="Text Box 19"/>
            <p:cNvSpPr txBox="1">
              <a:spLocks noChangeAspect="1" noChangeArrowheads="1"/>
            </p:cNvSpPr>
            <p:nvPr/>
          </p:nvSpPr>
          <p:spPr bwMode="auto">
            <a:xfrm>
              <a:off x="639" y="1200"/>
              <a:ext cx="674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Y</a:t>
              </a:r>
            </a:p>
          </p:txBody>
        </p:sp>
        <p:sp>
          <p:nvSpPr>
            <p:cNvPr id="53293" name="Text Box 20"/>
            <p:cNvSpPr txBox="1">
              <a:spLocks noChangeAspect="1" noChangeArrowheads="1"/>
            </p:cNvSpPr>
            <p:nvPr/>
          </p:nvSpPr>
          <p:spPr bwMode="auto">
            <a:xfrm>
              <a:off x="1347" y="1636"/>
              <a:ext cx="919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Luas</a:t>
              </a:r>
            </a:p>
          </p:txBody>
        </p:sp>
      </p:grpSp>
      <p:sp>
        <p:nvSpPr>
          <p:cNvPr id="329750" name="Rectangle 22"/>
          <p:cNvSpPr>
            <a:spLocks noChangeArrowheads="1"/>
          </p:cNvSpPr>
          <p:nvPr/>
        </p:nvSpPr>
        <p:spPr bwMode="auto">
          <a:xfrm>
            <a:off x="1295400" y="3581400"/>
            <a:ext cx="71104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charset="0"/>
                <a:cs typeface="Times New Roman" charset="0"/>
                <a:sym typeface="Symbol" pitchFamily="18" charset="2"/>
              </a:rPr>
              <a:t>Kurva x = y</a:t>
            </a:r>
            <a:r>
              <a:rPr lang="en-US" sz="2000" baseline="30000">
                <a:latin typeface="Arial" charset="0"/>
                <a:cs typeface="Times New Roman" charset="0"/>
                <a:sym typeface="Symbol" pitchFamily="18" charset="2"/>
              </a:rPr>
              <a:t>2</a:t>
            </a:r>
            <a:r>
              <a:rPr lang="en-US" sz="2000" baseline="0">
                <a:latin typeface="Arial" charset="0"/>
                <a:cs typeface="Times New Roman" charset="0"/>
                <a:sym typeface="Symbol" pitchFamily="18" charset="2"/>
              </a:rPr>
              <a:t> + 1 dan x = 5  berpotongan di (5, 2) dan (5, – 2)</a:t>
            </a:r>
            <a:r>
              <a:rPr lang="en-US" sz="2000" baseline="0">
                <a:latin typeface="Arial" charset="0"/>
                <a:cs typeface="Arial" charset="0"/>
                <a:sym typeface="Symbol" pitchFamily="18" charset="2"/>
              </a:rPr>
              <a:t> 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1295400" y="4113581"/>
            <a:ext cx="3238387" cy="1009650"/>
            <a:chOff x="1143000" y="4391025"/>
            <a:chExt cx="3238387" cy="1009650"/>
          </a:xfrm>
        </p:grpSpPr>
        <p:sp>
          <p:nvSpPr>
            <p:cNvPr id="53265" name="Rectangle 24"/>
            <p:cNvSpPr>
              <a:spLocks noChangeArrowheads="1"/>
            </p:cNvSpPr>
            <p:nvPr/>
          </p:nvSpPr>
          <p:spPr bwMode="auto">
            <a:xfrm>
              <a:off x="1143000" y="4695825"/>
              <a:ext cx="323838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Luas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=  2 </a:t>
              </a:r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∫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[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5 – (y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+ 1)]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dy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53275" name="Rectangle 29"/>
            <p:cNvSpPr>
              <a:spLocks noChangeArrowheads="1"/>
            </p:cNvSpPr>
            <p:nvPr/>
          </p:nvSpPr>
          <p:spPr bwMode="auto">
            <a:xfrm>
              <a:off x="2363788" y="4391025"/>
              <a:ext cx="325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</a:p>
          </p:txBody>
        </p:sp>
        <p:sp>
          <p:nvSpPr>
            <p:cNvPr id="53276" name="Rectangle 30"/>
            <p:cNvSpPr>
              <a:spLocks noChangeArrowheads="1"/>
            </p:cNvSpPr>
            <p:nvPr/>
          </p:nvSpPr>
          <p:spPr bwMode="auto">
            <a:xfrm>
              <a:off x="2209800" y="5003800"/>
              <a:ext cx="325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0</a:t>
              </a: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4026085" y="5263262"/>
            <a:ext cx="1425390" cy="752475"/>
            <a:chOff x="3962400" y="5396552"/>
            <a:chExt cx="1425390" cy="752475"/>
          </a:xfrm>
        </p:grpSpPr>
        <p:sp>
          <p:nvSpPr>
            <p:cNvPr id="53256" name="Rectangle 42"/>
            <p:cNvSpPr>
              <a:spLocks noChangeArrowheads="1"/>
            </p:cNvSpPr>
            <p:nvPr/>
          </p:nvSpPr>
          <p:spPr bwMode="auto">
            <a:xfrm>
              <a:off x="3962400" y="5548952"/>
              <a:ext cx="142539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 2 (8 –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)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53257" name="Group 43"/>
            <p:cNvGrpSpPr>
              <a:grpSpLocks/>
            </p:cNvGrpSpPr>
            <p:nvPr/>
          </p:nvGrpSpPr>
          <p:grpSpPr bwMode="auto">
            <a:xfrm>
              <a:off x="4904427" y="5396552"/>
              <a:ext cx="339725" cy="752475"/>
              <a:chOff x="2760" y="2382"/>
              <a:chExt cx="214" cy="474"/>
            </a:xfrm>
          </p:grpSpPr>
          <p:sp>
            <p:nvSpPr>
              <p:cNvPr id="53262" name="Rectangle 44"/>
              <p:cNvSpPr>
                <a:spLocks noChangeArrowheads="1"/>
              </p:cNvSpPr>
              <p:nvPr/>
            </p:nvSpPr>
            <p:spPr bwMode="auto">
              <a:xfrm>
                <a:off x="2769" y="2382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8</a:t>
                </a:r>
              </a:p>
            </p:txBody>
          </p:sp>
          <p:sp>
            <p:nvSpPr>
              <p:cNvPr id="53263" name="Rectangle 45"/>
              <p:cNvSpPr>
                <a:spLocks noChangeArrowheads="1"/>
              </p:cNvSpPr>
              <p:nvPr/>
            </p:nvSpPr>
            <p:spPr bwMode="auto">
              <a:xfrm>
                <a:off x="2760" y="2606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</a:p>
            </p:txBody>
          </p:sp>
          <p:sp>
            <p:nvSpPr>
              <p:cNvPr id="53264" name="Line 46"/>
              <p:cNvSpPr>
                <a:spLocks noChangeShapeType="1"/>
              </p:cNvSpPr>
              <p:nvPr/>
            </p:nvSpPr>
            <p:spPr bwMode="auto">
              <a:xfrm>
                <a:off x="2796" y="2616"/>
                <a:ext cx="1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47" name="Slide Number Placeholder 4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pSp>
        <p:nvGrpSpPr>
          <p:cNvPr id="58" name="Group 57"/>
          <p:cNvGrpSpPr/>
          <p:nvPr/>
        </p:nvGrpSpPr>
        <p:grpSpPr>
          <a:xfrm>
            <a:off x="4495800" y="4114860"/>
            <a:ext cx="1989647" cy="1009650"/>
            <a:chOff x="4260088" y="4392304"/>
            <a:chExt cx="1989647" cy="1009650"/>
          </a:xfrm>
        </p:grpSpPr>
        <p:sp>
          <p:nvSpPr>
            <p:cNvPr id="49" name="Rectangle 29"/>
            <p:cNvSpPr>
              <a:spLocks noChangeArrowheads="1"/>
            </p:cNvSpPr>
            <p:nvPr/>
          </p:nvSpPr>
          <p:spPr bwMode="auto">
            <a:xfrm>
              <a:off x="4725988" y="4392304"/>
              <a:ext cx="325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</a:p>
          </p:txBody>
        </p:sp>
        <p:sp>
          <p:nvSpPr>
            <p:cNvPr id="50" name="Rectangle 30"/>
            <p:cNvSpPr>
              <a:spLocks noChangeArrowheads="1"/>
            </p:cNvSpPr>
            <p:nvPr/>
          </p:nvSpPr>
          <p:spPr bwMode="auto">
            <a:xfrm>
              <a:off x="4572000" y="5005079"/>
              <a:ext cx="325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0</a:t>
              </a: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4260088" y="4683682"/>
              <a:ext cx="198964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=  2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charset="0"/>
                  <a:sym typeface="Symbol" pitchFamily="18" charset="2"/>
                </a:rPr>
                <a:t>∫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 (4 – y</a:t>
              </a:r>
              <a:r>
                <a:rPr lang="en-US" sz="2000" baseline="3000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) dy</a:t>
              </a:r>
              <a:endParaRPr lang="en-US" sz="2000" baseline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2008360" y="5249614"/>
            <a:ext cx="2092153" cy="766123"/>
            <a:chOff x="1967085" y="5382904"/>
            <a:chExt cx="2092153" cy="766123"/>
          </a:xfrm>
        </p:grpSpPr>
        <p:grpSp>
          <p:nvGrpSpPr>
            <p:cNvPr id="53267" name="Group 35"/>
            <p:cNvGrpSpPr>
              <a:grpSpLocks/>
            </p:cNvGrpSpPr>
            <p:nvPr/>
          </p:nvGrpSpPr>
          <p:grpSpPr bwMode="auto">
            <a:xfrm>
              <a:off x="3124200" y="5396552"/>
              <a:ext cx="339725" cy="752475"/>
              <a:chOff x="2760" y="2382"/>
              <a:chExt cx="214" cy="474"/>
            </a:xfrm>
          </p:grpSpPr>
          <p:sp>
            <p:nvSpPr>
              <p:cNvPr id="53271" name="Rectangle 36"/>
              <p:cNvSpPr>
                <a:spLocks noChangeArrowheads="1"/>
              </p:cNvSpPr>
              <p:nvPr/>
            </p:nvSpPr>
            <p:spPr bwMode="auto">
              <a:xfrm>
                <a:off x="2769" y="2382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53272" name="Rectangle 37"/>
              <p:cNvSpPr>
                <a:spLocks noChangeArrowheads="1"/>
              </p:cNvSpPr>
              <p:nvPr/>
            </p:nvSpPr>
            <p:spPr bwMode="auto">
              <a:xfrm>
                <a:off x="2760" y="2606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</a:p>
            </p:txBody>
          </p:sp>
          <p:sp>
            <p:nvSpPr>
              <p:cNvPr id="53273" name="Line 38"/>
              <p:cNvSpPr>
                <a:spLocks noChangeShapeType="1"/>
              </p:cNvSpPr>
              <p:nvPr/>
            </p:nvSpPr>
            <p:spPr bwMode="auto">
              <a:xfrm>
                <a:off x="2796" y="2616"/>
                <a:ext cx="1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3268" name="Group 41"/>
            <p:cNvGrpSpPr>
              <a:grpSpLocks/>
            </p:cNvGrpSpPr>
            <p:nvPr/>
          </p:nvGrpSpPr>
          <p:grpSpPr bwMode="auto">
            <a:xfrm>
              <a:off x="3733800" y="5382904"/>
              <a:ext cx="325438" cy="723900"/>
              <a:chOff x="4668" y="1254"/>
              <a:chExt cx="205" cy="456"/>
            </a:xfrm>
          </p:grpSpPr>
          <p:sp>
            <p:nvSpPr>
              <p:cNvPr id="53269" name="Rectangle 39"/>
              <p:cNvSpPr>
                <a:spLocks noChangeArrowheads="1"/>
              </p:cNvSpPr>
              <p:nvPr/>
            </p:nvSpPr>
            <p:spPr bwMode="auto">
              <a:xfrm>
                <a:off x="4668" y="146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0</a:t>
                </a:r>
              </a:p>
            </p:txBody>
          </p:sp>
          <p:sp>
            <p:nvSpPr>
              <p:cNvPr id="53270" name="Rectangle 40"/>
              <p:cNvSpPr>
                <a:spLocks noChangeArrowheads="1"/>
              </p:cNvSpPr>
              <p:nvPr/>
            </p:nvSpPr>
            <p:spPr bwMode="auto">
              <a:xfrm>
                <a:off x="4668" y="1254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</p:grpSp>
        <p:sp>
          <p:nvSpPr>
            <p:cNvPr id="52" name="Rectangle 51"/>
            <p:cNvSpPr/>
            <p:nvPr/>
          </p:nvSpPr>
          <p:spPr>
            <a:xfrm>
              <a:off x="1967085" y="5543490"/>
              <a:ext cx="200728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= 2 [ 4y –     y</a:t>
              </a:r>
              <a:r>
                <a:rPr lang="en-US" sz="2000" baseline="3000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3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] </a:t>
              </a:r>
              <a:endParaRPr lang="en-US" sz="2000" baseline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5377131" y="5259139"/>
            <a:ext cx="947469" cy="752475"/>
            <a:chOff x="5335856" y="5392429"/>
            <a:chExt cx="947469" cy="752475"/>
          </a:xfrm>
        </p:grpSpPr>
        <p:grpSp>
          <p:nvGrpSpPr>
            <p:cNvPr id="53258" name="Group 47"/>
            <p:cNvGrpSpPr>
              <a:grpSpLocks/>
            </p:cNvGrpSpPr>
            <p:nvPr/>
          </p:nvGrpSpPr>
          <p:grpSpPr bwMode="auto">
            <a:xfrm>
              <a:off x="5943600" y="5392429"/>
              <a:ext cx="339725" cy="752475"/>
              <a:chOff x="2760" y="2382"/>
              <a:chExt cx="214" cy="474"/>
            </a:xfrm>
          </p:grpSpPr>
          <p:sp>
            <p:nvSpPr>
              <p:cNvPr id="53259" name="Rectangle 48"/>
              <p:cNvSpPr>
                <a:spLocks noChangeArrowheads="1"/>
              </p:cNvSpPr>
              <p:nvPr/>
            </p:nvSpPr>
            <p:spPr bwMode="auto">
              <a:xfrm>
                <a:off x="2769" y="2382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53260" name="Rectangle 49"/>
              <p:cNvSpPr>
                <a:spLocks noChangeArrowheads="1"/>
              </p:cNvSpPr>
              <p:nvPr/>
            </p:nvSpPr>
            <p:spPr bwMode="auto">
              <a:xfrm>
                <a:off x="2760" y="2606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</a:p>
            </p:txBody>
          </p:sp>
          <p:sp>
            <p:nvSpPr>
              <p:cNvPr id="53261" name="Line 50"/>
              <p:cNvSpPr>
                <a:spLocks noChangeShapeType="1"/>
              </p:cNvSpPr>
              <p:nvPr/>
            </p:nvSpPr>
            <p:spPr bwMode="auto">
              <a:xfrm>
                <a:off x="2796" y="2616"/>
                <a:ext cx="1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3" name="Rectangle 52"/>
            <p:cNvSpPr/>
            <p:nvPr/>
          </p:nvSpPr>
          <p:spPr>
            <a:xfrm>
              <a:off x="5335856" y="5554640"/>
              <a:ext cx="76014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= 10 </a:t>
              </a:r>
              <a:endParaRPr lang="en-US" sz="2000" baseline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2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29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329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31" grpId="0" build="p"/>
      <p:bldP spid="3297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30538" y="376535"/>
            <a:ext cx="3048000" cy="461665"/>
          </a:xfrm>
          <a:noFill/>
          <a:ln>
            <a:noFill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LATIHAN</a:t>
            </a:r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1473363" y="1066800"/>
            <a:ext cx="45464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Hitung luas daerah yang dibatasi oleh </a:t>
            </a:r>
          </a:p>
        </p:txBody>
      </p:sp>
      <p:sp>
        <p:nvSpPr>
          <p:cNvPr id="330756" name="Rectangle 4"/>
          <p:cNvSpPr>
            <a:spLocks noChangeArrowheads="1"/>
          </p:cNvSpPr>
          <p:nvPr/>
        </p:nvSpPr>
        <p:spPr bwMode="auto">
          <a:xfrm>
            <a:off x="1441116" y="1524000"/>
            <a:ext cx="3886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1. y = x</a:t>
            </a:r>
            <a:r>
              <a:rPr lang="en-US" sz="2000" baseline="30000">
                <a:latin typeface="Arial" pitchFamily="34" charset="0"/>
                <a:cs typeface="Arial" pitchFamily="34" charset="0"/>
                <a:sym typeface="Symbol" pitchFamily="18" charset="2"/>
              </a:rPr>
              <a:t>3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, y = 0, x = 1, dan x = 3 </a:t>
            </a:r>
          </a:p>
        </p:txBody>
      </p:sp>
      <p:sp>
        <p:nvSpPr>
          <p:cNvPr id="330757" name="Rectangle 5"/>
          <p:cNvSpPr>
            <a:spLocks noChangeArrowheads="1"/>
          </p:cNvSpPr>
          <p:nvPr/>
        </p:nvSpPr>
        <p:spPr bwMode="auto">
          <a:xfrm>
            <a:off x="1441116" y="2057400"/>
            <a:ext cx="30219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2. y = 2 – x</a:t>
            </a:r>
            <a:r>
              <a:rPr lang="en-US" sz="2000" baseline="30000"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 dan y = – x 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441116" y="2566988"/>
            <a:ext cx="2524125" cy="400050"/>
            <a:chOff x="576" y="1665"/>
            <a:chExt cx="1590" cy="252"/>
          </a:xfrm>
        </p:grpSpPr>
        <p:sp>
          <p:nvSpPr>
            <p:cNvPr id="54284" name="Rectangle 7"/>
            <p:cNvSpPr>
              <a:spLocks noChangeArrowheads="1"/>
            </p:cNvSpPr>
            <p:nvPr/>
          </p:nvSpPr>
          <p:spPr bwMode="auto">
            <a:xfrm>
              <a:off x="576" y="1665"/>
              <a:ext cx="159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3. y = 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dan y = 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</a:p>
          </p:txBody>
        </p:sp>
        <p:sp>
          <p:nvSpPr>
            <p:cNvPr id="54285" name="Line 8"/>
            <p:cNvSpPr>
              <a:spLocks noChangeShapeType="1"/>
            </p:cNvSpPr>
            <p:nvPr/>
          </p:nvSpPr>
          <p:spPr bwMode="auto">
            <a:xfrm>
              <a:off x="1893" y="1704"/>
              <a:ext cx="11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30762" name="Rectangle 10"/>
          <p:cNvSpPr>
            <a:spLocks noChangeArrowheads="1"/>
          </p:cNvSpPr>
          <p:nvPr/>
        </p:nvSpPr>
        <p:spPr bwMode="auto">
          <a:xfrm>
            <a:off x="1441116" y="3110492"/>
            <a:ext cx="381707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4. y + x</a:t>
            </a:r>
            <a:r>
              <a:rPr lang="en-US" sz="2000" baseline="30000"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 = 6 dan y + 2x – 3 = 0 </a:t>
            </a:r>
          </a:p>
        </p:txBody>
      </p:sp>
      <p:sp>
        <p:nvSpPr>
          <p:cNvPr id="330763" name="Rectangle 11"/>
          <p:cNvSpPr>
            <a:spLocks noChangeArrowheads="1"/>
          </p:cNvSpPr>
          <p:nvPr/>
        </p:nvSpPr>
        <p:spPr bwMode="auto">
          <a:xfrm>
            <a:off x="1422066" y="3701042"/>
            <a:ext cx="459773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5. y – x = 6, y – x</a:t>
            </a:r>
            <a:r>
              <a:rPr lang="en-US" sz="2000" baseline="30000">
                <a:latin typeface="Arial" pitchFamily="34" charset="0"/>
                <a:cs typeface="Arial" pitchFamily="34" charset="0"/>
                <a:sym typeface="Symbol" pitchFamily="18" charset="2"/>
              </a:rPr>
              <a:t>3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 = 0, dan 2y + x = 0 </a:t>
            </a:r>
          </a:p>
        </p:txBody>
      </p:sp>
      <p:sp>
        <p:nvSpPr>
          <p:cNvPr id="330764" name="Rectangle 12"/>
          <p:cNvSpPr>
            <a:spLocks noChangeArrowheads="1"/>
          </p:cNvSpPr>
          <p:nvPr/>
        </p:nvSpPr>
        <p:spPr bwMode="auto">
          <a:xfrm>
            <a:off x="1422066" y="4267140"/>
            <a:ext cx="30524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6. 2y</a:t>
            </a:r>
            <a:r>
              <a:rPr lang="en-US" sz="2000" baseline="30000"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 = x + 4 dan x = y</a:t>
            </a:r>
            <a:r>
              <a:rPr lang="en-US" sz="2000" baseline="30000"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</a:p>
        </p:txBody>
      </p:sp>
      <p:sp>
        <p:nvSpPr>
          <p:cNvPr id="330765" name="Rectangle 13"/>
          <p:cNvSpPr>
            <a:spLocks noChangeArrowheads="1"/>
          </p:cNvSpPr>
          <p:nvPr/>
        </p:nvSpPr>
        <p:spPr bwMode="auto">
          <a:xfrm>
            <a:off x="1422066" y="4800540"/>
            <a:ext cx="30219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7. x = 4y – y</a:t>
            </a:r>
            <a:r>
              <a:rPr lang="en-US" sz="2000" baseline="30000">
                <a:latin typeface="Arial" pitchFamily="34" charset="0"/>
                <a:cs typeface="Arial" pitchFamily="34" charset="0"/>
                <a:sym typeface="Symbol" pitchFamily="18" charset="2"/>
              </a:rPr>
              <a:t>3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  dan x = 0 </a:t>
            </a:r>
          </a:p>
        </p:txBody>
      </p:sp>
      <p:sp>
        <p:nvSpPr>
          <p:cNvPr id="330766" name="Rectangle 14"/>
          <p:cNvSpPr>
            <a:spLocks noChangeArrowheads="1"/>
          </p:cNvSpPr>
          <p:nvPr/>
        </p:nvSpPr>
        <p:spPr bwMode="auto">
          <a:xfrm>
            <a:off x="1422066" y="5314890"/>
            <a:ext cx="33778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8. y</a:t>
            </a:r>
            <a:r>
              <a:rPr lang="en-US" sz="2000" baseline="30000"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 = 2x – 2 dan y = x – 5 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30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30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330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330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330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330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330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2000"/>
                                        <p:tgtEl>
                                          <p:spTgt spid="330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2000"/>
                                        <p:tgtEl>
                                          <p:spTgt spid="330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54" grpId="0"/>
      <p:bldP spid="330755" grpId="0"/>
      <p:bldP spid="330756" grpId="0"/>
      <p:bldP spid="330757" grpId="0"/>
      <p:bldP spid="330762" grpId="0"/>
      <p:bldP spid="330763" grpId="0"/>
      <p:bldP spid="330764" grpId="0"/>
      <p:bldP spid="330765" grpId="0"/>
      <p:bldP spid="3307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31788"/>
            <a:ext cx="4648200" cy="461665"/>
          </a:xfr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VOLUME BENDA PUTAR </a:t>
            </a:r>
          </a:p>
        </p:txBody>
      </p:sp>
      <p:sp>
        <p:nvSpPr>
          <p:cNvPr id="333827" name="Rectangle 3"/>
          <p:cNvSpPr>
            <a:spLocks noChangeArrowheads="1"/>
          </p:cNvSpPr>
          <p:nvPr/>
        </p:nvSpPr>
        <p:spPr bwMode="auto">
          <a:xfrm>
            <a:off x="928048" y="1312863"/>
            <a:ext cx="3276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charset="0"/>
                <a:cs typeface="Times New Roman" charset="0"/>
                <a:sym typeface="Symbol" pitchFamily="18" charset="2"/>
              </a:rPr>
              <a:t>Pengertian Benda Putar </a:t>
            </a:r>
          </a:p>
        </p:txBody>
      </p:sp>
      <p:sp>
        <p:nvSpPr>
          <p:cNvPr id="333828" name="Rectangle 4"/>
          <p:cNvSpPr>
            <a:spLocks noChangeArrowheads="1"/>
          </p:cNvSpPr>
          <p:nvPr/>
        </p:nvSpPr>
        <p:spPr bwMode="auto">
          <a:xfrm>
            <a:off x="914400" y="1922463"/>
            <a:ext cx="7315200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000" baseline="0">
                <a:latin typeface="Arial" charset="0"/>
                <a:cs typeface="Times New Roman" charset="0"/>
                <a:sym typeface="Symbol" pitchFamily="18" charset="2"/>
              </a:rPr>
              <a:t>Benda putar terbentuk oleh perputaran suatu luasan bidang terhadap sebuah garis sebidang yang disebut sumbu </a:t>
            </a: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putar.</a:t>
            </a:r>
          </a:p>
          <a:p>
            <a:pPr>
              <a:spcAft>
                <a:spcPts val="1800"/>
              </a:spcAft>
            </a:pP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Sumbu </a:t>
            </a:r>
            <a:r>
              <a:rPr lang="en-US" sz="2000" baseline="0">
                <a:latin typeface="Arial" charset="0"/>
                <a:cs typeface="Times New Roman" charset="0"/>
                <a:sym typeface="Symbol" pitchFamily="18" charset="2"/>
              </a:rPr>
              <a:t>putar dapat menyinggung keliling luasan bidang, atau tidak memotong luasan tersebut sama </a:t>
            </a: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sekali.</a:t>
            </a:r>
          </a:p>
          <a:p>
            <a:pPr>
              <a:spcAft>
                <a:spcPts val="1800"/>
              </a:spcAft>
            </a:pP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Penentuan </a:t>
            </a:r>
            <a:r>
              <a:rPr lang="en-US" sz="2000" baseline="0">
                <a:latin typeface="Arial" charset="0"/>
                <a:cs typeface="Times New Roman" charset="0"/>
                <a:sym typeface="Symbol" pitchFamily="18" charset="2"/>
              </a:rPr>
              <a:t>volume benda putar dapat dihitung dengan dua metode, yaitu </a:t>
            </a:r>
            <a:r>
              <a:rPr lang="en-US" sz="2000" baseline="0">
                <a:solidFill>
                  <a:srgbClr val="FFFF00"/>
                </a:solidFill>
                <a:latin typeface="Arial" charset="0"/>
                <a:cs typeface="Times New Roman" charset="0"/>
                <a:sym typeface="Symbol" pitchFamily="18" charset="2"/>
              </a:rPr>
              <a:t>metode cakram (disc)</a:t>
            </a:r>
            <a:r>
              <a:rPr lang="en-US" sz="2000" baseline="0">
                <a:latin typeface="Arial" charset="0"/>
                <a:cs typeface="Times New Roman" charset="0"/>
                <a:sym typeface="Symbol" pitchFamily="18" charset="2"/>
              </a:rPr>
              <a:t> dan metode </a:t>
            </a:r>
            <a:r>
              <a:rPr lang="en-US" sz="2000" baseline="0">
                <a:solidFill>
                  <a:srgbClr val="FFFF00"/>
                </a:solidFill>
                <a:latin typeface="Arial" charset="0"/>
                <a:cs typeface="Times New Roman" charset="0"/>
                <a:sym typeface="Symbol" pitchFamily="18" charset="2"/>
              </a:rPr>
              <a:t>kulit (shell)</a:t>
            </a:r>
            <a:r>
              <a:rPr lang="en-US" sz="2000" baseline="0">
                <a:latin typeface="Arial" charset="0"/>
                <a:cs typeface="Times New Roman" charset="0"/>
                <a:sym typeface="Symbol" pitchFamily="18" charset="2"/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33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33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333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3338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3338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826" grpId="0"/>
      <p:bldP spid="333827" grpId="0"/>
      <p:bldP spid="33382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5" name="Rectangle 3"/>
          <p:cNvSpPr>
            <a:spLocks noChangeArrowheads="1"/>
          </p:cNvSpPr>
          <p:nvPr/>
        </p:nvSpPr>
        <p:spPr bwMode="auto">
          <a:xfrm>
            <a:off x="920782" y="762000"/>
            <a:ext cx="33746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Sumbu </a:t>
            </a:r>
            <a:r>
              <a:rPr lang="en-US" sz="2000" baseline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putar </a:t>
            </a:r>
            <a:r>
              <a:rPr lang="en-US" sz="2000" baseline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pada sumbu X</a:t>
            </a:r>
            <a:endParaRPr lang="en-US" sz="2000" baseline="0">
              <a:solidFill>
                <a:srgbClr val="FFFF00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655637" y="1295400"/>
            <a:ext cx="3459163" cy="1817687"/>
            <a:chOff x="672" y="720"/>
            <a:chExt cx="2179" cy="1145"/>
          </a:xfrm>
        </p:grpSpPr>
        <p:sp>
          <p:nvSpPr>
            <p:cNvPr id="57386" name="Oval 7"/>
            <p:cNvSpPr>
              <a:spLocks noChangeAspect="1" noChangeArrowheads="1"/>
            </p:cNvSpPr>
            <p:nvPr/>
          </p:nvSpPr>
          <p:spPr bwMode="auto">
            <a:xfrm>
              <a:off x="2640" y="1536"/>
              <a:ext cx="104" cy="182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87" name="Line 9"/>
            <p:cNvSpPr>
              <a:spLocks noChangeAspect="1" noChangeShapeType="1"/>
            </p:cNvSpPr>
            <p:nvPr/>
          </p:nvSpPr>
          <p:spPr bwMode="auto">
            <a:xfrm flipV="1">
              <a:off x="2736" y="1571"/>
              <a:ext cx="0" cy="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88" name="Line 10"/>
            <p:cNvSpPr>
              <a:spLocks noChangeAspect="1" noChangeShapeType="1"/>
            </p:cNvSpPr>
            <p:nvPr/>
          </p:nvSpPr>
          <p:spPr bwMode="auto">
            <a:xfrm>
              <a:off x="1061" y="785"/>
              <a:ext cx="0" cy="9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89" name="Line 11"/>
            <p:cNvSpPr>
              <a:spLocks noChangeAspect="1" noChangeShapeType="1"/>
            </p:cNvSpPr>
            <p:nvPr/>
          </p:nvSpPr>
          <p:spPr bwMode="auto">
            <a:xfrm>
              <a:off x="877" y="1616"/>
              <a:ext cx="183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90" name="Freeform 12"/>
            <p:cNvSpPr>
              <a:spLocks noChangeAspect="1"/>
            </p:cNvSpPr>
            <p:nvPr/>
          </p:nvSpPr>
          <p:spPr bwMode="auto">
            <a:xfrm>
              <a:off x="1357" y="801"/>
              <a:ext cx="1190" cy="401"/>
            </a:xfrm>
            <a:custGeom>
              <a:avLst/>
              <a:gdLst>
                <a:gd name="T0" fmla="*/ 0 w 2145"/>
                <a:gd name="T1" fmla="*/ 95 h 870"/>
                <a:gd name="T2" fmla="*/ 153 w 2145"/>
                <a:gd name="T3" fmla="*/ 172 h 870"/>
                <a:gd name="T4" fmla="*/ 406 w 2145"/>
                <a:gd name="T5" fmla="*/ 19 h 870"/>
                <a:gd name="T6" fmla="*/ 660 w 2145"/>
                <a:gd name="T7" fmla="*/ 57 h 87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45"/>
                <a:gd name="T13" fmla="*/ 0 h 870"/>
                <a:gd name="T14" fmla="*/ 2145 w 2145"/>
                <a:gd name="T15" fmla="*/ 870 h 87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45" h="870">
                  <a:moveTo>
                    <a:pt x="0" y="450"/>
                  </a:moveTo>
                  <a:cubicBezTo>
                    <a:pt x="137" y="660"/>
                    <a:pt x="275" y="870"/>
                    <a:pt x="495" y="810"/>
                  </a:cubicBezTo>
                  <a:cubicBezTo>
                    <a:pt x="715" y="750"/>
                    <a:pt x="1045" y="180"/>
                    <a:pt x="1320" y="90"/>
                  </a:cubicBezTo>
                  <a:cubicBezTo>
                    <a:pt x="1595" y="0"/>
                    <a:pt x="1870" y="135"/>
                    <a:pt x="2145" y="27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91" name="Line 13"/>
            <p:cNvSpPr>
              <a:spLocks noChangeAspect="1" noChangeShapeType="1"/>
            </p:cNvSpPr>
            <p:nvPr/>
          </p:nvSpPr>
          <p:spPr bwMode="auto">
            <a:xfrm>
              <a:off x="1460" y="1160"/>
              <a:ext cx="1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92" name="Line 14"/>
            <p:cNvSpPr>
              <a:spLocks noChangeAspect="1" noChangeShapeType="1"/>
            </p:cNvSpPr>
            <p:nvPr/>
          </p:nvSpPr>
          <p:spPr bwMode="auto">
            <a:xfrm>
              <a:off x="2398" y="916"/>
              <a:ext cx="1" cy="69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93" name="Text Box 15"/>
            <p:cNvSpPr txBox="1">
              <a:spLocks noChangeAspect="1" noChangeArrowheads="1"/>
            </p:cNvSpPr>
            <p:nvPr/>
          </p:nvSpPr>
          <p:spPr bwMode="auto">
            <a:xfrm>
              <a:off x="960" y="752"/>
              <a:ext cx="916" cy="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y = f(x)</a:t>
              </a:r>
            </a:p>
          </p:txBody>
        </p:sp>
        <p:sp>
          <p:nvSpPr>
            <p:cNvPr id="57394" name="Text Box 16"/>
            <p:cNvSpPr txBox="1">
              <a:spLocks noChangeAspect="1" noChangeArrowheads="1"/>
            </p:cNvSpPr>
            <p:nvPr/>
          </p:nvSpPr>
          <p:spPr bwMode="auto">
            <a:xfrm>
              <a:off x="2263" y="1382"/>
              <a:ext cx="588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</a:p>
          </p:txBody>
        </p:sp>
        <p:sp>
          <p:nvSpPr>
            <p:cNvPr id="57395" name="Text Box 17"/>
            <p:cNvSpPr txBox="1">
              <a:spLocks noChangeAspect="1" noChangeArrowheads="1"/>
            </p:cNvSpPr>
            <p:nvPr/>
          </p:nvSpPr>
          <p:spPr bwMode="auto">
            <a:xfrm>
              <a:off x="2112" y="1625"/>
              <a:ext cx="588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  <p:sp>
          <p:nvSpPr>
            <p:cNvPr id="57396" name="Text Box 18"/>
            <p:cNvSpPr txBox="1">
              <a:spLocks noChangeAspect="1" noChangeArrowheads="1"/>
            </p:cNvSpPr>
            <p:nvPr/>
          </p:nvSpPr>
          <p:spPr bwMode="auto">
            <a:xfrm>
              <a:off x="1185" y="1625"/>
              <a:ext cx="589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  <p:sp>
          <p:nvSpPr>
            <p:cNvPr id="57397" name="Text Box 19"/>
            <p:cNvSpPr txBox="1">
              <a:spLocks noChangeAspect="1" noChangeArrowheads="1"/>
            </p:cNvSpPr>
            <p:nvPr/>
          </p:nvSpPr>
          <p:spPr bwMode="auto">
            <a:xfrm>
              <a:off x="672" y="720"/>
              <a:ext cx="588" cy="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Y</a:t>
              </a:r>
            </a:p>
          </p:txBody>
        </p:sp>
        <p:sp>
          <p:nvSpPr>
            <p:cNvPr id="57398" name="Text Box 20"/>
            <p:cNvSpPr txBox="1">
              <a:spLocks noChangeAspect="1" noChangeArrowheads="1"/>
            </p:cNvSpPr>
            <p:nvPr/>
          </p:nvSpPr>
          <p:spPr bwMode="auto">
            <a:xfrm>
              <a:off x="1326" y="1152"/>
              <a:ext cx="1214" cy="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Volume </a:t>
              </a:r>
            </a:p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benda putar</a:t>
              </a:r>
            </a:p>
          </p:txBody>
        </p:sp>
      </p:grpSp>
      <p:grpSp>
        <p:nvGrpSpPr>
          <p:cNvPr id="3" name="Group 40"/>
          <p:cNvGrpSpPr>
            <a:grpSpLocks/>
          </p:cNvGrpSpPr>
          <p:nvPr/>
        </p:nvGrpSpPr>
        <p:grpSpPr bwMode="auto">
          <a:xfrm>
            <a:off x="533400" y="3938588"/>
            <a:ext cx="3505200" cy="2000250"/>
            <a:chOff x="672" y="2100"/>
            <a:chExt cx="2208" cy="1260"/>
          </a:xfrm>
        </p:grpSpPr>
        <p:sp>
          <p:nvSpPr>
            <p:cNvPr id="57372" name="Line 25"/>
            <p:cNvSpPr>
              <a:spLocks noChangeAspect="1" noChangeShapeType="1"/>
            </p:cNvSpPr>
            <p:nvPr/>
          </p:nvSpPr>
          <p:spPr bwMode="auto">
            <a:xfrm rot="16200000" flipV="1">
              <a:off x="1008" y="2118"/>
              <a:ext cx="0" cy="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7373" name="Group 39"/>
            <p:cNvGrpSpPr>
              <a:grpSpLocks/>
            </p:cNvGrpSpPr>
            <p:nvPr/>
          </p:nvGrpSpPr>
          <p:grpSpPr bwMode="auto">
            <a:xfrm>
              <a:off x="672" y="2100"/>
              <a:ext cx="2208" cy="1260"/>
              <a:chOff x="672" y="2100"/>
              <a:chExt cx="2208" cy="1260"/>
            </a:xfrm>
          </p:grpSpPr>
          <p:sp>
            <p:nvSpPr>
              <p:cNvPr id="57374" name="Oval 23"/>
              <p:cNvSpPr>
                <a:spLocks noChangeAspect="1" noChangeArrowheads="1"/>
              </p:cNvSpPr>
              <p:nvPr/>
            </p:nvSpPr>
            <p:spPr bwMode="auto">
              <a:xfrm rot="-5400000">
                <a:off x="1008" y="2114"/>
                <a:ext cx="106" cy="177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7375" name="Line 26"/>
              <p:cNvSpPr>
                <a:spLocks noChangeAspect="1" noChangeShapeType="1"/>
              </p:cNvSpPr>
              <p:nvPr/>
            </p:nvSpPr>
            <p:spPr bwMode="auto">
              <a:xfrm>
                <a:off x="1058" y="2218"/>
                <a:ext cx="1" cy="114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7376" name="Line 27"/>
              <p:cNvSpPr>
                <a:spLocks noChangeAspect="1" noChangeShapeType="1"/>
              </p:cNvSpPr>
              <p:nvPr/>
            </p:nvSpPr>
            <p:spPr bwMode="auto">
              <a:xfrm>
                <a:off x="918" y="3279"/>
                <a:ext cx="1632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7377" name="Line 28"/>
              <p:cNvSpPr>
                <a:spLocks noChangeAspect="1" noChangeShapeType="1"/>
              </p:cNvSpPr>
              <p:nvPr/>
            </p:nvSpPr>
            <p:spPr bwMode="auto">
              <a:xfrm rot="-5400000">
                <a:off x="1383" y="2715"/>
                <a:ext cx="0" cy="6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7378" name="Line 29"/>
              <p:cNvSpPr>
                <a:spLocks noChangeAspect="1" noChangeShapeType="1"/>
              </p:cNvSpPr>
              <p:nvPr/>
            </p:nvSpPr>
            <p:spPr bwMode="auto">
              <a:xfrm rot="-5400000">
                <a:off x="1577" y="1986"/>
                <a:ext cx="1" cy="105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7379" name="Text Box 30"/>
              <p:cNvSpPr txBox="1">
                <a:spLocks noChangeAspect="1" noChangeArrowheads="1"/>
              </p:cNvSpPr>
              <p:nvPr/>
            </p:nvSpPr>
            <p:spPr bwMode="auto">
              <a:xfrm>
                <a:off x="1964" y="2100"/>
                <a:ext cx="916" cy="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x =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g(y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)</a:t>
                </a:r>
              </a:p>
            </p:txBody>
          </p:sp>
          <p:sp>
            <p:nvSpPr>
              <p:cNvPr id="57380" name="Text Box 31"/>
              <p:cNvSpPr txBox="1">
                <a:spLocks noChangeAspect="1" noChangeArrowheads="1"/>
              </p:cNvSpPr>
              <p:nvPr/>
            </p:nvSpPr>
            <p:spPr bwMode="auto">
              <a:xfrm>
                <a:off x="1997" y="2997"/>
                <a:ext cx="588" cy="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X</a:t>
                </a:r>
              </a:p>
            </p:txBody>
          </p:sp>
          <p:sp>
            <p:nvSpPr>
              <p:cNvPr id="57381" name="Text Box 32"/>
              <p:cNvSpPr txBox="1">
                <a:spLocks noChangeAspect="1" noChangeArrowheads="1"/>
              </p:cNvSpPr>
              <p:nvPr/>
            </p:nvSpPr>
            <p:spPr bwMode="auto">
              <a:xfrm>
                <a:off x="676" y="2449"/>
                <a:ext cx="587" cy="2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d</a:t>
                </a:r>
              </a:p>
            </p:txBody>
          </p:sp>
          <p:sp>
            <p:nvSpPr>
              <p:cNvPr id="57382" name="Text Box 33"/>
              <p:cNvSpPr txBox="1">
                <a:spLocks noChangeAspect="1" noChangeArrowheads="1"/>
              </p:cNvSpPr>
              <p:nvPr/>
            </p:nvSpPr>
            <p:spPr bwMode="auto">
              <a:xfrm>
                <a:off x="672" y="2892"/>
                <a:ext cx="589" cy="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c</a:t>
                </a:r>
              </a:p>
            </p:txBody>
          </p:sp>
          <p:sp>
            <p:nvSpPr>
              <p:cNvPr id="57383" name="Text Box 34"/>
              <p:cNvSpPr txBox="1">
                <a:spLocks noChangeAspect="1" noChangeArrowheads="1"/>
              </p:cNvSpPr>
              <p:nvPr/>
            </p:nvSpPr>
            <p:spPr bwMode="auto">
              <a:xfrm>
                <a:off x="676" y="2221"/>
                <a:ext cx="587" cy="3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Y</a:t>
                </a:r>
              </a:p>
            </p:txBody>
          </p:sp>
          <p:sp>
            <p:nvSpPr>
              <p:cNvPr id="57384" name="Freeform 35"/>
              <p:cNvSpPr>
                <a:spLocks noChangeAspect="1"/>
              </p:cNvSpPr>
              <p:nvPr/>
            </p:nvSpPr>
            <p:spPr bwMode="auto">
              <a:xfrm>
                <a:off x="1470" y="2353"/>
                <a:ext cx="864" cy="846"/>
              </a:xfrm>
              <a:custGeom>
                <a:avLst/>
                <a:gdLst>
                  <a:gd name="T0" fmla="*/ 0 w 1485"/>
                  <a:gd name="T1" fmla="*/ 568 h 1260"/>
                  <a:gd name="T2" fmla="*/ 223 w 1485"/>
                  <a:gd name="T3" fmla="*/ 406 h 1260"/>
                  <a:gd name="T4" fmla="*/ 391 w 1485"/>
                  <a:gd name="T5" fmla="*/ 81 h 1260"/>
                  <a:gd name="T6" fmla="*/ 503 w 1485"/>
                  <a:gd name="T7" fmla="*/ 0 h 12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85"/>
                  <a:gd name="T13" fmla="*/ 0 h 1260"/>
                  <a:gd name="T14" fmla="*/ 1485 w 1485"/>
                  <a:gd name="T15" fmla="*/ 1260 h 12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85" h="1260">
                    <a:moveTo>
                      <a:pt x="0" y="1260"/>
                    </a:moveTo>
                    <a:cubicBezTo>
                      <a:pt x="234" y="1170"/>
                      <a:pt x="468" y="1080"/>
                      <a:pt x="660" y="900"/>
                    </a:cubicBezTo>
                    <a:cubicBezTo>
                      <a:pt x="852" y="720"/>
                      <a:pt x="1017" y="330"/>
                      <a:pt x="1155" y="180"/>
                    </a:cubicBezTo>
                    <a:cubicBezTo>
                      <a:pt x="1293" y="30"/>
                      <a:pt x="1389" y="15"/>
                      <a:pt x="1485" y="0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7385" name="Text Box 36"/>
              <p:cNvSpPr txBox="1">
                <a:spLocks noChangeAspect="1" noChangeArrowheads="1"/>
              </p:cNvSpPr>
              <p:nvPr/>
            </p:nvSpPr>
            <p:spPr bwMode="auto">
              <a:xfrm>
                <a:off x="953" y="2554"/>
                <a:ext cx="1214" cy="4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Volume ben-</a:t>
                </a:r>
              </a:p>
              <a:p>
                <a:pPr algn="ctr" eaLnBrk="0" hangingPunct="0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da putar</a:t>
                </a:r>
              </a:p>
            </p:txBody>
          </p:sp>
        </p:grpSp>
      </p:grpSp>
      <p:sp>
        <p:nvSpPr>
          <p:cNvPr id="335916" name="Rectangle 44"/>
          <p:cNvSpPr>
            <a:spLocks noChangeArrowheads="1"/>
          </p:cNvSpPr>
          <p:nvPr/>
        </p:nvSpPr>
        <p:spPr bwMode="auto">
          <a:xfrm>
            <a:off x="4114800" y="1295400"/>
            <a:ext cx="4648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Dibatasi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kurva y = f(x) dan sumbu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X, dengan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sumbu putar sumbu X </a:t>
            </a:r>
          </a:p>
        </p:txBody>
      </p:sp>
      <p:sp>
        <p:nvSpPr>
          <p:cNvPr id="335925" name="Rectangle 53"/>
          <p:cNvSpPr>
            <a:spLocks noChangeArrowheads="1"/>
          </p:cNvSpPr>
          <p:nvPr/>
        </p:nvSpPr>
        <p:spPr bwMode="auto">
          <a:xfrm>
            <a:off x="4163704" y="3886200"/>
            <a:ext cx="4572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Dibatasi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kurva x = g(y) dan sumbu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Y dengan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sumbu putar sumbu Y</a:t>
            </a:r>
          </a:p>
        </p:txBody>
      </p:sp>
      <p:grpSp>
        <p:nvGrpSpPr>
          <p:cNvPr id="58" name="Group 57"/>
          <p:cNvGrpSpPr/>
          <p:nvPr/>
        </p:nvGrpSpPr>
        <p:grpSpPr>
          <a:xfrm>
            <a:off x="5029200" y="2133600"/>
            <a:ext cx="1737360" cy="966788"/>
            <a:chOff x="5176198" y="2362200"/>
            <a:chExt cx="1737360" cy="966788"/>
          </a:xfrm>
        </p:grpSpPr>
        <p:sp>
          <p:nvSpPr>
            <p:cNvPr id="57363" name="Rectangle 54"/>
            <p:cNvSpPr>
              <a:spLocks noChangeArrowheads="1"/>
            </p:cNvSpPr>
            <p:nvPr/>
          </p:nvSpPr>
          <p:spPr bwMode="auto">
            <a:xfrm>
              <a:off x="5176198" y="2362200"/>
              <a:ext cx="1737360" cy="9667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65" name="Rectangle 45"/>
            <p:cNvSpPr>
              <a:spLocks noChangeArrowheads="1"/>
            </p:cNvSpPr>
            <p:nvPr/>
          </p:nvSpPr>
          <p:spPr bwMode="auto">
            <a:xfrm>
              <a:off x="5286375" y="2638853"/>
              <a:ext cx="156324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V =  </a:t>
              </a:r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∫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y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dx</a:t>
              </a:r>
            </a:p>
          </p:txBody>
        </p:sp>
        <p:sp>
          <p:nvSpPr>
            <p:cNvPr id="57368" name="Rectangle 50"/>
            <p:cNvSpPr>
              <a:spLocks noChangeArrowheads="1"/>
            </p:cNvSpPr>
            <p:nvPr/>
          </p:nvSpPr>
          <p:spPr bwMode="auto">
            <a:xfrm>
              <a:off x="6019800" y="2362200"/>
              <a:ext cx="339725" cy="397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b</a:t>
              </a:r>
            </a:p>
          </p:txBody>
        </p:sp>
        <p:sp>
          <p:nvSpPr>
            <p:cNvPr id="57369" name="Rectangle 51"/>
            <p:cNvSpPr>
              <a:spLocks noChangeArrowheads="1"/>
            </p:cNvSpPr>
            <p:nvPr/>
          </p:nvSpPr>
          <p:spPr bwMode="auto">
            <a:xfrm>
              <a:off x="5860410" y="2887640"/>
              <a:ext cx="325438" cy="397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a</a:t>
              </a: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5196840" y="4800600"/>
            <a:ext cx="1737360" cy="966788"/>
            <a:chOff x="5181600" y="4814248"/>
            <a:chExt cx="1737360" cy="966788"/>
          </a:xfrm>
          <a:noFill/>
        </p:grpSpPr>
        <p:sp>
          <p:nvSpPr>
            <p:cNvPr id="57354" name="Rectangle 65"/>
            <p:cNvSpPr>
              <a:spLocks noChangeArrowheads="1"/>
            </p:cNvSpPr>
            <p:nvPr/>
          </p:nvSpPr>
          <p:spPr bwMode="auto">
            <a:xfrm>
              <a:off x="5181600" y="4814248"/>
              <a:ext cx="1737360" cy="966788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56" name="Rectangle 58"/>
            <p:cNvSpPr>
              <a:spLocks noChangeArrowheads="1"/>
            </p:cNvSpPr>
            <p:nvPr/>
          </p:nvSpPr>
          <p:spPr bwMode="auto">
            <a:xfrm>
              <a:off x="5305425" y="5134403"/>
              <a:ext cx="1563248" cy="40011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V =  </a:t>
              </a:r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∫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x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dy</a:t>
              </a:r>
            </a:p>
          </p:txBody>
        </p:sp>
        <p:sp>
          <p:nvSpPr>
            <p:cNvPr id="57359" name="Rectangle 63"/>
            <p:cNvSpPr>
              <a:spLocks noChangeArrowheads="1"/>
            </p:cNvSpPr>
            <p:nvPr/>
          </p:nvSpPr>
          <p:spPr bwMode="auto">
            <a:xfrm>
              <a:off x="6033448" y="4857750"/>
              <a:ext cx="339725" cy="39737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</a:t>
              </a:r>
            </a:p>
          </p:txBody>
        </p:sp>
        <p:sp>
          <p:nvSpPr>
            <p:cNvPr id="57360" name="Rectangle 64"/>
            <p:cNvSpPr>
              <a:spLocks noChangeArrowheads="1"/>
            </p:cNvSpPr>
            <p:nvPr/>
          </p:nvSpPr>
          <p:spPr bwMode="auto">
            <a:xfrm>
              <a:off x="5853752" y="5369256"/>
              <a:ext cx="312906" cy="40011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c</a:t>
              </a:r>
            </a:p>
          </p:txBody>
        </p:sp>
      </p:grpSp>
      <p:sp>
        <p:nvSpPr>
          <p:cNvPr id="56" name="Slide Number Placeholder 5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3048000" y="228600"/>
            <a:ext cx="30356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baseline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Times New Roman" charset="0"/>
                <a:sym typeface="Symbol" pitchFamily="18" charset="2"/>
              </a:rPr>
              <a:t>METODE CAKRAM </a:t>
            </a: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Rectangle 3"/>
          <p:cNvSpPr>
            <a:spLocks noChangeArrowheads="1"/>
          </p:cNvSpPr>
          <p:nvPr/>
        </p:nvSpPr>
        <p:spPr bwMode="auto">
          <a:xfrm>
            <a:off x="914400" y="3352800"/>
            <a:ext cx="33700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Sumbu </a:t>
            </a:r>
            <a:r>
              <a:rPr lang="en-US" sz="2000" baseline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putar </a:t>
            </a:r>
            <a:r>
              <a:rPr lang="en-US" sz="2000" baseline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pada sumbu Y</a:t>
            </a:r>
            <a:endParaRPr lang="en-US" sz="2000" baseline="0">
              <a:solidFill>
                <a:srgbClr val="FFFF00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35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335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2000"/>
                                        <p:tgtEl>
                                          <p:spTgt spid="335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75" grpId="0"/>
      <p:bldP spid="335916" grpId="0"/>
      <p:bldP spid="335925" grpId="0"/>
      <p:bldP spid="48" grpId="0"/>
      <p:bldP spid="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D463C6-4F0B-4E58-8CB4-DB61DC28680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13942" y="381000"/>
            <a:ext cx="63129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Sumbu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putar </a:t>
            </a:r>
            <a:r>
              <a:rPr lang="en-US" sz="2000" u="sng" baseline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bukan</a:t>
            </a:r>
            <a:r>
              <a:rPr lang="en-US" sz="2000" baseline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pada sumbu X tetapi pada  y = yp</a:t>
            </a:r>
            <a:endParaRPr lang="en-US" sz="2000" baseline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350837" y="990600"/>
            <a:ext cx="3459163" cy="1924110"/>
            <a:chOff x="350837" y="990600"/>
            <a:chExt cx="3459163" cy="1924110"/>
          </a:xfrm>
        </p:grpSpPr>
        <p:grpSp>
          <p:nvGrpSpPr>
            <p:cNvPr id="6" name="Group 41"/>
            <p:cNvGrpSpPr>
              <a:grpSpLocks/>
            </p:cNvGrpSpPr>
            <p:nvPr/>
          </p:nvGrpSpPr>
          <p:grpSpPr bwMode="auto">
            <a:xfrm>
              <a:off x="350837" y="990600"/>
              <a:ext cx="3459163" cy="1862137"/>
              <a:chOff x="672" y="720"/>
              <a:chExt cx="2179" cy="1173"/>
            </a:xfrm>
          </p:grpSpPr>
          <p:sp>
            <p:nvSpPr>
              <p:cNvPr id="7" name="Oval 7"/>
              <p:cNvSpPr>
                <a:spLocks noChangeAspect="1" noChangeArrowheads="1"/>
              </p:cNvSpPr>
              <p:nvPr/>
            </p:nvSpPr>
            <p:spPr bwMode="auto">
              <a:xfrm>
                <a:off x="2083" y="1711"/>
                <a:ext cx="104" cy="18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" name="Line 9"/>
              <p:cNvSpPr>
                <a:spLocks noChangeAspect="1" noChangeShapeType="1"/>
              </p:cNvSpPr>
              <p:nvPr/>
            </p:nvSpPr>
            <p:spPr bwMode="auto">
              <a:xfrm flipV="1">
                <a:off x="2187" y="1763"/>
                <a:ext cx="0" cy="6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" name="Line 10"/>
              <p:cNvSpPr>
                <a:spLocks noChangeAspect="1" noChangeShapeType="1"/>
              </p:cNvSpPr>
              <p:nvPr/>
            </p:nvSpPr>
            <p:spPr bwMode="auto">
              <a:xfrm>
                <a:off x="1061" y="785"/>
                <a:ext cx="0" cy="109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" name="Line 11"/>
              <p:cNvSpPr>
                <a:spLocks noChangeAspect="1" noChangeShapeType="1"/>
              </p:cNvSpPr>
              <p:nvPr/>
            </p:nvSpPr>
            <p:spPr bwMode="auto">
              <a:xfrm>
                <a:off x="877" y="1616"/>
                <a:ext cx="1831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" name="Freeform 12"/>
              <p:cNvSpPr>
                <a:spLocks noChangeAspect="1"/>
              </p:cNvSpPr>
              <p:nvPr/>
            </p:nvSpPr>
            <p:spPr bwMode="auto">
              <a:xfrm>
                <a:off x="1357" y="801"/>
                <a:ext cx="1190" cy="401"/>
              </a:xfrm>
              <a:custGeom>
                <a:avLst/>
                <a:gdLst>
                  <a:gd name="T0" fmla="*/ 0 w 2145"/>
                  <a:gd name="T1" fmla="*/ 95 h 870"/>
                  <a:gd name="T2" fmla="*/ 153 w 2145"/>
                  <a:gd name="T3" fmla="*/ 172 h 870"/>
                  <a:gd name="T4" fmla="*/ 406 w 2145"/>
                  <a:gd name="T5" fmla="*/ 19 h 870"/>
                  <a:gd name="T6" fmla="*/ 660 w 2145"/>
                  <a:gd name="T7" fmla="*/ 57 h 87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45"/>
                  <a:gd name="T13" fmla="*/ 0 h 870"/>
                  <a:gd name="T14" fmla="*/ 2145 w 2145"/>
                  <a:gd name="T15" fmla="*/ 870 h 87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45" h="870">
                    <a:moveTo>
                      <a:pt x="0" y="450"/>
                    </a:moveTo>
                    <a:cubicBezTo>
                      <a:pt x="137" y="660"/>
                      <a:pt x="275" y="870"/>
                      <a:pt x="495" y="810"/>
                    </a:cubicBezTo>
                    <a:cubicBezTo>
                      <a:pt x="715" y="750"/>
                      <a:pt x="1045" y="180"/>
                      <a:pt x="1320" y="90"/>
                    </a:cubicBezTo>
                    <a:cubicBezTo>
                      <a:pt x="1595" y="0"/>
                      <a:pt x="1870" y="135"/>
                      <a:pt x="2145" y="270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" name="Line 13"/>
              <p:cNvSpPr>
                <a:spLocks noChangeAspect="1" noChangeShapeType="1"/>
              </p:cNvSpPr>
              <p:nvPr/>
            </p:nvSpPr>
            <p:spPr bwMode="auto">
              <a:xfrm>
                <a:off x="1460" y="1160"/>
                <a:ext cx="1" cy="45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" name="Line 14"/>
              <p:cNvSpPr>
                <a:spLocks noChangeAspect="1" noChangeShapeType="1"/>
              </p:cNvSpPr>
              <p:nvPr/>
            </p:nvSpPr>
            <p:spPr bwMode="auto">
              <a:xfrm>
                <a:off x="2398" y="916"/>
                <a:ext cx="1" cy="69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Text Box 15"/>
              <p:cNvSpPr txBox="1">
                <a:spLocks noChangeAspect="1" noChangeArrowheads="1"/>
              </p:cNvSpPr>
              <p:nvPr/>
            </p:nvSpPr>
            <p:spPr bwMode="auto">
              <a:xfrm>
                <a:off x="960" y="752"/>
                <a:ext cx="916" cy="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y = f(x)</a:t>
                </a:r>
              </a:p>
            </p:txBody>
          </p:sp>
          <p:sp>
            <p:nvSpPr>
              <p:cNvPr id="15" name="Text Box 16"/>
              <p:cNvSpPr txBox="1">
                <a:spLocks noChangeAspect="1" noChangeArrowheads="1"/>
              </p:cNvSpPr>
              <p:nvPr/>
            </p:nvSpPr>
            <p:spPr bwMode="auto">
              <a:xfrm>
                <a:off x="2263" y="1382"/>
                <a:ext cx="588" cy="3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X</a:t>
                </a:r>
              </a:p>
            </p:txBody>
          </p:sp>
          <p:sp>
            <p:nvSpPr>
              <p:cNvPr id="16" name="Text Box 17"/>
              <p:cNvSpPr txBox="1">
                <a:spLocks noChangeAspect="1" noChangeArrowheads="1"/>
              </p:cNvSpPr>
              <p:nvPr/>
            </p:nvSpPr>
            <p:spPr bwMode="auto">
              <a:xfrm>
                <a:off x="2112" y="1575"/>
                <a:ext cx="588" cy="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b</a:t>
                </a:r>
              </a:p>
            </p:txBody>
          </p:sp>
          <p:sp>
            <p:nvSpPr>
              <p:cNvPr id="17" name="Text Box 18"/>
              <p:cNvSpPr txBox="1">
                <a:spLocks noChangeAspect="1" noChangeArrowheads="1"/>
              </p:cNvSpPr>
              <p:nvPr/>
            </p:nvSpPr>
            <p:spPr bwMode="auto">
              <a:xfrm>
                <a:off x="1185" y="1567"/>
                <a:ext cx="589" cy="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a</a:t>
                </a:r>
              </a:p>
            </p:txBody>
          </p:sp>
          <p:sp>
            <p:nvSpPr>
              <p:cNvPr id="18" name="Text Box 19"/>
              <p:cNvSpPr txBox="1">
                <a:spLocks noChangeAspect="1" noChangeArrowheads="1"/>
              </p:cNvSpPr>
              <p:nvPr/>
            </p:nvSpPr>
            <p:spPr bwMode="auto">
              <a:xfrm>
                <a:off x="672" y="720"/>
                <a:ext cx="588" cy="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Y</a:t>
                </a:r>
              </a:p>
            </p:txBody>
          </p:sp>
          <p:sp>
            <p:nvSpPr>
              <p:cNvPr id="19" name="Text Box 20"/>
              <p:cNvSpPr txBox="1">
                <a:spLocks noChangeAspect="1" noChangeArrowheads="1"/>
              </p:cNvSpPr>
              <p:nvPr/>
            </p:nvSpPr>
            <p:spPr bwMode="auto">
              <a:xfrm>
                <a:off x="1326" y="1152"/>
                <a:ext cx="1214" cy="5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Volume </a:t>
                </a:r>
              </a:p>
              <a:p>
                <a:pPr algn="ctr" eaLnBrk="0" hangingPunct="0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benda putar</a:t>
                </a:r>
              </a:p>
            </p:txBody>
          </p:sp>
        </p:grpSp>
        <p:cxnSp>
          <p:nvCxnSpPr>
            <p:cNvPr id="21" name="Straight Connector 20"/>
            <p:cNvCxnSpPr/>
            <p:nvPr/>
          </p:nvCxnSpPr>
          <p:spPr bwMode="auto">
            <a:xfrm>
              <a:off x="762000" y="2733426"/>
              <a:ext cx="25908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" name="Rectangle 21"/>
            <p:cNvSpPr/>
            <p:nvPr/>
          </p:nvSpPr>
          <p:spPr>
            <a:xfrm>
              <a:off x="3352800" y="2514600"/>
              <a:ext cx="45557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yp</a:t>
              </a:r>
              <a:endParaRPr lang="en-US" sz="2000" baseline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343400" y="938212"/>
            <a:ext cx="2397983" cy="966788"/>
            <a:chOff x="5176198" y="2362200"/>
            <a:chExt cx="2397983" cy="966788"/>
          </a:xfrm>
        </p:grpSpPr>
        <p:sp>
          <p:nvSpPr>
            <p:cNvPr id="25" name="Rectangle 54"/>
            <p:cNvSpPr>
              <a:spLocks noChangeArrowheads="1"/>
            </p:cNvSpPr>
            <p:nvPr/>
          </p:nvSpPr>
          <p:spPr bwMode="auto">
            <a:xfrm>
              <a:off x="5176198" y="2362200"/>
              <a:ext cx="2362200" cy="9667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ectangle 45"/>
            <p:cNvSpPr>
              <a:spLocks noChangeArrowheads="1"/>
            </p:cNvSpPr>
            <p:nvPr/>
          </p:nvSpPr>
          <p:spPr bwMode="auto">
            <a:xfrm>
              <a:off x="5286375" y="2638853"/>
              <a:ext cx="22878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V =  </a:t>
              </a:r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∫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(y – yp)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dx</a:t>
              </a:r>
            </a:p>
          </p:txBody>
        </p:sp>
        <p:sp>
          <p:nvSpPr>
            <p:cNvPr id="27" name="Rectangle 50"/>
            <p:cNvSpPr>
              <a:spLocks noChangeArrowheads="1"/>
            </p:cNvSpPr>
            <p:nvPr/>
          </p:nvSpPr>
          <p:spPr bwMode="auto">
            <a:xfrm>
              <a:off x="6019800" y="2362200"/>
              <a:ext cx="339725" cy="397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b</a:t>
              </a:r>
            </a:p>
          </p:txBody>
        </p:sp>
        <p:sp>
          <p:nvSpPr>
            <p:cNvPr id="28" name="Rectangle 51"/>
            <p:cNvSpPr>
              <a:spLocks noChangeArrowheads="1"/>
            </p:cNvSpPr>
            <p:nvPr/>
          </p:nvSpPr>
          <p:spPr bwMode="auto">
            <a:xfrm>
              <a:off x="5860410" y="2887640"/>
              <a:ext cx="325438" cy="397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a</a:t>
              </a:r>
            </a:p>
          </p:txBody>
        </p:sp>
      </p:grpSp>
      <p:sp>
        <p:nvSpPr>
          <p:cNvPr id="30" name="Rectangle 29"/>
          <p:cNvSpPr/>
          <p:nvPr/>
        </p:nvSpPr>
        <p:spPr>
          <a:xfrm>
            <a:off x="6934200" y="1044714"/>
            <a:ext cx="1676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untuk yp di bawah kurva</a:t>
            </a:r>
            <a:endParaRPr lang="en-US" sz="2000" baseline="0">
              <a:solidFill>
                <a:srgbClr val="FFFFFF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934200" y="2133600"/>
            <a:ext cx="1676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untuk yp di atas kurva</a:t>
            </a:r>
            <a:endParaRPr lang="en-US" sz="2000" baseline="0">
              <a:solidFill>
                <a:srgbClr val="FFFFFF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4343400" y="2005012"/>
            <a:ext cx="2397983" cy="966788"/>
            <a:chOff x="5176198" y="2362200"/>
            <a:chExt cx="2397983" cy="966788"/>
          </a:xfrm>
        </p:grpSpPr>
        <p:sp>
          <p:nvSpPr>
            <p:cNvPr id="33" name="Rectangle 54"/>
            <p:cNvSpPr>
              <a:spLocks noChangeArrowheads="1"/>
            </p:cNvSpPr>
            <p:nvPr/>
          </p:nvSpPr>
          <p:spPr bwMode="auto">
            <a:xfrm>
              <a:off x="5176198" y="2362200"/>
              <a:ext cx="2362200" cy="9667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Rectangle 45"/>
            <p:cNvSpPr>
              <a:spLocks noChangeArrowheads="1"/>
            </p:cNvSpPr>
            <p:nvPr/>
          </p:nvSpPr>
          <p:spPr bwMode="auto">
            <a:xfrm>
              <a:off x="5286375" y="2638853"/>
              <a:ext cx="22878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V =  </a:t>
              </a:r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∫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(yp – y)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dx</a:t>
              </a:r>
            </a:p>
          </p:txBody>
        </p:sp>
        <p:sp>
          <p:nvSpPr>
            <p:cNvPr id="35" name="Rectangle 50"/>
            <p:cNvSpPr>
              <a:spLocks noChangeArrowheads="1"/>
            </p:cNvSpPr>
            <p:nvPr/>
          </p:nvSpPr>
          <p:spPr bwMode="auto">
            <a:xfrm>
              <a:off x="6019800" y="2362200"/>
              <a:ext cx="339725" cy="397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b</a:t>
              </a:r>
            </a:p>
          </p:txBody>
        </p:sp>
        <p:sp>
          <p:nvSpPr>
            <p:cNvPr id="36" name="Rectangle 51"/>
            <p:cNvSpPr>
              <a:spLocks noChangeArrowheads="1"/>
            </p:cNvSpPr>
            <p:nvPr/>
          </p:nvSpPr>
          <p:spPr bwMode="auto">
            <a:xfrm>
              <a:off x="5860410" y="2887640"/>
              <a:ext cx="325438" cy="397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a</a:t>
              </a: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533400" y="3581400"/>
            <a:ext cx="3505200" cy="2438400"/>
            <a:chOff x="533400" y="3581400"/>
            <a:chExt cx="3505200" cy="2438400"/>
          </a:xfrm>
        </p:grpSpPr>
        <p:grpSp>
          <p:nvGrpSpPr>
            <p:cNvPr id="37" name="Group 40"/>
            <p:cNvGrpSpPr>
              <a:grpSpLocks/>
            </p:cNvGrpSpPr>
            <p:nvPr/>
          </p:nvGrpSpPr>
          <p:grpSpPr bwMode="auto">
            <a:xfrm>
              <a:off x="533400" y="3938588"/>
              <a:ext cx="3505200" cy="2000250"/>
              <a:chOff x="672" y="2100"/>
              <a:chExt cx="2208" cy="1260"/>
            </a:xfrm>
          </p:grpSpPr>
          <p:sp>
            <p:nvSpPr>
              <p:cNvPr id="38" name="Line 25"/>
              <p:cNvSpPr>
                <a:spLocks noChangeAspect="1" noChangeShapeType="1"/>
              </p:cNvSpPr>
              <p:nvPr/>
            </p:nvSpPr>
            <p:spPr bwMode="auto">
              <a:xfrm rot="16200000" flipV="1">
                <a:off x="877" y="2118"/>
                <a:ext cx="0" cy="6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9" name="Group 39"/>
              <p:cNvGrpSpPr>
                <a:grpSpLocks/>
              </p:cNvGrpSpPr>
              <p:nvPr/>
            </p:nvGrpSpPr>
            <p:grpSpPr bwMode="auto">
              <a:xfrm>
                <a:off x="672" y="2100"/>
                <a:ext cx="2208" cy="1260"/>
                <a:chOff x="672" y="2100"/>
                <a:chExt cx="2208" cy="1260"/>
              </a:xfrm>
            </p:grpSpPr>
            <p:sp>
              <p:nvSpPr>
                <p:cNvPr id="40" name="Oval 23"/>
                <p:cNvSpPr>
                  <a:spLocks noChangeAspect="1" noChangeArrowheads="1"/>
                </p:cNvSpPr>
                <p:nvPr/>
              </p:nvSpPr>
              <p:spPr bwMode="auto">
                <a:xfrm rot="16200000">
                  <a:off x="818" y="2114"/>
                  <a:ext cx="106" cy="177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1" name="Line 26"/>
                <p:cNvSpPr>
                  <a:spLocks noChangeAspect="1" noChangeShapeType="1"/>
                </p:cNvSpPr>
                <p:nvPr/>
              </p:nvSpPr>
              <p:spPr bwMode="auto">
                <a:xfrm>
                  <a:off x="1058" y="2218"/>
                  <a:ext cx="1" cy="114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2" name="Line 27"/>
                <p:cNvSpPr>
                  <a:spLocks noChangeAspect="1" noChangeShapeType="1"/>
                </p:cNvSpPr>
                <p:nvPr/>
              </p:nvSpPr>
              <p:spPr bwMode="auto">
                <a:xfrm>
                  <a:off x="730" y="3279"/>
                  <a:ext cx="1843" cy="1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3" name="Line 28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1383" y="2715"/>
                  <a:ext cx="0" cy="66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4" name="Line 29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1577" y="1986"/>
                  <a:ext cx="1" cy="1055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5" name="Text Box 3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964" y="2100"/>
                  <a:ext cx="916" cy="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x = </a:t>
                  </a:r>
                  <a:r>
                    <a:rPr lang="en-US" sz="2000" baseline="0" smtClean="0">
                      <a:latin typeface="Arial" pitchFamily="34" charset="0"/>
                      <a:cs typeface="Arial" pitchFamily="34" charset="0"/>
                    </a:rPr>
                    <a:t>g(y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)</a:t>
                  </a:r>
                </a:p>
              </p:txBody>
            </p:sp>
            <p:sp>
              <p:nvSpPr>
                <p:cNvPr id="46" name="Text Box 3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997" y="2997"/>
                  <a:ext cx="588" cy="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X</a:t>
                  </a:r>
                </a:p>
              </p:txBody>
            </p:sp>
            <p:sp>
              <p:nvSpPr>
                <p:cNvPr id="47" name="Text Box 32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676" y="2449"/>
                  <a:ext cx="587" cy="2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d</a:t>
                  </a:r>
                </a:p>
              </p:txBody>
            </p:sp>
            <p:sp>
              <p:nvSpPr>
                <p:cNvPr id="48" name="Text Box 3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672" y="2892"/>
                  <a:ext cx="589" cy="24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c</a:t>
                  </a:r>
                </a:p>
              </p:txBody>
            </p:sp>
            <p:sp>
              <p:nvSpPr>
                <p:cNvPr id="49" name="Text Box 3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864" y="2115"/>
                  <a:ext cx="587" cy="3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Y</a:t>
                  </a:r>
                </a:p>
              </p:txBody>
            </p:sp>
            <p:sp>
              <p:nvSpPr>
                <p:cNvPr id="50" name="Freeform 35"/>
                <p:cNvSpPr>
                  <a:spLocks noChangeAspect="1"/>
                </p:cNvSpPr>
                <p:nvPr/>
              </p:nvSpPr>
              <p:spPr bwMode="auto">
                <a:xfrm>
                  <a:off x="1470" y="2353"/>
                  <a:ext cx="864" cy="846"/>
                </a:xfrm>
                <a:custGeom>
                  <a:avLst/>
                  <a:gdLst>
                    <a:gd name="T0" fmla="*/ 0 w 1485"/>
                    <a:gd name="T1" fmla="*/ 568 h 1260"/>
                    <a:gd name="T2" fmla="*/ 223 w 1485"/>
                    <a:gd name="T3" fmla="*/ 406 h 1260"/>
                    <a:gd name="T4" fmla="*/ 391 w 1485"/>
                    <a:gd name="T5" fmla="*/ 81 h 1260"/>
                    <a:gd name="T6" fmla="*/ 503 w 1485"/>
                    <a:gd name="T7" fmla="*/ 0 h 12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485"/>
                    <a:gd name="T13" fmla="*/ 0 h 1260"/>
                    <a:gd name="T14" fmla="*/ 1485 w 1485"/>
                    <a:gd name="T15" fmla="*/ 1260 h 12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485" h="1260">
                      <a:moveTo>
                        <a:pt x="0" y="1260"/>
                      </a:moveTo>
                      <a:cubicBezTo>
                        <a:pt x="234" y="1170"/>
                        <a:pt x="468" y="1080"/>
                        <a:pt x="660" y="900"/>
                      </a:cubicBezTo>
                      <a:cubicBezTo>
                        <a:pt x="852" y="720"/>
                        <a:pt x="1017" y="330"/>
                        <a:pt x="1155" y="180"/>
                      </a:cubicBezTo>
                      <a:cubicBezTo>
                        <a:pt x="1293" y="30"/>
                        <a:pt x="1389" y="15"/>
                        <a:pt x="1485" y="0"/>
                      </a:cubicBezTo>
                    </a:path>
                  </a:pathLst>
                </a:cu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1" name="Text Box 36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953" y="2554"/>
                  <a:ext cx="1214" cy="44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Volume ben-</a:t>
                  </a:r>
                </a:p>
                <a:p>
                  <a:pPr algn="ctr" eaLnBrk="0" hangingPunct="0"/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da putar</a:t>
                  </a:r>
                </a:p>
              </p:txBody>
            </p:sp>
          </p:grpSp>
        </p:grpSp>
        <p:cxnSp>
          <p:nvCxnSpPr>
            <p:cNvPr id="59" name="Straight Connector 58"/>
            <p:cNvCxnSpPr/>
            <p:nvPr/>
          </p:nvCxnSpPr>
          <p:spPr bwMode="auto">
            <a:xfrm rot="5400000">
              <a:off x="-167640" y="5013960"/>
              <a:ext cx="201168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0" name="Rectangle 59"/>
            <p:cNvSpPr/>
            <p:nvPr/>
          </p:nvSpPr>
          <p:spPr>
            <a:xfrm>
              <a:off x="609600" y="3581400"/>
              <a:ext cx="45557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xp</a:t>
              </a:r>
              <a:endParaRPr lang="en-US" sz="2000" baseline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  <p:sp>
        <p:nvSpPr>
          <p:cNvPr id="62" name="Rectangle 3"/>
          <p:cNvSpPr>
            <a:spLocks noChangeArrowheads="1"/>
          </p:cNvSpPr>
          <p:nvPr/>
        </p:nvSpPr>
        <p:spPr bwMode="auto">
          <a:xfrm>
            <a:off x="623248" y="3257490"/>
            <a:ext cx="63129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Sumbu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putar </a:t>
            </a:r>
            <a:r>
              <a:rPr lang="en-US" sz="2000" u="sng" baseline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bukan</a:t>
            </a:r>
            <a:r>
              <a:rPr lang="en-US" sz="2000" baseline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pada sumbu Y tetapi pada  x = xp</a:t>
            </a:r>
            <a:endParaRPr lang="en-US" sz="2000" baseline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4343400" y="3910012"/>
            <a:ext cx="2397983" cy="966788"/>
            <a:chOff x="5176198" y="2362200"/>
            <a:chExt cx="2397983" cy="966788"/>
          </a:xfrm>
        </p:grpSpPr>
        <p:sp>
          <p:nvSpPr>
            <p:cNvPr id="64" name="Rectangle 54"/>
            <p:cNvSpPr>
              <a:spLocks noChangeArrowheads="1"/>
            </p:cNvSpPr>
            <p:nvPr/>
          </p:nvSpPr>
          <p:spPr bwMode="auto">
            <a:xfrm>
              <a:off x="5176198" y="2362200"/>
              <a:ext cx="2362200" cy="9667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Rectangle 45"/>
            <p:cNvSpPr>
              <a:spLocks noChangeArrowheads="1"/>
            </p:cNvSpPr>
            <p:nvPr/>
          </p:nvSpPr>
          <p:spPr bwMode="auto">
            <a:xfrm>
              <a:off x="5286375" y="2638853"/>
              <a:ext cx="22878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V =  </a:t>
              </a:r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∫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(x – xp)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dy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66" name="Rectangle 50"/>
            <p:cNvSpPr>
              <a:spLocks noChangeArrowheads="1"/>
            </p:cNvSpPr>
            <p:nvPr/>
          </p:nvSpPr>
          <p:spPr bwMode="auto">
            <a:xfrm>
              <a:off x="6019800" y="236220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d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67" name="Rectangle 51"/>
            <p:cNvSpPr>
              <a:spLocks noChangeArrowheads="1"/>
            </p:cNvSpPr>
            <p:nvPr/>
          </p:nvSpPr>
          <p:spPr bwMode="auto">
            <a:xfrm>
              <a:off x="5860410" y="288764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c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  <p:sp>
        <p:nvSpPr>
          <p:cNvPr id="68" name="Rectangle 67"/>
          <p:cNvSpPr/>
          <p:nvPr/>
        </p:nvSpPr>
        <p:spPr>
          <a:xfrm>
            <a:off x="6934200" y="4016514"/>
            <a:ext cx="1676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untuk xp di kiri kurva</a:t>
            </a:r>
            <a:endParaRPr lang="en-US" sz="2000" baseline="0">
              <a:solidFill>
                <a:srgbClr val="FFFFFF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6934200" y="5105400"/>
            <a:ext cx="1676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untuk xp di kanan kurva</a:t>
            </a:r>
            <a:endParaRPr lang="en-US" sz="2000" baseline="0">
              <a:solidFill>
                <a:srgbClr val="FFFFFF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grpSp>
        <p:nvGrpSpPr>
          <p:cNvPr id="70" name="Group 69"/>
          <p:cNvGrpSpPr/>
          <p:nvPr/>
        </p:nvGrpSpPr>
        <p:grpSpPr>
          <a:xfrm>
            <a:off x="4343400" y="4976812"/>
            <a:ext cx="2397983" cy="966788"/>
            <a:chOff x="5176198" y="2362200"/>
            <a:chExt cx="2397983" cy="966788"/>
          </a:xfrm>
        </p:grpSpPr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5176198" y="2362200"/>
              <a:ext cx="2362200" cy="9667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" name="Rectangle 45"/>
            <p:cNvSpPr>
              <a:spLocks noChangeArrowheads="1"/>
            </p:cNvSpPr>
            <p:nvPr/>
          </p:nvSpPr>
          <p:spPr bwMode="auto">
            <a:xfrm>
              <a:off x="5286375" y="2638853"/>
              <a:ext cx="22878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V =  </a:t>
              </a:r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∫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(xp – x)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dy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73" name="Rectangle 50"/>
            <p:cNvSpPr>
              <a:spLocks noChangeArrowheads="1"/>
            </p:cNvSpPr>
            <p:nvPr/>
          </p:nvSpPr>
          <p:spPr bwMode="auto">
            <a:xfrm>
              <a:off x="6019800" y="236220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d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74" name="Rectangle 51"/>
            <p:cNvSpPr>
              <a:spLocks noChangeArrowheads="1"/>
            </p:cNvSpPr>
            <p:nvPr/>
          </p:nvSpPr>
          <p:spPr bwMode="auto">
            <a:xfrm>
              <a:off x="5860410" y="288764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c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000"/>
                            </p:stCondLst>
                            <p:childTnLst>
                              <p:par>
                                <p:cTn id="4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0"/>
                            </p:stCondLst>
                            <p:childTnLst>
                              <p:par>
                                <p:cTn id="5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0" grpId="0"/>
      <p:bldP spid="31" grpId="0"/>
      <p:bldP spid="62" grpId="0"/>
      <p:bldP spid="68" grpId="0"/>
      <p:bldP spid="6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9" name="Rectangle 3"/>
          <p:cNvSpPr>
            <a:spLocks noChangeArrowheads="1"/>
          </p:cNvSpPr>
          <p:nvPr/>
        </p:nvSpPr>
        <p:spPr bwMode="auto">
          <a:xfrm>
            <a:off x="692182" y="703263"/>
            <a:ext cx="33746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Sumbu </a:t>
            </a:r>
            <a:r>
              <a:rPr lang="en-US" sz="2000" baseline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putar </a:t>
            </a:r>
            <a:r>
              <a:rPr lang="en-US" sz="2000" baseline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pada sumbu X</a:t>
            </a:r>
            <a:endParaRPr lang="en-US" sz="2000" baseline="0">
              <a:solidFill>
                <a:srgbClr val="FFFF00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336930" name="Rectangle 34"/>
          <p:cNvSpPr>
            <a:spLocks noChangeArrowheads="1"/>
          </p:cNvSpPr>
          <p:nvPr/>
        </p:nvSpPr>
        <p:spPr bwMode="auto">
          <a:xfrm>
            <a:off x="4419600" y="1417638"/>
            <a:ext cx="3352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Dibatasi 2 kurva:  y</a:t>
            </a:r>
            <a:r>
              <a:rPr lang="en-US" sz="2000" smtClean="0">
                <a:latin typeface="Arial" pitchFamily="34" charset="0"/>
                <a:cs typeface="Arial" pitchFamily="34" charset="0"/>
                <a:sym typeface="Symbol" pitchFamily="18" charset="2"/>
              </a:rPr>
              <a:t>1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 dan y</a:t>
            </a:r>
            <a:r>
              <a:rPr lang="en-US" sz="2000" smtClean="0"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endParaRPr lang="en-US" sz="2000" baseline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336931" name="Rectangle 35"/>
          <p:cNvSpPr>
            <a:spLocks noChangeArrowheads="1"/>
          </p:cNvSpPr>
          <p:nvPr/>
        </p:nvSpPr>
        <p:spPr bwMode="auto">
          <a:xfrm>
            <a:off x="4437063" y="3903663"/>
            <a:ext cx="34115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Dibatasi 2 kurva:  x</a:t>
            </a:r>
            <a:r>
              <a:rPr lang="en-US" sz="2000" smtClean="0">
                <a:latin typeface="Arial" pitchFamily="34" charset="0"/>
                <a:cs typeface="Arial" pitchFamily="34" charset="0"/>
                <a:sym typeface="Symbol" pitchFamily="18" charset="2"/>
              </a:rPr>
              <a:t>1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 dan  x</a:t>
            </a:r>
            <a:r>
              <a:rPr lang="en-US" sz="2000" smtClean="0"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endParaRPr lang="en-US" sz="2000" baseline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grpSp>
        <p:nvGrpSpPr>
          <p:cNvPr id="59" name="Group 58"/>
          <p:cNvGrpSpPr/>
          <p:nvPr/>
        </p:nvGrpSpPr>
        <p:grpSpPr>
          <a:xfrm>
            <a:off x="4724400" y="1998663"/>
            <a:ext cx="2651760" cy="914400"/>
            <a:chOff x="4523096" y="2362200"/>
            <a:chExt cx="2651760" cy="914400"/>
          </a:xfrm>
        </p:grpSpPr>
        <p:sp>
          <p:nvSpPr>
            <p:cNvPr id="58416" name="Rectangle 37"/>
            <p:cNvSpPr>
              <a:spLocks noChangeArrowheads="1"/>
            </p:cNvSpPr>
            <p:nvPr/>
          </p:nvSpPr>
          <p:spPr bwMode="auto">
            <a:xfrm>
              <a:off x="4523096" y="2362200"/>
              <a:ext cx="2651760" cy="9144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417" name="Rectangle 39"/>
            <p:cNvSpPr>
              <a:spLocks noChangeArrowheads="1"/>
            </p:cNvSpPr>
            <p:nvPr/>
          </p:nvSpPr>
          <p:spPr bwMode="auto">
            <a:xfrm>
              <a:off x="4572000" y="2638425"/>
              <a:ext cx="249940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V =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 </a:t>
              </a:r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∫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(y</a:t>
              </a:r>
              <a:r>
                <a:rPr lang="en-US" sz="2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–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y</a:t>
              </a:r>
              <a:r>
                <a:rPr lang="en-US" sz="2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1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) dx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58420" name="Rectangle 44"/>
            <p:cNvSpPr>
              <a:spLocks noChangeArrowheads="1"/>
            </p:cNvSpPr>
            <p:nvPr/>
          </p:nvSpPr>
          <p:spPr bwMode="auto">
            <a:xfrm>
              <a:off x="5306704" y="2389496"/>
              <a:ext cx="339725" cy="397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b</a:t>
              </a:r>
            </a:p>
          </p:txBody>
        </p:sp>
        <p:sp>
          <p:nvSpPr>
            <p:cNvPr id="58421" name="Rectangle 45"/>
            <p:cNvSpPr>
              <a:spLocks noChangeArrowheads="1"/>
            </p:cNvSpPr>
            <p:nvPr/>
          </p:nvSpPr>
          <p:spPr bwMode="auto">
            <a:xfrm>
              <a:off x="5181600" y="2860344"/>
              <a:ext cx="325438" cy="397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a</a:t>
              </a: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4800600" y="4437063"/>
            <a:ext cx="2651760" cy="954088"/>
            <a:chOff x="4446896" y="4876800"/>
            <a:chExt cx="2651760" cy="954088"/>
          </a:xfrm>
        </p:grpSpPr>
        <p:sp>
          <p:nvSpPr>
            <p:cNvPr id="58408" name="Rectangle 58"/>
            <p:cNvSpPr>
              <a:spLocks noChangeArrowheads="1"/>
            </p:cNvSpPr>
            <p:nvPr/>
          </p:nvSpPr>
          <p:spPr bwMode="auto">
            <a:xfrm>
              <a:off x="4446896" y="4916488"/>
              <a:ext cx="2651760" cy="914400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409" name="Rectangle 59"/>
            <p:cNvSpPr>
              <a:spLocks noChangeArrowheads="1"/>
            </p:cNvSpPr>
            <p:nvPr/>
          </p:nvSpPr>
          <p:spPr bwMode="auto">
            <a:xfrm>
              <a:off x="4495800" y="5153025"/>
              <a:ext cx="251383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V =  </a:t>
              </a:r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∫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(x</a:t>
              </a:r>
              <a:r>
                <a:rPr lang="en-US" sz="2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–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x</a:t>
              </a:r>
              <a:r>
                <a:rPr lang="en-US" sz="2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1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) dy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58412" name="Rectangle 64"/>
            <p:cNvSpPr>
              <a:spLocks noChangeArrowheads="1"/>
            </p:cNvSpPr>
            <p:nvPr/>
          </p:nvSpPr>
          <p:spPr bwMode="auto">
            <a:xfrm>
              <a:off x="5244152" y="4876800"/>
              <a:ext cx="339850" cy="397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</a:t>
              </a:r>
            </a:p>
          </p:txBody>
        </p:sp>
        <p:sp>
          <p:nvSpPr>
            <p:cNvPr id="58413" name="Rectangle 65"/>
            <p:cNvSpPr>
              <a:spLocks noChangeArrowheads="1"/>
            </p:cNvSpPr>
            <p:nvPr/>
          </p:nvSpPr>
          <p:spPr bwMode="auto">
            <a:xfrm>
              <a:off x="5083792" y="5396552"/>
              <a:ext cx="325002" cy="397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c</a:t>
              </a:r>
            </a:p>
          </p:txBody>
        </p:sp>
      </p:grpSp>
      <p:grpSp>
        <p:nvGrpSpPr>
          <p:cNvPr id="8" name="Group 104"/>
          <p:cNvGrpSpPr>
            <a:grpSpLocks/>
          </p:cNvGrpSpPr>
          <p:nvPr/>
        </p:nvGrpSpPr>
        <p:grpSpPr bwMode="auto">
          <a:xfrm>
            <a:off x="381000" y="4132263"/>
            <a:ext cx="3581400" cy="2039937"/>
            <a:chOff x="336" y="2459"/>
            <a:chExt cx="2256" cy="1045"/>
          </a:xfrm>
        </p:grpSpPr>
        <p:sp>
          <p:nvSpPr>
            <p:cNvPr id="58393" name="Oval 87"/>
            <p:cNvSpPr>
              <a:spLocks noChangeAspect="1" noChangeArrowheads="1"/>
            </p:cNvSpPr>
            <p:nvPr/>
          </p:nvSpPr>
          <p:spPr bwMode="auto">
            <a:xfrm rot="-5400000">
              <a:off x="745" y="2492"/>
              <a:ext cx="85" cy="162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394" name="Line 89"/>
            <p:cNvSpPr>
              <a:spLocks noChangeAspect="1" noChangeShapeType="1"/>
            </p:cNvSpPr>
            <p:nvPr/>
          </p:nvSpPr>
          <p:spPr bwMode="auto">
            <a:xfrm rot="16200000" flipV="1">
              <a:off x="740" y="2502"/>
              <a:ext cx="0" cy="5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395" name="Line 90"/>
            <p:cNvSpPr>
              <a:spLocks noChangeAspect="1" noChangeShapeType="1"/>
            </p:cNvSpPr>
            <p:nvPr/>
          </p:nvSpPr>
          <p:spPr bwMode="auto">
            <a:xfrm>
              <a:off x="786" y="2586"/>
              <a:ext cx="0" cy="9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396" name="Line 91"/>
            <p:cNvSpPr>
              <a:spLocks noChangeAspect="1" noChangeShapeType="1"/>
            </p:cNvSpPr>
            <p:nvPr/>
          </p:nvSpPr>
          <p:spPr bwMode="auto">
            <a:xfrm>
              <a:off x="657" y="3408"/>
              <a:ext cx="149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397" name="Line 92"/>
            <p:cNvSpPr>
              <a:spLocks noChangeAspect="1" noChangeShapeType="1"/>
            </p:cNvSpPr>
            <p:nvPr/>
          </p:nvSpPr>
          <p:spPr bwMode="auto">
            <a:xfrm rot="5400000" flipV="1">
              <a:off x="1286" y="2693"/>
              <a:ext cx="0" cy="101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398" name="Line 93"/>
            <p:cNvSpPr>
              <a:spLocks noChangeAspect="1" noChangeShapeType="1"/>
            </p:cNvSpPr>
            <p:nvPr/>
          </p:nvSpPr>
          <p:spPr bwMode="auto">
            <a:xfrm rot="-5400000">
              <a:off x="1364" y="2238"/>
              <a:ext cx="1" cy="11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399" name="Text Box 94"/>
            <p:cNvSpPr txBox="1">
              <a:spLocks noChangeAspect="1" noChangeArrowheads="1"/>
            </p:cNvSpPr>
            <p:nvPr/>
          </p:nvSpPr>
          <p:spPr bwMode="auto">
            <a:xfrm>
              <a:off x="1753" y="2459"/>
              <a:ext cx="839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x = g</a:t>
              </a:r>
              <a:r>
                <a:rPr lang="en-US" sz="200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(y)</a:t>
              </a:r>
            </a:p>
          </p:txBody>
        </p:sp>
        <p:sp>
          <p:nvSpPr>
            <p:cNvPr id="58400" name="Text Box 95"/>
            <p:cNvSpPr txBox="1">
              <a:spLocks noChangeAspect="1" noChangeArrowheads="1"/>
            </p:cNvSpPr>
            <p:nvPr/>
          </p:nvSpPr>
          <p:spPr bwMode="auto">
            <a:xfrm>
              <a:off x="1796" y="3168"/>
              <a:ext cx="539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</a:p>
          </p:txBody>
        </p:sp>
        <p:sp>
          <p:nvSpPr>
            <p:cNvPr id="58401" name="Text Box 96"/>
            <p:cNvSpPr txBox="1">
              <a:spLocks noChangeAspect="1" noChangeArrowheads="1"/>
            </p:cNvSpPr>
            <p:nvPr/>
          </p:nvSpPr>
          <p:spPr bwMode="auto">
            <a:xfrm>
              <a:off x="423" y="2704"/>
              <a:ext cx="53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d</a:t>
              </a:r>
            </a:p>
          </p:txBody>
        </p:sp>
        <p:sp>
          <p:nvSpPr>
            <p:cNvPr id="58402" name="Text Box 97"/>
            <p:cNvSpPr txBox="1">
              <a:spLocks noChangeAspect="1" noChangeArrowheads="1"/>
            </p:cNvSpPr>
            <p:nvPr/>
          </p:nvSpPr>
          <p:spPr bwMode="auto">
            <a:xfrm>
              <a:off x="432" y="3073"/>
              <a:ext cx="5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c</a:t>
              </a:r>
            </a:p>
          </p:txBody>
        </p:sp>
        <p:sp>
          <p:nvSpPr>
            <p:cNvPr id="58403" name="Text Box 98"/>
            <p:cNvSpPr txBox="1">
              <a:spLocks noChangeAspect="1" noChangeArrowheads="1"/>
            </p:cNvSpPr>
            <p:nvPr/>
          </p:nvSpPr>
          <p:spPr bwMode="auto">
            <a:xfrm>
              <a:off x="336" y="2460"/>
              <a:ext cx="539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Y</a:t>
              </a:r>
            </a:p>
          </p:txBody>
        </p:sp>
        <p:sp>
          <p:nvSpPr>
            <p:cNvPr id="58404" name="Freeform 99"/>
            <p:cNvSpPr>
              <a:spLocks noChangeAspect="1"/>
            </p:cNvSpPr>
            <p:nvPr/>
          </p:nvSpPr>
          <p:spPr bwMode="auto">
            <a:xfrm>
              <a:off x="1639" y="2662"/>
              <a:ext cx="400" cy="680"/>
            </a:xfrm>
            <a:custGeom>
              <a:avLst/>
              <a:gdLst>
                <a:gd name="T0" fmla="*/ 0 w 1485"/>
                <a:gd name="T1" fmla="*/ 367 h 1260"/>
                <a:gd name="T2" fmla="*/ 48 w 1485"/>
                <a:gd name="T3" fmla="*/ 262 h 1260"/>
                <a:gd name="T4" fmla="*/ 84 w 1485"/>
                <a:gd name="T5" fmla="*/ 52 h 1260"/>
                <a:gd name="T6" fmla="*/ 108 w 1485"/>
                <a:gd name="T7" fmla="*/ 0 h 12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85"/>
                <a:gd name="T13" fmla="*/ 0 h 1260"/>
                <a:gd name="T14" fmla="*/ 1485 w 1485"/>
                <a:gd name="T15" fmla="*/ 1260 h 12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85" h="1260">
                  <a:moveTo>
                    <a:pt x="0" y="1260"/>
                  </a:moveTo>
                  <a:cubicBezTo>
                    <a:pt x="234" y="1170"/>
                    <a:pt x="468" y="1080"/>
                    <a:pt x="660" y="900"/>
                  </a:cubicBezTo>
                  <a:cubicBezTo>
                    <a:pt x="852" y="720"/>
                    <a:pt x="1017" y="330"/>
                    <a:pt x="1155" y="180"/>
                  </a:cubicBezTo>
                  <a:cubicBezTo>
                    <a:pt x="1293" y="30"/>
                    <a:pt x="1389" y="15"/>
                    <a:pt x="1485" y="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405" name="Text Box 100"/>
            <p:cNvSpPr txBox="1">
              <a:spLocks noChangeAspect="1" noChangeArrowheads="1"/>
            </p:cNvSpPr>
            <p:nvPr/>
          </p:nvSpPr>
          <p:spPr bwMode="auto">
            <a:xfrm>
              <a:off x="927" y="2837"/>
              <a:ext cx="1111" cy="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Volume ben-</a:t>
              </a:r>
            </a:p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da putar</a:t>
              </a:r>
            </a:p>
          </p:txBody>
        </p:sp>
        <p:sp>
          <p:nvSpPr>
            <p:cNvPr id="58406" name="Freeform 101"/>
            <p:cNvSpPr>
              <a:spLocks noChangeAspect="1"/>
            </p:cNvSpPr>
            <p:nvPr/>
          </p:nvSpPr>
          <p:spPr bwMode="auto">
            <a:xfrm>
              <a:off x="902" y="2653"/>
              <a:ext cx="294" cy="670"/>
            </a:xfrm>
            <a:custGeom>
              <a:avLst/>
              <a:gdLst>
                <a:gd name="T0" fmla="*/ 0 w 990"/>
                <a:gd name="T1" fmla="*/ 312 h 1440"/>
                <a:gd name="T2" fmla="*/ 29 w 990"/>
                <a:gd name="T3" fmla="*/ 156 h 1440"/>
                <a:gd name="T4" fmla="*/ 87 w 990"/>
                <a:gd name="T5" fmla="*/ 0 h 1440"/>
                <a:gd name="T6" fmla="*/ 0 60000 65536"/>
                <a:gd name="T7" fmla="*/ 0 60000 65536"/>
                <a:gd name="T8" fmla="*/ 0 60000 65536"/>
                <a:gd name="T9" fmla="*/ 0 w 990"/>
                <a:gd name="T10" fmla="*/ 0 h 1440"/>
                <a:gd name="T11" fmla="*/ 990 w 990"/>
                <a:gd name="T12" fmla="*/ 1440 h 14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90" h="1440">
                  <a:moveTo>
                    <a:pt x="0" y="1440"/>
                  </a:moveTo>
                  <a:cubicBezTo>
                    <a:pt x="82" y="1200"/>
                    <a:pt x="165" y="960"/>
                    <a:pt x="330" y="720"/>
                  </a:cubicBezTo>
                  <a:cubicBezTo>
                    <a:pt x="495" y="480"/>
                    <a:pt x="742" y="240"/>
                    <a:pt x="990" y="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407" name="Text Box 102"/>
            <p:cNvSpPr txBox="1">
              <a:spLocks noChangeAspect="1" noChangeArrowheads="1"/>
            </p:cNvSpPr>
            <p:nvPr/>
          </p:nvSpPr>
          <p:spPr bwMode="auto">
            <a:xfrm>
              <a:off x="915" y="2459"/>
              <a:ext cx="838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x = g</a:t>
              </a:r>
              <a:r>
                <a:rPr lang="en-US" sz="2000">
                  <a:latin typeface="Arial" pitchFamily="34" charset="0"/>
                  <a:cs typeface="Arial" pitchFamily="34" charset="0"/>
                </a:rPr>
                <a:t>1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(y)</a:t>
              </a:r>
            </a:p>
          </p:txBody>
        </p:sp>
      </p:grpSp>
      <p:grpSp>
        <p:nvGrpSpPr>
          <p:cNvPr id="9" name="Group 105"/>
          <p:cNvGrpSpPr>
            <a:grpSpLocks/>
          </p:cNvGrpSpPr>
          <p:nvPr/>
        </p:nvGrpSpPr>
        <p:grpSpPr bwMode="auto">
          <a:xfrm>
            <a:off x="609600" y="1236663"/>
            <a:ext cx="3810000" cy="2074862"/>
            <a:chOff x="336" y="864"/>
            <a:chExt cx="2400" cy="1067"/>
          </a:xfrm>
        </p:grpSpPr>
        <p:sp>
          <p:nvSpPr>
            <p:cNvPr id="58378" name="Text Box 68"/>
            <p:cNvSpPr txBox="1">
              <a:spLocks noChangeAspect="1" noChangeArrowheads="1"/>
            </p:cNvSpPr>
            <p:nvPr/>
          </p:nvSpPr>
          <p:spPr bwMode="auto">
            <a:xfrm>
              <a:off x="1687" y="1507"/>
              <a:ext cx="499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</a:p>
          </p:txBody>
        </p:sp>
        <p:sp>
          <p:nvSpPr>
            <p:cNvPr id="58379" name="Text Box 69"/>
            <p:cNvSpPr txBox="1">
              <a:spLocks noChangeAspect="1" noChangeArrowheads="1"/>
            </p:cNvSpPr>
            <p:nvPr/>
          </p:nvSpPr>
          <p:spPr bwMode="auto">
            <a:xfrm>
              <a:off x="897" y="1080"/>
              <a:ext cx="1031" cy="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Volume</a:t>
              </a:r>
            </a:p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benda putar</a:t>
              </a:r>
            </a:p>
          </p:txBody>
        </p:sp>
        <p:sp>
          <p:nvSpPr>
            <p:cNvPr id="58380" name="Oval 71"/>
            <p:cNvSpPr>
              <a:spLocks noChangeAspect="1" noChangeArrowheads="1"/>
            </p:cNvSpPr>
            <p:nvPr/>
          </p:nvSpPr>
          <p:spPr bwMode="auto">
            <a:xfrm>
              <a:off x="2017" y="1645"/>
              <a:ext cx="88" cy="14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381" name="Line 73"/>
            <p:cNvSpPr>
              <a:spLocks noChangeAspect="1" noChangeShapeType="1"/>
            </p:cNvSpPr>
            <p:nvPr/>
          </p:nvSpPr>
          <p:spPr bwMode="auto">
            <a:xfrm flipV="1">
              <a:off x="2095" y="1651"/>
              <a:ext cx="0" cy="4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382" name="Line 74"/>
            <p:cNvSpPr>
              <a:spLocks noChangeAspect="1" noChangeShapeType="1"/>
            </p:cNvSpPr>
            <p:nvPr/>
          </p:nvSpPr>
          <p:spPr bwMode="auto">
            <a:xfrm>
              <a:off x="666" y="1062"/>
              <a:ext cx="0" cy="7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383" name="Line 75"/>
            <p:cNvSpPr>
              <a:spLocks noChangeAspect="1" noChangeShapeType="1"/>
            </p:cNvSpPr>
            <p:nvPr/>
          </p:nvSpPr>
          <p:spPr bwMode="auto">
            <a:xfrm>
              <a:off x="511" y="1731"/>
              <a:ext cx="155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384" name="Line 76"/>
            <p:cNvSpPr>
              <a:spLocks noChangeAspect="1" noChangeShapeType="1"/>
            </p:cNvSpPr>
            <p:nvPr/>
          </p:nvSpPr>
          <p:spPr bwMode="auto">
            <a:xfrm>
              <a:off x="1016" y="1145"/>
              <a:ext cx="1" cy="5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385" name="Line 77"/>
            <p:cNvSpPr>
              <a:spLocks noChangeAspect="1" noChangeShapeType="1"/>
            </p:cNvSpPr>
            <p:nvPr/>
          </p:nvSpPr>
          <p:spPr bwMode="auto">
            <a:xfrm>
              <a:off x="1802" y="990"/>
              <a:ext cx="0" cy="7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386" name="Text Box 79"/>
            <p:cNvSpPr txBox="1">
              <a:spLocks noChangeAspect="1" noChangeArrowheads="1"/>
            </p:cNvSpPr>
            <p:nvPr/>
          </p:nvSpPr>
          <p:spPr bwMode="auto">
            <a:xfrm>
              <a:off x="1559" y="1738"/>
              <a:ext cx="499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  <p:sp>
          <p:nvSpPr>
            <p:cNvPr id="58387" name="Text Box 80"/>
            <p:cNvSpPr txBox="1">
              <a:spLocks noChangeAspect="1" noChangeArrowheads="1"/>
            </p:cNvSpPr>
            <p:nvPr/>
          </p:nvSpPr>
          <p:spPr bwMode="auto">
            <a:xfrm>
              <a:off x="772" y="1738"/>
              <a:ext cx="50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  <p:sp>
          <p:nvSpPr>
            <p:cNvPr id="58388" name="Text Box 81"/>
            <p:cNvSpPr txBox="1">
              <a:spLocks noChangeAspect="1" noChangeArrowheads="1"/>
            </p:cNvSpPr>
            <p:nvPr/>
          </p:nvSpPr>
          <p:spPr bwMode="auto">
            <a:xfrm>
              <a:off x="336" y="1010"/>
              <a:ext cx="500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Y</a:t>
              </a:r>
            </a:p>
          </p:txBody>
        </p:sp>
        <p:sp>
          <p:nvSpPr>
            <p:cNvPr id="58389" name="Freeform 82"/>
            <p:cNvSpPr>
              <a:spLocks noChangeAspect="1"/>
            </p:cNvSpPr>
            <p:nvPr/>
          </p:nvSpPr>
          <p:spPr bwMode="auto">
            <a:xfrm rot="600000">
              <a:off x="919" y="1372"/>
              <a:ext cx="1009" cy="291"/>
            </a:xfrm>
            <a:custGeom>
              <a:avLst/>
              <a:gdLst>
                <a:gd name="T0" fmla="*/ 0 w 2145"/>
                <a:gd name="T1" fmla="*/ 157 h 540"/>
                <a:gd name="T2" fmla="*/ 219 w 2145"/>
                <a:gd name="T3" fmla="*/ 52 h 540"/>
                <a:gd name="T4" fmla="*/ 475 w 2145"/>
                <a:gd name="T5" fmla="*/ 0 h 540"/>
                <a:gd name="T6" fmla="*/ 0 60000 65536"/>
                <a:gd name="T7" fmla="*/ 0 60000 65536"/>
                <a:gd name="T8" fmla="*/ 0 60000 65536"/>
                <a:gd name="T9" fmla="*/ 0 w 2145"/>
                <a:gd name="T10" fmla="*/ 0 h 540"/>
                <a:gd name="T11" fmla="*/ 2145 w 2145"/>
                <a:gd name="T12" fmla="*/ 540 h 5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45" h="540">
                  <a:moveTo>
                    <a:pt x="0" y="540"/>
                  </a:moveTo>
                  <a:cubicBezTo>
                    <a:pt x="316" y="405"/>
                    <a:pt x="633" y="270"/>
                    <a:pt x="990" y="180"/>
                  </a:cubicBezTo>
                  <a:cubicBezTo>
                    <a:pt x="1347" y="90"/>
                    <a:pt x="1746" y="45"/>
                    <a:pt x="2145" y="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390" name="Freeform 84"/>
            <p:cNvSpPr>
              <a:spLocks noChangeAspect="1"/>
            </p:cNvSpPr>
            <p:nvPr/>
          </p:nvSpPr>
          <p:spPr bwMode="auto">
            <a:xfrm flipH="1" flipV="1">
              <a:off x="908" y="972"/>
              <a:ext cx="1009" cy="227"/>
            </a:xfrm>
            <a:custGeom>
              <a:avLst/>
              <a:gdLst>
                <a:gd name="T0" fmla="*/ 0 w 1815"/>
                <a:gd name="T1" fmla="*/ 105 h 420"/>
                <a:gd name="T2" fmla="*/ 255 w 1815"/>
                <a:gd name="T3" fmla="*/ 105 h 420"/>
                <a:gd name="T4" fmla="*/ 561 w 1815"/>
                <a:gd name="T5" fmla="*/ 0 h 420"/>
                <a:gd name="T6" fmla="*/ 0 60000 65536"/>
                <a:gd name="T7" fmla="*/ 0 60000 65536"/>
                <a:gd name="T8" fmla="*/ 0 60000 65536"/>
                <a:gd name="T9" fmla="*/ 0 w 1815"/>
                <a:gd name="T10" fmla="*/ 0 h 420"/>
                <a:gd name="T11" fmla="*/ 1815 w 1815"/>
                <a:gd name="T12" fmla="*/ 420 h 4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15" h="420">
                  <a:moveTo>
                    <a:pt x="0" y="360"/>
                  </a:moveTo>
                  <a:cubicBezTo>
                    <a:pt x="261" y="390"/>
                    <a:pt x="523" y="420"/>
                    <a:pt x="825" y="360"/>
                  </a:cubicBezTo>
                  <a:cubicBezTo>
                    <a:pt x="1127" y="300"/>
                    <a:pt x="1471" y="150"/>
                    <a:pt x="1815" y="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391" name="Text Box 78"/>
            <p:cNvSpPr txBox="1">
              <a:spLocks noChangeAspect="1" noChangeArrowheads="1"/>
            </p:cNvSpPr>
            <p:nvPr/>
          </p:nvSpPr>
          <p:spPr bwMode="auto">
            <a:xfrm>
              <a:off x="1792" y="864"/>
              <a:ext cx="896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y</a:t>
              </a:r>
              <a:r>
                <a:rPr lang="en-US" sz="2000" smtClean="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= f</a:t>
              </a:r>
              <a:r>
                <a:rPr lang="en-US" sz="2000">
                  <a:latin typeface="Arial" pitchFamily="34" charset="0"/>
                  <a:cs typeface="Arial" pitchFamily="34" charset="0"/>
                </a:rPr>
                <a:t>2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(x)</a:t>
              </a:r>
            </a:p>
          </p:txBody>
        </p:sp>
        <p:sp>
          <p:nvSpPr>
            <p:cNvPr id="58392" name="Text Box 83"/>
            <p:cNvSpPr txBox="1">
              <a:spLocks noChangeAspect="1" noChangeArrowheads="1"/>
            </p:cNvSpPr>
            <p:nvPr/>
          </p:nvSpPr>
          <p:spPr bwMode="auto">
            <a:xfrm>
              <a:off x="1814" y="1299"/>
              <a:ext cx="922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y</a:t>
              </a:r>
              <a:r>
                <a:rPr lang="en-US" sz="2000" smtClean="0">
                  <a:latin typeface="Arial" pitchFamily="34" charset="0"/>
                  <a:cs typeface="Arial" pitchFamily="34" charset="0"/>
                </a:rPr>
                <a:t>1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= f</a:t>
              </a:r>
              <a:r>
                <a:rPr lang="en-US" sz="2000">
                  <a:latin typeface="Arial" pitchFamily="34" charset="0"/>
                  <a:cs typeface="Arial" pitchFamily="34" charset="0"/>
                </a:rPr>
                <a:t>1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(x)</a:t>
              </a:r>
            </a:p>
          </p:txBody>
        </p:sp>
      </p:grpSp>
      <p:sp>
        <p:nvSpPr>
          <p:cNvPr id="57" name="Slide Number Placeholder 5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1" name="Rectangle 3"/>
          <p:cNvSpPr>
            <a:spLocks noChangeArrowheads="1"/>
          </p:cNvSpPr>
          <p:nvPr/>
        </p:nvSpPr>
        <p:spPr bwMode="auto">
          <a:xfrm>
            <a:off x="685800" y="3598863"/>
            <a:ext cx="33700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Sumbu </a:t>
            </a:r>
            <a:r>
              <a:rPr lang="en-US" sz="2000" baseline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putar </a:t>
            </a:r>
            <a:r>
              <a:rPr lang="en-US" sz="2000" baseline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pada sumbu Y</a:t>
            </a:r>
            <a:endParaRPr lang="en-US" sz="2000" baseline="0">
              <a:solidFill>
                <a:srgbClr val="FFFF00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836657" y="224135"/>
            <a:ext cx="34879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baseline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DIBATASI DUA KURVA</a:t>
            </a:r>
            <a:endParaRPr lang="en-US" sz="24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36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336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2000"/>
                                        <p:tgtEl>
                                          <p:spTgt spid="336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899" grpId="0"/>
      <p:bldP spid="336930" grpId="0"/>
      <p:bldP spid="336931" grpId="0"/>
      <p:bldP spid="51" grpId="0"/>
      <p:bldP spid="52" grpId="0"/>
    </p:bldLst>
  </p:timing>
</p:sld>
</file>

<file path=ppt/theme/theme1.xml><?xml version="1.0" encoding="utf-8"?>
<a:theme xmlns:a="http://schemas.openxmlformats.org/drawingml/2006/main" name="1_Mountain Top">
  <a:themeElements>
    <a:clrScheme name="">
      <a:dk1>
        <a:srgbClr val="800000"/>
      </a:dk1>
      <a:lt1>
        <a:srgbClr val="FFFFFF"/>
      </a:lt1>
      <a:dk2>
        <a:srgbClr val="0000FF"/>
      </a:dk2>
      <a:lt2>
        <a:srgbClr val="FFFFFF"/>
      </a:lt2>
      <a:accent1>
        <a:srgbClr val="89C4FF"/>
      </a:accent1>
      <a:accent2>
        <a:srgbClr val="00008C"/>
      </a:accent2>
      <a:accent3>
        <a:srgbClr val="AAAAFF"/>
      </a:accent3>
      <a:accent4>
        <a:srgbClr val="DADADA"/>
      </a:accent4>
      <a:accent5>
        <a:srgbClr val="C4DEFF"/>
      </a:accent5>
      <a:accent6>
        <a:srgbClr val="00007E"/>
      </a:accent6>
      <a:hlink>
        <a:srgbClr val="6666FF"/>
      </a:hlink>
      <a:folHlink>
        <a:srgbClr val="C0C0C0"/>
      </a:folHlink>
    </a:clrScheme>
    <a:fontScheme name="1_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d-ID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d-ID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untain Top 10">
        <a:dk1>
          <a:srgbClr val="482400"/>
        </a:dk1>
        <a:lt1>
          <a:srgbClr val="FFFFFF"/>
        </a:lt1>
        <a:dk2>
          <a:srgbClr val="0066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AAB8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Designs\Artsy.pot</Template>
  <TotalTime>6981</TotalTime>
  <Words>1420</Words>
  <Application>Microsoft Office PowerPoint</Application>
  <PresentationFormat>On-screen Show (4:3)</PresentationFormat>
  <Paragraphs>328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1_Mountain Top</vt:lpstr>
      <vt:lpstr>PERHITUNGAN LUAS </vt:lpstr>
      <vt:lpstr>PowerPoint Presentation</vt:lpstr>
      <vt:lpstr>CONTOH SOAL</vt:lpstr>
      <vt:lpstr>PowerPoint Presentation</vt:lpstr>
      <vt:lpstr>LATIHAN</vt:lpstr>
      <vt:lpstr>VOLUME BENDA PUTAR </vt:lpstr>
      <vt:lpstr>PowerPoint Presentation</vt:lpstr>
      <vt:lpstr>PowerPoint Presentation</vt:lpstr>
      <vt:lpstr>PowerPoint Presentation</vt:lpstr>
      <vt:lpstr>PowerPoint Presentation</vt:lpstr>
      <vt:lpstr>CONTOH SOAL</vt:lpstr>
      <vt:lpstr>PowerPoint Presentation</vt:lpstr>
      <vt:lpstr>PowerPoint Presentation</vt:lpstr>
    </vt:vector>
  </TitlesOfParts>
  <Company>FAKULTAS TEKNIK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PENGINDERAAN JAUH</dc:title>
  <dc:creator>LAB UKUR TANAH</dc:creator>
  <cp:lastModifiedBy>acer</cp:lastModifiedBy>
  <cp:revision>794</cp:revision>
  <cp:lastPrinted>2019-06-17T07:33:05Z</cp:lastPrinted>
  <dcterms:created xsi:type="dcterms:W3CDTF">2003-09-17T10:33:32Z</dcterms:created>
  <dcterms:modified xsi:type="dcterms:W3CDTF">2023-05-15T07:15:56Z</dcterms:modified>
</cp:coreProperties>
</file>