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8804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24204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3382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44613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66763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8650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22429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78482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86348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2921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81347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A31D8-05B4-4322-8F84-F1910F157138}" type="datetimeFigureOut">
              <a:rPr lang="id-ID" smtClean="0"/>
              <a:t>25/08/2020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7CC34-0017-402A-89E9-C34922C0FF67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335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504" y="188640"/>
            <a:ext cx="8579296" cy="634082"/>
          </a:xfrm>
        </p:spPr>
        <p:txBody>
          <a:bodyPr>
            <a:noAutofit/>
          </a:bodyPr>
          <a:lstStyle/>
          <a:p>
            <a:r>
              <a:rPr lang="id-ID" sz="3600" b="1" dirty="0" smtClean="0"/>
              <a:t>Logaritma </a:t>
            </a:r>
            <a:r>
              <a:rPr lang="en-US" sz="3600" b="1" dirty="0" err="1" smtClean="0"/>
              <a:t>Bilangan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Kompleks</a:t>
            </a:r>
            <a:endParaRPr lang="id-ID" sz="36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61662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200" dirty="0" smtClean="0">
                    <a:latin typeface="Times New Roman" pitchFamily="18" charset="0"/>
                    <a:cs typeface="Times New Roman" pitchFamily="18" charset="0"/>
                  </a:rPr>
                  <a:t>Dari P</a:t>
                </a:r>
                <a:r>
                  <a:rPr lang="id-ID" sz="2200" dirty="0" smtClean="0">
                    <a:latin typeface="Times New Roman" pitchFamily="18" charset="0"/>
                    <a:cs typeface="Times New Roman" pitchFamily="18" charset="0"/>
                  </a:rPr>
                  <a:t>ersamaan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sz="2200" i="1" smtClean="0">
                            <a:latin typeface="+mj-lt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latin typeface="+mj-lt"/>
                          </a:rPr>
                          <m:t>𝑧</m:t>
                        </m:r>
                        <m:r>
                          <a:rPr lang="en-US" sz="2200" b="0" i="1" smtClean="0">
                            <a:latin typeface="+mj-lt"/>
                          </a:rPr>
                          <m:t>=</m:t>
                        </m:r>
                        <m:r>
                          <a:rPr lang="id-ID" sz="2200" i="1" smtClean="0">
                            <a:latin typeface="+mj-lt"/>
                          </a:rPr>
                          <m:t>𝑒</m:t>
                        </m:r>
                      </m:e>
                      <m:sup>
                        <m:r>
                          <a:rPr lang="en-US" sz="2200" b="0" i="1" smtClean="0">
                            <a:latin typeface="+mj-lt"/>
                          </a:rPr>
                          <m:t>𝑤</m:t>
                        </m:r>
                      </m:sup>
                    </m:sSup>
                  </m:oMath>
                </a14:m>
                <a:endParaRPr lang="en-US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b="0" i="1" smtClean="0">
                              <a:latin typeface="+mj-lt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+mj-lt"/>
                            </a:rPr>
                            <m:t>ln</m:t>
                          </m:r>
                        </m:fName>
                        <m:e>
                          <m:r>
                            <a:rPr lang="en-US" sz="2200" b="0" i="1" smtClean="0">
                              <a:latin typeface="+mj-lt"/>
                            </a:rPr>
                            <m:t>𝑧</m:t>
                          </m:r>
                          <m:r>
                            <a:rPr lang="en-US" sz="2200" b="0" i="1" smtClean="0">
                              <a:latin typeface="+mj-lt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sz="2200" b="0" i="1" smtClean="0">
                                  <a:latin typeface="+mj-lt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200" b="0" i="0" smtClean="0">
                                  <a:latin typeface="+mj-lt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200" b="0" i="1" smtClean="0">
                                      <a:latin typeface="+mj-lt"/>
                                    </a:rPr>
                                  </m:ctrlPr>
                                </m:dPr>
                                <m:e>
                                  <m:r>
                                    <a:rPr lang="en-US" sz="2200" b="0" i="1" smtClean="0">
                                      <a:latin typeface="+mj-lt"/>
                                    </a:rPr>
                                    <m:t>𝑟</m:t>
                                  </m:r>
                                  <m:sSup>
                                    <m:sSupPr>
                                      <m:ctrlPr>
                                        <a:rPr lang="en-US" sz="2200" b="0" i="1" smtClean="0">
                                          <a:latin typeface="+mj-lt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200" b="0" i="1" smtClean="0">
                                          <a:latin typeface="+mj-lt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sz="2200" b="0" i="1" smtClean="0">
                                          <a:latin typeface="+mj-lt"/>
                                        </a:rPr>
                                        <m:t>𝑖</m:t>
                                      </m:r>
                                      <m:r>
                                        <a:rPr lang="en-US" sz="2200" b="0" i="1" smtClean="0">
                                          <a:latin typeface="+mj-lt"/>
                                          <a:ea typeface="Cambria Math"/>
                                        </a:rPr>
                                        <m:t>𝜃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func>
                        </m:e>
                      </m:func>
                      <m:r>
                        <a:rPr lang="en-US" sz="2200" b="0" i="1" smtClean="0">
                          <a:latin typeface="+mj-lt"/>
                        </a:rPr>
                        <m:t>=</m:t>
                      </m:r>
                      <m:func>
                        <m:funcPr>
                          <m:ctrlPr>
                            <a:rPr lang="en-US" sz="2200" b="0" i="1" smtClean="0">
                              <a:latin typeface="+mj-lt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+mj-lt"/>
                            </a:rPr>
                            <m:t>ln</m:t>
                          </m:r>
                        </m:fName>
                        <m:e>
                          <m:r>
                            <a:rPr lang="en-US" sz="2200" b="0" i="1" smtClean="0">
                              <a:latin typeface="+mj-lt"/>
                            </a:rPr>
                            <m:t>𝑟</m:t>
                          </m:r>
                        </m:e>
                      </m:func>
                      <m:r>
                        <a:rPr lang="en-US" sz="2200" b="0" i="1" smtClean="0">
                          <a:latin typeface="+mj-lt"/>
                        </a:rPr>
                        <m:t>+</m:t>
                      </m:r>
                      <m:func>
                        <m:funcPr>
                          <m:ctrlPr>
                            <a:rPr lang="en-US" sz="2200" b="0" i="1" smtClean="0">
                              <a:latin typeface="+mj-lt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+mj-lt"/>
                            </a:rPr>
                            <m:t>ln</m:t>
                          </m:r>
                        </m:fName>
                        <m:e>
                          <m:sSup>
                            <m:sSupPr>
                              <m:ctrlPr>
                                <a:rPr lang="en-US" sz="2200" b="0" i="1" smtClean="0">
                                  <a:latin typeface="+mj-lt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+mj-lt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+mj-lt"/>
                                </a:rPr>
                                <m:t>𝑖</m:t>
                              </m:r>
                              <m:r>
                                <a:rPr lang="en-US" sz="2200" b="0" i="1" smtClean="0">
                                  <a:latin typeface="+mj-lt"/>
                                  <a:ea typeface="Cambria Math"/>
                                </a:rPr>
                                <m:t>𝜃</m:t>
                              </m:r>
                            </m:sup>
                          </m:sSup>
                        </m:e>
                      </m:func>
                      <m:r>
                        <a:rPr lang="en-US" sz="2200" b="0" i="1" smtClean="0">
                          <a:latin typeface="+mj-lt"/>
                        </a:rPr>
                        <m:t>=</m:t>
                      </m:r>
                      <m:func>
                        <m:funcPr>
                          <m:ctrlPr>
                            <a:rPr lang="en-US" sz="2200" b="0" i="1" smtClean="0">
                              <a:latin typeface="+mj-lt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+mj-lt"/>
                            </a:rPr>
                            <m:t>L</m:t>
                          </m:r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+mj-lt"/>
                            </a:rPr>
                            <m:t>n</m:t>
                          </m:r>
                        </m:fName>
                        <m:e>
                          <m:r>
                            <a:rPr lang="en-US" sz="2200" b="0" i="1" smtClean="0">
                              <a:latin typeface="+mj-lt"/>
                            </a:rPr>
                            <m:t>𝑟</m:t>
                          </m:r>
                        </m:e>
                      </m:func>
                      <m:r>
                        <a:rPr lang="en-US" sz="2200" b="0" i="1" smtClean="0">
                          <a:latin typeface="+mj-lt"/>
                        </a:rPr>
                        <m:t>+</m:t>
                      </m:r>
                      <m:r>
                        <a:rPr lang="en-US" sz="2200" b="0" i="1" smtClean="0">
                          <a:latin typeface="+mj-lt"/>
                        </a:rPr>
                        <m:t>𝑖</m:t>
                      </m:r>
                      <m:r>
                        <a:rPr lang="en-US" sz="2200" b="0" i="1" smtClean="0">
                          <a:latin typeface="+mj-lt"/>
                          <a:ea typeface="Cambria Math"/>
                        </a:rPr>
                        <m:t>𝜃</m:t>
                      </m:r>
                    </m:oMath>
                  </m:oMathPara>
                </a14:m>
                <a:endParaRPr lang="en-US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id-ID" sz="2200" dirty="0">
                    <a:latin typeface="Times New Roman" pitchFamily="18" charset="0"/>
                    <a:cs typeface="Times New Roman" pitchFamily="18" charset="0"/>
                  </a:rPr>
                  <a:t>perhatikan </a:t>
                </a:r>
                <a:r>
                  <a:rPr lang="en-US" sz="2200" dirty="0" err="1" smtClean="0">
                    <a:latin typeface="Times New Roman" pitchFamily="18" charset="0"/>
                    <a:cs typeface="Times New Roman" pitchFamily="18" charset="0"/>
                  </a:rPr>
                  <a:t>contoh</a:t>
                </a:r>
                <a:r>
                  <a:rPr lang="en-US" sz="22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id-ID" sz="2200" dirty="0" smtClean="0">
                    <a:latin typeface="Times New Roman" pitchFamily="18" charset="0"/>
                    <a:cs typeface="Times New Roman" pitchFamily="18" charset="0"/>
                  </a:rPr>
                  <a:t>berikut:</a:t>
                </a:r>
                <a:endParaRPr lang="en-US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id-ID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616624"/>
              </a:xfrm>
              <a:blipFill rotWithShape="1">
                <a:blip r:embed="rId2"/>
                <a:stretch>
                  <a:fillRect l="-1852" t="-651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3" t="25462" r="37820" b="31547"/>
          <a:stretch/>
        </p:blipFill>
        <p:spPr bwMode="auto">
          <a:xfrm>
            <a:off x="467544" y="2348880"/>
            <a:ext cx="826320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9" t="37297" r="35174" b="54511"/>
          <a:stretch/>
        </p:blipFill>
        <p:spPr bwMode="auto">
          <a:xfrm>
            <a:off x="2991486" y="4149080"/>
            <a:ext cx="4748866" cy="740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609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id-ID" b="1" dirty="0"/>
              <a:t>Pangkat Bilangan Kompleks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073427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id-ID" dirty="0" smtClean="0"/>
                  <a:t>Cara yang baku untuk mende</a:t>
                </a:r>
                <a:r>
                  <a:rPr lang="en-US" dirty="0" smtClean="0"/>
                  <a:t>fi</a:t>
                </a:r>
                <a:r>
                  <a:rPr lang="id-ID" dirty="0" smtClean="0"/>
                  <a:t>nisikan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id-ID" dirty="0" smtClean="0"/>
                  <a:t> </a:t>
                </a:r>
                <a:r>
                  <a:rPr lang="id-ID" dirty="0"/>
                  <a:t>dengan x bilangan real positif dan </a:t>
                </a:r>
                <a:r>
                  <a:rPr lang="id-ID" dirty="0" smtClean="0"/>
                  <a:t>y</a:t>
                </a:r>
                <a:r>
                  <a:rPr lang="en-US" dirty="0" smtClean="0"/>
                  <a:t> </a:t>
                </a:r>
                <a:r>
                  <a:rPr lang="id-ID" dirty="0" smtClean="0"/>
                  <a:t>sebarang </a:t>
                </a:r>
                <a:r>
                  <a:rPr lang="id-ID" dirty="0"/>
                  <a:t>bilangan real adalah dengan rumus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id-ID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𝑦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ln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𝑥</m:t>
                            </m:r>
                          </m:e>
                        </m:func>
                      </m:sup>
                    </m:sSup>
                  </m:oMath>
                </a14:m>
                <a:r>
                  <a:rPr lang="id-ID" dirty="0"/>
                  <a:t>. Jika rumus ini </a:t>
                </a:r>
                <a:r>
                  <a:rPr lang="id-ID" dirty="0" smtClean="0"/>
                  <a:t>kita</a:t>
                </a:r>
                <a:r>
                  <a:rPr lang="en-US" dirty="0" smtClean="0"/>
                  <a:t> </a:t>
                </a:r>
                <a:r>
                  <a:rPr lang="id-ID" dirty="0" smtClean="0"/>
                  <a:t>bawa </a:t>
                </a:r>
                <a:r>
                  <a:rPr lang="id-ID" dirty="0"/>
                  <a:t>ke bilangan kompleks, maka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𝑧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𝑤</m:t>
                        </m:r>
                      </m:sup>
                    </m:sSup>
                  </m:oMath>
                </a14:m>
                <a:r>
                  <a:rPr lang="id-ID" dirty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id-ID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𝑤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/>
                              </a:rPr>
                              <m:t>ln</m:t>
                            </m:r>
                          </m:fName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𝑧</m:t>
                            </m:r>
                          </m:e>
                        </m:func>
                      </m:sup>
                    </m:sSup>
                  </m:oMath>
                </a14:m>
                <a:r>
                  <a:rPr lang="id-ID" dirty="0"/>
                  <a:t>. Tetapi, nilai ln z ada tak hingga</a:t>
                </a:r>
              </a:p>
              <a:p>
                <a:pPr marL="0" indent="0">
                  <a:buNone/>
                </a:pPr>
                <a:r>
                  <a:rPr lang="id-ID" dirty="0"/>
                  <a:t>banyak, oleh karena itu kita dapat mengambil nilai logaritma </a:t>
                </a:r>
                <a:r>
                  <a:rPr lang="id-ID" dirty="0" smtClean="0"/>
                  <a:t>utama untuk </a:t>
                </a:r>
                <a:r>
                  <a:rPr lang="id-ID" dirty="0"/>
                  <a:t>mendapatkan nilai </a:t>
                </a:r>
                <a:r>
                  <a:rPr lang="id-ID" dirty="0" smtClean="0"/>
                  <a:t>utama </a:t>
                </a:r>
                <a:r>
                  <a:rPr lang="id-ID" dirty="0"/>
                  <a:t>dari</a:t>
                </a:r>
                <a:r>
                  <a:rPr lang="id-ID" dirty="0" smtClean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id-ID" i="1"/>
                        </m:ctrlPr>
                      </m:sSubSupPr>
                      <m:e>
                        <m:r>
                          <a:rPr lang="en-US" i="1"/>
                          <m:t>𝑧</m:t>
                        </m:r>
                      </m:e>
                      <m:sub>
                        <m:r>
                          <a:rPr lang="en-US" i="1"/>
                          <m:t>1</m:t>
                        </m:r>
                      </m:sub>
                      <m:sup>
                        <m:sSub>
                          <m:sSubPr>
                            <m:ctrlPr>
                              <a:rPr lang="id-ID" i="1"/>
                            </m:ctrlPr>
                          </m:sSubPr>
                          <m:e>
                            <m:r>
                              <a:rPr lang="en-US" i="1"/>
                              <m:t>𝑧</m:t>
                            </m:r>
                          </m:e>
                          <m:sub>
                            <m:r>
                              <a:rPr lang="en-US" i="1"/>
                              <m:t>2</m:t>
                            </m:r>
                          </m:sub>
                        </m:sSub>
                      </m:sup>
                    </m:sSubSup>
                  </m:oMath>
                </a14:m>
                <a:r>
                  <a:rPr lang="id-ID" dirty="0"/>
                  <a:t>, </a:t>
                </a:r>
                <a:r>
                  <a:rPr lang="id-ID" dirty="0" smtClean="0"/>
                  <a:t>yaitu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d-ID" i="1"/>
                          </m:ctrlPr>
                        </m:sSubSupPr>
                        <m:e>
                          <m:r>
                            <a:rPr lang="en-US" i="1"/>
                            <m:t>𝑧</m:t>
                          </m:r>
                        </m:e>
                        <m:sub>
                          <m:r>
                            <a:rPr lang="en-US" i="1"/>
                            <m:t>1</m:t>
                          </m:r>
                        </m:sub>
                        <m:sup>
                          <m:sSub>
                            <m:sSubPr>
                              <m:ctrlPr>
                                <a:rPr lang="id-ID" i="1"/>
                              </m:ctrlPr>
                            </m:sSubPr>
                            <m:e>
                              <m:r>
                                <a:rPr lang="en-US" i="1"/>
                                <m:t>𝑧</m:t>
                              </m:r>
                            </m:e>
                            <m:sub>
                              <m:r>
                                <a:rPr lang="en-US" i="1"/>
                                <m:t>2</m:t>
                              </m:r>
                            </m:sub>
                          </m:sSub>
                        </m:sup>
                      </m:sSubSup>
                      <m:r>
                        <a:rPr lang="en-US" i="1"/>
                        <m:t>=</m:t>
                      </m:r>
                      <m:sSup>
                        <m:sSupPr>
                          <m:ctrlPr>
                            <a:rPr lang="id-ID" i="1"/>
                          </m:ctrlPr>
                        </m:sSupPr>
                        <m:e>
                          <m:r>
                            <a:rPr lang="en-US" i="1"/>
                            <m:t>𝑒</m:t>
                          </m:r>
                        </m:e>
                        <m:sup>
                          <m:sSub>
                            <m:sSubPr>
                              <m:ctrlPr>
                                <a:rPr lang="id-ID" i="1"/>
                              </m:ctrlPr>
                            </m:sSubPr>
                            <m:e>
                              <m:r>
                                <a:rPr lang="en-US" i="1"/>
                                <m:t>𝑧</m:t>
                              </m:r>
                            </m:e>
                            <m:sub>
                              <m:r>
                                <a:rPr lang="en-US" i="1"/>
                                <m:t>2</m:t>
                              </m:r>
                            </m:sub>
                          </m:sSub>
                          <m:func>
                            <m:funcPr>
                              <m:ctrlPr>
                                <a:rPr lang="id-ID" i="1"/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/>
                                <m:t>ln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id-ID" i="1"/>
                                  </m:ctrlPr>
                                </m:sSubPr>
                                <m:e>
                                  <m:r>
                                    <a:rPr lang="en-US" i="1"/>
                                    <m:t>𝑧</m:t>
                                  </m:r>
                                </m:e>
                                <m:sub>
                                  <m:r>
                                    <a:rPr lang="en-US" i="1"/>
                                    <m:t>1</m:t>
                                  </m:r>
                                </m:sub>
                              </m:sSub>
                            </m:e>
                          </m:func>
                        </m:sup>
                      </m:sSup>
                    </m:oMath>
                  </m:oMathPara>
                </a14:m>
                <a:endParaRPr lang="id-ID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073427"/>
              </a:xfrm>
              <a:blipFill rotWithShape="1">
                <a:blip r:embed="rId2"/>
                <a:stretch>
                  <a:fillRect l="-1852" t="-1442" r="-2815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6581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76672"/>
                <a:ext cx="8229600" cy="564949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id-ID" dirty="0"/>
                  <a:t>Berikut beberapa contoh menghitung nilai </a:t>
                </a:r>
                <a:r>
                  <a:rPr lang="id-ID" dirty="0" smtClean="0"/>
                  <a:t>utama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id-ID" i="1" smtClean="0">
                            <a:latin typeface="Cambria Math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  <m:sup>
                        <m:sSub>
                          <m:sSubPr>
                            <m:ctrlPr>
                              <a:rPr lang="id-ID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p>
                    </m:sSubSup>
                  </m:oMath>
                </a14:m>
                <a:endParaRPr lang="en-US" dirty="0" smtClean="0"/>
              </a:p>
              <a:p>
                <a:pPr marL="0" indent="0">
                  <a:buNone/>
                </a:pPr>
                <a:endParaRPr lang="id-ID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76672"/>
                <a:ext cx="8229600" cy="5649491"/>
              </a:xfrm>
              <a:blipFill rotWithShape="1">
                <a:blip r:embed="rId2"/>
                <a:stretch>
                  <a:fillRect l="-1852" t="-1402"/>
                </a:stretch>
              </a:blipFill>
            </p:spPr>
            <p:txBody>
              <a:bodyPr/>
              <a:lstStyle/>
              <a:p>
                <a:r>
                  <a:rPr lang="id-ID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04" t="44048" r="38139" b="45265"/>
          <a:stretch/>
        </p:blipFill>
        <p:spPr bwMode="auto">
          <a:xfrm>
            <a:off x="395536" y="1988840"/>
            <a:ext cx="869009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226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194</Words>
  <Application>Microsoft Office PowerPoint</Application>
  <PresentationFormat>On-screen Show (4:3)</PresentationFormat>
  <Paragraphs>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Logaritma Bilangan Kompleks</vt:lpstr>
      <vt:lpstr>Pangkat Bilangan Kompleks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Logaritma Bilangan Kompleks</dc:title>
  <dc:creator>User</dc:creator>
  <cp:lastModifiedBy>User</cp:lastModifiedBy>
  <cp:revision>5</cp:revision>
  <dcterms:created xsi:type="dcterms:W3CDTF">2020-08-25T12:30:19Z</dcterms:created>
  <dcterms:modified xsi:type="dcterms:W3CDTF">2020-08-25T13:11:44Z</dcterms:modified>
</cp:coreProperties>
</file>